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Lst>
  <p:notesMasterIdLst>
    <p:notesMasterId r:id="rId20"/>
  </p:notesMasterIdLst>
  <p:handoutMasterIdLst>
    <p:handoutMasterId r:id="rId21"/>
  </p:handoutMasterIdLst>
  <p:sldIdLst>
    <p:sldId id="256" r:id="rId6"/>
    <p:sldId id="1121" r:id="rId7"/>
    <p:sldId id="1127" r:id="rId8"/>
    <p:sldId id="1131" r:id="rId9"/>
    <p:sldId id="1124" r:id="rId10"/>
    <p:sldId id="1132" r:id="rId11"/>
    <p:sldId id="1129" r:id="rId12"/>
    <p:sldId id="1130" r:id="rId13"/>
    <p:sldId id="1126" r:id="rId14"/>
    <p:sldId id="1133" r:id="rId15"/>
    <p:sldId id="1134" r:id="rId16"/>
    <p:sldId id="1135" r:id="rId17"/>
    <p:sldId id="1136" r:id="rId18"/>
    <p:sldId id="315"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9FC518D-4226-5FD8-E8BF-F0D5BF5A0ED7}" name="Abhijeet Masal, CEWiT" initials="AC" userId="S::abhijeetmasal@cewit.org.in::76ff3710-1162-481a-8e5a-430ed7dd90ce" providerId="AD"/>
  <p188:author id="{1CF1A1B9-BB6D-FAF4-728F-600C5ABCB942}" name="Santhoshkumar M" initials="SM" userId="S::santhoshkumarm@cewit.org.in::12cd4a7d-514f-4487-bc83-27609a5b898f" providerId="AD"/>
  <p188:author id="{4ED280C5-0609-3C66-2C65-B828E76CAEEC}" name="Dhivagar B" initials="DB" userId="S::dhivagar.b@cewit.org.in::68754e0c-ae74-47b4-b84e-015bb365711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7200"/>
    <a:srgbClr val="BC561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884"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9823ACC-B101-9EC6-A791-F16599B38C5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F3F3BDD6-A509-E522-A0DA-36428177293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2ECA325-FD0A-453F-92A8-07C133EC41F4}" type="datetime1">
              <a:rPr lang="en-IN" smtClean="0"/>
              <a:t>04-12-2023</a:t>
            </a:fld>
            <a:endParaRPr lang="en-IN"/>
          </a:p>
        </p:txBody>
      </p:sp>
      <p:sp>
        <p:nvSpPr>
          <p:cNvPr id="4" name="Footer Placeholder 3">
            <a:extLst>
              <a:ext uri="{FF2B5EF4-FFF2-40B4-BE49-F238E27FC236}">
                <a16:creationId xmlns:a16="http://schemas.microsoft.com/office/drawing/2014/main" id="{C92C04F8-87B6-C7DF-AF1D-8D99D9DDBA1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37197D17-6288-D204-9305-CA40F12CEE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18642A3-4BF6-481F-9432-DC48DB6BDA84}" type="slidenum">
              <a:rPr lang="en-IN" smtClean="0"/>
              <a:t>‹#›</a:t>
            </a:fld>
            <a:endParaRPr lang="en-IN"/>
          </a:p>
        </p:txBody>
      </p:sp>
    </p:spTree>
    <p:extLst>
      <p:ext uri="{BB962C8B-B14F-4D97-AF65-F5344CB8AC3E}">
        <p14:creationId xmlns:p14="http://schemas.microsoft.com/office/powerpoint/2010/main" val="177840755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3F4E27D-0E69-4D94-915D-05D1C1AEF87F}" type="datetime1">
              <a:rPr lang="en-IN" smtClean="0"/>
              <a:t>04-12-2023</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1F0BD5-0B19-4FDC-8483-E382A7D3F1FC}" type="slidenum">
              <a:rPr lang="en-IN" smtClean="0"/>
              <a:t>‹#›</a:t>
            </a:fld>
            <a:endParaRPr lang="en-IN"/>
          </a:p>
        </p:txBody>
      </p:sp>
    </p:spTree>
    <p:extLst>
      <p:ext uri="{BB962C8B-B14F-4D97-AF65-F5344CB8AC3E}">
        <p14:creationId xmlns:p14="http://schemas.microsoft.com/office/powerpoint/2010/main" val="2306310964"/>
      </p:ext>
    </p:extLst>
  </p:cSld>
  <p:clrMap bg1="lt1" tx1="dk1" bg2="lt2" tx2="dk2" accent1="accent1" accent2="accent2" accent3="accent3" accent4="accent4" accent5="accent5" accent6="accent6" hlink="hlink" folHlink="folHlink"/>
  <p:hf hd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FD39E0-52DC-4E29-9B33-7D479C89A1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6653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FD39E0-52DC-4E29-9B33-7D479C89A1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55852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EFD39E0-52DC-4E29-9B33-7D479C89A1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9511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D3219E1-E8F1-40F9-A303-6FB49442F3CB}" type="datetime1">
              <a:rPr lang="en-US" smtClean="0"/>
              <a:t>12/4/2023</a:t>
            </a:fld>
            <a:endParaRPr lang="en-US"/>
          </a:p>
        </p:txBody>
      </p:sp>
      <p:sp>
        <p:nvSpPr>
          <p:cNvPr id="5" name="Footer Placeholder 4"/>
          <p:cNvSpPr>
            <a:spLocks noGrp="1"/>
          </p:cNvSpPr>
          <p:nvPr>
            <p:ph type="ftr" sz="quarter" idx="11"/>
          </p:nvPr>
        </p:nvSpPr>
        <p:spPr/>
        <p:txBody>
          <a:bodyPr/>
          <a:lstStyle/>
          <a:p>
            <a:r>
              <a:rPr lang="en-US"/>
              <a:t>© CEWiT 2023</a:t>
            </a:r>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AB1255-C31B-4D06-A7C9-B85067DF2426}" type="datetime1">
              <a:rPr lang="en-US" smtClean="0"/>
              <a:t>12/4/2023</a:t>
            </a:fld>
            <a:endParaRPr lang="en-US"/>
          </a:p>
        </p:txBody>
      </p:sp>
      <p:sp>
        <p:nvSpPr>
          <p:cNvPr id="5" name="Footer Placeholder 4"/>
          <p:cNvSpPr>
            <a:spLocks noGrp="1"/>
          </p:cNvSpPr>
          <p:nvPr>
            <p:ph type="ftr" sz="quarter" idx="11"/>
          </p:nvPr>
        </p:nvSpPr>
        <p:spPr/>
        <p:txBody>
          <a:bodyPr/>
          <a:lstStyle/>
          <a:p>
            <a:r>
              <a:rPr lang="en-US"/>
              <a:t>© CEWiT 2023</a:t>
            </a:r>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1E8ADA8-AFD6-4BCA-AC20-0E319A518376}" type="datetime1">
              <a:rPr lang="en-US" smtClean="0"/>
              <a:t>12/4/2023</a:t>
            </a:fld>
            <a:endParaRPr lang="en-US"/>
          </a:p>
        </p:txBody>
      </p:sp>
      <p:sp>
        <p:nvSpPr>
          <p:cNvPr id="5" name="Footer Placeholder 4"/>
          <p:cNvSpPr>
            <a:spLocks noGrp="1"/>
          </p:cNvSpPr>
          <p:nvPr>
            <p:ph type="ftr" sz="quarter" idx="11"/>
          </p:nvPr>
        </p:nvSpPr>
        <p:spPr/>
        <p:txBody>
          <a:bodyPr/>
          <a:lstStyle/>
          <a:p>
            <a:r>
              <a:rPr lang="en-US"/>
              <a:t>© CEWiT 2023</a:t>
            </a:r>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92" y="19"/>
            <a:ext cx="5145615"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3" y="2130448"/>
            <a:ext cx="10363201" cy="1470025"/>
          </a:xfrm>
        </p:spPr>
        <p:txBody>
          <a:bodyPr/>
          <a:lstStyle/>
          <a:p>
            <a:r>
              <a:rPr lang="en-US"/>
              <a:t>Click to edit Master title style</a:t>
            </a:r>
            <a:endParaRPr lang="en-GB"/>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a:t>Click to edit Master subtitle style</a:t>
            </a:r>
            <a:endParaRPr lang="en-GB"/>
          </a:p>
        </p:txBody>
      </p:sp>
      <p:pic>
        <p:nvPicPr>
          <p:cNvPr id="1026" name="Picture 1">
            <a:extLst>
              <a:ext uri="{FF2B5EF4-FFF2-40B4-BE49-F238E27FC236}">
                <a16:creationId xmlns:a16="http://schemas.microsoft.com/office/drawing/2014/main" id="{4338F59A-BA49-4F59-9A25-4591FB314DB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37406" y="0"/>
            <a:ext cx="1948374"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1093727"/>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4407944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08919986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C5FC6DD-ACCD-4328-BD71-73AAA3E4C4B1}" type="datetime1">
              <a:rPr lang="en-US" smtClean="0"/>
              <a:t>12/4/2023</a:t>
            </a:fld>
            <a:endParaRPr lang="en-US"/>
          </a:p>
        </p:txBody>
      </p:sp>
      <p:sp>
        <p:nvSpPr>
          <p:cNvPr id="5" name="Footer Placeholder 4"/>
          <p:cNvSpPr>
            <a:spLocks noGrp="1"/>
          </p:cNvSpPr>
          <p:nvPr>
            <p:ph type="ftr" sz="quarter" idx="11"/>
          </p:nvPr>
        </p:nvSpPr>
        <p:spPr/>
        <p:txBody>
          <a:bodyPr/>
          <a:lstStyle/>
          <a:p>
            <a:r>
              <a:rPr lang="en-US"/>
              <a:t>© CEWiT 2023</a:t>
            </a:r>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2CA471F-9A12-43A5-8A93-E4D8A3F16771}" type="datetime1">
              <a:rPr lang="en-US" smtClean="0"/>
              <a:t>12/4/2023</a:t>
            </a:fld>
            <a:endParaRPr lang="en-US"/>
          </a:p>
        </p:txBody>
      </p:sp>
      <p:sp>
        <p:nvSpPr>
          <p:cNvPr id="5" name="Footer Placeholder 4"/>
          <p:cNvSpPr>
            <a:spLocks noGrp="1"/>
          </p:cNvSpPr>
          <p:nvPr>
            <p:ph type="ftr" sz="quarter" idx="11"/>
          </p:nvPr>
        </p:nvSpPr>
        <p:spPr/>
        <p:txBody>
          <a:bodyPr/>
          <a:lstStyle/>
          <a:p>
            <a:r>
              <a:rPr lang="en-US"/>
              <a:t>© CEWiT 2023</a:t>
            </a:r>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D1E6044-C57C-4866-8E76-7279E7D34BA4}" type="datetime1">
              <a:rPr lang="en-US" smtClean="0"/>
              <a:t>12/4/2023</a:t>
            </a:fld>
            <a:endParaRPr lang="en-US"/>
          </a:p>
        </p:txBody>
      </p:sp>
      <p:sp>
        <p:nvSpPr>
          <p:cNvPr id="6" name="Footer Placeholder 5"/>
          <p:cNvSpPr>
            <a:spLocks noGrp="1"/>
          </p:cNvSpPr>
          <p:nvPr>
            <p:ph type="ftr" sz="quarter" idx="11"/>
          </p:nvPr>
        </p:nvSpPr>
        <p:spPr/>
        <p:txBody>
          <a:bodyPr/>
          <a:lstStyle/>
          <a:p>
            <a:r>
              <a:rPr lang="en-US"/>
              <a:t>© CEWiT 2023</a:t>
            </a:r>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7581F8B-A603-4C85-B4E1-D975209712BA}" type="datetime1">
              <a:rPr lang="en-US" smtClean="0"/>
              <a:t>12/4/2023</a:t>
            </a:fld>
            <a:endParaRPr lang="en-US"/>
          </a:p>
        </p:txBody>
      </p:sp>
      <p:sp>
        <p:nvSpPr>
          <p:cNvPr id="8" name="Footer Placeholder 7"/>
          <p:cNvSpPr>
            <a:spLocks noGrp="1"/>
          </p:cNvSpPr>
          <p:nvPr>
            <p:ph type="ftr" sz="quarter" idx="11"/>
          </p:nvPr>
        </p:nvSpPr>
        <p:spPr/>
        <p:txBody>
          <a:bodyPr/>
          <a:lstStyle/>
          <a:p>
            <a:r>
              <a:rPr lang="en-US"/>
              <a:t>© CEWiT 2023</a:t>
            </a:r>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F7D9E60-FB82-4A8A-8040-503F54ACF151}" type="datetime1">
              <a:rPr lang="en-US" smtClean="0"/>
              <a:t>12/4/2023</a:t>
            </a:fld>
            <a:endParaRPr lang="en-US"/>
          </a:p>
        </p:txBody>
      </p:sp>
      <p:sp>
        <p:nvSpPr>
          <p:cNvPr id="4" name="Footer Placeholder 3"/>
          <p:cNvSpPr>
            <a:spLocks noGrp="1"/>
          </p:cNvSpPr>
          <p:nvPr>
            <p:ph type="ftr" sz="quarter" idx="11"/>
          </p:nvPr>
        </p:nvSpPr>
        <p:spPr/>
        <p:txBody>
          <a:bodyPr/>
          <a:lstStyle/>
          <a:p>
            <a:r>
              <a:rPr lang="en-US"/>
              <a:t>© CEWiT 2023</a:t>
            </a:r>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2B072-1311-483D-A88F-C168567E3220}" type="datetime1">
              <a:rPr lang="en-US" smtClean="0"/>
              <a:t>12/4/2023</a:t>
            </a:fld>
            <a:endParaRPr lang="en-US"/>
          </a:p>
        </p:txBody>
      </p:sp>
      <p:sp>
        <p:nvSpPr>
          <p:cNvPr id="3" name="Footer Placeholder 2"/>
          <p:cNvSpPr>
            <a:spLocks noGrp="1"/>
          </p:cNvSpPr>
          <p:nvPr>
            <p:ph type="ftr" sz="quarter" idx="11"/>
          </p:nvPr>
        </p:nvSpPr>
        <p:spPr/>
        <p:txBody>
          <a:bodyPr/>
          <a:lstStyle/>
          <a:p>
            <a:r>
              <a:rPr lang="en-US"/>
              <a:t>© CEWiT 2023</a:t>
            </a:r>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75B41C-C470-411B-8883-A281F164711F}" type="datetime1">
              <a:rPr lang="en-US" smtClean="0"/>
              <a:t>12/4/2023</a:t>
            </a:fld>
            <a:endParaRPr lang="en-US"/>
          </a:p>
        </p:txBody>
      </p:sp>
      <p:sp>
        <p:nvSpPr>
          <p:cNvPr id="6" name="Footer Placeholder 5"/>
          <p:cNvSpPr>
            <a:spLocks noGrp="1"/>
          </p:cNvSpPr>
          <p:nvPr>
            <p:ph type="ftr" sz="quarter" idx="11"/>
          </p:nvPr>
        </p:nvSpPr>
        <p:spPr/>
        <p:txBody>
          <a:bodyPr/>
          <a:lstStyle/>
          <a:p>
            <a:r>
              <a:rPr lang="en-US"/>
              <a:t>© CEWiT 2023</a:t>
            </a:r>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CB1AE2B-FD79-4A65-A923-99955B43574B}" type="datetime1">
              <a:rPr lang="en-US" smtClean="0"/>
              <a:t>12/4/2023</a:t>
            </a:fld>
            <a:endParaRPr lang="en-US"/>
          </a:p>
        </p:txBody>
      </p:sp>
      <p:sp>
        <p:nvSpPr>
          <p:cNvPr id="6" name="Footer Placeholder 5"/>
          <p:cNvSpPr>
            <a:spLocks noGrp="1"/>
          </p:cNvSpPr>
          <p:nvPr>
            <p:ph type="ftr" sz="quarter" idx="11"/>
          </p:nvPr>
        </p:nvSpPr>
        <p:spPr/>
        <p:txBody>
          <a:bodyPr/>
          <a:lstStyle/>
          <a:p>
            <a:r>
              <a:rPr lang="en-US"/>
              <a:t>© CEWiT 2023</a:t>
            </a:r>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5" Type="http://schemas.openxmlformats.org/officeDocument/2006/relationships/image" Target="../media/image1.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5D0709-47C6-469B-9A4D-41E399725F3D}" type="datetime1">
              <a:rPr lang="en-US" smtClean="0"/>
              <a:t>12/4/2023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CEWiT 2023</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0488"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3"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5" y="3304123"/>
            <a:ext cx="1042273"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a:solidFill>
                  <a:schemeClr val="bg1"/>
                </a:solidFill>
              </a:rPr>
              <a:t>© 3GPP 2012</a:t>
            </a:r>
            <a:endParaRPr lang="en-GB" altLang="en-US" sz="1084"/>
          </a:p>
        </p:txBody>
      </p:sp>
    </p:spTree>
    <p:extLst>
      <p:ext uri="{BB962C8B-B14F-4D97-AF65-F5344CB8AC3E}">
        <p14:creationId xmlns:p14="http://schemas.microsoft.com/office/powerpoint/2010/main" val="229715341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ransition spd="slow"/>
  <p:hf hdr="0"/>
  <p:txStyles>
    <p:title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ct val="20000"/>
        </a:spcBef>
        <a:spcAft>
          <a:spcPct val="0"/>
        </a:spcAft>
        <a:buBlip>
          <a:blip r:embed="rId5"/>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FFD48BC7-DC40-47DE-87EE-9F4B6ECB9A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Freeform: Shape 9">
            <a:extLst>
              <a:ext uri="{FF2B5EF4-FFF2-40B4-BE49-F238E27FC236}">
                <a16:creationId xmlns:a16="http://schemas.microsoft.com/office/drawing/2014/main" id="{E502BBC7-2C76-46F3-BC24-5985BC13DB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4425" y="0"/>
            <a:ext cx="9963150"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solidFill>
              <a:srgbClr val="EFEFEF"/>
            </a:solidFill>
          </a:ln>
          <a:effectLst>
            <a:outerShdw blurRad="139700" sx="102000" sy="102000" algn="ctr" rotWithShape="0">
              <a:schemeClr val="bg1">
                <a:lumMod val="85000"/>
                <a:alpha val="3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2" name="Freeform: Shape 11">
            <a:extLst>
              <a:ext uri="{FF2B5EF4-FFF2-40B4-BE49-F238E27FC236}">
                <a16:creationId xmlns:a16="http://schemas.microsoft.com/office/drawing/2014/main" id="{C7F28D52-2A5F-4D23-81AE-7CB8B591C7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1664" y="0"/>
            <a:ext cx="9948672"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B49F55B-E96C-8E61-C275-A0BF29DF98E5}"/>
              </a:ext>
            </a:extLst>
          </p:cNvPr>
          <p:cNvSpPr>
            <a:spLocks noGrp="1"/>
          </p:cNvSpPr>
          <p:nvPr>
            <p:ph type="ctrTitle"/>
          </p:nvPr>
        </p:nvSpPr>
        <p:spPr>
          <a:xfrm>
            <a:off x="1524003" y="1999615"/>
            <a:ext cx="9144000" cy="2764028"/>
          </a:xfrm>
        </p:spPr>
        <p:txBody>
          <a:bodyPr anchor="ctr">
            <a:normAutofit/>
          </a:bodyPr>
          <a:lstStyle/>
          <a:p>
            <a:r>
              <a:rPr lang="en-US" sz="7200" dirty="0">
                <a:solidFill>
                  <a:schemeClr val="accent1">
                    <a:lumMod val="50000"/>
                  </a:schemeClr>
                </a:solidFill>
                <a:cs typeface="Calibri Light"/>
              </a:rPr>
              <a:t>NTN Enhancement topic prioritization for Rel 19</a:t>
            </a:r>
            <a:endParaRPr lang="en-US" sz="7200" dirty="0">
              <a:solidFill>
                <a:schemeClr val="accent1">
                  <a:lumMod val="50000"/>
                </a:schemeClr>
              </a:solidFill>
            </a:endParaRPr>
          </a:p>
        </p:txBody>
      </p:sp>
      <p:sp>
        <p:nvSpPr>
          <p:cNvPr id="14" name="Rectangle 13">
            <a:extLst>
              <a:ext uri="{FF2B5EF4-FFF2-40B4-BE49-F238E27FC236}">
                <a16:creationId xmlns:a16="http://schemas.microsoft.com/office/drawing/2014/main" id="{3629484E-3792-4B3D-89AD-7C8A1ED0E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0" y="5524786"/>
            <a:ext cx="4754880" cy="274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9" name="Picture 8">
            <a:extLst>
              <a:ext uri="{FF2B5EF4-FFF2-40B4-BE49-F238E27FC236}">
                <a16:creationId xmlns:a16="http://schemas.microsoft.com/office/drawing/2014/main" id="{EAE41819-1A8E-D7E9-DA53-4D23ACACE778}"/>
              </a:ext>
            </a:extLst>
          </p:cNvPr>
          <p:cNvPicPr>
            <a:picLocks noChangeAspect="1"/>
          </p:cNvPicPr>
          <p:nvPr/>
        </p:nvPicPr>
        <p:blipFill>
          <a:blip r:embed="rId2" cstate="print">
            <a:duotone>
              <a:prstClr val="black"/>
              <a:schemeClr val="tx1">
                <a:tint val="45000"/>
                <a:satMod val="400000"/>
              </a:schemeClr>
            </a:duotone>
            <a:extLst>
              <a:ext uri="{BEBA8EAE-BF5A-486C-A8C5-ECC9F3942E4B}">
                <a14:imgProps xmlns:a14="http://schemas.microsoft.com/office/drawing/2010/main">
                  <a14:imgLayer r:embed="rId3">
                    <a14:imgEffect>
                      <a14:colorTemperature colorTemp="5300"/>
                    </a14:imgEffect>
                  </a14:imgLayer>
                </a14:imgProps>
              </a:ext>
              <a:ext uri="{28A0092B-C50C-407E-A947-70E740481C1C}">
                <a14:useLocalDpi xmlns:a14="http://schemas.microsoft.com/office/drawing/2010/main" val="0"/>
              </a:ext>
            </a:extLst>
          </a:blip>
          <a:stretch>
            <a:fillRect/>
          </a:stretch>
        </p:blipFill>
        <p:spPr>
          <a:xfrm>
            <a:off x="609956" y="230544"/>
            <a:ext cx="1828093" cy="769264"/>
          </a:xfrm>
          <a:prstGeom prst="rect">
            <a:avLst/>
          </a:prstGeom>
        </p:spPr>
      </p:pic>
      <p:sp>
        <p:nvSpPr>
          <p:cNvPr id="3" name="TextBox 2">
            <a:extLst>
              <a:ext uri="{FF2B5EF4-FFF2-40B4-BE49-F238E27FC236}">
                <a16:creationId xmlns:a16="http://schemas.microsoft.com/office/drawing/2014/main" id="{212758D7-6E52-B373-FD3B-8ED6051C3B36}"/>
              </a:ext>
            </a:extLst>
          </p:cNvPr>
          <p:cNvSpPr txBox="1"/>
          <p:nvPr/>
        </p:nvSpPr>
        <p:spPr>
          <a:xfrm>
            <a:off x="9352181" y="230544"/>
            <a:ext cx="185976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IN" sz="2400" b="1" dirty="0">
                <a:solidFill>
                  <a:srgbClr val="424242"/>
                </a:solidFill>
                <a:latin typeface="Segoe UI"/>
                <a:cs typeface="Segoe UI"/>
              </a:rPr>
              <a:t>RP-233509</a:t>
            </a:r>
            <a:endParaRPr lang="en-US" sz="2400" b="1" dirty="0">
              <a:solidFill>
                <a:srgbClr val="424242"/>
              </a:solidFill>
              <a:latin typeface="Segoe UI"/>
              <a:cs typeface="Segoe UI"/>
            </a:endParaRPr>
          </a:p>
        </p:txBody>
      </p:sp>
      <p:sp>
        <p:nvSpPr>
          <p:cNvPr id="11" name="TextBox 10">
            <a:extLst>
              <a:ext uri="{FF2B5EF4-FFF2-40B4-BE49-F238E27FC236}">
                <a16:creationId xmlns:a16="http://schemas.microsoft.com/office/drawing/2014/main" id="{8D716FEE-3F90-91E5-7B98-8F7B0903A881}"/>
              </a:ext>
            </a:extLst>
          </p:cNvPr>
          <p:cNvSpPr txBox="1"/>
          <p:nvPr/>
        </p:nvSpPr>
        <p:spPr>
          <a:xfrm>
            <a:off x="4155816" y="5651111"/>
            <a:ext cx="4213075" cy="369332"/>
          </a:xfrm>
          <a:prstGeom prst="rect">
            <a:avLst/>
          </a:prstGeom>
          <a:noFill/>
        </p:spPr>
        <p:txBody>
          <a:bodyPr wrap="square" lIns="91440" tIns="45720" rIns="91440" bIns="45720" rtlCol="0" anchor="t">
            <a:spAutoFit/>
          </a:bodyPr>
          <a:lstStyle/>
          <a:p>
            <a:r>
              <a:rPr lang="en-US" b="1" dirty="0"/>
              <a:t>Sourced by</a:t>
            </a:r>
            <a:r>
              <a:rPr lang="en-US" dirty="0"/>
              <a:t>: </a:t>
            </a:r>
            <a:r>
              <a:rPr lang="en-US" b="1" dirty="0"/>
              <a:t>CEWiT</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IIT-K,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Tejas</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Networks</a:t>
            </a:r>
            <a:endParaRPr lang="en-US" dirty="0"/>
          </a:p>
        </p:txBody>
      </p:sp>
      <p:sp>
        <p:nvSpPr>
          <p:cNvPr id="4" name="TextBox 3">
            <a:extLst>
              <a:ext uri="{FF2B5EF4-FFF2-40B4-BE49-F238E27FC236}">
                <a16:creationId xmlns:a16="http://schemas.microsoft.com/office/drawing/2014/main" id="{8F6BCB2D-2197-BABF-2A93-C0C1265EB3B7}"/>
              </a:ext>
            </a:extLst>
          </p:cNvPr>
          <p:cNvSpPr txBox="1"/>
          <p:nvPr/>
        </p:nvSpPr>
        <p:spPr>
          <a:xfrm>
            <a:off x="3176950" y="234486"/>
            <a:ext cx="6574847" cy="923330"/>
          </a:xfrm>
          <a:prstGeom prst="rect">
            <a:avLst/>
          </a:prstGeom>
          <a:noFill/>
        </p:spPr>
        <p:txBody>
          <a:bodyPr wrap="square" lIns="91440" tIns="45720" rIns="91440" bIns="45720" anchor="t">
            <a:spAutoFit/>
          </a:bodyPr>
          <a:lstStyle/>
          <a:p>
            <a:r>
              <a:rPr lang="en-GB" altLang="zh-CN" b="1" dirty="0">
                <a:ea typeface="宋体"/>
              </a:rPr>
              <a:t>3GPPTSG </a:t>
            </a:r>
            <a:r>
              <a:rPr lang="en-GB" altLang="zh-CN" sz="1800" b="1" dirty="0">
                <a:ea typeface="宋体"/>
              </a:rPr>
              <a:t>RAN</a:t>
            </a:r>
            <a:r>
              <a:rPr lang="en-GB" altLang="zh-CN" b="1" dirty="0">
                <a:ea typeface="宋体"/>
              </a:rPr>
              <a:t> </a:t>
            </a:r>
            <a:r>
              <a:rPr lang="en-GB" altLang="zh-CN" sz="1800" b="1" dirty="0">
                <a:ea typeface="宋体"/>
              </a:rPr>
              <a:t>Meeting</a:t>
            </a:r>
            <a:r>
              <a:rPr lang="en-GB" altLang="zh-CN" b="1" dirty="0">
                <a:ea typeface="宋体"/>
              </a:rPr>
              <a:t> </a:t>
            </a:r>
            <a:r>
              <a:rPr lang="en-GB" altLang="zh-CN" sz="1800" b="1" dirty="0">
                <a:ea typeface="宋体"/>
              </a:rPr>
              <a:t>#102</a:t>
            </a:r>
            <a:r>
              <a:rPr lang="en-GB" altLang="zh-CN" b="1" dirty="0">
                <a:ea typeface="宋体"/>
              </a:rPr>
              <a:t>                                                                      </a:t>
            </a:r>
            <a:r>
              <a:rPr lang="en-US" altLang="zh-CN" sz="1800" b="1" dirty="0">
                <a:ea typeface="宋体"/>
              </a:rPr>
              <a:t>Edinburgh</a:t>
            </a:r>
            <a:r>
              <a:rPr lang="nl-NL" altLang="zh-CN" sz="1800" b="1" dirty="0">
                <a:ea typeface="宋体"/>
              </a:rPr>
              <a:t>, </a:t>
            </a:r>
            <a:r>
              <a:rPr lang="nl-NL" altLang="zh-CN" b="1" dirty="0">
                <a:ea typeface="宋体"/>
              </a:rPr>
              <a:t>Scotland</a:t>
            </a:r>
            <a:r>
              <a:rPr lang="nl-NL" altLang="zh-CN" sz="1800" b="1" dirty="0">
                <a:ea typeface="宋体"/>
              </a:rPr>
              <a:t>, Dec 11-15, 2023</a:t>
            </a:r>
          </a:p>
          <a:p>
            <a:r>
              <a:rPr lang="nl-NL" altLang="zh-CN" b="1" dirty="0">
                <a:ea typeface="宋体"/>
                <a:cs typeface="Calibri"/>
              </a:rPr>
              <a:t>Agenda Item: 9.1.2.3</a:t>
            </a:r>
          </a:p>
        </p:txBody>
      </p:sp>
      <p:sp>
        <p:nvSpPr>
          <p:cNvPr id="5" name="Date Placeholder 4">
            <a:extLst>
              <a:ext uri="{FF2B5EF4-FFF2-40B4-BE49-F238E27FC236}">
                <a16:creationId xmlns:a16="http://schemas.microsoft.com/office/drawing/2014/main" id="{29815FF7-7D02-698C-FA73-75E4E6C02E41}"/>
              </a:ext>
            </a:extLst>
          </p:cNvPr>
          <p:cNvSpPr>
            <a:spLocks noGrp="1"/>
          </p:cNvSpPr>
          <p:nvPr>
            <p:ph type="dt" sz="half" idx="10"/>
          </p:nvPr>
        </p:nvSpPr>
        <p:spPr/>
        <p:txBody>
          <a:bodyPr/>
          <a:lstStyle/>
          <a:p>
            <a:fld id="{69933C68-0FE2-45C9-8029-E7F1587E5020}" type="datetime1">
              <a:rPr lang="en-US" smtClean="0"/>
              <a:t>12/4/2023</a:t>
            </a:fld>
            <a:endParaRPr lang="en-US"/>
          </a:p>
        </p:txBody>
      </p:sp>
      <p:sp>
        <p:nvSpPr>
          <p:cNvPr id="6" name="Footer Placeholder 5">
            <a:extLst>
              <a:ext uri="{FF2B5EF4-FFF2-40B4-BE49-F238E27FC236}">
                <a16:creationId xmlns:a16="http://schemas.microsoft.com/office/drawing/2014/main" id="{ECD77808-157B-67DB-EF4F-2F7C1FE5EE47}"/>
              </a:ext>
            </a:extLst>
          </p:cNvPr>
          <p:cNvSpPr>
            <a:spLocks noGrp="1"/>
          </p:cNvSpPr>
          <p:nvPr>
            <p:ph type="ftr" sz="quarter" idx="11"/>
          </p:nvPr>
        </p:nvSpPr>
        <p:spPr/>
        <p:txBody>
          <a:bodyPr/>
          <a:lstStyle/>
          <a:p>
            <a:r>
              <a:rPr lang="en-US"/>
              <a:t>© CEWiT 2023</a:t>
            </a:r>
          </a:p>
        </p:txBody>
      </p:sp>
      <p:sp>
        <p:nvSpPr>
          <p:cNvPr id="7" name="Slide Number Placeholder 6">
            <a:extLst>
              <a:ext uri="{FF2B5EF4-FFF2-40B4-BE49-F238E27FC236}">
                <a16:creationId xmlns:a16="http://schemas.microsoft.com/office/drawing/2014/main" id="{0642F293-398C-D9FC-7189-20CEBE8BDFF1}"/>
              </a:ext>
            </a:extLst>
          </p:cNvPr>
          <p:cNvSpPr>
            <a:spLocks noGrp="1"/>
          </p:cNvSpPr>
          <p:nvPr>
            <p:ph type="sldNum" sz="quarter" idx="12"/>
          </p:nvPr>
        </p:nvSpPr>
        <p:spPr/>
        <p:txBody>
          <a:bodyPr/>
          <a:lstStyle/>
          <a:p>
            <a:fld id="{330EA680-D336-4FF7-8B7A-9848BB0A1C32}" type="slidenum">
              <a:rPr lang="en-US" smtClean="0"/>
              <a:t>1</a:t>
            </a:fld>
            <a:endParaRPr lang="en-US"/>
          </a:p>
        </p:txBody>
      </p:sp>
    </p:spTree>
    <p:extLst>
      <p:ext uri="{BB962C8B-B14F-4D97-AF65-F5344CB8AC3E}">
        <p14:creationId xmlns:p14="http://schemas.microsoft.com/office/powerpoint/2010/main" val="35696549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23A41E10-0CBE-D07A-5C1F-686EEBC08E23}"/>
              </a:ext>
            </a:extLst>
          </p:cNvPr>
          <p:cNvSpPr>
            <a:spLocks noGrp="1"/>
          </p:cNvSpPr>
          <p:nvPr>
            <p:ph type="title"/>
          </p:nvPr>
        </p:nvSpPr>
        <p:spPr/>
        <p:txBody>
          <a:bodyPr/>
          <a:lstStyle/>
          <a:p>
            <a:r>
              <a:rPr lang="en-US" dirty="0"/>
              <a:t>IoT</a:t>
            </a:r>
            <a:r>
              <a:rPr lang="en-US" sz="6000" dirty="0"/>
              <a:t>-NTN Enhancement</a:t>
            </a:r>
            <a:endParaRPr lang="en-US" dirty="0"/>
          </a:p>
        </p:txBody>
      </p:sp>
      <p:sp>
        <p:nvSpPr>
          <p:cNvPr id="13" name="Text Placeholder 12">
            <a:extLst>
              <a:ext uri="{FF2B5EF4-FFF2-40B4-BE49-F238E27FC236}">
                <a16:creationId xmlns:a16="http://schemas.microsoft.com/office/drawing/2014/main" id="{0DFA6632-9CC7-BF19-5052-8B19CB1FE50E}"/>
              </a:ext>
            </a:extLst>
          </p:cNvPr>
          <p:cNvSpPr>
            <a:spLocks noGrp="1"/>
          </p:cNvSpPr>
          <p:nvPr>
            <p:ph type="body" idx="1"/>
          </p:nvPr>
        </p:nvSpPr>
        <p:spPr/>
        <p:txBody>
          <a:bodyPr>
            <a:normAutofit/>
          </a:bodyPr>
          <a:lstStyle/>
          <a:p>
            <a:r>
              <a:rPr lang="en-US" sz="4400" dirty="0"/>
              <a:t>Detailed Objectives</a:t>
            </a:r>
          </a:p>
        </p:txBody>
      </p:sp>
      <p:sp>
        <p:nvSpPr>
          <p:cNvPr id="7" name="Date Placeholder 6">
            <a:extLst>
              <a:ext uri="{FF2B5EF4-FFF2-40B4-BE49-F238E27FC236}">
                <a16:creationId xmlns:a16="http://schemas.microsoft.com/office/drawing/2014/main" id="{98ED102F-9C45-B92C-F74C-CDACAF779486}"/>
              </a:ext>
            </a:extLst>
          </p:cNvPr>
          <p:cNvSpPr>
            <a:spLocks noGrp="1"/>
          </p:cNvSpPr>
          <p:nvPr>
            <p:ph type="dt" sz="half" idx="10"/>
          </p:nvPr>
        </p:nvSpPr>
        <p:spPr/>
        <p:txBody>
          <a:bodyPr/>
          <a:lstStyle/>
          <a:p>
            <a:fld id="{6C3A143C-FFD5-4165-8585-C7A7B89C15A8}" type="datetime1">
              <a:rPr lang="en-US" smtClean="0"/>
              <a:t>12/4/2023</a:t>
            </a:fld>
            <a:endParaRPr lang="en-US"/>
          </a:p>
        </p:txBody>
      </p:sp>
      <p:sp>
        <p:nvSpPr>
          <p:cNvPr id="8" name="Footer Placeholder 7">
            <a:extLst>
              <a:ext uri="{FF2B5EF4-FFF2-40B4-BE49-F238E27FC236}">
                <a16:creationId xmlns:a16="http://schemas.microsoft.com/office/drawing/2014/main" id="{D83EF294-85F5-EEBC-BF57-3B91878E6B9D}"/>
              </a:ext>
            </a:extLst>
          </p:cNvPr>
          <p:cNvSpPr>
            <a:spLocks noGrp="1"/>
          </p:cNvSpPr>
          <p:nvPr>
            <p:ph type="ftr" sz="quarter" idx="11"/>
          </p:nvPr>
        </p:nvSpPr>
        <p:spPr/>
        <p:txBody>
          <a:bodyPr/>
          <a:lstStyle/>
          <a:p>
            <a:r>
              <a:rPr lang="en-US" dirty="0"/>
              <a:t>© CEWiT 2023</a:t>
            </a:r>
          </a:p>
        </p:txBody>
      </p:sp>
      <p:sp>
        <p:nvSpPr>
          <p:cNvPr id="9" name="Slide Number Placeholder 8">
            <a:extLst>
              <a:ext uri="{FF2B5EF4-FFF2-40B4-BE49-F238E27FC236}">
                <a16:creationId xmlns:a16="http://schemas.microsoft.com/office/drawing/2014/main" id="{6BDF11E5-8103-65BE-9C9E-4DF4139E43BE}"/>
              </a:ext>
            </a:extLst>
          </p:cNvPr>
          <p:cNvSpPr>
            <a:spLocks noGrp="1"/>
          </p:cNvSpPr>
          <p:nvPr>
            <p:ph type="sldNum" sz="quarter" idx="12"/>
          </p:nvPr>
        </p:nvSpPr>
        <p:spPr/>
        <p:txBody>
          <a:bodyPr/>
          <a:lstStyle/>
          <a:p>
            <a:fld id="{330EA680-D336-4FF7-8B7A-9848BB0A1C32}" type="slidenum">
              <a:rPr lang="en-US" smtClean="0"/>
              <a:t>10</a:t>
            </a:fld>
            <a:endParaRPr lang="en-US"/>
          </a:p>
        </p:txBody>
      </p:sp>
    </p:spTree>
    <p:extLst>
      <p:ext uri="{BB962C8B-B14F-4D97-AF65-F5344CB8AC3E}">
        <p14:creationId xmlns:p14="http://schemas.microsoft.com/office/powerpoint/2010/main" val="16814732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0B3C9B-D9C0-94D6-D9CF-E7A8C6991BF1}"/>
              </a:ext>
            </a:extLst>
          </p:cNvPr>
          <p:cNvSpPr>
            <a:spLocks noGrp="1"/>
          </p:cNvSpPr>
          <p:nvPr>
            <p:ph idx="1"/>
          </p:nvPr>
        </p:nvSpPr>
        <p:spPr>
          <a:xfrm>
            <a:off x="316225" y="1120298"/>
            <a:ext cx="11540349" cy="5545143"/>
          </a:xfrm>
        </p:spPr>
        <p:txBody>
          <a:bodyPr/>
          <a:lstStyle/>
          <a:p>
            <a:pPr>
              <a:buFont typeface="Arial" panose="020B0604020202020204" pitchFamily="34" charset="0"/>
              <a:buChar char="•"/>
            </a:pPr>
            <a:r>
              <a:rPr lang="en-US" sz="2400" dirty="0">
                <a:ea typeface="Calibri"/>
                <a:cs typeface="Calibri"/>
              </a:rPr>
              <a:t>Load balancing between NB-IoT anchor carriers mapped to the same or different satellite beams is necessary for the operators for various reasons.</a:t>
            </a:r>
          </a:p>
          <a:p>
            <a:pPr>
              <a:buFont typeface="Arial" panose="020B0604020202020204" pitchFamily="34" charset="0"/>
              <a:buChar char="•"/>
            </a:pPr>
            <a:r>
              <a:rPr lang="en-US" sz="2400" dirty="0">
                <a:ea typeface="Calibri"/>
                <a:cs typeface="Calibri"/>
              </a:rPr>
              <a:t>In addition, since NB-IoT NTN is expected to be used for more use cases than just pure IoT and messaging, there are use cases in which some basic level of mobility between beams might need to be supported.</a:t>
            </a:r>
          </a:p>
          <a:p>
            <a:pPr>
              <a:buFont typeface="Arial" panose="020B0604020202020204" pitchFamily="34" charset="0"/>
              <a:buChar char="•"/>
            </a:pPr>
            <a:r>
              <a:rPr lang="en-US" sz="2400" dirty="0">
                <a:ea typeface="Calibri"/>
                <a:cs typeface="Calibri"/>
              </a:rPr>
              <a:t>NB-IoT currently does not support CONNECTED_MODE mobility or any kind of Network-controlled mobility or load-balancing, the NTN operator is severely limited in the ability to manage such scenarios.</a:t>
            </a:r>
          </a:p>
          <a:p>
            <a:pPr algn="just">
              <a:lnSpc>
                <a:spcPct val="105000"/>
              </a:lnSpc>
              <a:spcBef>
                <a:spcPts val="0"/>
              </a:spcBef>
              <a:spcAft>
                <a:spcPts val="800"/>
              </a:spcAft>
              <a:buFont typeface="Wingdings" panose="05000000000000000000" pitchFamily="2" charset="2"/>
              <a:buChar char="§"/>
            </a:pPr>
            <a:r>
              <a:rPr lang="en-US" sz="2432" b="1" u="sng" kern="100" dirty="0">
                <a:latin typeface="Calibri" panose="020F0502020204030204" pitchFamily="34" charset="0"/>
                <a:ea typeface="MS Mincho" panose="02020609040205080304" pitchFamily="49" charset="-128"/>
                <a:cs typeface="Times New Roman" panose="02020603050405020304" pitchFamily="18" charset="0"/>
              </a:rPr>
              <a:t>Objectives include</a:t>
            </a:r>
          </a:p>
          <a:p>
            <a:pPr lvl="1"/>
            <a:r>
              <a:rPr lang="en-US" sz="1968" dirty="0">
                <a:ea typeface="Calibri"/>
                <a:cs typeface="Calibri"/>
              </a:rPr>
              <a:t>Specify NB-IoT enhancements to support Network-controlled anchor to anchor carrier switching for UE</a:t>
            </a:r>
          </a:p>
          <a:p>
            <a:pPr lvl="1"/>
            <a:r>
              <a:rPr lang="en-US" sz="1968" dirty="0">
                <a:ea typeface="Calibri"/>
                <a:cs typeface="Calibri"/>
              </a:rPr>
              <a:t>Study and define if needed, NB-IoT enhancements (e.g. SIB signaling) to support Network assisted carrier switching for UE.</a:t>
            </a:r>
          </a:p>
          <a:p>
            <a:pPr>
              <a:buFont typeface="Arial" panose="020B0604020202020204" pitchFamily="34" charset="0"/>
              <a:buChar char="•"/>
            </a:pPr>
            <a:endParaRPr lang="en-US" sz="2400" dirty="0">
              <a:ea typeface="Calibri"/>
              <a:cs typeface="Calibri"/>
            </a:endParaRPr>
          </a:p>
        </p:txBody>
      </p:sp>
      <p:sp>
        <p:nvSpPr>
          <p:cNvPr id="5" name="Title 1">
            <a:extLst>
              <a:ext uri="{FF2B5EF4-FFF2-40B4-BE49-F238E27FC236}">
                <a16:creationId xmlns:a16="http://schemas.microsoft.com/office/drawing/2014/main" id="{84D908DA-AA00-AA72-5FB6-66BA487CA3A0}"/>
              </a:ext>
            </a:extLst>
          </p:cNvPr>
          <p:cNvSpPr txBox="1">
            <a:spLocks/>
          </p:cNvSpPr>
          <p:nvPr/>
        </p:nvSpPr>
        <p:spPr bwMode="auto">
          <a:xfrm>
            <a:off x="690835" y="362497"/>
            <a:ext cx="10814623" cy="753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a:lstStyle>
          <a:p>
            <a:pPr algn="just"/>
            <a:r>
              <a:rPr lang="en-US" sz="3450" kern="0" dirty="0"/>
              <a:t>1) </a:t>
            </a:r>
            <a:r>
              <a:rPr lang="en-US" sz="3450" dirty="0"/>
              <a:t>Mobility enhancements</a:t>
            </a:r>
            <a:endParaRPr lang="en-US" sz="3450" kern="0" dirty="0"/>
          </a:p>
        </p:txBody>
      </p:sp>
    </p:spTree>
    <p:extLst>
      <p:ext uri="{BB962C8B-B14F-4D97-AF65-F5344CB8AC3E}">
        <p14:creationId xmlns:p14="http://schemas.microsoft.com/office/powerpoint/2010/main" val="1578100461"/>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0B3C9B-D9C0-94D6-D9CF-E7A8C6991BF1}"/>
              </a:ext>
            </a:extLst>
          </p:cNvPr>
          <p:cNvSpPr>
            <a:spLocks noGrp="1"/>
          </p:cNvSpPr>
          <p:nvPr>
            <p:ph idx="1"/>
          </p:nvPr>
        </p:nvSpPr>
        <p:spPr>
          <a:xfrm>
            <a:off x="316225" y="1120298"/>
            <a:ext cx="11540349" cy="5545143"/>
          </a:xfrm>
        </p:spPr>
        <p:txBody>
          <a:bodyPr/>
          <a:lstStyle/>
          <a:p>
            <a:pPr>
              <a:buFont typeface="Arial" panose="020B0604020202020204" pitchFamily="34" charset="0"/>
              <a:buChar char="•"/>
            </a:pPr>
            <a:r>
              <a:rPr lang="en-US" sz="2400" dirty="0">
                <a:ea typeface="Calibri"/>
                <a:cs typeface="Calibri"/>
              </a:rPr>
              <a:t>S&amp;F operation allows for delay-tolerant, non-real-time IoT NTN services to be offered in areas visited by the satellites with no NTN gateway infrastructure immediately available.</a:t>
            </a:r>
          </a:p>
          <a:p>
            <a:pPr>
              <a:buFont typeface="Arial" panose="020B0604020202020204" pitchFamily="34" charset="0"/>
              <a:buChar char="•"/>
            </a:pPr>
            <a:r>
              <a:rPr lang="en-US" sz="2400" dirty="0">
                <a:ea typeface="Calibri"/>
                <a:cs typeface="Calibri"/>
              </a:rPr>
              <a:t>This facilitates cost-effective deployment of IoT NTN services and enables an immediate operational service.</a:t>
            </a:r>
          </a:p>
          <a:p>
            <a:pPr marL="0" indent="0">
              <a:buNone/>
            </a:pPr>
            <a:endParaRPr lang="en-US" sz="2400" dirty="0">
              <a:ea typeface="Calibri"/>
              <a:cs typeface="Calibri"/>
            </a:endParaRPr>
          </a:p>
          <a:p>
            <a:pPr algn="just">
              <a:lnSpc>
                <a:spcPct val="105000"/>
              </a:lnSpc>
              <a:spcBef>
                <a:spcPts val="0"/>
              </a:spcBef>
              <a:spcAft>
                <a:spcPts val="800"/>
              </a:spcAft>
              <a:buFont typeface="Wingdings" panose="05000000000000000000" pitchFamily="2" charset="2"/>
              <a:buChar char="§"/>
            </a:pPr>
            <a:r>
              <a:rPr lang="en-US" sz="2432" b="1" u="sng" kern="100" dirty="0">
                <a:latin typeface="Calibri" panose="020F0502020204030204" pitchFamily="34" charset="0"/>
                <a:ea typeface="MS Mincho" panose="02020609040205080304" pitchFamily="49" charset="-128"/>
                <a:cs typeface="Times New Roman" panose="02020603050405020304" pitchFamily="18" charset="0"/>
              </a:rPr>
              <a:t>Objectives include</a:t>
            </a:r>
          </a:p>
          <a:p>
            <a:pPr lvl="1"/>
            <a:r>
              <a:rPr lang="en-US" sz="2400" dirty="0">
                <a:ea typeface="Calibri"/>
                <a:cs typeface="Calibri"/>
              </a:rPr>
              <a:t>Define the necessary enhancements into RAN to support store and forward (S&amp;F) operation for delay-tolerant services considering:</a:t>
            </a:r>
          </a:p>
          <a:p>
            <a:pPr lvl="2"/>
            <a:r>
              <a:rPr lang="en-US" sz="1800" dirty="0">
                <a:ea typeface="Calibri"/>
                <a:cs typeface="Calibri"/>
              </a:rPr>
              <a:t>Network and UE Capabilities on S&amp;F</a:t>
            </a:r>
          </a:p>
          <a:p>
            <a:pPr lvl="2"/>
            <a:r>
              <a:rPr lang="en-US" sz="1800" dirty="0" err="1">
                <a:ea typeface="Calibri"/>
                <a:cs typeface="Calibri"/>
              </a:rPr>
              <a:t>Signalling</a:t>
            </a:r>
            <a:r>
              <a:rPr lang="en-US" sz="1800" dirty="0">
                <a:ea typeface="Calibri"/>
                <a:cs typeface="Calibri"/>
              </a:rPr>
              <a:t> procedures for S&amp;F operation </a:t>
            </a:r>
          </a:p>
          <a:p>
            <a:pPr lvl="2"/>
            <a:r>
              <a:rPr lang="en-US" sz="1800" dirty="0">
                <a:ea typeface="Calibri"/>
                <a:cs typeface="Calibri"/>
              </a:rPr>
              <a:t>Data transmission under S&amp;F operation (e.g. enforcement of specific S&amp;F QoS requirements such as maximum message size and acknowledgement policy)</a:t>
            </a:r>
          </a:p>
          <a:p>
            <a:pPr lvl="1"/>
            <a:r>
              <a:rPr lang="en-US" sz="2235" dirty="0">
                <a:ea typeface="Calibri"/>
                <a:cs typeface="Calibri"/>
              </a:rPr>
              <a:t>Enhance S1 protocol to address the feeder link switch over</a:t>
            </a:r>
          </a:p>
          <a:p>
            <a:pPr>
              <a:buFont typeface="Arial" panose="020B0604020202020204" pitchFamily="34" charset="0"/>
              <a:buChar char="•"/>
            </a:pPr>
            <a:endParaRPr lang="en-US" sz="2400" dirty="0">
              <a:ea typeface="Calibri"/>
              <a:cs typeface="Calibri"/>
            </a:endParaRPr>
          </a:p>
        </p:txBody>
      </p:sp>
      <p:sp>
        <p:nvSpPr>
          <p:cNvPr id="5" name="Title 1">
            <a:extLst>
              <a:ext uri="{FF2B5EF4-FFF2-40B4-BE49-F238E27FC236}">
                <a16:creationId xmlns:a16="http://schemas.microsoft.com/office/drawing/2014/main" id="{84D908DA-AA00-AA72-5FB6-66BA487CA3A0}"/>
              </a:ext>
            </a:extLst>
          </p:cNvPr>
          <p:cNvSpPr txBox="1">
            <a:spLocks/>
          </p:cNvSpPr>
          <p:nvPr/>
        </p:nvSpPr>
        <p:spPr bwMode="auto">
          <a:xfrm>
            <a:off x="690835" y="362497"/>
            <a:ext cx="10814623" cy="753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a:lstStyle>
          <a:p>
            <a:pPr algn="just"/>
            <a:r>
              <a:rPr lang="en-US" sz="3450" kern="0" dirty="0"/>
              <a:t>2) Support of S&amp;F Satellite operation</a:t>
            </a:r>
            <a:endParaRPr lang="en-US" kern="0" dirty="0"/>
          </a:p>
        </p:txBody>
      </p:sp>
    </p:spTree>
    <p:extLst>
      <p:ext uri="{BB962C8B-B14F-4D97-AF65-F5344CB8AC3E}">
        <p14:creationId xmlns:p14="http://schemas.microsoft.com/office/powerpoint/2010/main" val="660304621"/>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06930-237D-2F03-A9FA-A99BD36B3555}"/>
              </a:ext>
            </a:extLst>
          </p:cNvPr>
          <p:cNvSpPr>
            <a:spLocks noGrp="1"/>
          </p:cNvSpPr>
          <p:nvPr>
            <p:ph type="title"/>
          </p:nvPr>
        </p:nvSpPr>
        <p:spPr>
          <a:xfrm>
            <a:off x="647704" y="228600"/>
            <a:ext cx="11184466" cy="1143000"/>
          </a:xfrm>
        </p:spPr>
        <p:txBody>
          <a:bodyPr/>
          <a:lstStyle/>
          <a:p>
            <a:pPr algn="l"/>
            <a:r>
              <a:rPr lang="en-US" sz="3450" dirty="0"/>
              <a:t>References</a:t>
            </a:r>
          </a:p>
        </p:txBody>
      </p:sp>
      <p:sp>
        <p:nvSpPr>
          <p:cNvPr id="3" name="Content Placeholder 2">
            <a:extLst>
              <a:ext uri="{FF2B5EF4-FFF2-40B4-BE49-F238E27FC236}">
                <a16:creationId xmlns:a16="http://schemas.microsoft.com/office/drawing/2014/main" id="{E1F26D4A-2D3C-E9D6-6C0F-CD5ACD4813D3}"/>
              </a:ext>
            </a:extLst>
          </p:cNvPr>
          <p:cNvSpPr>
            <a:spLocks noGrp="1"/>
          </p:cNvSpPr>
          <p:nvPr>
            <p:ph idx="1"/>
          </p:nvPr>
        </p:nvSpPr>
        <p:spPr>
          <a:xfrm>
            <a:off x="647703" y="1454152"/>
            <a:ext cx="11184467" cy="5175248"/>
          </a:xfrm>
        </p:spPr>
        <p:txBody>
          <a:bodyPr/>
          <a:lstStyle/>
          <a:p>
            <a:pPr>
              <a:buFont typeface="Wingdings" panose="05000000000000000000" pitchFamily="2" charset="2"/>
              <a:buChar char="Ø"/>
            </a:pPr>
            <a:r>
              <a:rPr lang="en-US" sz="2800" b="1" dirty="0"/>
              <a:t> </a:t>
            </a:r>
            <a:r>
              <a:rPr lang="nn-NO" sz="2800" b="1" dirty="0"/>
              <a:t>RP-232610 </a:t>
            </a:r>
            <a:r>
              <a:rPr lang="nn-NO" sz="2800" dirty="0"/>
              <a:t>- </a:t>
            </a:r>
            <a:r>
              <a:rPr lang="en-US" sz="2800" dirty="0"/>
              <a:t>Moderator's summary for REL-19 RAN2 topic NTN for NR (RAN Vice-Chair, Deutsche Telekom)</a:t>
            </a:r>
            <a:endParaRPr lang="nn-NO" sz="2800" dirty="0"/>
          </a:p>
          <a:p>
            <a:pPr>
              <a:buFont typeface="Wingdings" panose="05000000000000000000" pitchFamily="2" charset="2"/>
              <a:buChar char="Ø"/>
            </a:pPr>
            <a:r>
              <a:rPr lang="en-US" sz="2800" b="1" dirty="0"/>
              <a:t>RP-232621</a:t>
            </a:r>
            <a:r>
              <a:rPr lang="en-US" sz="2800" dirty="0"/>
              <a:t> - Moderator's summary for REL-19 RAN2 topic NTN for IoT (RAN Vice-Chair, Deutsche Telekom)</a:t>
            </a:r>
            <a:endParaRPr lang="nn-NO" sz="2800" dirty="0"/>
          </a:p>
          <a:p>
            <a:pPr>
              <a:buFont typeface="Wingdings" panose="05000000000000000000" pitchFamily="2" charset="2"/>
              <a:buChar char="Ø"/>
            </a:pPr>
            <a:r>
              <a:rPr lang="en-US" sz="2800" b="1" dirty="0"/>
              <a:t>RP - </a:t>
            </a:r>
            <a:r>
              <a:rPr lang="sv-SE" sz="2800" b="1" dirty="0"/>
              <a:t>230915</a:t>
            </a:r>
            <a:r>
              <a:rPr lang="en-US" sz="2800" b="1" dirty="0"/>
              <a:t> </a:t>
            </a:r>
            <a:r>
              <a:rPr lang="en-US" sz="2800" dirty="0"/>
              <a:t>- </a:t>
            </a:r>
            <a:r>
              <a:rPr lang="sv-SE" sz="2800" dirty="0"/>
              <a:t>Draft_MeetingReport_RAN_101_230915_eom</a:t>
            </a:r>
          </a:p>
          <a:p>
            <a:pPr>
              <a:buFont typeface="Wingdings" panose="05000000000000000000" pitchFamily="2" charset="2"/>
              <a:buChar char="Ø"/>
            </a:pPr>
            <a:r>
              <a:rPr lang="sv-SE" sz="2800" b="1" dirty="0"/>
              <a:t>RP- 232725 </a:t>
            </a:r>
            <a:r>
              <a:rPr lang="sv-SE" sz="2800" dirty="0"/>
              <a:t>- </a:t>
            </a:r>
            <a:r>
              <a:rPr lang="en-US" sz="2800" dirty="0"/>
              <a:t>Summary for RAN Rel-19 Package: RAN1/2/3-led</a:t>
            </a:r>
            <a:endParaRPr lang="sv-SE" sz="2800" dirty="0"/>
          </a:p>
          <a:p>
            <a:pPr>
              <a:buFont typeface="Wingdings" panose="05000000000000000000" pitchFamily="2" charset="2"/>
              <a:buChar char="Ø"/>
            </a:pPr>
            <a:r>
              <a:rPr lang="sv-SE" sz="2800" b="1" dirty="0"/>
              <a:t>RP- 232860 </a:t>
            </a:r>
            <a:r>
              <a:rPr lang="sv-SE" sz="2800" dirty="0"/>
              <a:t>- </a:t>
            </a:r>
            <a:r>
              <a:rPr lang="en-US" sz="2800" dirty="0"/>
              <a:t>Candidate topics for a Rel-19 NR-NTN-evolution Work Item</a:t>
            </a:r>
          </a:p>
          <a:p>
            <a:pPr>
              <a:buFont typeface="Wingdings" panose="05000000000000000000" pitchFamily="2" charset="2"/>
              <a:buChar char="Ø"/>
            </a:pPr>
            <a:r>
              <a:rPr lang="sv-SE" sz="2800" b="1" dirty="0"/>
              <a:t>RP- 232861-  </a:t>
            </a:r>
            <a:r>
              <a:rPr lang="en-US" sz="2800" dirty="0"/>
              <a:t>Candidate topics for a Rel-19 IoT-NTN-evolution WI</a:t>
            </a:r>
          </a:p>
        </p:txBody>
      </p:sp>
    </p:spTree>
    <p:extLst>
      <p:ext uri="{BB962C8B-B14F-4D97-AF65-F5344CB8AC3E}">
        <p14:creationId xmlns:p14="http://schemas.microsoft.com/office/powerpoint/2010/main" val="332097987"/>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4" name="Rectangle 43">
            <a:extLst>
              <a:ext uri="{FF2B5EF4-FFF2-40B4-BE49-F238E27FC236}">
                <a16:creationId xmlns:a16="http://schemas.microsoft.com/office/drawing/2014/main" id="{FFD48BC7-DC40-47DE-87EE-9F4B6ECB9A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46" name="Freeform: Shape 45">
            <a:extLst>
              <a:ext uri="{FF2B5EF4-FFF2-40B4-BE49-F238E27FC236}">
                <a16:creationId xmlns:a16="http://schemas.microsoft.com/office/drawing/2014/main" id="{E502BBC7-2C76-46F3-BC24-5985BC13DB8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14425" y="0"/>
            <a:ext cx="9963150"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solidFill>
              <a:srgbClr val="EFEFEF"/>
            </a:solidFill>
          </a:ln>
          <a:effectLst>
            <a:outerShdw blurRad="139700" sx="102000" sy="102000" algn="ctr" rotWithShape="0">
              <a:schemeClr val="bg1">
                <a:lumMod val="85000"/>
                <a:alpha val="3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8" name="Freeform: Shape 47">
            <a:extLst>
              <a:ext uri="{FF2B5EF4-FFF2-40B4-BE49-F238E27FC236}">
                <a16:creationId xmlns:a16="http://schemas.microsoft.com/office/drawing/2014/main" id="{C7F28D52-2A5F-4D23-81AE-7CB8B591C7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1664" y="0"/>
            <a:ext cx="9948672" cy="6858000"/>
          </a:xfrm>
          <a:custGeom>
            <a:avLst/>
            <a:gdLst>
              <a:gd name="connsiteX0" fmla="*/ 1595771 w 9963150"/>
              <a:gd name="connsiteY0" fmla="*/ 0 h 6858000"/>
              <a:gd name="connsiteX1" fmla="*/ 8367379 w 9963150"/>
              <a:gd name="connsiteY1" fmla="*/ 0 h 6858000"/>
              <a:gd name="connsiteX2" fmla="*/ 8504080 w 9963150"/>
              <a:gd name="connsiteY2" fmla="*/ 130333 h 6858000"/>
              <a:gd name="connsiteX3" fmla="*/ 9963150 w 9963150"/>
              <a:gd name="connsiteY3" fmla="*/ 3652838 h 6858000"/>
              <a:gd name="connsiteX4" fmla="*/ 8825600 w 9963150"/>
              <a:gd name="connsiteY4" fmla="*/ 6821583 h 6858000"/>
              <a:gd name="connsiteX5" fmla="*/ 8794055 w 9963150"/>
              <a:gd name="connsiteY5" fmla="*/ 6858000 h 6858000"/>
              <a:gd name="connsiteX6" fmla="*/ 1169096 w 9963150"/>
              <a:gd name="connsiteY6" fmla="*/ 6858000 h 6858000"/>
              <a:gd name="connsiteX7" fmla="*/ 1137550 w 9963150"/>
              <a:gd name="connsiteY7" fmla="*/ 6821583 h 6858000"/>
              <a:gd name="connsiteX8" fmla="*/ 0 w 9963150"/>
              <a:gd name="connsiteY8" fmla="*/ 3652838 h 6858000"/>
              <a:gd name="connsiteX9" fmla="*/ 1459070 w 9963150"/>
              <a:gd name="connsiteY9" fmla="*/ 13033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63150" h="6858000">
                <a:moveTo>
                  <a:pt x="1595771" y="0"/>
                </a:moveTo>
                <a:lnTo>
                  <a:pt x="8367379" y="0"/>
                </a:lnTo>
                <a:lnTo>
                  <a:pt x="8504080" y="130333"/>
                </a:lnTo>
                <a:cubicBezTo>
                  <a:pt x="9405568" y="1031820"/>
                  <a:pt x="9963150" y="2277214"/>
                  <a:pt x="9963150" y="3652838"/>
                </a:cubicBezTo>
                <a:cubicBezTo>
                  <a:pt x="9963150" y="4856509"/>
                  <a:pt x="9536251" y="5960473"/>
                  <a:pt x="8825600" y="6821583"/>
                </a:cubicBezTo>
                <a:lnTo>
                  <a:pt x="8794055" y="6858000"/>
                </a:lnTo>
                <a:lnTo>
                  <a:pt x="1169096" y="6858000"/>
                </a:lnTo>
                <a:lnTo>
                  <a:pt x="1137550" y="6821583"/>
                </a:lnTo>
                <a:cubicBezTo>
                  <a:pt x="426899" y="5960473"/>
                  <a:pt x="0" y="4856509"/>
                  <a:pt x="0" y="3652838"/>
                </a:cubicBezTo>
                <a:cubicBezTo>
                  <a:pt x="0" y="2277214"/>
                  <a:pt x="557582" y="1031820"/>
                  <a:pt x="1459070" y="130333"/>
                </a:cubicBez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D355740-FA13-0A7E-EE73-15A711DFF2FC}"/>
              </a:ext>
            </a:extLst>
          </p:cNvPr>
          <p:cNvSpPr>
            <a:spLocks noGrp="1"/>
          </p:cNvSpPr>
          <p:nvPr>
            <p:ph type="title"/>
          </p:nvPr>
        </p:nvSpPr>
        <p:spPr>
          <a:xfrm>
            <a:off x="1524003" y="1999615"/>
            <a:ext cx="9144000" cy="2764028"/>
          </a:xfrm>
        </p:spPr>
        <p:txBody>
          <a:bodyPr vert="horz" lIns="91440" tIns="45720" rIns="91440" bIns="45720" rtlCol="0" anchor="ctr">
            <a:normAutofit/>
          </a:bodyPr>
          <a:lstStyle/>
          <a:p>
            <a:pPr algn="ctr"/>
            <a:r>
              <a:rPr lang="en-US" sz="7200" kern="1200">
                <a:solidFill>
                  <a:schemeClr val="tx1"/>
                </a:solidFill>
                <a:latin typeface="+mj-lt"/>
                <a:ea typeface="+mj-ea"/>
                <a:cs typeface="+mj-cs"/>
              </a:rPr>
              <a:t>THANK YOU</a:t>
            </a:r>
          </a:p>
        </p:txBody>
      </p:sp>
      <p:sp>
        <p:nvSpPr>
          <p:cNvPr id="50" name="Rectangle 49">
            <a:extLst>
              <a:ext uri="{FF2B5EF4-FFF2-40B4-BE49-F238E27FC236}">
                <a16:creationId xmlns:a16="http://schemas.microsoft.com/office/drawing/2014/main" id="{3629484E-3792-4B3D-89AD-7C8A1ED0E0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18560" y="5524786"/>
            <a:ext cx="4754880" cy="274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Date Placeholder 3">
            <a:extLst>
              <a:ext uri="{FF2B5EF4-FFF2-40B4-BE49-F238E27FC236}">
                <a16:creationId xmlns:a16="http://schemas.microsoft.com/office/drawing/2014/main" id="{62C598B1-EFB7-9A5C-CA9C-4E5C6B617E20}"/>
              </a:ext>
            </a:extLst>
          </p:cNvPr>
          <p:cNvSpPr>
            <a:spLocks noGrp="1"/>
          </p:cNvSpPr>
          <p:nvPr>
            <p:ph type="dt" sz="half" idx="10"/>
          </p:nvPr>
        </p:nvSpPr>
        <p:spPr>
          <a:xfrm>
            <a:off x="434163" y="6356350"/>
            <a:ext cx="1166037" cy="365125"/>
          </a:xfrm>
        </p:spPr>
        <p:txBody>
          <a:bodyPr vert="horz" lIns="91440" tIns="45720" rIns="91440" bIns="45720" rtlCol="0" anchor="ctr">
            <a:normAutofit/>
          </a:bodyPr>
          <a:lstStyle/>
          <a:p>
            <a:pPr>
              <a:spcAft>
                <a:spcPts val="600"/>
              </a:spcAft>
            </a:pPr>
            <a:fld id="{A493BD57-E7BF-4688-A82D-9541A8D5E93E}" type="datetime1">
              <a:rPr lang="en-US" smtClean="0">
                <a:solidFill>
                  <a:schemeClr val="tx1">
                    <a:lumMod val="50000"/>
                    <a:lumOff val="50000"/>
                  </a:schemeClr>
                </a:solidFill>
              </a:rPr>
              <a:t>12/4/2023</a:t>
            </a:fld>
            <a:endParaRPr lang="en-US">
              <a:solidFill>
                <a:schemeClr val="tx1">
                  <a:lumMod val="50000"/>
                  <a:lumOff val="50000"/>
                </a:schemeClr>
              </a:solidFill>
            </a:endParaRPr>
          </a:p>
        </p:txBody>
      </p:sp>
      <p:sp>
        <p:nvSpPr>
          <p:cNvPr id="5" name="Footer Placeholder 4">
            <a:extLst>
              <a:ext uri="{FF2B5EF4-FFF2-40B4-BE49-F238E27FC236}">
                <a16:creationId xmlns:a16="http://schemas.microsoft.com/office/drawing/2014/main" id="{8541DC95-2272-2400-8B2B-B4ECD2A9CF31}"/>
              </a:ext>
            </a:extLst>
          </p:cNvPr>
          <p:cNvSpPr>
            <a:spLocks noGrp="1"/>
          </p:cNvSpPr>
          <p:nvPr>
            <p:ph type="ftr" sz="quarter" idx="11"/>
          </p:nvPr>
        </p:nvSpPr>
        <p:spPr>
          <a:xfrm>
            <a:off x="4038600" y="6356350"/>
            <a:ext cx="4114800" cy="365125"/>
          </a:xfrm>
        </p:spPr>
        <p:txBody>
          <a:bodyPr vert="horz" lIns="91440" tIns="45720" rIns="91440" bIns="45720" rtlCol="0" anchor="ctr">
            <a:normAutofit/>
          </a:bodyPr>
          <a:lstStyle/>
          <a:p>
            <a:pPr>
              <a:spcAft>
                <a:spcPts val="600"/>
              </a:spcAft>
            </a:pPr>
            <a:r>
              <a:rPr lang="en-US">
                <a:solidFill>
                  <a:srgbClr val="898989"/>
                </a:solidFill>
              </a:rPr>
              <a:t>© CEWiT 2023</a:t>
            </a:r>
            <a:endParaRPr lang="en-US">
              <a:solidFill>
                <a:schemeClr val="tx1">
                  <a:lumMod val="50000"/>
                  <a:lumOff val="50000"/>
                </a:schemeClr>
              </a:solidFill>
              <a:ea typeface="+mn-ea"/>
              <a:cs typeface="+mn-cs"/>
            </a:endParaRPr>
          </a:p>
        </p:txBody>
      </p:sp>
      <p:sp>
        <p:nvSpPr>
          <p:cNvPr id="6" name="Slide Number Placeholder 5">
            <a:extLst>
              <a:ext uri="{FF2B5EF4-FFF2-40B4-BE49-F238E27FC236}">
                <a16:creationId xmlns:a16="http://schemas.microsoft.com/office/drawing/2014/main" id="{EF36ECD8-72E8-B0CA-FC10-B2300248B7A3}"/>
              </a:ext>
            </a:extLst>
          </p:cNvPr>
          <p:cNvSpPr>
            <a:spLocks noGrp="1"/>
          </p:cNvSpPr>
          <p:nvPr>
            <p:ph type="sldNum" sz="quarter" idx="12"/>
          </p:nvPr>
        </p:nvSpPr>
        <p:spPr>
          <a:xfrm>
            <a:off x="10489019" y="6356350"/>
            <a:ext cx="1268818" cy="365125"/>
          </a:xfrm>
        </p:spPr>
        <p:txBody>
          <a:bodyPr vert="horz" lIns="91440" tIns="45720" rIns="91440" bIns="45720" rtlCol="0" anchor="ctr">
            <a:normAutofit/>
          </a:bodyPr>
          <a:lstStyle/>
          <a:p>
            <a:pPr>
              <a:spcAft>
                <a:spcPts val="600"/>
              </a:spcAft>
            </a:pPr>
            <a:fld id="{330EA680-D336-4FF7-8B7A-9848BB0A1C32}" type="slidenum">
              <a:rPr lang="en-US">
                <a:solidFill>
                  <a:schemeClr val="tx1">
                    <a:lumMod val="50000"/>
                    <a:lumOff val="50000"/>
                  </a:schemeClr>
                </a:solidFill>
              </a:rPr>
              <a:pPr>
                <a:spcAft>
                  <a:spcPts val="600"/>
                </a:spcAft>
              </a:pPr>
              <a:t>14</a:t>
            </a:fld>
            <a:endParaRPr lang="en-US">
              <a:solidFill>
                <a:schemeClr val="tx1">
                  <a:lumMod val="50000"/>
                  <a:lumOff val="50000"/>
                </a:schemeClr>
              </a:solidFill>
            </a:endParaRPr>
          </a:p>
        </p:txBody>
      </p:sp>
    </p:spTree>
    <p:extLst>
      <p:ext uri="{BB962C8B-B14F-4D97-AF65-F5344CB8AC3E}">
        <p14:creationId xmlns:p14="http://schemas.microsoft.com/office/powerpoint/2010/main" val="37199436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C0135F6C-6E4E-F669-6042-2FD5F87D9CF3}"/>
              </a:ext>
            </a:extLst>
          </p:cNvPr>
          <p:cNvSpPr>
            <a:spLocks noGrp="1"/>
          </p:cNvSpPr>
          <p:nvPr>
            <p:ph idx="1"/>
          </p:nvPr>
        </p:nvSpPr>
        <p:spPr>
          <a:xfrm>
            <a:off x="622536" y="1269487"/>
            <a:ext cx="11184467" cy="1490383"/>
          </a:xfrm>
        </p:spPr>
        <p:txBody>
          <a:bodyPr/>
          <a:lstStyle/>
          <a:p>
            <a:pPr>
              <a:buFont typeface="Arial" panose="020B0604020202020204" pitchFamily="34" charset="0"/>
              <a:buChar char="•"/>
            </a:pPr>
            <a:r>
              <a:rPr lang="en-US" sz="2400" dirty="0"/>
              <a:t> As the outcome of the Rel 19 workshop, NTN evolution was agreed as one of the possible topics.</a:t>
            </a:r>
          </a:p>
          <a:p>
            <a:pPr>
              <a:buFont typeface="Arial" panose="020B0604020202020204" pitchFamily="34" charset="0"/>
              <a:buChar char="•"/>
            </a:pPr>
            <a:r>
              <a:rPr lang="en-US" sz="2400" dirty="0"/>
              <a:t>In RAN#101 (Bangalore) further discussion took place with the following way forward, </a:t>
            </a:r>
          </a:p>
        </p:txBody>
      </p:sp>
      <p:graphicFrame>
        <p:nvGraphicFramePr>
          <p:cNvPr id="4" name="Table 3">
            <a:extLst>
              <a:ext uri="{FF2B5EF4-FFF2-40B4-BE49-F238E27FC236}">
                <a16:creationId xmlns:a16="http://schemas.microsoft.com/office/drawing/2014/main" id="{5C211EBD-27C0-0B4D-B1AC-0B0E3D01899A}"/>
              </a:ext>
            </a:extLst>
          </p:cNvPr>
          <p:cNvGraphicFramePr>
            <a:graphicFrameLocks noGrp="1"/>
          </p:cNvGraphicFramePr>
          <p:nvPr>
            <p:extLst>
              <p:ext uri="{D42A27DB-BD31-4B8C-83A1-F6EECF244321}">
                <p14:modId xmlns:p14="http://schemas.microsoft.com/office/powerpoint/2010/main" val="4282815648"/>
              </p:ext>
            </p:extLst>
          </p:nvPr>
        </p:nvGraphicFramePr>
        <p:xfrm>
          <a:off x="891417" y="2944535"/>
          <a:ext cx="4528672" cy="3684865"/>
        </p:xfrm>
        <a:graphic>
          <a:graphicData uri="http://schemas.openxmlformats.org/drawingml/2006/table">
            <a:tbl>
              <a:tblPr firstRow="1" bandRow="1">
                <a:tableStyleId>{9D7B26C5-4107-4FEC-AEDC-1716B250A1EF}</a:tableStyleId>
              </a:tblPr>
              <a:tblGrid>
                <a:gridCol w="4528672">
                  <a:extLst>
                    <a:ext uri="{9D8B030D-6E8A-4147-A177-3AD203B41FA5}">
                      <a16:colId xmlns:a16="http://schemas.microsoft.com/office/drawing/2014/main" val="1579392294"/>
                    </a:ext>
                  </a:extLst>
                </a:gridCol>
              </a:tblGrid>
              <a:tr h="3684865">
                <a:tc>
                  <a:txBody>
                    <a:bodyPr/>
                    <a:lstStyle/>
                    <a:p>
                      <a:r>
                        <a:rPr lang="en-US" sz="1100" b="1" kern="1200" dirty="0">
                          <a:solidFill>
                            <a:sysClr val="windowText" lastClr="000000"/>
                          </a:solidFill>
                          <a:effectLst/>
                        </a:rPr>
                        <a:t>Based on the offline discussion the following </a:t>
                      </a:r>
                      <a:r>
                        <a:rPr lang="en-GB" sz="1100" b="1" kern="1200" dirty="0">
                          <a:solidFill>
                            <a:sysClr val="windowText" lastClr="000000"/>
                          </a:solidFill>
                          <a:effectLst/>
                        </a:rPr>
                        <a:t>potential focus </a:t>
                      </a:r>
                      <a:r>
                        <a:rPr lang="en-US" sz="1100" b="1" kern="1200" dirty="0">
                          <a:solidFill>
                            <a:sysClr val="windowText" lastClr="000000"/>
                          </a:solidFill>
                          <a:effectLst/>
                        </a:rPr>
                        <a:t>objectives have been identified:</a:t>
                      </a:r>
                    </a:p>
                    <a:p>
                      <a:pPr marL="171450" indent="-171450">
                        <a:buFont typeface="Arial" panose="020B0604020202020204" pitchFamily="34" charset="0"/>
                        <a:buChar char="•"/>
                      </a:pPr>
                      <a:r>
                        <a:rPr lang="en-US" sz="1100" b="1" kern="1200" dirty="0">
                          <a:solidFill>
                            <a:sysClr val="windowText" lastClr="000000"/>
                          </a:solidFill>
                          <a:effectLst/>
                        </a:rPr>
                        <a:t> Coverage enhancements for Downlink</a:t>
                      </a:r>
                    </a:p>
                    <a:p>
                      <a:pPr marL="171450" indent="-171450">
                        <a:buFont typeface="Arial" panose="020B0604020202020204" pitchFamily="34" charset="0"/>
                        <a:buChar char="•"/>
                      </a:pPr>
                      <a:r>
                        <a:rPr lang="en-US" sz="1100" b="1" kern="1200" dirty="0">
                          <a:solidFill>
                            <a:sysClr val="windowText" lastClr="000000"/>
                          </a:solidFill>
                          <a:effectLst/>
                        </a:rPr>
                        <a:t>Coverage enhancements for Uplink</a:t>
                      </a:r>
                    </a:p>
                    <a:p>
                      <a:pPr marL="171450" lvl="0" indent="-171450">
                        <a:buFont typeface="Arial" panose="020B0604020202020204" pitchFamily="34" charset="0"/>
                        <a:buChar char="•"/>
                      </a:pPr>
                      <a:r>
                        <a:rPr lang="en-US" sz="1100" b="1" kern="1200" dirty="0">
                          <a:solidFill>
                            <a:sysClr val="windowText" lastClr="000000"/>
                          </a:solidFill>
                          <a:effectLst/>
                        </a:rPr>
                        <a:t>Regenerative payload </a:t>
                      </a:r>
                    </a:p>
                    <a:p>
                      <a:pPr marL="171450" lvl="0" indent="-171450">
                        <a:buFont typeface="Arial" panose="020B0604020202020204" pitchFamily="34" charset="0"/>
                        <a:buChar char="•"/>
                      </a:pPr>
                      <a:r>
                        <a:rPr lang="en-US" sz="1100" b="1" kern="1200" dirty="0">
                          <a:solidFill>
                            <a:sysClr val="windowText" lastClr="000000"/>
                          </a:solidFill>
                          <a:effectLst/>
                        </a:rPr>
                        <a:t>Mobility enhancements</a:t>
                      </a:r>
                    </a:p>
                    <a:p>
                      <a:pPr marL="171450" lvl="0" indent="-171450">
                        <a:buFont typeface="Arial" panose="020B0604020202020204" pitchFamily="34" charset="0"/>
                        <a:buChar char="•"/>
                      </a:pPr>
                      <a:r>
                        <a:rPr lang="en-US" sz="1100" b="1" kern="1200" dirty="0">
                          <a:solidFill>
                            <a:sysClr val="windowText" lastClr="000000"/>
                          </a:solidFill>
                          <a:effectLst/>
                        </a:rPr>
                        <a:t>Enhanced GNSS Operation </a:t>
                      </a:r>
                    </a:p>
                    <a:p>
                      <a:pPr marL="171450" lvl="0" indent="-171450">
                        <a:buFont typeface="Arial" panose="020B0604020202020204" pitchFamily="34" charset="0"/>
                        <a:buChar char="•"/>
                      </a:pPr>
                      <a:r>
                        <a:rPr lang="en-US" sz="1100" b="1" kern="1200" dirty="0">
                          <a:solidFill>
                            <a:sysClr val="windowText" lastClr="000000"/>
                          </a:solidFill>
                          <a:effectLst/>
                        </a:rPr>
                        <a:t>Uplink capacity/throughput enhancement</a:t>
                      </a:r>
                    </a:p>
                    <a:p>
                      <a:pPr marL="171450" lvl="0" indent="-171450">
                        <a:buFont typeface="Arial" panose="020B0604020202020204" pitchFamily="34" charset="0"/>
                        <a:buChar char="•"/>
                      </a:pPr>
                      <a:r>
                        <a:rPr lang="en-US" sz="1100" b="1" kern="1200" dirty="0">
                          <a:solidFill>
                            <a:sysClr val="windowText" lastClr="000000"/>
                          </a:solidFill>
                          <a:effectLst/>
                        </a:rPr>
                        <a:t>Robust Notification/Alert</a:t>
                      </a:r>
                    </a:p>
                    <a:p>
                      <a:pPr marL="171450" lvl="0" indent="-171450">
                        <a:buFont typeface="Arial" panose="020B0604020202020204" pitchFamily="34" charset="0"/>
                        <a:buChar char="•"/>
                      </a:pPr>
                      <a:r>
                        <a:rPr lang="en-US" sz="1100" b="1" kern="1200" dirty="0">
                          <a:solidFill>
                            <a:sysClr val="windowText" lastClr="000000"/>
                          </a:solidFill>
                          <a:effectLst/>
                        </a:rPr>
                        <a:t>MBS via NTN (-&gt;) Broadcast only for NGSO</a:t>
                      </a:r>
                    </a:p>
                    <a:p>
                      <a:pPr marL="171450" lvl="0" indent="-171450">
                        <a:buFont typeface="Arial" panose="020B0604020202020204" pitchFamily="34" charset="0"/>
                        <a:buChar char="•"/>
                      </a:pPr>
                      <a:r>
                        <a:rPr lang="en-US" sz="1100" b="1" kern="1200" dirty="0">
                          <a:solidFill>
                            <a:sysClr val="windowText" lastClr="000000"/>
                          </a:solidFill>
                          <a:effectLst/>
                        </a:rPr>
                        <a:t>REDCAP</a:t>
                      </a:r>
                    </a:p>
                    <a:p>
                      <a:r>
                        <a:rPr lang="en-US" sz="1100" b="1" kern="1200" dirty="0">
                          <a:solidFill>
                            <a:sysClr val="windowText" lastClr="000000"/>
                          </a:solidFill>
                          <a:effectLst/>
                        </a:rPr>
                        <a:t> </a:t>
                      </a:r>
                    </a:p>
                    <a:p>
                      <a:r>
                        <a:rPr lang="en-US" sz="1100" b="1" kern="1200" dirty="0">
                          <a:solidFill>
                            <a:sysClr val="windowText" lastClr="000000"/>
                          </a:solidFill>
                          <a:effectLst/>
                        </a:rPr>
                        <a:t>Further discussion on detailed objectives/tasks shall be performed for the final approval of a WI at RAN#102 in December 2023. Until then – also depending on the progress of the Rel-18 NTN NR work – further re-/ down-/up-scoping is possible as the required work clearly depends on the detailed aspects of each individual objective.</a:t>
                      </a:r>
                    </a:p>
                    <a:p>
                      <a:r>
                        <a:rPr lang="en-US" sz="1100" b="1" kern="1200" dirty="0">
                          <a:solidFill>
                            <a:sysClr val="windowText" lastClr="000000"/>
                          </a:solidFill>
                          <a:effectLst/>
                        </a:rPr>
                        <a:t> </a:t>
                      </a:r>
                    </a:p>
                    <a:p>
                      <a:r>
                        <a:rPr lang="en-US" sz="1100" b="1" kern="1200" dirty="0">
                          <a:solidFill>
                            <a:sysClr val="windowText" lastClr="000000"/>
                          </a:solidFill>
                          <a:effectLst/>
                        </a:rPr>
                        <a:t>Guidance from the RAN chair is appreciated on the practical way forward to detail the 9 listed objectives for a potential WI approval in RAN#102.</a:t>
                      </a:r>
                    </a:p>
                    <a:p>
                      <a:endParaRPr lang="en-US" sz="1100" dirty="0">
                        <a:solidFill>
                          <a:sysClr val="windowText" lastClr="000000"/>
                        </a:solidFill>
                      </a:endParaRPr>
                    </a:p>
                  </a:txBody>
                  <a:tcPr/>
                </a:tc>
                <a:extLst>
                  <a:ext uri="{0D108BD9-81ED-4DB2-BD59-A6C34878D82A}">
                    <a16:rowId xmlns:a16="http://schemas.microsoft.com/office/drawing/2014/main" val="967460652"/>
                  </a:ext>
                </a:extLst>
              </a:tr>
            </a:tbl>
          </a:graphicData>
        </a:graphic>
      </p:graphicFrame>
      <p:graphicFrame>
        <p:nvGraphicFramePr>
          <p:cNvPr id="5" name="Table 4">
            <a:extLst>
              <a:ext uri="{FF2B5EF4-FFF2-40B4-BE49-F238E27FC236}">
                <a16:creationId xmlns:a16="http://schemas.microsoft.com/office/drawing/2014/main" id="{6B428F70-BCEA-4CAC-C5C2-2CC6FFFF8A28}"/>
              </a:ext>
            </a:extLst>
          </p:cNvPr>
          <p:cNvGraphicFramePr>
            <a:graphicFrameLocks noGrp="1"/>
          </p:cNvGraphicFramePr>
          <p:nvPr>
            <p:extLst>
              <p:ext uri="{D42A27DB-BD31-4B8C-83A1-F6EECF244321}">
                <p14:modId xmlns:p14="http://schemas.microsoft.com/office/powerpoint/2010/main" val="3380258706"/>
              </p:ext>
            </p:extLst>
          </p:nvPr>
        </p:nvGraphicFramePr>
        <p:xfrm>
          <a:off x="6571361" y="2944535"/>
          <a:ext cx="4528672" cy="3749879"/>
        </p:xfrm>
        <a:graphic>
          <a:graphicData uri="http://schemas.openxmlformats.org/drawingml/2006/table">
            <a:tbl>
              <a:tblPr firstRow="1" bandRow="1">
                <a:tableStyleId>{9D7B26C5-4107-4FEC-AEDC-1716B250A1EF}</a:tableStyleId>
              </a:tblPr>
              <a:tblGrid>
                <a:gridCol w="4528672">
                  <a:extLst>
                    <a:ext uri="{9D8B030D-6E8A-4147-A177-3AD203B41FA5}">
                      <a16:colId xmlns:a16="http://schemas.microsoft.com/office/drawing/2014/main" val="1579392294"/>
                    </a:ext>
                  </a:extLst>
                </a:gridCol>
              </a:tblGrid>
              <a:tr h="3749879">
                <a:tc>
                  <a:txBody>
                    <a:bodyPr/>
                    <a:lstStyle/>
                    <a:p>
                      <a:r>
                        <a:rPr lang="en-US" sz="1100" b="1" kern="1200" dirty="0">
                          <a:solidFill>
                            <a:sysClr val="windowText" lastClr="000000"/>
                          </a:solidFill>
                          <a:effectLst/>
                        </a:rPr>
                        <a:t>Based on the offline discussion and initial agreement, the following objectives have been taken:</a:t>
                      </a:r>
                    </a:p>
                    <a:p>
                      <a:endParaRPr lang="en-US" sz="1100" b="1" kern="1200" dirty="0">
                        <a:solidFill>
                          <a:sysClr val="windowText" lastClr="000000"/>
                        </a:solidFill>
                        <a:effectLst/>
                      </a:endParaRPr>
                    </a:p>
                    <a:p>
                      <a:pPr marL="171450" indent="-171450">
                        <a:buFont typeface="Arial" panose="020B0604020202020204" pitchFamily="34" charset="0"/>
                        <a:buChar char="•"/>
                      </a:pPr>
                      <a:r>
                        <a:rPr lang="en-US" sz="1100" b="1" kern="1200" dirty="0">
                          <a:solidFill>
                            <a:sysClr val="windowText" lastClr="000000"/>
                          </a:solidFill>
                          <a:effectLst/>
                        </a:rPr>
                        <a:t>Store &amp; Forward (requiring regenerative payload)</a:t>
                      </a:r>
                    </a:p>
                    <a:p>
                      <a:pPr marL="171450" indent="-171450">
                        <a:buFont typeface="Arial" panose="020B0604020202020204" pitchFamily="34" charset="0"/>
                        <a:buChar char="•"/>
                      </a:pPr>
                      <a:r>
                        <a:rPr lang="en-US" sz="1100" b="1" kern="1200" dirty="0">
                          <a:solidFill>
                            <a:sysClr val="windowText" lastClr="000000"/>
                          </a:solidFill>
                          <a:effectLst/>
                        </a:rPr>
                        <a:t>Capacity enhancements for Uplink</a:t>
                      </a:r>
                    </a:p>
                    <a:p>
                      <a:pPr marL="171450" indent="-171450">
                        <a:buFont typeface="Arial" panose="020B0604020202020204" pitchFamily="34" charset="0"/>
                        <a:buChar char="•"/>
                      </a:pPr>
                      <a:r>
                        <a:rPr lang="en-US" sz="1100" b="1" kern="1200" dirty="0">
                          <a:solidFill>
                            <a:sysClr val="windowText" lastClr="000000"/>
                          </a:solidFill>
                          <a:effectLst/>
                        </a:rPr>
                        <a:t>Mobility enhancements</a:t>
                      </a:r>
                    </a:p>
                    <a:p>
                      <a:pPr marL="171450" indent="-171450">
                        <a:buFont typeface="Arial" panose="020B0604020202020204" pitchFamily="34" charset="0"/>
                        <a:buChar char="•"/>
                      </a:pPr>
                      <a:r>
                        <a:rPr lang="en-US" sz="1100" b="1" kern="1200" dirty="0">
                          <a:solidFill>
                            <a:sysClr val="windowText" lastClr="000000"/>
                          </a:solidFill>
                          <a:effectLst/>
                        </a:rPr>
                        <a:t>“Coarse Location Reporting” (similar as the NTN NR Rel-17 solution)</a:t>
                      </a:r>
                    </a:p>
                    <a:p>
                      <a:endParaRPr lang="en-US" sz="1100" b="1" kern="1200" dirty="0">
                        <a:solidFill>
                          <a:sysClr val="windowText" lastClr="000000"/>
                        </a:solidFill>
                        <a:effectLst/>
                      </a:endParaRPr>
                    </a:p>
                    <a:p>
                      <a:r>
                        <a:rPr lang="en-US" sz="1100" b="1" kern="1200" dirty="0">
                          <a:solidFill>
                            <a:sysClr val="windowText" lastClr="000000"/>
                          </a:solidFill>
                          <a:effectLst/>
                        </a:rPr>
                        <a:t>Further discussion on detailed objectives/tasks shall be performed for the final approval of a WI at RAN#102 in December 2023. Until then – also depending on the progress of the Rel-18 IoT NTN work – further re-/ down-/up-scoping is possible as the required work clearly depends on the detailed aspects of each individual objective.</a:t>
                      </a:r>
                    </a:p>
                    <a:p>
                      <a:endParaRPr lang="en-US" sz="1100" b="1" kern="1200" dirty="0">
                        <a:solidFill>
                          <a:sysClr val="windowText" lastClr="000000"/>
                        </a:solidFill>
                        <a:effectLst/>
                      </a:endParaRPr>
                    </a:p>
                    <a:p>
                      <a:r>
                        <a:rPr lang="en-US" sz="1100" b="1" kern="1200" dirty="0">
                          <a:solidFill>
                            <a:sysClr val="windowText" lastClr="000000"/>
                          </a:solidFill>
                          <a:effectLst/>
                        </a:rPr>
                        <a:t>It was commented by one company and the session chair that the [1] TU is potentially already well filled up with the necessary work for the 4 objectives.</a:t>
                      </a:r>
                    </a:p>
                    <a:p>
                      <a:endParaRPr lang="en-US" sz="1100" b="1" kern="1200" dirty="0">
                        <a:solidFill>
                          <a:sysClr val="windowText" lastClr="000000"/>
                        </a:solidFill>
                        <a:effectLst/>
                      </a:endParaRPr>
                    </a:p>
                    <a:p>
                      <a:r>
                        <a:rPr lang="en-US" sz="1100" b="1" kern="1200" dirty="0">
                          <a:solidFill>
                            <a:sysClr val="windowText" lastClr="000000"/>
                          </a:solidFill>
                          <a:effectLst/>
                        </a:rPr>
                        <a:t>Guidance from the RAN chair is appreciated on the practical way forward to detail the 4 listed objectives for a potential WI approval in RAN#102.</a:t>
                      </a:r>
                    </a:p>
                  </a:txBody>
                  <a:tcPr/>
                </a:tc>
                <a:extLst>
                  <a:ext uri="{0D108BD9-81ED-4DB2-BD59-A6C34878D82A}">
                    <a16:rowId xmlns:a16="http://schemas.microsoft.com/office/drawing/2014/main" val="967460652"/>
                  </a:ext>
                </a:extLst>
              </a:tr>
            </a:tbl>
          </a:graphicData>
        </a:graphic>
      </p:graphicFrame>
      <p:sp>
        <p:nvSpPr>
          <p:cNvPr id="6" name="TextBox 5">
            <a:extLst>
              <a:ext uri="{FF2B5EF4-FFF2-40B4-BE49-F238E27FC236}">
                <a16:creationId xmlns:a16="http://schemas.microsoft.com/office/drawing/2014/main" id="{78BAEE58-32F3-780E-742F-954501FF8368}"/>
              </a:ext>
            </a:extLst>
          </p:cNvPr>
          <p:cNvSpPr txBox="1"/>
          <p:nvPr/>
        </p:nvSpPr>
        <p:spPr>
          <a:xfrm>
            <a:off x="2604780" y="2657757"/>
            <a:ext cx="973124" cy="369332"/>
          </a:xfrm>
          <a:prstGeom prst="rect">
            <a:avLst/>
          </a:prstGeom>
          <a:noFill/>
        </p:spPr>
        <p:txBody>
          <a:bodyPr wrap="square" rtlCol="0">
            <a:spAutoFit/>
          </a:bodyPr>
          <a:lstStyle/>
          <a:p>
            <a:r>
              <a:rPr lang="en-US" dirty="0">
                <a:solidFill>
                  <a:srgbClr val="FF0000"/>
                </a:solidFill>
              </a:rPr>
              <a:t>NR NTN</a:t>
            </a:r>
          </a:p>
        </p:txBody>
      </p:sp>
      <p:sp>
        <p:nvSpPr>
          <p:cNvPr id="7" name="TextBox 6">
            <a:extLst>
              <a:ext uri="{FF2B5EF4-FFF2-40B4-BE49-F238E27FC236}">
                <a16:creationId xmlns:a16="http://schemas.microsoft.com/office/drawing/2014/main" id="{D11D5D39-19D7-2691-EFC4-3E0648794848}"/>
              </a:ext>
            </a:extLst>
          </p:cNvPr>
          <p:cNvSpPr txBox="1"/>
          <p:nvPr/>
        </p:nvSpPr>
        <p:spPr>
          <a:xfrm>
            <a:off x="8614096" y="2657757"/>
            <a:ext cx="973124" cy="369332"/>
          </a:xfrm>
          <a:prstGeom prst="rect">
            <a:avLst/>
          </a:prstGeom>
          <a:noFill/>
        </p:spPr>
        <p:txBody>
          <a:bodyPr wrap="square" rtlCol="0">
            <a:spAutoFit/>
          </a:bodyPr>
          <a:lstStyle/>
          <a:p>
            <a:r>
              <a:rPr lang="en-US" dirty="0">
                <a:solidFill>
                  <a:srgbClr val="FF0000"/>
                </a:solidFill>
              </a:rPr>
              <a:t>IoT NTN</a:t>
            </a:r>
          </a:p>
        </p:txBody>
      </p:sp>
    </p:spTree>
    <p:extLst>
      <p:ext uri="{BB962C8B-B14F-4D97-AF65-F5344CB8AC3E}">
        <p14:creationId xmlns:p14="http://schemas.microsoft.com/office/powerpoint/2010/main" val="289834173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80151-50D8-B6BB-0D45-7C9759C48298}"/>
              </a:ext>
            </a:extLst>
          </p:cNvPr>
          <p:cNvSpPr>
            <a:spLocks noGrp="1"/>
          </p:cNvSpPr>
          <p:nvPr>
            <p:ph type="title"/>
          </p:nvPr>
        </p:nvSpPr>
        <p:spPr/>
        <p:txBody>
          <a:bodyPr/>
          <a:lstStyle/>
          <a:p>
            <a:r>
              <a:rPr lang="en-US" dirty="0">
                <a:solidFill>
                  <a:srgbClr val="FF0000"/>
                </a:solidFill>
              </a:rPr>
              <a:t>Prioritization of the topics For NTN evolution</a:t>
            </a:r>
          </a:p>
        </p:txBody>
      </p:sp>
      <p:sp>
        <p:nvSpPr>
          <p:cNvPr id="6" name="Text Placeholder 5">
            <a:extLst>
              <a:ext uri="{FF2B5EF4-FFF2-40B4-BE49-F238E27FC236}">
                <a16:creationId xmlns:a16="http://schemas.microsoft.com/office/drawing/2014/main" id="{FB6E29EA-A646-43F8-541D-4E7BBCA5606B}"/>
              </a:ext>
            </a:extLst>
          </p:cNvPr>
          <p:cNvSpPr>
            <a:spLocks noGrp="1"/>
          </p:cNvSpPr>
          <p:nvPr>
            <p:ph type="body" idx="1"/>
          </p:nvPr>
        </p:nvSpPr>
        <p:spPr>
          <a:xfrm>
            <a:off x="905103" y="3118080"/>
            <a:ext cx="5157787" cy="823912"/>
          </a:xfrm>
        </p:spPr>
        <p:txBody>
          <a:bodyPr/>
          <a:lstStyle/>
          <a:p>
            <a:r>
              <a:rPr lang="en-US" sz="2400"/>
              <a:t>NR-NTN Topics</a:t>
            </a:r>
            <a:endParaRPr lang="en-US" sz="2400" dirty="0"/>
          </a:p>
        </p:txBody>
      </p:sp>
      <p:sp>
        <p:nvSpPr>
          <p:cNvPr id="3" name="Content Placeholder 2">
            <a:extLst>
              <a:ext uri="{FF2B5EF4-FFF2-40B4-BE49-F238E27FC236}">
                <a16:creationId xmlns:a16="http://schemas.microsoft.com/office/drawing/2014/main" id="{DF13E6BC-FBB9-8016-F09F-0758998B54B9}"/>
              </a:ext>
            </a:extLst>
          </p:cNvPr>
          <p:cNvSpPr>
            <a:spLocks noGrp="1"/>
          </p:cNvSpPr>
          <p:nvPr>
            <p:ph sz="half" idx="2"/>
          </p:nvPr>
        </p:nvSpPr>
        <p:spPr>
          <a:xfrm>
            <a:off x="905103" y="3941992"/>
            <a:ext cx="5157787" cy="2241094"/>
          </a:xfrm>
          <a:ln>
            <a:solidFill>
              <a:schemeClr val="tx1"/>
            </a:solidFill>
          </a:ln>
        </p:spPr>
        <p:txBody>
          <a:bodyPr/>
          <a:lstStyle/>
          <a:p>
            <a:r>
              <a:rPr lang="en-US" sz="2400"/>
              <a:t>Coverage enhancements for downlinks (RAN 1)</a:t>
            </a:r>
          </a:p>
          <a:p>
            <a:r>
              <a:rPr lang="en-US" sz="2400"/>
              <a:t>Robust Notification/Alert (RAN 1)</a:t>
            </a:r>
          </a:p>
          <a:p>
            <a:r>
              <a:rPr lang="en-US" sz="2400"/>
              <a:t>Enhanced GNSS Operation (RAN 2)</a:t>
            </a:r>
          </a:p>
          <a:p>
            <a:r>
              <a:rPr lang="en-US" sz="2400"/>
              <a:t>Regenerative payload (RAN 3)</a:t>
            </a:r>
          </a:p>
          <a:p>
            <a:pPr>
              <a:buFont typeface="Arial" panose="020B0604020202020204" pitchFamily="34" charset="0"/>
              <a:buChar char="•"/>
            </a:pPr>
            <a:endParaRPr lang="en-US" sz="2400" dirty="0"/>
          </a:p>
        </p:txBody>
      </p:sp>
      <p:sp>
        <p:nvSpPr>
          <p:cNvPr id="7" name="Text Placeholder 6">
            <a:extLst>
              <a:ext uri="{FF2B5EF4-FFF2-40B4-BE49-F238E27FC236}">
                <a16:creationId xmlns:a16="http://schemas.microsoft.com/office/drawing/2014/main" id="{3F552B9D-AD11-C907-D440-98236B5090E5}"/>
              </a:ext>
            </a:extLst>
          </p:cNvPr>
          <p:cNvSpPr>
            <a:spLocks noGrp="1"/>
          </p:cNvSpPr>
          <p:nvPr>
            <p:ph type="body" sz="quarter" idx="3"/>
          </p:nvPr>
        </p:nvSpPr>
        <p:spPr>
          <a:xfrm>
            <a:off x="6237515" y="3118080"/>
            <a:ext cx="5183188" cy="823912"/>
          </a:xfrm>
        </p:spPr>
        <p:txBody>
          <a:bodyPr/>
          <a:lstStyle/>
          <a:p>
            <a:r>
              <a:rPr lang="en-US"/>
              <a:t>IoT</a:t>
            </a:r>
            <a:r>
              <a:rPr lang="en-US" sz="2400"/>
              <a:t>-NTN Topics</a:t>
            </a:r>
            <a:endParaRPr lang="en-US" sz="2400" dirty="0"/>
          </a:p>
        </p:txBody>
      </p:sp>
      <p:sp>
        <p:nvSpPr>
          <p:cNvPr id="9" name="Content Placeholder 8">
            <a:extLst>
              <a:ext uri="{FF2B5EF4-FFF2-40B4-BE49-F238E27FC236}">
                <a16:creationId xmlns:a16="http://schemas.microsoft.com/office/drawing/2014/main" id="{6D3E7537-5C72-F374-9166-C6C495EADFC1}"/>
              </a:ext>
            </a:extLst>
          </p:cNvPr>
          <p:cNvSpPr txBox="1">
            <a:spLocks noGrp="1"/>
          </p:cNvSpPr>
          <p:nvPr>
            <p:ph sz="quarter" idx="4"/>
          </p:nvPr>
        </p:nvSpPr>
        <p:spPr>
          <a:xfrm>
            <a:off x="6237515" y="3941992"/>
            <a:ext cx="5183188" cy="2139047"/>
          </a:xfrm>
          <a:prstGeom prst="rect">
            <a:avLst/>
          </a:prstGeom>
          <a:noFill/>
          <a:ln>
            <a:solidFill>
              <a:schemeClr val="tx1"/>
            </a:solidFill>
          </a:ln>
        </p:spPr>
        <p:txBody>
          <a:bodyPr wrap="square">
            <a:spAutoFit/>
          </a:bodyPr>
          <a:lstStyle/>
          <a:p>
            <a:r>
              <a:rPr lang="en-US" sz="2400"/>
              <a:t>Mobility enhancements (RAN 2)</a:t>
            </a:r>
          </a:p>
          <a:p>
            <a:r>
              <a:rPr lang="en-US" sz="2400"/>
              <a:t>Support of S&amp;F Satellite operation (RAN 3)</a:t>
            </a:r>
          </a:p>
          <a:p>
            <a:endParaRPr lang="en-US" sz="2400"/>
          </a:p>
          <a:p>
            <a:endParaRPr lang="en-US" sz="2400" dirty="0"/>
          </a:p>
        </p:txBody>
      </p:sp>
      <p:sp>
        <p:nvSpPr>
          <p:cNvPr id="10" name="TextBox 9">
            <a:extLst>
              <a:ext uri="{FF2B5EF4-FFF2-40B4-BE49-F238E27FC236}">
                <a16:creationId xmlns:a16="http://schemas.microsoft.com/office/drawing/2014/main" id="{F44F926F-3F67-5124-B1BD-063FED6CF72F}"/>
              </a:ext>
            </a:extLst>
          </p:cNvPr>
          <p:cNvSpPr txBox="1"/>
          <p:nvPr/>
        </p:nvSpPr>
        <p:spPr>
          <a:xfrm>
            <a:off x="1872343" y="1841642"/>
            <a:ext cx="8098971" cy="1477328"/>
          </a:xfrm>
          <a:prstGeom prst="rect">
            <a:avLst/>
          </a:prstGeom>
          <a:noFill/>
          <a:ln w="12700">
            <a:solidFill>
              <a:schemeClr val="tx1"/>
            </a:solidFill>
          </a:ln>
        </p:spPr>
        <p:txBody>
          <a:bodyPr wrap="square" rtlCol="0">
            <a:spAutoFit/>
          </a:bodyPr>
          <a:lstStyle/>
          <a:p>
            <a:pPr marL="285750" indent="-285750">
              <a:buFont typeface="Arial" panose="020B0604020202020204" pitchFamily="34" charset="0"/>
              <a:buChar char="•"/>
            </a:pPr>
            <a:r>
              <a:rPr lang="en-US" dirty="0"/>
              <a:t>Multiple topics are presented in the last plenary but considering the possible TUs and guidelines set to make Rel 19 reasonable and smaller compared to Rel 18, </a:t>
            </a:r>
            <a:r>
              <a:rPr lang="en-US" b="1" dirty="0"/>
              <a:t>down scoping is necessary. </a:t>
            </a:r>
          </a:p>
          <a:p>
            <a:pPr marL="285750" indent="-285750">
              <a:buFont typeface="Arial" panose="020B0604020202020204" pitchFamily="34" charset="0"/>
              <a:buChar char="•"/>
            </a:pPr>
            <a:r>
              <a:rPr lang="en-US"/>
              <a:t>Following are the topics of priority from our end on top of co-sourced contributions RP-232860 and RP-232861</a:t>
            </a:r>
            <a:endParaRPr lang="en-US" dirty="0"/>
          </a:p>
        </p:txBody>
      </p:sp>
      <p:sp>
        <p:nvSpPr>
          <p:cNvPr id="11" name="Date Placeholder 10">
            <a:extLst>
              <a:ext uri="{FF2B5EF4-FFF2-40B4-BE49-F238E27FC236}">
                <a16:creationId xmlns:a16="http://schemas.microsoft.com/office/drawing/2014/main" id="{28892753-BB0C-0F42-7181-391D653CF872}"/>
              </a:ext>
            </a:extLst>
          </p:cNvPr>
          <p:cNvSpPr>
            <a:spLocks noGrp="1"/>
          </p:cNvSpPr>
          <p:nvPr>
            <p:ph type="dt" sz="half" idx="10"/>
          </p:nvPr>
        </p:nvSpPr>
        <p:spPr/>
        <p:txBody>
          <a:bodyPr/>
          <a:lstStyle/>
          <a:p>
            <a:fld id="{9CDCAD5A-475C-45B0-A8C6-AE2F6A3DB456}" type="datetime1">
              <a:rPr lang="en-US" smtClean="0"/>
              <a:t>12/4/2023</a:t>
            </a:fld>
            <a:endParaRPr lang="en-US"/>
          </a:p>
        </p:txBody>
      </p:sp>
      <p:sp>
        <p:nvSpPr>
          <p:cNvPr id="12" name="Footer Placeholder 11">
            <a:extLst>
              <a:ext uri="{FF2B5EF4-FFF2-40B4-BE49-F238E27FC236}">
                <a16:creationId xmlns:a16="http://schemas.microsoft.com/office/drawing/2014/main" id="{117A6D8A-7110-F796-9499-B43365455A22}"/>
              </a:ext>
            </a:extLst>
          </p:cNvPr>
          <p:cNvSpPr>
            <a:spLocks noGrp="1"/>
          </p:cNvSpPr>
          <p:nvPr>
            <p:ph type="ftr" sz="quarter" idx="11"/>
          </p:nvPr>
        </p:nvSpPr>
        <p:spPr/>
        <p:txBody>
          <a:bodyPr/>
          <a:lstStyle/>
          <a:p>
            <a:r>
              <a:rPr lang="en-US"/>
              <a:t>© CEWiT 2023</a:t>
            </a:r>
            <a:endParaRPr lang="en-US" dirty="0"/>
          </a:p>
        </p:txBody>
      </p:sp>
      <p:sp>
        <p:nvSpPr>
          <p:cNvPr id="13" name="Slide Number Placeholder 12">
            <a:extLst>
              <a:ext uri="{FF2B5EF4-FFF2-40B4-BE49-F238E27FC236}">
                <a16:creationId xmlns:a16="http://schemas.microsoft.com/office/drawing/2014/main" id="{2AB6F731-0051-17C9-6EB9-12FA326ACCD1}"/>
              </a:ext>
            </a:extLst>
          </p:cNvPr>
          <p:cNvSpPr>
            <a:spLocks noGrp="1"/>
          </p:cNvSpPr>
          <p:nvPr>
            <p:ph type="sldNum" sz="quarter" idx="12"/>
          </p:nvPr>
        </p:nvSpPr>
        <p:spPr/>
        <p:txBody>
          <a:bodyPr/>
          <a:lstStyle/>
          <a:p>
            <a:fld id="{330EA680-D336-4FF7-8B7A-9848BB0A1C32}" type="slidenum">
              <a:rPr lang="en-US" smtClean="0"/>
              <a:t>3</a:t>
            </a:fld>
            <a:endParaRPr lang="en-US"/>
          </a:p>
        </p:txBody>
      </p:sp>
    </p:spTree>
    <p:extLst>
      <p:ext uri="{BB962C8B-B14F-4D97-AF65-F5344CB8AC3E}">
        <p14:creationId xmlns:p14="http://schemas.microsoft.com/office/powerpoint/2010/main" val="11977076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23A41E10-0CBE-D07A-5C1F-686EEBC08E23}"/>
              </a:ext>
            </a:extLst>
          </p:cNvPr>
          <p:cNvSpPr>
            <a:spLocks noGrp="1"/>
          </p:cNvSpPr>
          <p:nvPr>
            <p:ph type="title"/>
          </p:nvPr>
        </p:nvSpPr>
        <p:spPr/>
        <p:txBody>
          <a:bodyPr/>
          <a:lstStyle/>
          <a:p>
            <a:r>
              <a:rPr lang="en-US" sz="6000" dirty="0"/>
              <a:t>NR-NTN Enhancement</a:t>
            </a:r>
            <a:endParaRPr lang="en-US" dirty="0"/>
          </a:p>
        </p:txBody>
      </p:sp>
      <p:sp>
        <p:nvSpPr>
          <p:cNvPr id="13" name="Text Placeholder 12">
            <a:extLst>
              <a:ext uri="{FF2B5EF4-FFF2-40B4-BE49-F238E27FC236}">
                <a16:creationId xmlns:a16="http://schemas.microsoft.com/office/drawing/2014/main" id="{0DFA6632-9CC7-BF19-5052-8B19CB1FE50E}"/>
              </a:ext>
            </a:extLst>
          </p:cNvPr>
          <p:cNvSpPr>
            <a:spLocks noGrp="1"/>
          </p:cNvSpPr>
          <p:nvPr>
            <p:ph type="body" idx="1"/>
          </p:nvPr>
        </p:nvSpPr>
        <p:spPr/>
        <p:txBody>
          <a:bodyPr>
            <a:normAutofit/>
          </a:bodyPr>
          <a:lstStyle/>
          <a:p>
            <a:r>
              <a:rPr lang="en-US" sz="4400" dirty="0"/>
              <a:t>Detailed Objectives</a:t>
            </a:r>
          </a:p>
        </p:txBody>
      </p:sp>
      <p:sp>
        <p:nvSpPr>
          <p:cNvPr id="7" name="Date Placeholder 6">
            <a:extLst>
              <a:ext uri="{FF2B5EF4-FFF2-40B4-BE49-F238E27FC236}">
                <a16:creationId xmlns:a16="http://schemas.microsoft.com/office/drawing/2014/main" id="{98ED102F-9C45-B92C-F74C-CDACAF779486}"/>
              </a:ext>
            </a:extLst>
          </p:cNvPr>
          <p:cNvSpPr>
            <a:spLocks noGrp="1"/>
          </p:cNvSpPr>
          <p:nvPr>
            <p:ph type="dt" sz="half" idx="10"/>
          </p:nvPr>
        </p:nvSpPr>
        <p:spPr/>
        <p:txBody>
          <a:bodyPr/>
          <a:lstStyle/>
          <a:p>
            <a:fld id="{6C3A143C-FFD5-4165-8585-C7A7B89C15A8}" type="datetime1">
              <a:rPr lang="en-US" smtClean="0"/>
              <a:t>12/4/2023</a:t>
            </a:fld>
            <a:endParaRPr lang="en-US"/>
          </a:p>
        </p:txBody>
      </p:sp>
      <p:sp>
        <p:nvSpPr>
          <p:cNvPr id="8" name="Footer Placeholder 7">
            <a:extLst>
              <a:ext uri="{FF2B5EF4-FFF2-40B4-BE49-F238E27FC236}">
                <a16:creationId xmlns:a16="http://schemas.microsoft.com/office/drawing/2014/main" id="{D83EF294-85F5-EEBC-BF57-3B91878E6B9D}"/>
              </a:ext>
            </a:extLst>
          </p:cNvPr>
          <p:cNvSpPr>
            <a:spLocks noGrp="1"/>
          </p:cNvSpPr>
          <p:nvPr>
            <p:ph type="ftr" sz="quarter" idx="11"/>
          </p:nvPr>
        </p:nvSpPr>
        <p:spPr/>
        <p:txBody>
          <a:bodyPr/>
          <a:lstStyle/>
          <a:p>
            <a:r>
              <a:rPr lang="en-US" dirty="0"/>
              <a:t>© CEWiT 2023</a:t>
            </a:r>
          </a:p>
        </p:txBody>
      </p:sp>
      <p:sp>
        <p:nvSpPr>
          <p:cNvPr id="9" name="Slide Number Placeholder 8">
            <a:extLst>
              <a:ext uri="{FF2B5EF4-FFF2-40B4-BE49-F238E27FC236}">
                <a16:creationId xmlns:a16="http://schemas.microsoft.com/office/drawing/2014/main" id="{6BDF11E5-8103-65BE-9C9E-4DF4139E43BE}"/>
              </a:ext>
            </a:extLst>
          </p:cNvPr>
          <p:cNvSpPr>
            <a:spLocks noGrp="1"/>
          </p:cNvSpPr>
          <p:nvPr>
            <p:ph type="sldNum" sz="quarter" idx="12"/>
          </p:nvPr>
        </p:nvSpPr>
        <p:spPr/>
        <p:txBody>
          <a:bodyPr/>
          <a:lstStyle/>
          <a:p>
            <a:fld id="{330EA680-D336-4FF7-8B7A-9848BB0A1C32}" type="slidenum">
              <a:rPr lang="en-US" smtClean="0"/>
              <a:t>4</a:t>
            </a:fld>
            <a:endParaRPr lang="en-US"/>
          </a:p>
        </p:txBody>
      </p:sp>
    </p:spTree>
    <p:extLst>
      <p:ext uri="{BB962C8B-B14F-4D97-AF65-F5344CB8AC3E}">
        <p14:creationId xmlns:p14="http://schemas.microsoft.com/office/powerpoint/2010/main" val="10512435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47703" y="405629"/>
            <a:ext cx="10814623" cy="753772"/>
          </a:xfrm>
        </p:spPr>
        <p:txBody>
          <a:bodyPr/>
          <a:lstStyle/>
          <a:p>
            <a:pPr algn="l"/>
            <a:r>
              <a:rPr lang="en-US" sz="3450" dirty="0"/>
              <a:t>1) Coverage enhancements for downlinks</a:t>
            </a:r>
            <a:endParaRPr lang="en-US" dirty="0"/>
          </a:p>
        </p:txBody>
      </p:sp>
      <p:sp>
        <p:nvSpPr>
          <p:cNvPr id="7" name="Content Placeholder 6">
            <a:extLst>
              <a:ext uri="{FF2B5EF4-FFF2-40B4-BE49-F238E27FC236}">
                <a16:creationId xmlns:a16="http://schemas.microsoft.com/office/drawing/2014/main" id="{90C716A6-AF2A-E377-D850-D1AEFB36363B}"/>
              </a:ext>
            </a:extLst>
          </p:cNvPr>
          <p:cNvSpPr>
            <a:spLocks noGrp="1"/>
          </p:cNvSpPr>
          <p:nvPr>
            <p:ph idx="1"/>
          </p:nvPr>
        </p:nvSpPr>
        <p:spPr>
          <a:xfrm>
            <a:off x="647703" y="1349828"/>
            <a:ext cx="10814624" cy="5508171"/>
          </a:xfrm>
        </p:spPr>
        <p:txBody>
          <a:bodyPr/>
          <a:lstStyle/>
          <a:p>
            <a:pPr marL="371475" indent="-371475" algn="just">
              <a:buFont typeface="Arial" panose="020B0604020202020204" pitchFamily="34" charset="0"/>
              <a:buChar char="•"/>
            </a:pPr>
            <a:r>
              <a:rPr lang="en-US" sz="2400" dirty="0">
                <a:cs typeface="Calibri"/>
              </a:rPr>
              <a:t>Satellite deployments are expected to be power optimized from CAPEX and OPEX point of view.</a:t>
            </a:r>
          </a:p>
          <a:p>
            <a:pPr marL="371475" indent="-371475" algn="just">
              <a:buFont typeface="Arial" panose="020B0604020202020204" pitchFamily="34" charset="0"/>
              <a:buChar char="•"/>
            </a:pPr>
            <a:r>
              <a:rPr lang="en-US" sz="2400" dirty="0">
                <a:cs typeface="Calibri"/>
              </a:rPr>
              <a:t>A satellite has constraints on both transmission power and feeder link bandwidth</a:t>
            </a:r>
            <a:endParaRPr lang="en-US" sz="2400" dirty="0"/>
          </a:p>
          <a:p>
            <a:pPr marL="371475" indent="-371475" algn="just">
              <a:buFont typeface="Arial" panose="020B0604020202020204" pitchFamily="34" charset="0"/>
              <a:buChar char="•"/>
            </a:pPr>
            <a:r>
              <a:rPr lang="en-US" sz="2400" dirty="0">
                <a:cs typeface="Calibri"/>
              </a:rPr>
              <a:t>It may not be possible to activate all the beams with nominal EIRP density [38.821].</a:t>
            </a:r>
          </a:p>
          <a:p>
            <a:pPr marL="371475" indent="-371475" algn="just">
              <a:buFont typeface="Arial" panose="020B0604020202020204" pitchFamily="34" charset="0"/>
              <a:buChar char="•"/>
            </a:pPr>
            <a:r>
              <a:rPr lang="en-US" sz="2400" dirty="0">
                <a:ea typeface="Calibri"/>
                <a:cs typeface="Calibri"/>
              </a:rPr>
              <a:t>Hence DL coverage enhancements are needed to enhance the number of active beams considering the maximization of overall satellite throughput and not affecting UE traffic.</a:t>
            </a:r>
          </a:p>
          <a:p>
            <a:pPr marL="371475" indent="-371475" algn="just">
              <a:buFont typeface="Arial" panose="020B0604020202020204" pitchFamily="34" charset="0"/>
              <a:buChar char="•"/>
            </a:pPr>
            <a:r>
              <a:rPr lang="en-US" sz="2400" dirty="0">
                <a:ea typeface="Calibri"/>
                <a:cs typeface="Calibri"/>
              </a:rPr>
              <a:t>Study followed by work item should be carried out in Rel 19.</a:t>
            </a:r>
          </a:p>
        </p:txBody>
      </p:sp>
    </p:spTree>
    <p:extLst>
      <p:ext uri="{BB962C8B-B14F-4D97-AF65-F5344CB8AC3E}">
        <p14:creationId xmlns:p14="http://schemas.microsoft.com/office/powerpoint/2010/main" val="194927806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D0395-6E2A-4D67-A1A6-3A5C1DB567C4}"/>
              </a:ext>
            </a:extLst>
          </p:cNvPr>
          <p:cNvSpPr>
            <a:spLocks noGrp="1"/>
          </p:cNvSpPr>
          <p:nvPr>
            <p:ph type="title"/>
          </p:nvPr>
        </p:nvSpPr>
        <p:spPr>
          <a:xfrm>
            <a:off x="647702" y="209686"/>
            <a:ext cx="10814623" cy="753772"/>
          </a:xfrm>
        </p:spPr>
        <p:txBody>
          <a:bodyPr/>
          <a:lstStyle/>
          <a:p>
            <a:pPr algn="r"/>
            <a:r>
              <a:rPr lang="en-US" sz="3450" dirty="0"/>
              <a:t>… </a:t>
            </a:r>
            <a:r>
              <a:rPr lang="en-US" sz="3450" dirty="0" err="1"/>
              <a:t>contd</a:t>
            </a:r>
            <a:endParaRPr lang="en-US" dirty="0"/>
          </a:p>
        </p:txBody>
      </p:sp>
      <p:sp>
        <p:nvSpPr>
          <p:cNvPr id="7" name="Content Placeholder 6">
            <a:extLst>
              <a:ext uri="{FF2B5EF4-FFF2-40B4-BE49-F238E27FC236}">
                <a16:creationId xmlns:a16="http://schemas.microsoft.com/office/drawing/2014/main" id="{90C716A6-AF2A-E377-D850-D1AEFB36363B}"/>
              </a:ext>
            </a:extLst>
          </p:cNvPr>
          <p:cNvSpPr>
            <a:spLocks noGrp="1"/>
          </p:cNvSpPr>
          <p:nvPr>
            <p:ph idx="1"/>
          </p:nvPr>
        </p:nvSpPr>
        <p:spPr>
          <a:xfrm>
            <a:off x="647701" y="963458"/>
            <a:ext cx="10814624" cy="5818342"/>
          </a:xfrm>
        </p:spPr>
        <p:txBody>
          <a:bodyPr/>
          <a:lstStyle/>
          <a:p>
            <a:pPr algn="just">
              <a:buFont typeface="Arial" panose="020B0604020202020204" pitchFamily="34" charset="0"/>
              <a:buChar char="•"/>
            </a:pPr>
            <a:r>
              <a:rPr lang="en-US" sz="2400" dirty="0">
                <a:cs typeface="Calibri"/>
              </a:rPr>
              <a:t>DL coverage enhancements objectives:</a:t>
            </a:r>
            <a:endParaRPr lang="en-US" sz="2400" dirty="0">
              <a:ea typeface="Calibri"/>
              <a:cs typeface="Calibri"/>
            </a:endParaRPr>
          </a:p>
          <a:p>
            <a:pPr marL="781685" lvl="1" indent="-285750" algn="just">
              <a:buFont typeface="Wingdings" panose="05000000000000000000" pitchFamily="2" charset="2"/>
              <a:buChar char="q"/>
            </a:pPr>
            <a:r>
              <a:rPr lang="fr-FR" sz="2000" dirty="0" err="1">
                <a:ea typeface="+mn-lt"/>
                <a:cs typeface="+mn-lt"/>
              </a:rPr>
              <a:t>Study</a:t>
            </a:r>
            <a:r>
              <a:rPr lang="fr-FR" sz="2000" dirty="0">
                <a:ea typeface="+mn-lt"/>
                <a:cs typeface="+mn-lt"/>
              </a:rPr>
              <a:t> phase:</a:t>
            </a:r>
          </a:p>
          <a:p>
            <a:pPr marL="1238811" lvl="2" indent="-309245" algn="just">
              <a:buFont typeface="Wingdings" panose="05000000000000000000" pitchFamily="2" charset="2"/>
              <a:buChar char="§"/>
            </a:pPr>
            <a:r>
              <a:rPr lang="fr-FR" sz="1800" u="sng" kern="100" dirty="0">
                <a:latin typeface="Calibri" panose="020F0502020204030204" pitchFamily="34" charset="0"/>
                <a:ea typeface="MS Mincho" panose="02020609040205080304" pitchFamily="49" charset="-128"/>
                <a:cs typeface="Times New Roman" panose="02020603050405020304" pitchFamily="18" charset="0"/>
              </a:rPr>
              <a:t>Link </a:t>
            </a:r>
            <a:r>
              <a:rPr lang="fr-FR" sz="1800" u="sng" kern="100" dirty="0" err="1">
                <a:latin typeface="Calibri" panose="020F0502020204030204" pitchFamily="34" charset="0"/>
                <a:ea typeface="MS Mincho" panose="02020609040205080304" pitchFamily="49" charset="-128"/>
                <a:cs typeface="Times New Roman" panose="02020603050405020304" pitchFamily="18" charset="0"/>
              </a:rPr>
              <a:t>Level</a:t>
            </a:r>
            <a:r>
              <a:rPr lang="fr-FR" sz="1800" u="sng" kern="100" dirty="0">
                <a:latin typeface="Calibri" panose="020F0502020204030204" pitchFamily="34" charset="0"/>
                <a:ea typeface="MS Mincho" panose="02020609040205080304" pitchFamily="49" charset="-128"/>
                <a:cs typeface="Times New Roman" panose="02020603050405020304" pitchFamily="18" charset="0"/>
              </a:rPr>
              <a:t>:</a:t>
            </a:r>
          </a:p>
          <a:p>
            <a:pPr marL="1695727" marR="0" lvl="3" indent="-285750" algn="just">
              <a:lnSpc>
                <a:spcPct val="107000"/>
              </a:lnSpc>
              <a:spcBef>
                <a:spcPts val="0"/>
              </a:spcBef>
              <a:spcAft>
                <a:spcPts val="0"/>
              </a:spcAft>
            </a:pPr>
            <a:r>
              <a:rPr lang="en-US" sz="1600" kern="100" dirty="0">
                <a:latin typeface="Calibri" panose="020F0502020204030204" pitchFamily="34" charset="0"/>
                <a:ea typeface="MS Mincho" panose="02020609040205080304" pitchFamily="49" charset="-128"/>
                <a:cs typeface="Times New Roman" panose="02020603050405020304" pitchFamily="18" charset="0"/>
              </a:rPr>
              <a:t>Identify/prioritize which physical channels need to be enhanced and corresponding link margin improvement.</a:t>
            </a:r>
          </a:p>
          <a:p>
            <a:pPr marL="1695727" marR="0" lvl="3" indent="-285750" algn="just">
              <a:lnSpc>
                <a:spcPct val="107000"/>
              </a:lnSpc>
              <a:spcBef>
                <a:spcPts val="0"/>
              </a:spcBef>
              <a:spcAft>
                <a:spcPts val="800"/>
              </a:spcAft>
            </a:pPr>
            <a:r>
              <a:rPr lang="en-US" sz="1600" kern="100" dirty="0">
                <a:latin typeface="Calibri" panose="020F0502020204030204" pitchFamily="34" charset="0"/>
                <a:ea typeface="MS Mincho" panose="02020609040205080304" pitchFamily="49" charset="-128"/>
                <a:cs typeface="Times New Roman" panose="02020603050405020304" pitchFamily="18" charset="0"/>
              </a:rPr>
              <a:t>Identify/prioritize the enhancements needed to the physical channels.</a:t>
            </a:r>
          </a:p>
          <a:p>
            <a:pPr marL="1238811" lvl="2" indent="-309245" algn="just">
              <a:buFont typeface="Wingdings" panose="05000000000000000000" pitchFamily="2" charset="2"/>
              <a:buChar char="§"/>
            </a:pPr>
            <a:r>
              <a:rPr lang="en-US" sz="1800" u="sng" kern="100" dirty="0">
                <a:latin typeface="Calibri" panose="020F0502020204030204" pitchFamily="34" charset="0"/>
                <a:ea typeface="MS Mincho" panose="02020609040205080304" pitchFamily="49" charset="-128"/>
                <a:cs typeface="Times New Roman" panose="02020603050405020304" pitchFamily="18" charset="0"/>
              </a:rPr>
              <a:t>System level:</a:t>
            </a:r>
          </a:p>
          <a:p>
            <a:pPr marL="1695727" lvl="3" indent="-285750" algn="just">
              <a:lnSpc>
                <a:spcPct val="107000"/>
              </a:lnSpc>
              <a:spcBef>
                <a:spcPts val="0"/>
              </a:spcBef>
              <a:spcAft>
                <a:spcPts val="0"/>
              </a:spcAft>
            </a:pPr>
            <a:r>
              <a:rPr lang="en-US" sz="1600" kern="100" dirty="0">
                <a:effectLst/>
                <a:latin typeface="Calibri" panose="020F0502020204030204" pitchFamily="34" charset="0"/>
                <a:ea typeface="MS Mincho" panose="02020609040205080304" pitchFamily="49" charset="-128"/>
                <a:cs typeface="Times New Roman" panose="02020603050405020304" pitchFamily="18" charset="0"/>
              </a:rPr>
              <a:t>Define reference Satellite payload parameters (e.g. beam illumination plan constraints, total EIRP) and energy consumption model along with necessary evaluation methodology and relevant KPIs.</a:t>
            </a:r>
          </a:p>
          <a:p>
            <a:pPr marL="1695727" lvl="3" indent="-285750" algn="just">
              <a:lnSpc>
                <a:spcPct val="107000"/>
              </a:lnSpc>
              <a:spcBef>
                <a:spcPts val="0"/>
              </a:spcBef>
              <a:spcAft>
                <a:spcPts val="800"/>
              </a:spcAft>
            </a:pPr>
            <a:r>
              <a:rPr lang="en-US" sz="1600" kern="100" dirty="0">
                <a:effectLst/>
                <a:latin typeface="Calibri" panose="020F0502020204030204" pitchFamily="34" charset="0"/>
                <a:ea typeface="MS Mincho" panose="02020609040205080304" pitchFamily="49" charset="-128"/>
                <a:cs typeface="Times New Roman" panose="02020603050405020304" pitchFamily="18" charset="0"/>
              </a:rPr>
              <a:t>Identify potential solutions to support an efficient dynamic and flexible power sharing between beams or different beam patterns/sizes (i.e., wide or narrow) across the satellite footprint considering priority existing 3GPP techniques.</a:t>
            </a:r>
          </a:p>
          <a:p>
            <a:pPr marL="781685" lvl="1" indent="-285750" algn="just">
              <a:lnSpc>
                <a:spcPct val="107000"/>
              </a:lnSpc>
              <a:buFont typeface="Wingdings" panose="05000000000000000000" pitchFamily="2" charset="2"/>
              <a:buChar char="q"/>
            </a:pPr>
            <a:r>
              <a:rPr lang="en-US" sz="2000" dirty="0">
                <a:ea typeface="+mn-lt"/>
                <a:cs typeface="+mn-lt"/>
              </a:rPr>
              <a:t>Normative phase:</a:t>
            </a:r>
          </a:p>
          <a:p>
            <a:pPr marL="1143000" lvl="2" indent="-228600" algn="just">
              <a:lnSpc>
                <a:spcPct val="107000"/>
              </a:lnSpc>
              <a:spcBef>
                <a:spcPts val="0"/>
              </a:spcBef>
              <a:spcAft>
                <a:spcPts val="800"/>
              </a:spcAft>
              <a:buFont typeface="Wingdings" panose="05000000000000000000" pitchFamily="2" charset="2"/>
              <a:buChar char=""/>
            </a:pPr>
            <a:r>
              <a:rPr lang="en-US" sz="1800" kern="100" dirty="0">
                <a:effectLst/>
                <a:latin typeface="Calibri" panose="020F0502020204030204" pitchFamily="34" charset="0"/>
                <a:ea typeface="MS Mincho" panose="02020609040205080304" pitchFamily="49" charset="-128"/>
                <a:cs typeface="Times New Roman" panose="02020603050405020304" pitchFamily="18" charset="0"/>
              </a:rPr>
              <a:t>Define link-level enhancements to downlink physical data and control channels as appropriate</a:t>
            </a:r>
          </a:p>
          <a:p>
            <a:pPr marL="1143000" lvl="2" indent="-228600" algn="just">
              <a:lnSpc>
                <a:spcPct val="107000"/>
              </a:lnSpc>
              <a:spcBef>
                <a:spcPts val="0"/>
              </a:spcBef>
              <a:spcAft>
                <a:spcPts val="800"/>
              </a:spcAft>
              <a:buFont typeface="Wingdings" panose="05000000000000000000" pitchFamily="2" charset="2"/>
              <a:buChar char=""/>
            </a:pPr>
            <a:r>
              <a:rPr lang="en-US" sz="1800" kern="100" dirty="0">
                <a:effectLst/>
                <a:latin typeface="Calibri" panose="020F0502020204030204" pitchFamily="34" charset="0"/>
                <a:ea typeface="MS Mincho" panose="02020609040205080304" pitchFamily="49" charset="-128"/>
                <a:cs typeface="Times New Roman" panose="02020603050405020304" pitchFamily="18" charset="0"/>
              </a:rPr>
              <a:t>Define system-level enhancements to support an efficient dynamic and flexible power sharing between beams or different beam patterns/sizes (i.e., wide or narrow) across the satellite footprint as appropriate.</a:t>
            </a:r>
          </a:p>
          <a:p>
            <a:pPr marL="709369" lvl="1" indent="-228600" algn="just">
              <a:lnSpc>
                <a:spcPct val="107000"/>
              </a:lnSpc>
              <a:spcBef>
                <a:spcPts val="0"/>
              </a:spcBef>
              <a:spcAft>
                <a:spcPts val="800"/>
              </a:spcAft>
              <a:buFont typeface="Wingdings" panose="05000000000000000000" pitchFamily="2" charset="2"/>
              <a:buChar char=""/>
            </a:pPr>
            <a:endParaRPr lang="en-US" sz="2235" kern="100" dirty="0">
              <a:effectLst/>
              <a:latin typeface="Calibri" panose="020F050202020403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4060131576"/>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0B3C9B-D9C0-94D6-D9CF-E7A8C6991BF1}"/>
              </a:ext>
            </a:extLst>
          </p:cNvPr>
          <p:cNvSpPr>
            <a:spLocks noGrp="1"/>
          </p:cNvSpPr>
          <p:nvPr>
            <p:ph idx="1"/>
          </p:nvPr>
        </p:nvSpPr>
        <p:spPr>
          <a:xfrm>
            <a:off x="316225" y="1120298"/>
            <a:ext cx="11540349" cy="5545143"/>
          </a:xfrm>
        </p:spPr>
        <p:txBody>
          <a:bodyPr/>
          <a:lstStyle/>
          <a:p>
            <a:pPr marL="342900" indent="-342900">
              <a:lnSpc>
                <a:spcPct val="105000"/>
              </a:lnSpc>
              <a:spcBef>
                <a:spcPts val="0"/>
              </a:spcBef>
              <a:spcAft>
                <a:spcPts val="0"/>
              </a:spcAft>
              <a:buFont typeface="Symbol" panose="05050102010706020507" pitchFamily="18" charset="2"/>
              <a:buChar char=""/>
            </a:pPr>
            <a:r>
              <a:rPr lang="en-US" sz="2432" kern="100" dirty="0">
                <a:effectLst/>
                <a:latin typeface="Calibri" panose="020F0502020204030204" pitchFamily="34" charset="0"/>
                <a:ea typeface="MS Mincho" panose="02020609040205080304" pitchFamily="49" charset="-128"/>
                <a:cs typeface="Times New Roman" panose="02020603050405020304" pitchFamily="18" charset="0"/>
              </a:rPr>
              <a:t>Paging message delivery is important in order to establish the call. </a:t>
            </a:r>
            <a:r>
              <a:rPr lang="en-US" sz="2432" kern="100" dirty="0">
                <a:latin typeface="Calibri" panose="020F0502020204030204" pitchFamily="34" charset="0"/>
                <a:ea typeface="MS Mincho" panose="02020609040205080304" pitchFamily="49" charset="-128"/>
                <a:cs typeface="Times New Roman" panose="02020603050405020304" pitchFamily="18" charset="0"/>
              </a:rPr>
              <a:t>In NTN, due to limited link margin and sometimes poor link conditions due to clutter like NLOS blockage page channel can not be reached.</a:t>
            </a:r>
          </a:p>
          <a:p>
            <a:pPr marL="342900" indent="-342900">
              <a:lnSpc>
                <a:spcPct val="105000"/>
              </a:lnSpc>
              <a:spcBef>
                <a:spcPts val="0"/>
              </a:spcBef>
              <a:spcAft>
                <a:spcPts val="0"/>
              </a:spcAft>
              <a:buFont typeface="Symbol" panose="05050102010706020507" pitchFamily="18" charset="2"/>
              <a:buChar char=""/>
            </a:pPr>
            <a:r>
              <a:rPr lang="en-US" sz="2432" kern="100" dirty="0">
                <a:effectLst/>
                <a:latin typeface="Calibri" panose="020F0502020204030204" pitchFamily="34" charset="0"/>
                <a:ea typeface="MS Mincho" panose="02020609040205080304" pitchFamily="49" charset="-128"/>
                <a:cs typeface="Times New Roman" panose="02020603050405020304" pitchFamily="18" charset="0"/>
              </a:rPr>
              <a:t>This creates delays and even difficulty in connecting UE to the network. </a:t>
            </a:r>
          </a:p>
          <a:p>
            <a:pPr marL="342900" indent="-342900">
              <a:lnSpc>
                <a:spcPct val="105000"/>
              </a:lnSpc>
              <a:spcBef>
                <a:spcPts val="0"/>
              </a:spcBef>
              <a:spcAft>
                <a:spcPts val="0"/>
              </a:spcAft>
              <a:buFont typeface="Symbol" panose="05050102010706020507" pitchFamily="18" charset="2"/>
              <a:buChar char=""/>
            </a:pPr>
            <a:r>
              <a:rPr lang="en-US" sz="2432" kern="100" dirty="0">
                <a:effectLst/>
                <a:latin typeface="Calibri" panose="020F0502020204030204" pitchFamily="34" charset="0"/>
                <a:ea typeface="MS Mincho" panose="02020609040205080304" pitchFamily="49" charset="-128"/>
                <a:cs typeface="Times New Roman" panose="02020603050405020304" pitchFamily="18" charset="0"/>
              </a:rPr>
              <a:t>Therefore, it is important to ensure synchronization of the UE with the network under low SNR or NLOS conditions.</a:t>
            </a:r>
          </a:p>
          <a:p>
            <a:pPr marL="342900" indent="-342900">
              <a:lnSpc>
                <a:spcPct val="105000"/>
              </a:lnSpc>
              <a:spcBef>
                <a:spcPts val="0"/>
              </a:spcBef>
              <a:spcAft>
                <a:spcPts val="0"/>
              </a:spcAft>
              <a:buFont typeface="Symbol" panose="05050102010706020507" pitchFamily="18" charset="2"/>
              <a:buChar char=""/>
            </a:pPr>
            <a:r>
              <a:rPr lang="en-US" sz="2432" kern="100" dirty="0">
                <a:latin typeface="Calibri" panose="020F0502020204030204" pitchFamily="34" charset="0"/>
                <a:ea typeface="MS Mincho" panose="02020609040205080304" pitchFamily="49" charset="-128"/>
                <a:cs typeface="Times New Roman" panose="02020603050405020304" pitchFamily="18" charset="0"/>
              </a:rPr>
              <a:t>This can be achieved using </a:t>
            </a:r>
            <a:r>
              <a:rPr lang="en-US" sz="2432" kern="100" dirty="0">
                <a:effectLst/>
                <a:latin typeface="Calibri" panose="020F0502020204030204" pitchFamily="34" charset="0"/>
                <a:ea typeface="MS Mincho" panose="02020609040205080304" pitchFamily="49" charset="-128"/>
                <a:cs typeface="Times New Roman" panose="02020603050405020304" pitchFamily="18" charset="0"/>
              </a:rPr>
              <a:t>a dedicated notification/alert message to make cooperative and link the paging delivery with this notification channel.</a:t>
            </a:r>
            <a:endParaRPr lang="en-US" sz="2000" kern="100" dirty="0">
              <a:latin typeface="Calibri" panose="020F0502020204030204" pitchFamily="34" charset="0"/>
              <a:ea typeface="MS Mincho" panose="02020609040205080304" pitchFamily="49" charset="-128"/>
              <a:cs typeface="Times New Roman" panose="02020603050405020304" pitchFamily="18" charset="0"/>
            </a:endParaRPr>
          </a:p>
          <a:p>
            <a:pPr marL="342900" indent="-342900">
              <a:lnSpc>
                <a:spcPct val="105000"/>
              </a:lnSpc>
              <a:spcBef>
                <a:spcPts val="0"/>
              </a:spcBef>
              <a:spcAft>
                <a:spcPts val="800"/>
              </a:spcAft>
              <a:buFont typeface="Symbol" panose="05050102010706020507" pitchFamily="18" charset="2"/>
              <a:buChar char=""/>
            </a:pPr>
            <a:r>
              <a:rPr lang="en-US" sz="2432" kern="100" dirty="0">
                <a:effectLst/>
                <a:latin typeface="Calibri" panose="020F0502020204030204" pitchFamily="34" charset="0"/>
                <a:ea typeface="MS Mincho" panose="02020609040205080304" pitchFamily="49" charset="-128"/>
                <a:cs typeface="Times New Roman" panose="02020603050405020304" pitchFamily="18" charset="0"/>
              </a:rPr>
              <a:t> Objectives for the study are:</a:t>
            </a:r>
          </a:p>
          <a:p>
            <a:pPr marL="776528" lvl="1" indent="-342900">
              <a:lnSpc>
                <a:spcPct val="105000"/>
              </a:lnSpc>
              <a:spcBef>
                <a:spcPts val="0"/>
              </a:spcBef>
              <a:spcAft>
                <a:spcPts val="800"/>
              </a:spcAft>
              <a:buFont typeface="Symbol" panose="05050102010706020507" pitchFamily="18" charset="2"/>
              <a:buChar char=""/>
            </a:pPr>
            <a:r>
              <a:rPr lang="en-US" sz="2000" kern="100" dirty="0">
                <a:effectLst/>
                <a:latin typeface="Calibri" panose="020F0502020204030204" pitchFamily="34" charset="0"/>
                <a:ea typeface="MS Mincho" panose="02020609040205080304" pitchFamily="49" charset="-128"/>
                <a:cs typeface="Times New Roman" panose="02020603050405020304" pitchFamily="18" charset="0"/>
              </a:rPr>
              <a:t>Design a notification channel for indication of paging for the UE considering,</a:t>
            </a:r>
          </a:p>
          <a:p>
            <a:pPr marL="1210159" lvl="2" indent="-342900">
              <a:lnSpc>
                <a:spcPct val="105000"/>
              </a:lnSpc>
              <a:spcBef>
                <a:spcPts val="0"/>
              </a:spcBef>
              <a:spcAft>
                <a:spcPts val="800"/>
              </a:spcAft>
              <a:buFont typeface="Symbol" panose="05050102010706020507" pitchFamily="18" charset="2"/>
              <a:buChar char=""/>
            </a:pPr>
            <a:r>
              <a:rPr lang="en-US" sz="1565" kern="100" dirty="0">
                <a:effectLst/>
                <a:latin typeface="Calibri" panose="020F0502020204030204" pitchFamily="34" charset="0"/>
                <a:ea typeface="MS Mincho" panose="02020609040205080304" pitchFamily="49" charset="-128"/>
                <a:cs typeface="Times New Roman" panose="02020603050405020304" pitchFamily="18" charset="0"/>
              </a:rPr>
              <a:t>Identify the notification message requirement - size and content [RAN1/2]</a:t>
            </a:r>
          </a:p>
          <a:p>
            <a:pPr marL="1210159" lvl="2" indent="-342900">
              <a:lnSpc>
                <a:spcPct val="105000"/>
              </a:lnSpc>
              <a:spcBef>
                <a:spcPts val="0"/>
              </a:spcBef>
              <a:spcAft>
                <a:spcPts val="800"/>
              </a:spcAft>
              <a:buFont typeface="Symbol" panose="05050102010706020507" pitchFamily="18" charset="2"/>
              <a:buChar char=""/>
            </a:pPr>
            <a:r>
              <a:rPr lang="en-US" sz="1565" kern="100" dirty="0">
                <a:effectLst/>
                <a:latin typeface="Calibri" panose="020F0502020204030204" pitchFamily="34" charset="0"/>
                <a:ea typeface="MS Mincho" panose="02020609040205080304" pitchFamily="49" charset="-128"/>
                <a:cs typeface="Times New Roman" panose="02020603050405020304" pitchFamily="18" charset="0"/>
              </a:rPr>
              <a:t>Identify and specify possible solutions for the support of a robust notification/alert message and its delivery (including paging procedure impact) over a dedicated downlink-only physical channel(s), and specify if needed [RAN1, RAN2, RAN3]</a:t>
            </a:r>
          </a:p>
          <a:p>
            <a:pPr marL="342900" indent="-342900">
              <a:lnSpc>
                <a:spcPct val="105000"/>
              </a:lnSpc>
              <a:spcBef>
                <a:spcPts val="0"/>
              </a:spcBef>
              <a:spcAft>
                <a:spcPts val="800"/>
              </a:spcAft>
              <a:buFont typeface="Symbol" panose="05050102010706020507" pitchFamily="18" charset="2"/>
              <a:buChar char=""/>
            </a:pPr>
            <a:endParaRPr lang="en-US" sz="2432" kern="100" dirty="0">
              <a:effectLst/>
              <a:latin typeface="Calibri" panose="020F0502020204030204" pitchFamily="34" charset="0"/>
              <a:ea typeface="MS Mincho" panose="02020609040205080304" pitchFamily="49" charset="-128"/>
              <a:cs typeface="Times New Roman" panose="02020603050405020304" pitchFamily="18" charset="0"/>
            </a:endParaRPr>
          </a:p>
        </p:txBody>
      </p:sp>
      <p:sp>
        <p:nvSpPr>
          <p:cNvPr id="5" name="Title 1">
            <a:extLst>
              <a:ext uri="{FF2B5EF4-FFF2-40B4-BE49-F238E27FC236}">
                <a16:creationId xmlns:a16="http://schemas.microsoft.com/office/drawing/2014/main" id="{84D908DA-AA00-AA72-5FB6-66BA487CA3A0}"/>
              </a:ext>
            </a:extLst>
          </p:cNvPr>
          <p:cNvSpPr txBox="1">
            <a:spLocks/>
          </p:cNvSpPr>
          <p:nvPr/>
        </p:nvSpPr>
        <p:spPr bwMode="auto">
          <a:xfrm>
            <a:off x="533401" y="362497"/>
            <a:ext cx="10972058" cy="753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a:lstStyle>
          <a:p>
            <a:pPr algn="just"/>
            <a:r>
              <a:rPr lang="en-US" sz="3450" kern="0" dirty="0"/>
              <a:t>2) Robust </a:t>
            </a:r>
            <a:r>
              <a:rPr lang="en-US" sz="3450" dirty="0"/>
              <a:t>Notification</a:t>
            </a:r>
            <a:r>
              <a:rPr lang="en-US" sz="3450" kern="0" dirty="0"/>
              <a:t>/Alert </a:t>
            </a:r>
            <a:endParaRPr lang="en-US" kern="0" dirty="0"/>
          </a:p>
        </p:txBody>
      </p:sp>
    </p:spTree>
    <p:extLst>
      <p:ext uri="{BB962C8B-B14F-4D97-AF65-F5344CB8AC3E}">
        <p14:creationId xmlns:p14="http://schemas.microsoft.com/office/powerpoint/2010/main" val="3652022162"/>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0B3C9B-D9C0-94D6-D9CF-E7A8C6991BF1}"/>
              </a:ext>
            </a:extLst>
          </p:cNvPr>
          <p:cNvSpPr>
            <a:spLocks noGrp="1"/>
          </p:cNvSpPr>
          <p:nvPr>
            <p:ph idx="1"/>
          </p:nvPr>
        </p:nvSpPr>
        <p:spPr>
          <a:xfrm>
            <a:off x="316225" y="1120298"/>
            <a:ext cx="11540349" cy="5545143"/>
          </a:xfrm>
        </p:spPr>
        <p:txBody>
          <a:bodyPr/>
          <a:lstStyle/>
          <a:p>
            <a:pPr marL="342900" marR="0" indent="-342900">
              <a:lnSpc>
                <a:spcPct val="105000"/>
              </a:lnSpc>
              <a:spcBef>
                <a:spcPts val="0"/>
              </a:spcBef>
              <a:spcAft>
                <a:spcPts val="0"/>
              </a:spcAft>
              <a:buFont typeface="Symbol" panose="05050102010706020507" pitchFamily="18" charset="2"/>
              <a:buChar char=""/>
            </a:pPr>
            <a:r>
              <a:rPr lang="en-US" sz="2432" kern="100" dirty="0">
                <a:latin typeface="Calibri" panose="020F0502020204030204" pitchFamily="34" charset="0"/>
                <a:ea typeface="MS Mincho" panose="02020609040205080304" pitchFamily="49" charset="-128"/>
                <a:cs typeface="Times New Roman" panose="02020603050405020304" pitchFamily="18" charset="0"/>
              </a:rPr>
              <a:t>Rel-17/18 NR-NTN assumes 100% GNSS service availability. But this is not practical. </a:t>
            </a:r>
          </a:p>
          <a:p>
            <a:pPr marL="342900" marR="0" indent="-342900">
              <a:lnSpc>
                <a:spcPct val="105000"/>
              </a:lnSpc>
              <a:spcBef>
                <a:spcPts val="0"/>
              </a:spcBef>
              <a:spcAft>
                <a:spcPts val="0"/>
              </a:spcAft>
              <a:buFont typeface="Symbol" panose="05050102010706020507" pitchFamily="18" charset="2"/>
              <a:buChar char=""/>
            </a:pPr>
            <a:r>
              <a:rPr lang="en-US" sz="2432" kern="100" dirty="0">
                <a:latin typeface="Calibri" panose="020F0502020204030204" pitchFamily="34" charset="0"/>
                <a:ea typeface="MS Mincho" panose="02020609040205080304" pitchFamily="49" charset="-128"/>
                <a:cs typeface="Times New Roman" panose="02020603050405020304" pitchFamily="18" charset="0"/>
              </a:rPr>
              <a:t>There is a need to increase the robustness of uplink time and frequency synchronization in NTN-based access against GNSS temporarily degraded performance.</a:t>
            </a:r>
          </a:p>
          <a:p>
            <a:pPr marL="342900" marR="0" indent="-342900">
              <a:lnSpc>
                <a:spcPct val="105000"/>
              </a:lnSpc>
              <a:spcBef>
                <a:spcPts val="0"/>
              </a:spcBef>
              <a:spcAft>
                <a:spcPts val="0"/>
              </a:spcAft>
              <a:buFont typeface="Symbol" panose="05050102010706020507" pitchFamily="18" charset="2"/>
              <a:buChar char=""/>
            </a:pPr>
            <a:r>
              <a:rPr lang="en-US" sz="2432" kern="100" dirty="0">
                <a:latin typeface="Calibri" panose="020F0502020204030204" pitchFamily="34" charset="0"/>
                <a:ea typeface="MS Mincho" panose="02020609040205080304" pitchFamily="49" charset="-128"/>
                <a:cs typeface="Times New Roman" panose="02020603050405020304" pitchFamily="18" charset="0"/>
              </a:rPr>
              <a:t>This feature is needed to increase the service availability of the user equipment in all 3GPP-based satellite networks whatever bands, orbits, or terminal types are planned to be deployed in the next 5 years.</a:t>
            </a:r>
          </a:p>
          <a:p>
            <a:pPr marL="0" marR="0" indent="0">
              <a:lnSpc>
                <a:spcPct val="105000"/>
              </a:lnSpc>
              <a:spcBef>
                <a:spcPts val="0"/>
              </a:spcBef>
              <a:spcAft>
                <a:spcPts val="0"/>
              </a:spcAft>
              <a:buNone/>
            </a:pPr>
            <a:endParaRPr lang="en-US" sz="2432" kern="100" dirty="0">
              <a:latin typeface="Calibri" panose="020F0502020204030204" pitchFamily="34" charset="0"/>
              <a:ea typeface="MS Mincho" panose="02020609040205080304" pitchFamily="49" charset="-128"/>
              <a:cs typeface="Times New Roman" panose="02020603050405020304" pitchFamily="18" charset="0"/>
            </a:endParaRPr>
          </a:p>
          <a:p>
            <a:pPr algn="just">
              <a:lnSpc>
                <a:spcPct val="105000"/>
              </a:lnSpc>
              <a:spcBef>
                <a:spcPts val="0"/>
              </a:spcBef>
              <a:spcAft>
                <a:spcPts val="800"/>
              </a:spcAft>
              <a:buFont typeface="Wingdings" panose="05000000000000000000" pitchFamily="2" charset="2"/>
              <a:buChar char="§"/>
            </a:pPr>
            <a:r>
              <a:rPr lang="en-US" sz="2432" b="1" u="sng" kern="100" dirty="0">
                <a:latin typeface="Calibri" panose="020F0502020204030204" pitchFamily="34" charset="0"/>
                <a:ea typeface="MS Mincho" panose="02020609040205080304" pitchFamily="49" charset="-128"/>
                <a:cs typeface="Times New Roman" panose="02020603050405020304" pitchFamily="18" charset="0"/>
              </a:rPr>
              <a:t>Objectives are:</a:t>
            </a:r>
          </a:p>
          <a:p>
            <a:pPr marL="776528" lvl="1" indent="-342900" algn="just">
              <a:lnSpc>
                <a:spcPct val="105000"/>
              </a:lnSpc>
              <a:spcBef>
                <a:spcPts val="0"/>
              </a:spcBef>
              <a:spcAft>
                <a:spcPts val="800"/>
              </a:spcAft>
              <a:buFont typeface="Symbol" panose="05050102010706020507" pitchFamily="18" charset="2"/>
              <a:buChar char=""/>
            </a:pPr>
            <a:r>
              <a:rPr lang="en-US" sz="2000" b="1" kern="100" dirty="0">
                <a:effectLst/>
                <a:latin typeface="Calibri" panose="020F0502020204030204" pitchFamily="34" charset="0"/>
                <a:ea typeface="MS Mincho" panose="02020609040205080304" pitchFamily="49" charset="-128"/>
                <a:cs typeface="Times New Roman" panose="02020603050405020304" pitchFamily="18" charset="0"/>
              </a:rPr>
              <a:t>Connected mode: </a:t>
            </a:r>
            <a:r>
              <a:rPr lang="en-US" sz="2000" kern="100" dirty="0">
                <a:effectLst/>
                <a:latin typeface="Calibri" panose="020F0502020204030204" pitchFamily="34" charset="0"/>
                <a:ea typeface="MS Mincho" panose="02020609040205080304" pitchFamily="49" charset="-128"/>
                <a:cs typeface="Times New Roman" panose="02020603050405020304" pitchFamily="18" charset="0"/>
              </a:rPr>
              <a:t>Study potential enhancements (e.g. enhanced close loop) for the UE pre-compensation for UL time and frequency synchronization during long connection times in case GNSS availability and accuracy are reduced and specify if needed.</a:t>
            </a:r>
          </a:p>
          <a:p>
            <a:pPr marL="776528" lvl="1" indent="-342900" algn="just">
              <a:lnSpc>
                <a:spcPct val="105000"/>
              </a:lnSpc>
              <a:spcBef>
                <a:spcPts val="0"/>
              </a:spcBef>
              <a:spcAft>
                <a:spcPts val="800"/>
              </a:spcAft>
              <a:buFont typeface="Symbol" panose="05050102010706020507" pitchFamily="18" charset="2"/>
              <a:buChar char=""/>
            </a:pPr>
            <a:r>
              <a:rPr lang="en-US" sz="2000" b="1" kern="100" dirty="0">
                <a:effectLst/>
                <a:latin typeface="Calibri" panose="020F0502020204030204" pitchFamily="34" charset="0"/>
                <a:ea typeface="MS Mincho" panose="02020609040205080304" pitchFamily="49" charset="-128"/>
                <a:cs typeface="Times New Roman" panose="02020603050405020304" pitchFamily="18" charset="0"/>
              </a:rPr>
              <a:t>Initial access: </a:t>
            </a:r>
            <a:r>
              <a:rPr lang="en-US" sz="2000" kern="100" dirty="0">
                <a:effectLst/>
                <a:latin typeface="Calibri" panose="020F0502020204030204" pitchFamily="34" charset="0"/>
                <a:ea typeface="MS Mincho" panose="02020609040205080304" pitchFamily="49" charset="-128"/>
                <a:cs typeface="Times New Roman" panose="02020603050405020304" pitchFamily="18" charset="0"/>
              </a:rPr>
              <a:t>Study potential enhancements for the UE pre-compensation for UL time and frequency synchronization during initial access in case GNSS availability and/or accuracy is reduced and specify if needed.</a:t>
            </a:r>
          </a:p>
          <a:p>
            <a:pPr marL="342900" indent="-342900" algn="just">
              <a:lnSpc>
                <a:spcPct val="105000"/>
              </a:lnSpc>
              <a:spcBef>
                <a:spcPts val="0"/>
              </a:spcBef>
              <a:spcAft>
                <a:spcPts val="800"/>
              </a:spcAft>
              <a:buFont typeface="Symbol" panose="05050102010706020507" pitchFamily="18" charset="2"/>
              <a:buChar char=""/>
            </a:pPr>
            <a:endParaRPr lang="en-US" sz="2432" kern="100" dirty="0">
              <a:effectLst/>
              <a:latin typeface="Calibri" panose="020F0502020204030204" pitchFamily="34" charset="0"/>
              <a:ea typeface="MS Mincho" panose="02020609040205080304" pitchFamily="49" charset="-128"/>
              <a:cs typeface="Times New Roman" panose="02020603050405020304" pitchFamily="18" charset="0"/>
            </a:endParaRPr>
          </a:p>
        </p:txBody>
      </p:sp>
      <p:sp>
        <p:nvSpPr>
          <p:cNvPr id="5" name="Title 1">
            <a:extLst>
              <a:ext uri="{FF2B5EF4-FFF2-40B4-BE49-F238E27FC236}">
                <a16:creationId xmlns:a16="http://schemas.microsoft.com/office/drawing/2014/main" id="{84D908DA-AA00-AA72-5FB6-66BA487CA3A0}"/>
              </a:ext>
            </a:extLst>
          </p:cNvPr>
          <p:cNvSpPr txBox="1">
            <a:spLocks/>
          </p:cNvSpPr>
          <p:nvPr/>
        </p:nvSpPr>
        <p:spPr bwMode="auto">
          <a:xfrm>
            <a:off x="690835" y="362497"/>
            <a:ext cx="10814623" cy="753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a:lstStyle>
          <a:p>
            <a:pPr algn="l"/>
            <a:r>
              <a:rPr lang="en-US" sz="3450" dirty="0"/>
              <a:t>3) Enhanced GNSS Operation</a:t>
            </a:r>
          </a:p>
        </p:txBody>
      </p:sp>
    </p:spTree>
    <p:extLst>
      <p:ext uri="{BB962C8B-B14F-4D97-AF65-F5344CB8AC3E}">
        <p14:creationId xmlns:p14="http://schemas.microsoft.com/office/powerpoint/2010/main" val="3400169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60B3C9B-D9C0-94D6-D9CF-E7A8C6991BF1}"/>
              </a:ext>
            </a:extLst>
          </p:cNvPr>
          <p:cNvSpPr>
            <a:spLocks noGrp="1"/>
          </p:cNvSpPr>
          <p:nvPr>
            <p:ph idx="1"/>
          </p:nvPr>
        </p:nvSpPr>
        <p:spPr>
          <a:xfrm>
            <a:off x="316225" y="1120298"/>
            <a:ext cx="11540349" cy="5545143"/>
          </a:xfrm>
        </p:spPr>
        <p:txBody>
          <a:bodyPr/>
          <a:lstStyle/>
          <a:p>
            <a:pPr>
              <a:buFont typeface="Arial" panose="020B0604020202020204" pitchFamily="34" charset="0"/>
              <a:buChar char="•"/>
            </a:pPr>
            <a:r>
              <a:rPr lang="en-US" sz="2400" dirty="0">
                <a:ea typeface="Calibri"/>
                <a:cs typeface="Calibri"/>
              </a:rPr>
              <a:t>In the last plenary multiple options are discussed including Full gNB, DU only, and gNB + part of core.</a:t>
            </a:r>
          </a:p>
          <a:p>
            <a:pPr>
              <a:buFont typeface="Arial" panose="020B0604020202020204" pitchFamily="34" charset="0"/>
              <a:buChar char="•"/>
            </a:pPr>
            <a:r>
              <a:rPr lang="en-US" sz="2400" dirty="0">
                <a:ea typeface="Calibri"/>
                <a:cs typeface="Calibri"/>
              </a:rPr>
              <a:t>With discussion it is evident that the Full gNB-only option can be an easy enabler for Rel 19 to go with. Therefore, this release can focus only Full gNB onboard.</a:t>
            </a:r>
          </a:p>
          <a:p>
            <a:pPr>
              <a:buFont typeface="Arial" panose="020B0604020202020204" pitchFamily="34" charset="0"/>
              <a:buChar char="•"/>
            </a:pPr>
            <a:endParaRPr lang="en-US" sz="2400" dirty="0">
              <a:ea typeface="Calibri"/>
              <a:cs typeface="Calibri"/>
            </a:endParaRPr>
          </a:p>
          <a:p>
            <a:pPr algn="just">
              <a:lnSpc>
                <a:spcPct val="105000"/>
              </a:lnSpc>
              <a:spcBef>
                <a:spcPts val="0"/>
              </a:spcBef>
              <a:spcAft>
                <a:spcPts val="800"/>
              </a:spcAft>
              <a:buFont typeface="Wingdings" panose="05000000000000000000" pitchFamily="2" charset="2"/>
              <a:buChar char="§"/>
            </a:pPr>
            <a:r>
              <a:rPr lang="en-US" sz="2432" b="1" u="sng" kern="100" dirty="0">
                <a:latin typeface="Calibri" panose="020F0502020204030204" pitchFamily="34" charset="0"/>
                <a:ea typeface="MS Mincho" panose="02020609040205080304" pitchFamily="49" charset="-128"/>
                <a:cs typeface="Times New Roman" panose="02020603050405020304" pitchFamily="18" charset="0"/>
              </a:rPr>
              <a:t>Objectives include</a:t>
            </a:r>
          </a:p>
          <a:p>
            <a:pPr lvl="1"/>
            <a:r>
              <a:rPr lang="en-US" sz="1968" dirty="0">
                <a:ea typeface="Calibri"/>
                <a:cs typeface="Calibri"/>
              </a:rPr>
              <a:t>Specify the support of gNB on board in TS 38.300 and define, if needed, any necessary enhancements related to NG protocol to address the feeder link switchover issue.</a:t>
            </a:r>
          </a:p>
          <a:p>
            <a:pPr lvl="1"/>
            <a:r>
              <a:rPr lang="en-US" sz="1968" dirty="0">
                <a:ea typeface="Calibri"/>
                <a:cs typeface="Calibri"/>
              </a:rPr>
              <a:t>Evaluate and specify, if needed, any necessary enhancements related to the intra and inter-gNB mobility, especially for inter-gNB </a:t>
            </a:r>
            <a:r>
              <a:rPr lang="en-US" sz="1968" dirty="0" err="1">
                <a:ea typeface="Calibri"/>
                <a:cs typeface="Calibri"/>
              </a:rPr>
              <a:t>Xn</a:t>
            </a:r>
            <a:r>
              <a:rPr lang="en-US" sz="1968" dirty="0">
                <a:ea typeface="Calibri"/>
                <a:cs typeface="Calibri"/>
              </a:rPr>
              <a:t> interface over feeder link and with/without ISL.</a:t>
            </a:r>
          </a:p>
          <a:p>
            <a:pPr>
              <a:buFont typeface="Arial" panose="020B0604020202020204" pitchFamily="34" charset="0"/>
              <a:buChar char="•"/>
            </a:pPr>
            <a:endParaRPr lang="en-US" sz="2400" dirty="0">
              <a:ea typeface="Calibri"/>
              <a:cs typeface="Calibri"/>
            </a:endParaRPr>
          </a:p>
        </p:txBody>
      </p:sp>
      <p:sp>
        <p:nvSpPr>
          <p:cNvPr id="5" name="Title 1">
            <a:extLst>
              <a:ext uri="{FF2B5EF4-FFF2-40B4-BE49-F238E27FC236}">
                <a16:creationId xmlns:a16="http://schemas.microsoft.com/office/drawing/2014/main" id="{84D908DA-AA00-AA72-5FB6-66BA487CA3A0}"/>
              </a:ext>
            </a:extLst>
          </p:cNvPr>
          <p:cNvSpPr txBox="1">
            <a:spLocks/>
          </p:cNvSpPr>
          <p:nvPr/>
        </p:nvSpPr>
        <p:spPr bwMode="auto">
          <a:xfrm>
            <a:off x="690835" y="362497"/>
            <a:ext cx="10814623" cy="753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a:lstStyle>
          <a:p>
            <a:pPr algn="just"/>
            <a:r>
              <a:rPr lang="en-US" sz="3450" kern="0" dirty="0"/>
              <a:t>4) Regenerative Payload</a:t>
            </a:r>
            <a:endParaRPr lang="en-US" kern="0" dirty="0"/>
          </a:p>
        </p:txBody>
      </p:sp>
    </p:spTree>
    <p:extLst>
      <p:ext uri="{BB962C8B-B14F-4D97-AF65-F5344CB8AC3E}">
        <p14:creationId xmlns:p14="http://schemas.microsoft.com/office/powerpoint/2010/main" val="494706872"/>
      </p:ext>
    </p:extLst>
  </p:cSld>
  <p:clrMapOvr>
    <a:masterClrMapping/>
  </p:clrMapOvr>
  <p:transition spd="slow"/>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E1674011B4D024FB63E447582D1ED49" ma:contentTypeVersion="15" ma:contentTypeDescription="Create a new document." ma:contentTypeScope="" ma:versionID="8e4ca7b14ac4230e5951caa6f2cd14af">
  <xsd:schema xmlns:xsd="http://www.w3.org/2001/XMLSchema" xmlns:xs="http://www.w3.org/2001/XMLSchema" xmlns:p="http://schemas.microsoft.com/office/2006/metadata/properties" xmlns:ns3="95100a01-a58d-435f-b358-7828e98dc633" xmlns:ns4="4702ab18-e2f2-4f7e-a417-0754e03b77ab" targetNamespace="http://schemas.microsoft.com/office/2006/metadata/properties" ma:root="true" ma:fieldsID="a7b4bb807957abf42dff0b85687fca5e" ns3:_="" ns4:_="">
    <xsd:import namespace="95100a01-a58d-435f-b358-7828e98dc633"/>
    <xsd:import namespace="4702ab18-e2f2-4f7e-a417-0754e03b77ab"/>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GenerationTime" minOccurs="0"/>
                <xsd:element ref="ns4:MediaServiceEventHashCode" minOccurs="0"/>
                <xsd:element ref="ns4:MediaServiceDateTaken" minOccurs="0"/>
                <xsd:element ref="ns4:MediaLengthInSeconds" minOccurs="0"/>
                <xsd:element ref="ns4:MediaServiceOCR" minOccurs="0"/>
                <xsd:element ref="ns4:_activity" minOccurs="0"/>
                <xsd:element ref="ns4: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100a01-a58d-435f-b358-7828e98dc633"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702ab18-e2f2-4f7e-a417-0754e03b77ab"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CR" ma:index="20" nillable="true" ma:displayName="Extracted Text" ma:internalName="MediaServiceOCR" ma:readOnly="true">
      <xsd:simpleType>
        <xsd:restriction base="dms:Note">
          <xsd:maxLength value="255"/>
        </xsd:restriction>
      </xsd:simpleType>
    </xsd:element>
    <xsd:element name="_activity" ma:index="21" nillable="true" ma:displayName="_activity" ma:hidden="true" ma:internalName="_activity">
      <xsd:simpleType>
        <xsd:restriction base="dms:Note"/>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4702ab18-e2f2-4f7e-a417-0754e03b77ab" xsi:nil="true"/>
  </documentManagement>
</p:properties>
</file>

<file path=customXml/itemProps1.xml><?xml version="1.0" encoding="utf-8"?>
<ds:datastoreItem xmlns:ds="http://schemas.openxmlformats.org/officeDocument/2006/customXml" ds:itemID="{3B60AAF7-5CC7-4BBE-9064-F4E47B1CE15A}">
  <ds:schemaRefs>
    <ds:schemaRef ds:uri="http://schemas.microsoft.com/sharepoint/v3/contenttype/forms"/>
  </ds:schemaRefs>
</ds:datastoreItem>
</file>

<file path=customXml/itemProps2.xml><?xml version="1.0" encoding="utf-8"?>
<ds:datastoreItem xmlns:ds="http://schemas.openxmlformats.org/officeDocument/2006/customXml" ds:itemID="{7549ABEB-7DC9-45C2-925C-6F5D23FFE9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100a01-a58d-435f-b358-7828e98dc633"/>
    <ds:schemaRef ds:uri="4702ab18-e2f2-4f7e-a417-0754e03b77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EFE69F2-0CD3-4B67-9779-8E8AF53A3889}">
  <ds:schemaRefs>
    <ds:schemaRef ds:uri="4702ab18-e2f2-4f7e-a417-0754e03b77ab"/>
    <ds:schemaRef ds:uri="http://schemas.openxmlformats.org/package/2006/metadata/core-properties"/>
    <ds:schemaRef ds:uri="http://schemas.microsoft.com/office/2006/metadata/properties"/>
    <ds:schemaRef ds:uri="95100a01-a58d-435f-b358-7828e98dc633"/>
    <ds:schemaRef ds:uri="http://purl.org/dc/terms/"/>
    <ds:schemaRef ds:uri="http://schemas.microsoft.com/office/2006/documentManagement/types"/>
    <ds:schemaRef ds:uri="http://www.w3.org/XML/1998/namespace"/>
    <ds:schemaRef ds:uri="http://schemas.microsoft.com/office/infopath/2007/PartnerControls"/>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11651</TotalTime>
  <Words>1596</Words>
  <Application>Microsoft Office PowerPoint</Application>
  <PresentationFormat>Widescreen</PresentationFormat>
  <Paragraphs>136</Paragraphs>
  <Slides>14</Slides>
  <Notes>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14</vt:i4>
      </vt:variant>
    </vt:vector>
  </HeadingPairs>
  <TitlesOfParts>
    <vt:vector size="22" baseType="lpstr">
      <vt:lpstr>Arial</vt:lpstr>
      <vt:lpstr>Calibri</vt:lpstr>
      <vt:lpstr>Calibri Light</vt:lpstr>
      <vt:lpstr>Segoe UI</vt:lpstr>
      <vt:lpstr>Symbol</vt:lpstr>
      <vt:lpstr>Wingdings</vt:lpstr>
      <vt:lpstr>office theme</vt:lpstr>
      <vt:lpstr>2_Office Theme</vt:lpstr>
      <vt:lpstr>NTN Enhancement topic prioritization for Rel 19</vt:lpstr>
      <vt:lpstr>Background</vt:lpstr>
      <vt:lpstr>Prioritization of the topics For NTN evolution</vt:lpstr>
      <vt:lpstr>NR-NTN Enhancement</vt:lpstr>
      <vt:lpstr>1) Coverage enhancements for downlinks</vt:lpstr>
      <vt:lpstr>… contd</vt:lpstr>
      <vt:lpstr>PowerPoint Presentation</vt:lpstr>
      <vt:lpstr>PowerPoint Presentation</vt:lpstr>
      <vt:lpstr>PowerPoint Presentation</vt:lpstr>
      <vt:lpstr>IoT-NTN Enhancement</vt:lpstr>
      <vt:lpstr>PowerPoint Presentation</vt:lpstr>
      <vt:lpstr>PowerPoint Presentation</vt:lpstr>
      <vt:lpstr>References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abhijeet</dc:creator>
  <cp:lastModifiedBy>pardhasarathy.j</cp:lastModifiedBy>
  <cp:revision>97</cp:revision>
  <cp:lastPrinted>2023-05-31T14:48:01Z</cp:lastPrinted>
  <dcterms:created xsi:type="dcterms:W3CDTF">2013-07-15T20:26:40Z</dcterms:created>
  <dcterms:modified xsi:type="dcterms:W3CDTF">2023-12-04T06:46:20Z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0x0101004E1674011B4D024FB63E447582D1ED49</vt:lpwstr>
  </property>
</Properties>
</file>