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87" r:id="rId3"/>
  </p:sldMasterIdLst>
  <p:notesMasterIdLst>
    <p:notesMasterId r:id="rId23"/>
  </p:notesMasterIdLst>
  <p:sldIdLst>
    <p:sldId id="313" r:id="rId4"/>
    <p:sldId id="258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9" r:id="rId13"/>
    <p:sldId id="322" r:id="rId14"/>
    <p:sldId id="328" r:id="rId15"/>
    <p:sldId id="323" r:id="rId16"/>
    <p:sldId id="324" r:id="rId17"/>
    <p:sldId id="325" r:id="rId18"/>
    <p:sldId id="326" r:id="rId19"/>
    <p:sldId id="327" r:id="rId20"/>
    <p:sldId id="282" r:id="rId21"/>
    <p:sldId id="279" r:id="rId22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4262EF-7DE8-4B8D-4FAC-0DF52AF33BA9}" name="Deepak P M" initials="DP" userId="S::deepakpm@cewit.org.in::4e6ff620-5f47-422e-8e4a-892e3bd38d7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3E78D3-E4F4-01A7-DF8F-417FC9580E24}" v="644" dt="2023-08-29T08:40:22.061"/>
    <p1510:client id="{987557FF-A9CA-7101-7949-E60FE94B81F9}" v="171" dt="2023-08-28T12:06:58.047"/>
    <p1510:client id="{EA15F8EB-43FA-425E-E9CE-FC3A8373CF40}" v="102" dt="2023-08-30T05:57:35.195"/>
    <p1510:client id="{ECE9B9B3-EB2E-55DA-E22F-8DCA591D077B}" v="133" dt="2023-11-23T08:13:43.9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3557" autoAdjust="0"/>
  </p:normalViewPr>
  <p:slideViewPr>
    <p:cSldViewPr snapToGrid="0">
      <p:cViewPr varScale="1">
        <p:scale>
          <a:sx n="64" d="100"/>
          <a:sy n="64" d="100"/>
        </p:scale>
        <p:origin x="10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DAB56-EDA7-4E39-8466-34D4ECCAF274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D81A1-D2A8-456E-BF57-3CD44517A13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706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96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DACD-295E-46E1-965B-D5792DCEE81E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747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5DC5B-026E-478C-AFDA-6BBC70F6CE8C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251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6E53-A1AA-4507-A6FA-BFFC51A3417A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266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4F0A-69C1-48DB-ADEB-BACC4106B5E1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875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1650-6C33-4600-BA0A-70423E68E73F}" type="datetime1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839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631B-0461-40CA-8437-10BCC0172C13}" type="datetime1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0400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EEADB-E0D5-4A12-8EEA-FFC245072B36}" type="datetime1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83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D136-F2EE-493D-B1ED-DA027170644E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6937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FCB37-E165-4A68-B43F-629C74161420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88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034A-82AF-4D7E-A8E6-F95CDF67489B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935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CCE3-00E7-44B0-84D2-70C75517557D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3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96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4000" b="0" strike="noStrike" spc="-1">
                <a:solidFill>
                  <a:srgbClr val="C00000"/>
                </a:solidFill>
                <a:latin typeface="Calibri"/>
              </a:rPr>
              <a:t>Click to edit Master title style</a:t>
            </a:r>
            <a:endParaRPr lang="en-US" sz="4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Picture 5" descr="cewit-logo.png"/>
          <p:cNvPicPr/>
          <p:nvPr/>
        </p:nvPicPr>
        <p:blipFill>
          <a:blip r:embed="rId14"/>
          <a:stretch/>
        </p:blipFill>
        <p:spPr>
          <a:xfrm>
            <a:off x="5181480" y="152280"/>
            <a:ext cx="2031480" cy="63936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E60D8-7DEB-4D67-9514-E5D7B2599BC6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48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49F55B-E96C-8E61-C275-A0BF29DF9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spc="-1" dirty="0">
                <a:solidFill>
                  <a:srgbClr val="C00000"/>
                </a:solidFill>
                <a:latin typeface="Calibri"/>
              </a:rPr>
              <a:t>NR Duplex Evolution</a:t>
            </a:r>
            <a:endParaRPr lang="en-US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E41819-1A8E-D7E9-DA53-4D23ACACE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56" y="230544"/>
            <a:ext cx="1828093" cy="769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2758D7-6E52-B373-FD3B-8ED6051C3B36}"/>
              </a:ext>
            </a:extLst>
          </p:cNvPr>
          <p:cNvSpPr txBox="1"/>
          <p:nvPr/>
        </p:nvSpPr>
        <p:spPr>
          <a:xfrm>
            <a:off x="9005458" y="283547"/>
            <a:ext cx="182809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424242"/>
                </a:solidFill>
                <a:latin typeface="Segoe UI"/>
                <a:cs typeface="Segoe UI"/>
              </a:rPr>
              <a:t>RP-233503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5A5158-01B5-C24E-D0A3-845C6FE02232}"/>
              </a:ext>
            </a:extLst>
          </p:cNvPr>
          <p:cNvSpPr txBox="1"/>
          <p:nvPr/>
        </p:nvSpPr>
        <p:spPr>
          <a:xfrm>
            <a:off x="3990135" y="231160"/>
            <a:ext cx="4282486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rPr>
              <a:t>3GPP TSG RAN Meeting #</a:t>
            </a:r>
            <a:r>
              <a:rPr lang="en-GB" altLang="zh-CN" b="1" dirty="0">
                <a:solidFill>
                  <a:prstClr val="black"/>
                </a:solidFill>
                <a:latin typeface="Calibri" panose="020F0502020204030204"/>
                <a:ea typeface="宋体"/>
              </a:rPr>
              <a:t>102</a:t>
            </a:r>
            <a:br>
              <a:rPr lang="nl-NL" altLang="zh-CN" b="1" dirty="0">
                <a:solidFill>
                  <a:prstClr val="black"/>
                </a:solidFill>
                <a:latin typeface="Calibri" panose="020F0502020204030204"/>
                <a:ea typeface="宋体"/>
              </a:rPr>
            </a:br>
            <a:r>
              <a:rPr lang="nl-NL" altLang="zh-CN" b="1" dirty="0">
                <a:solidFill>
                  <a:prstClr val="black"/>
                </a:solidFill>
                <a:latin typeface="Calibri" panose="020F0502020204030204"/>
                <a:ea typeface="宋体"/>
              </a:rPr>
              <a:t>Edinburg, Scotland, December 11-15</a:t>
            </a:r>
            <a:r>
              <a:rPr kumimoji="0" lang="nl-NL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rPr>
              <a:t>, 2023</a:t>
            </a:r>
            <a:endParaRPr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/>
              <a:cs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E2BF64-4C3F-1405-29C8-BE5B258832D3}"/>
              </a:ext>
            </a:extLst>
          </p:cNvPr>
          <p:cNvSpPr txBox="1"/>
          <p:nvPr/>
        </p:nvSpPr>
        <p:spPr>
          <a:xfrm>
            <a:off x="3046445" y="4591365"/>
            <a:ext cx="578231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b="1" dirty="0"/>
              <a:t>Agenda item: 9.1.1.3</a:t>
            </a:r>
            <a:endParaRPr lang="en-IN" b="1" dirty="0"/>
          </a:p>
          <a:p>
            <a:pPr algn="ctr"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Sourced by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CEWiT, 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IIT-K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Tejas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Networks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6610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10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8611891" cy="520953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UE-UE CLI 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L1/L2 based UE-UE CLI measurement and reporting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16 CLI management supports only L3 measurement and reporting 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Provides an average CLI measurement value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latency of reporting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L1/L2 based measurement captures instantaneous CLI measurements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L1/L2 based reporting reduces latency of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 UE-UE CLI measurement and reporting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16 CLI management does not consider CLI on different Tx/Rx beams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 varies across different Tx/Rx beams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 measurement and reporting per Tx/Rx beams needs to be supported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Enhancements related to dynamic/flexible TDD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2" name="Image5">
            <a:extLst>
              <a:ext uri="{FF2B5EF4-FFF2-40B4-BE49-F238E27FC236}">
                <a16:creationId xmlns:a16="http://schemas.microsoft.com/office/drawing/2014/main" id="{A5DB815F-42F0-2D7A-1D92-47994B26A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26696" y="1350499"/>
            <a:ext cx="4595924" cy="22793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EA342B-432B-BC9F-07D2-BEF0A34FE142}"/>
              </a:ext>
            </a:extLst>
          </p:cNvPr>
          <p:cNvSpPr txBox="1"/>
          <p:nvPr/>
        </p:nvSpPr>
        <p:spPr>
          <a:xfrm>
            <a:off x="8587828" y="3517144"/>
            <a:ext cx="2725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Fig. 3 UE-UE and </a:t>
            </a:r>
            <a:r>
              <a:rPr lang="en-US" sz="1400" dirty="0" err="1"/>
              <a:t>gNB-gNB</a:t>
            </a:r>
            <a:r>
              <a:rPr lang="en-US" sz="1400" dirty="0"/>
              <a:t> CLI</a:t>
            </a:r>
          </a:p>
        </p:txBody>
      </p:sp>
    </p:spTree>
    <p:extLst>
      <p:ext uri="{BB962C8B-B14F-4D97-AF65-F5344CB8AC3E}">
        <p14:creationId xmlns:p14="http://schemas.microsoft.com/office/powerpoint/2010/main" val="342071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11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1" y="861480"/>
            <a:ext cx="6065640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related to UE and gNB transmission and reception timing 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Rel. 16 CLI management, timing adjustment is left to Rx UE implementation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Leads to timing misalignment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 measurement accuracy gets affected due to timing misalignment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enhancements to manage timing misalignment to improve CLI measurement accuracy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F18D56-9180-672C-D0C7-DE7C9E088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072" y="1157580"/>
            <a:ext cx="4752975" cy="3895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26653D-9F8F-86CE-8654-56C6705000CE}"/>
              </a:ext>
            </a:extLst>
          </p:cNvPr>
          <p:cNvSpPr txBox="1"/>
          <p:nvPr/>
        </p:nvSpPr>
        <p:spPr>
          <a:xfrm>
            <a:off x="8025120" y="5114505"/>
            <a:ext cx="2929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4 Timing misalignment</a:t>
            </a:r>
          </a:p>
        </p:txBody>
      </p:sp>
    </p:spTree>
    <p:extLst>
      <p:ext uri="{BB962C8B-B14F-4D97-AF65-F5344CB8AC3E}">
        <p14:creationId xmlns:p14="http://schemas.microsoft.com/office/powerpoint/2010/main" val="3625570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12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Relevant information exchange between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for UE-UE CLI management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16 supports limited information exchange for CLI management, [e.g., TDD Configuration]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 information exchange helps in better inter-cell UE-UE CLI management, e.g., SRS configuration information exchange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coordination across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measurement accuracy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 CLI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6221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13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455760" y="861120"/>
            <a:ext cx="10580855" cy="5044645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CLI 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to implementation in Rel. 16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 affects UL performance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enhancements are supported from Rel. 18 SI [1]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Resource Muting-based scheme for measuring the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 interference covariance matrix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Muting helps in more accurate measurement of interference covariance matrix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muting can be transparent/non-transparent to the UE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Transparent muting has no spec impact but can lead to wastage of UL resources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Non-transparent muting decreases UL resource wastage but has spec impact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 measurement and reporting</a:t>
            </a: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 varies across different Tx/Rx beams of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Measurement and reporting of CLI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wrt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beams is required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2441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14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Proposed additional objectives for WI 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6" name="CustomShape 6">
            <a:extLst>
              <a:ext uri="{FF2B5EF4-FFF2-40B4-BE49-F238E27FC236}">
                <a16:creationId xmlns:a16="http://schemas.microsoft.com/office/drawing/2014/main" id="{828E55DF-9921-8522-746F-8ABBB2687F72}"/>
              </a:ext>
            </a:extLst>
          </p:cNvPr>
          <p:cNvSpPr/>
          <p:nvPr/>
        </p:nvSpPr>
        <p:spPr>
          <a:xfrm>
            <a:off x="487560" y="1013880"/>
            <a:ext cx="10580855" cy="427764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previous discussion, the following additional objectives  are proposed: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UE-UE CLI measurement and reporting enhancements and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 handling for SBFD operation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L1/L2 based UE-UE CLI 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 UE-UE CLI 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related to UE and gNB transmission and reception timing for UE-UE CLI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Relevant information exchange between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for UE-UE CLI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Resource Muting-based scheme for measuring the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CLI interference covariance matrix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CLI measurement and reporting</a:t>
            </a: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171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15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semi-static signaling support to configure the time and frequency locations of SBFD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and/or guard band 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transmission, reception and measurement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procedure for SBFD-aware UEs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and reception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SBFD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configured at DL and/or flexible symbol in TDD-UL-DL-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transmissions within UL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only and DL receptions within DL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only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 on resource allocation in frequency domain in SBFD symbol, including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resource allocation in frequency domain for PDSCH/CSI-RS across two DL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in SBFD symbol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unaligned boundaries between resource block group(s)/ CSI reporting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and SBFD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in SBFD symbol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Dynamic conversion of semi-statically configured SBFD symbols to non-SBFD symbols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Conversion of SBFD symbol semi-statically configured as DL by TDD-UL-DL-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into full DL symbol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Conversion of SBFD symbol semi-statically configured as flexible by TDD-UL-DL-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into full DL/UL symbol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Summary of objectives for the WI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32990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16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on physical channels/signals and procedure across SBFD symbols and non-SBFD symbols in different slots, where each transmission/reception within a slot has either all SBFD or all non-SBFD symbols, including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resource allocation in frequency domain for transmission or reception in SBFD symbols and non-SBFD symbols with different available frequency resource in different slots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CSI report of which associated CSI-RS instances occur in both SBFD symbols and non-SBFD symbols in different slots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configurations for SRS, PUCCH and PUSCH on SBFD symbols and non-SBFD symbols, e.g., resources, frequency hopping parameters, UL power control parameters and/or beam/spatial relation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Collision handling between DL reception in DL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and UL transmission in UL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in a SBFD symbol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5243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17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UE-UE CLI measurement and reporting enhancements and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 handling for SBFD operation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L1/L2 based UE-UE CLI 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 UE-UE CLI measurement and reporting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related to UE and gNB transmission and reception timing for UE-UE CLI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Relevant information exchange between 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for UE-UE CLI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Resource Muting-based scheme for measuring the 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CLI interference covariance matrix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enhancements for 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CLI measurement and reporting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1514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2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103" name="CustomShape 3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2C6683C7-0B0B-4566-9911-45B35E7D52FC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18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104" name="CustomShape 4"/>
          <p:cNvSpPr/>
          <p:nvPr/>
        </p:nvSpPr>
        <p:spPr>
          <a:xfrm>
            <a:off x="335160" y="861480"/>
            <a:ext cx="11400840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Calibri"/>
              </a:rPr>
              <a:t>[1] 3GPP TR 38.858, "Study on Evolution of NR Duplex Operation", V1.0.0 (2023-09)</a:t>
            </a:r>
          </a:p>
          <a:p>
            <a:pPr marL="457200">
              <a:spcBef>
                <a:spcPts val="400"/>
              </a:spcBef>
            </a:pPr>
            <a:endParaRPr lang="en-IN" sz="2400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CustomShape 5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2800" spc="-1">
                <a:solidFill>
                  <a:srgbClr val="C00000"/>
                </a:solidFill>
                <a:latin typeface="Calibri"/>
              </a:rPr>
              <a:t>References</a:t>
            </a:r>
            <a:endParaRPr lang="en-IN" sz="2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2713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914400" y="29026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C00000"/>
                </a:solidFill>
                <a:latin typeface="Calibri"/>
              </a:rPr>
              <a:t>Thank you</a:t>
            </a:r>
            <a:endParaRPr lang="en-US" sz="6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 simultaneously transmits and receives in frequency sub-bands within a TDD carrier</a:t>
            </a:r>
            <a:endParaRPr lang="en-IN" sz="24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SI on duplexing enhancements for RAN1 got completed in August 2023 </a:t>
            </a:r>
            <a:endParaRPr lang="en-US" sz="2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on NR Duplex operation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Sub-band non-overlapping full duplexing (SBFD)</a:t>
            </a:r>
            <a:endParaRPr lang="en-US" sz="2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Potential enhancements on dynamic/flexible TDD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  <a:tabLst>
                <a:tab pos="0" algn="l"/>
              </a:tabLst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 cross link interference </a:t>
            </a:r>
            <a:endParaRPr lang="en-US" sz="2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  <a:tabLst>
                <a:tab pos="0" algn="l"/>
              </a:tabLst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UE-UE cross link interference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  <a:tabLst>
                <a:tab pos="0" algn="l"/>
              </a:tabLst>
            </a:pPr>
            <a:endParaRPr lang="en-US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32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Background</a:t>
            </a:r>
            <a:endParaRPr lang="en-IN" sz="3200" b="0" strike="noStrike" spc="-1" dirty="0">
              <a:latin typeface="Arial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6F21C02B-396F-6341-A0DB-3F5ADB0889A3}"/>
              </a:ext>
            </a:extLst>
          </p:cNvPr>
          <p:cNvSpPr txBox="1"/>
          <p:nvPr/>
        </p:nvSpPr>
        <p:spPr>
          <a:xfrm>
            <a:off x="8315515" y="5849833"/>
            <a:ext cx="2546555" cy="3385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spc="-1" dirty="0">
                <a:latin typeface="Times New Roman"/>
                <a:cs typeface="Times New Roman"/>
              </a:rPr>
              <a:t>Fig. 1 SBFD at gNB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18CB16-56FE-2BC9-2B1F-838EC379F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374" y="3686317"/>
            <a:ext cx="4796561" cy="21635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SBFD at the gNB side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 duplex operation at the UE side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FR1 and FR2-1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SBFD operation for single NR TDD carrier within a single DL/UL BWP pair with aligned center frequencies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SBFD operation for UEs in RRC_CONNECTED mode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SBFD scheme with one UL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within a TDD carrier located at one side or the middle part of the carrier in DL or flexible symbols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SBFD operation option 4, where both time and frequency locations of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SBFD operation are known to SBFD aware UEs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Non-SBFD aware UEs, including legacy UEs, and SBFD aware UEs can coexist in cells with SBFD operation at gNB side </a:t>
            </a:r>
          </a:p>
          <a:p>
            <a:pPr marL="458470" lvl="1">
              <a:spcBef>
                <a:spcPts val="400"/>
              </a:spcBef>
              <a:buClr>
                <a:srgbClr val="000000"/>
              </a:buClr>
              <a:tabLst>
                <a:tab pos="0" algn="l"/>
              </a:tabLst>
            </a:pPr>
            <a:endParaRPr lang="en-US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Assumptions for the WI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3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4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semi-static signaling support to configure the time and frequency locations of SBFD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and/or guard band 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transmission, reception and measurement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procedure for SBFD-aware UEs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and reception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SBFD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configured at DL and/or flexible symbol in TDD-UL-DL-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transmissions within UL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only and DL receptions within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only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 on resource allocation in frequency domain in SBFD symbol, including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resource allocation in frequency domain for PDSCH/CSI-RS across two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SBFD symbol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unaligned boundaries between resource block group(s)/ CSI reporting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and SBFD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SBFD symbol</a:t>
            </a: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Proposed baseline objectives for WI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2286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5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on physical channels/signals and procedure across SBFD symbols and non-SBFD symbols in different slots, where each transmission/reception within a slot has either all SBFD or all non-SBFD symbols, including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resource allocation in frequency domain for transmission or reception in SBFD symbols and non-SBFD symbols with different available frequency resource in different slots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CSI report of which associated CSI-RS instances occur in both SBFD symbols and non-SBFD symbols in different slots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 configurations for SRS, PUCCH and PUSCH on SBFD symbols and non-SBFD symbols, e.g., resources, frequency hopping parameters, UL power control parameters and/or beam/spatial relation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Collision handling between DL reception in DL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and UL transmission in UL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in a SBFD symbol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UE-UE CLI measurement and reporting enhancements and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CLI handling for SBFD operation</a:t>
            </a: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72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8475287" y="1531342"/>
            <a:ext cx="3105914" cy="2133997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 SBFD better adapts to the UL/DL resource requirements based on UL/DL traffic loads.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 gNB can flexibly schedule DL in the UL subband when no UL is scheduled within the UL subband</a:t>
            </a: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Dynamic SBFD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F5EBF2-4E19-ACC8-432C-B801A0152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92" y="1073320"/>
            <a:ext cx="8134350" cy="44862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6A0B9C-2234-FB8E-BB06-FE36AE7A28DF}"/>
              </a:ext>
            </a:extLst>
          </p:cNvPr>
          <p:cNvSpPr txBox="1"/>
          <p:nvPr/>
        </p:nvSpPr>
        <p:spPr>
          <a:xfrm>
            <a:off x="3376246" y="5771795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2 Dynamic SBFD</a:t>
            </a:r>
          </a:p>
        </p:txBody>
      </p:sp>
    </p:spTree>
    <p:extLst>
      <p:ext uri="{BB962C8B-B14F-4D97-AF65-F5344CB8AC3E}">
        <p14:creationId xmlns:p14="http://schemas.microsoft.com/office/powerpoint/2010/main" val="3175223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7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is captured in the TR 38.858 [1]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addition, whether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are allowed or not in a symbol configured as DL in TDD-UL-DL-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SBFD aware UEs are studied based on the following options:</a:t>
            </a:r>
          </a:p>
          <a:p>
            <a:pPr marL="458470" lvl="1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Option 1 (semi-static SBFD):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are not allowed</a:t>
            </a:r>
          </a:p>
          <a:p>
            <a:pPr marL="458470" lvl="1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- Option 2: (dynamic SBFD):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(s) are allowed </a:t>
            </a: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409DD9-2ADA-834E-E305-146F82617E88}"/>
              </a:ext>
            </a:extLst>
          </p:cNvPr>
          <p:cNvSpPr/>
          <p:nvPr/>
        </p:nvSpPr>
        <p:spPr>
          <a:xfrm>
            <a:off x="455760" y="1744394"/>
            <a:ext cx="10784326" cy="2405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22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8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addition, whether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and UL transmissions outside semi-statically configured UL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allowed or not in a symbol configured as flexible in TDD-UL-DL-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SBFD aware UEs are studied based on the following options: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Option 1 (semi-static):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are not allowed and UL transmissions outside semi-statically configured UL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not allowed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Option 2 (dynamic SBFD):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(s) are allowed 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	- UL transmissions outside the semi-statically configured UL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are not allowed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- Option 3 (dynamic SBFD): DL receptions outside semi-statically configured DL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(s) are allowed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	- UL transmissions outside the semi-statically configured UL 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are allowed</a:t>
            </a:r>
          </a:p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 err="1">
                <a:solidFill>
                  <a:srgbClr val="C00000"/>
                </a:solidFill>
                <a:latin typeface="Calibri"/>
              </a:rPr>
              <a:t>Contd</a:t>
            </a:r>
            <a:r>
              <a:rPr lang="en-US" sz="3200" spc="-1" dirty="0">
                <a:solidFill>
                  <a:srgbClr val="C00000"/>
                </a:solidFill>
                <a:latin typeface="Calibri"/>
              </a:rPr>
              <a:t>…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922E34-1AD7-B63D-B807-0433F2498191}"/>
              </a:ext>
            </a:extLst>
          </p:cNvPr>
          <p:cNvSpPr/>
          <p:nvPr/>
        </p:nvSpPr>
        <p:spPr>
          <a:xfrm>
            <a:off x="334440" y="1279633"/>
            <a:ext cx="10784326" cy="42987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900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9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previous discussion, the following additional objectives are proposed: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Specify transmission, reception and measurement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procedure for SBFD-aware UEs 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 and reception 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SBFD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subbands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configured at DL and/or flexible symbol in TDD-UL-DL-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endParaRPr lang="en-US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 transmissions within UL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only and DL receptions within DL </a:t>
            </a:r>
            <a:r>
              <a:rPr lang="en-US" sz="2000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subband</a:t>
            </a: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only</a:t>
            </a:r>
          </a:p>
          <a:p>
            <a:pPr marL="800100" lvl="1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Dynamic conversion of semi-statically configured SBFD symbols to non-SBFD symbols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Conversion of SBFD symbol semi-statically configured as DL by TDD-UL-DL-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into full DL symbol</a:t>
            </a:r>
          </a:p>
          <a:p>
            <a:pPr marL="1257300" lvl="2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Conversion of SBFD symbol semi-statically configured as flexible by TDD-UL-DL-</a:t>
            </a:r>
            <a:r>
              <a:rPr lang="en-US" sz="2000" spc="-1" dirty="0" err="1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ConfigCommon</a:t>
            </a:r>
            <a:r>
              <a:rPr lang="en-US" sz="2000" spc="-1" dirty="0">
                <a:solidFill>
                  <a:srgbClr val="00206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into full DL/UL symbol</a:t>
            </a:r>
          </a:p>
          <a:p>
            <a:pPr marL="458470" lvl="1">
              <a:spcBef>
                <a:spcPts val="400"/>
              </a:spcBef>
              <a:buClr>
                <a:srgbClr val="000000"/>
              </a:buClr>
              <a:tabLst>
                <a:tab pos="0" algn="l"/>
              </a:tabLst>
            </a:pPr>
            <a:endParaRPr lang="en-US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Proposed additional objectives for WI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1567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1752</Words>
  <Application>Microsoft Office PowerPoint</Application>
  <PresentationFormat>Widescreen</PresentationFormat>
  <Paragraphs>198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Calibri Light</vt:lpstr>
      <vt:lpstr>Segoe UI</vt:lpstr>
      <vt:lpstr>Symbol</vt:lpstr>
      <vt:lpstr>Times New Roman</vt:lpstr>
      <vt:lpstr>Wingdings</vt:lpstr>
      <vt:lpstr>Office Theme</vt:lpstr>
      <vt:lpstr>Office Theme</vt:lpstr>
      <vt:lpstr>2_office theme</vt:lpstr>
      <vt:lpstr>NR Duplex Evolution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studied in (Jul-Oct) and (Nov-Jan)</dc:title>
  <dc:subject/>
  <dc:creator>Abhijeet Masal</dc:creator>
  <dc:description/>
  <cp:lastModifiedBy>pardhasarathy.j</cp:lastModifiedBy>
  <cp:revision>358</cp:revision>
  <dcterms:created xsi:type="dcterms:W3CDTF">2022-03-19T05:44:49Z</dcterms:created>
  <dcterms:modified xsi:type="dcterms:W3CDTF">2023-12-04T06:36:56Z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0x0101004E1674011B4D024FB63E447582D1ED49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24</vt:i4>
  </property>
</Properties>
</file>