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56" r:id="rId2"/>
    <p:sldId id="293" r:id="rId3"/>
    <p:sldId id="298" r:id="rId4"/>
    <p:sldId id="299" r:id="rId5"/>
    <p:sldId id="295" r:id="rId6"/>
    <p:sldId id="291" r:id="rId7"/>
    <p:sldId id="285"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张玉建" initials="YZ" lastIdx="3" clrIdx="0">
    <p:extLst>
      <p:ext uri="{19B8F6BF-5375-455C-9EA6-DF929625EA0E}">
        <p15:presenceInfo xmlns:p15="http://schemas.microsoft.com/office/powerpoint/2012/main" userId="张玉建"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9" d="100"/>
          <a:sy n="99" d="100"/>
        </p:scale>
        <p:origin x="75" y="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75042D-037B-4A0B-B34C-04D73CC57D69}" type="datetimeFigureOut">
              <a:rPr lang="zh-CN" altLang="en-US" smtClean="0"/>
              <a:t>2023/12/1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AADB56-9B35-47DE-9110-8A5BC3188D5F}" type="slidenum">
              <a:rPr lang="zh-CN" altLang="en-US" smtClean="0"/>
              <a:t>‹#›</a:t>
            </a:fld>
            <a:endParaRPr lang="zh-CN" altLang="en-US"/>
          </a:p>
        </p:txBody>
      </p:sp>
    </p:spTree>
    <p:extLst>
      <p:ext uri="{BB962C8B-B14F-4D97-AF65-F5344CB8AC3E}">
        <p14:creationId xmlns:p14="http://schemas.microsoft.com/office/powerpoint/2010/main" val="10559924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A1780EC-8CFB-4891-A589-D6DD0C626007}" type="datetimeFigureOut">
              <a:rPr lang="zh-CN" altLang="en-US" smtClean="0"/>
              <a:t>2023/12/1</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16839045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A1780EC-8CFB-4891-A589-D6DD0C626007}" type="datetimeFigureOut">
              <a:rPr lang="zh-CN" altLang="en-US" smtClean="0"/>
              <a:t>2023/12/1</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68990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111095"/>
            <a:ext cx="10058400" cy="811851"/>
          </a:xfrm>
        </p:spPr>
        <p:txBody>
          <a:bodyPr/>
          <a:lstStyle>
            <a:lvl1pPr marL="0">
              <a:defRPr/>
            </a:lvl1pPr>
          </a:lstStyle>
          <a:p>
            <a:r>
              <a:rPr lang="zh-CN" altLang="en-US"/>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A1780EC-8CFB-4891-A589-D6DD0C626007}" type="datetimeFigureOut">
              <a:rPr lang="zh-CN" altLang="en-US" smtClean="0"/>
              <a:t>2023/12/1</a:t>
            </a:fld>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2588168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A1780EC-8CFB-4891-A589-D6DD0C626007}" type="datetimeFigureOut">
              <a:rPr lang="zh-CN" altLang="en-US" smtClean="0"/>
              <a:t>2023/12/1</a:t>
            </a:fld>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004763" y="6451666"/>
            <a:ext cx="6096000" cy="42319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050" b="0" i="0" u="none" strike="noStrike" kern="1200" cap="all" spc="0" normalizeH="0" baseline="0" noProof="0" dirty="0">
              <a:ln>
                <a:noFill/>
              </a:ln>
              <a:solidFill>
                <a:prstClr val="black"/>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Copy right 2019,  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958329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187865"/>
            <a:ext cx="4937760" cy="468122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217920" y="1187866"/>
            <a:ext cx="4937760" cy="468123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A1780EC-8CFB-4891-A589-D6DD0C626007}" type="datetimeFigureOut">
              <a:rPr lang="zh-CN" altLang="en-US" smtClean="0"/>
              <a:t>2023/12/1</a:t>
            </a:fld>
            <a:endParaRPr lang="zh-CN" altLang="en-US"/>
          </a:p>
        </p:txBody>
      </p:sp>
      <p:sp>
        <p:nvSpPr>
          <p:cNvPr id="7" name="Slide Number Placeholder 6"/>
          <p:cNvSpPr>
            <a:spLocks noGrp="1"/>
          </p:cNvSpPr>
          <p:nvPr>
            <p:ph type="sldNum" sz="quarter" idx="12"/>
          </p:nvPr>
        </p:nvSpPr>
        <p:spPr/>
        <p:txBody>
          <a:bodyPr/>
          <a:lstStyle/>
          <a:p>
            <a:fld id="{5EE5C134-4DF8-44A5-AF1C-095C80654A14}" type="slidenum">
              <a:rPr lang="zh-CN" altLang="en-US" smtClean="0"/>
              <a:t>‹#›</a:t>
            </a:fld>
            <a:endParaRPr lang="zh-CN" altLang="en-US"/>
          </a:p>
        </p:txBody>
      </p:sp>
      <p:sp>
        <p:nvSpPr>
          <p:cNvPr id="9" name="Title Placeholder 1"/>
          <p:cNvSpPr>
            <a:spLocks noGrp="1"/>
          </p:cNvSpPr>
          <p:nvPr>
            <p:ph type="title"/>
          </p:nvPr>
        </p:nvSpPr>
        <p:spPr>
          <a:xfrm>
            <a:off x="1075397" y="133840"/>
            <a:ext cx="10058400" cy="718786"/>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244047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A1780EC-8CFB-4891-A589-D6DD0C626007}" type="datetimeFigureOut">
              <a:rPr lang="zh-CN" altLang="en-US" smtClean="0"/>
              <a:t>2023/12/1</a:t>
            </a:fld>
            <a:endParaRPr lang="zh-CN" altLang="en-US"/>
          </a:p>
        </p:txBody>
      </p:sp>
      <p:sp>
        <p:nvSpPr>
          <p:cNvPr id="9" name="Slide Number Placeholder 8"/>
          <p:cNvSpPr>
            <a:spLocks noGrp="1"/>
          </p:cNvSpPr>
          <p:nvPr>
            <p:ph type="sldNum" sz="quarter" idx="12"/>
          </p:nvPr>
        </p:nvSpPr>
        <p:spPr/>
        <p:txBody>
          <a:bodyPr/>
          <a:lstStyle/>
          <a:p>
            <a:fld id="{5EE5C134-4DF8-44A5-AF1C-095C80654A14}"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441617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A1780EC-8CFB-4891-A589-D6DD0C626007}" type="datetimeFigureOut">
              <a:rPr lang="zh-CN" altLang="en-US" smtClean="0"/>
              <a:t>2023/12/1</a:t>
            </a:fld>
            <a:endParaRPr lang="zh-CN" altLang="en-US"/>
          </a:p>
        </p:txBody>
      </p:sp>
      <p:sp>
        <p:nvSpPr>
          <p:cNvPr id="5" name="Slide Number Placeholder 4"/>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3929232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3A1780EC-8CFB-4891-A589-D6DD0C626007}" type="datetimeFigureOut">
              <a:rPr lang="zh-CN" altLang="en-US" smtClean="0"/>
              <a:t>2023/12/1</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34617412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A1780EC-8CFB-4891-A589-D6DD0C626007}" type="datetimeFigureOut">
              <a:rPr lang="zh-CN" altLang="en-US" smtClean="0"/>
              <a:t>2023/12/1</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2879782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A1780EC-8CFB-4891-A589-D6DD0C626007}" type="datetimeFigureOut">
              <a:rPr lang="zh-CN" altLang="en-US" smtClean="0"/>
              <a:t>2023/12/1</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2511800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397" y="133840"/>
            <a:ext cx="10058400"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3A1780EC-8CFB-4891-A589-D6DD0C626007}" type="datetimeFigureOut">
              <a:rPr lang="zh-CN" altLang="en-US" smtClean="0"/>
              <a:t>2023/12/1</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EE5C134-4DF8-44A5-AF1C-095C80654A14}" type="slidenum">
              <a:rPr lang="zh-CN" altLang="en-US" smtClean="0"/>
              <a:t>‹#›</a:t>
            </a:fld>
            <a:endParaRPr lang="zh-CN" altLang="en-US"/>
          </a:p>
        </p:txBody>
      </p:sp>
      <p:cxnSp>
        <p:nvCxnSpPr>
          <p:cNvPr id="10" name="Straight Connector 9"/>
          <p:cNvCxnSpPr/>
          <p:nvPr/>
        </p:nvCxnSpPr>
        <p:spPr>
          <a:xfrm>
            <a:off x="1" y="905305"/>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9" name="Milogo.png">
            <a:extLst>
              <a:ext uri="{FF2B5EF4-FFF2-40B4-BE49-F238E27FC236}">
                <a16:creationId xmlns:a16="http://schemas.microsoft.com/office/drawing/2014/main" id="{737A875B-8AF6-42AF-9522-FB1498F4ABC2}"/>
              </a:ext>
            </a:extLst>
          </p:cNvPr>
          <p:cNvPicPr>
            <a:picLocks noChangeAspect="1"/>
          </p:cNvPicPr>
          <p:nvPr/>
        </p:nvPicPr>
        <p:blipFill>
          <a:blip r:embed="rId12"/>
          <a:stretch>
            <a:fillRect/>
          </a:stretch>
        </p:blipFill>
        <p:spPr>
          <a:xfrm>
            <a:off x="11323178" y="133840"/>
            <a:ext cx="649258" cy="649258"/>
          </a:xfrm>
          <a:prstGeom prst="rect">
            <a:avLst/>
          </a:prstGeom>
          <a:ln w="12700">
            <a:miter lim="400000"/>
          </a:ln>
        </p:spPr>
      </p:pic>
    </p:spTree>
    <p:extLst>
      <p:ext uri="{BB962C8B-B14F-4D97-AF65-F5344CB8AC3E}">
        <p14:creationId xmlns:p14="http://schemas.microsoft.com/office/powerpoint/2010/main" val="35274617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altLang="zh-CN" sz="3200" dirty="0"/>
              <a:t>Discussion on scope of Rel-19 XR enhancement</a:t>
            </a:r>
            <a:br>
              <a:rPr lang="zh-CN" altLang="zh-CN" sz="2400" dirty="0"/>
            </a:br>
            <a:endParaRPr lang="zh-CN" altLang="en-US" sz="2400" dirty="0"/>
          </a:p>
        </p:txBody>
      </p:sp>
      <p:sp>
        <p:nvSpPr>
          <p:cNvPr id="4" name="TextBox 2"/>
          <p:cNvSpPr txBox="1"/>
          <p:nvPr/>
        </p:nvSpPr>
        <p:spPr>
          <a:xfrm>
            <a:off x="578814" y="680412"/>
            <a:ext cx="11210274" cy="654341"/>
          </a:xfrm>
          <a:prstGeom prst="rect">
            <a:avLst/>
          </a:prstGeom>
        </p:spPr>
        <p:txBody>
          <a:bodyPr wrap="square" lIns="0" tIns="0" rIns="0" bIns="0" rtlCol="0">
            <a:noAutofit/>
          </a:bodyPr>
          <a:lstStyle/>
          <a:p>
            <a:pPr>
              <a:tabLst>
                <a:tab pos="11199813" algn="r"/>
              </a:tabLst>
            </a:pPr>
            <a:r>
              <a:rPr lang="en-US" b="1" dirty="0">
                <a:latin typeface="+mj-lt"/>
              </a:rPr>
              <a:t>	</a:t>
            </a:r>
          </a:p>
          <a:p>
            <a:pPr>
              <a:tabLst>
                <a:tab pos="11199813" algn="r"/>
              </a:tabLst>
            </a:pPr>
            <a:r>
              <a:rPr lang="en-US" altLang="zh-CN" dirty="0">
                <a:solidFill>
                  <a:schemeClr val="tx1">
                    <a:lumMod val="75000"/>
                    <a:lumOff val="25000"/>
                  </a:schemeClr>
                </a:solidFill>
                <a:latin typeface="Arial" panose="020B0604020202020204" pitchFamily="34" charset="0"/>
                <a:ea typeface="MiSans Normal" panose="00000500000000000000" pitchFamily="50" charset="-122"/>
                <a:cs typeface="Arial" panose="020B0604020202020204" pitchFamily="34" charset="0"/>
              </a:rPr>
              <a:t>Edinburgh, Scotland, December 11-15, 2023</a:t>
            </a:r>
            <a:endParaRPr lang="zh-CN" altLang="en-US" dirty="0">
              <a:solidFill>
                <a:schemeClr val="tx1">
                  <a:lumMod val="75000"/>
                  <a:lumOff val="25000"/>
                </a:schemeClr>
              </a:solidFill>
              <a:latin typeface="Arial" panose="020B0604020202020204" pitchFamily="34" charset="0"/>
              <a:ea typeface="MiSans Normal" panose="00000500000000000000" pitchFamily="50" charset="-122"/>
              <a:cs typeface="Arial" panose="020B0604020202020204" pitchFamily="34" charset="0"/>
            </a:endParaRPr>
          </a:p>
          <a:p>
            <a:pPr>
              <a:tabLst>
                <a:tab pos="11199813" algn="r"/>
              </a:tabLst>
            </a:pPr>
            <a:endParaRPr lang="zh-CN" altLang="en-US" dirty="0"/>
          </a:p>
          <a:p>
            <a:pPr>
              <a:tabLst>
                <a:tab pos="11199813" algn="r"/>
              </a:tabLst>
            </a:pPr>
            <a:r>
              <a:rPr lang="en-US" dirty="0"/>
              <a:t>	</a:t>
            </a:r>
          </a:p>
        </p:txBody>
      </p:sp>
      <p:sp>
        <p:nvSpPr>
          <p:cNvPr id="7" name="矩形 6">
            <a:extLst>
              <a:ext uri="{FF2B5EF4-FFF2-40B4-BE49-F238E27FC236}">
                <a16:creationId xmlns:a16="http://schemas.microsoft.com/office/drawing/2014/main" id="{F9189F3E-957C-4FC5-80A0-5E60115584D8}"/>
              </a:ext>
            </a:extLst>
          </p:cNvPr>
          <p:cNvSpPr/>
          <p:nvPr/>
        </p:nvSpPr>
        <p:spPr>
          <a:xfrm>
            <a:off x="402912" y="579706"/>
            <a:ext cx="2920223" cy="369332"/>
          </a:xfrm>
          <a:prstGeom prst="rect">
            <a:avLst/>
          </a:prstGeom>
        </p:spPr>
        <p:txBody>
          <a:bodyPr wrap="none">
            <a:spAutoFit/>
          </a:bodyPr>
          <a:lstStyle/>
          <a:p>
            <a:r>
              <a:rPr lang="en-US" altLang="zh-CN" dirty="0"/>
              <a:t>3GPP TSG RAN Meeting #102</a:t>
            </a:r>
            <a:endParaRPr lang="zh-CN" altLang="en-US" dirty="0"/>
          </a:p>
        </p:txBody>
      </p:sp>
      <p:sp>
        <p:nvSpPr>
          <p:cNvPr id="8" name="TextBox 2">
            <a:extLst>
              <a:ext uri="{FF2B5EF4-FFF2-40B4-BE49-F238E27FC236}">
                <a16:creationId xmlns:a16="http://schemas.microsoft.com/office/drawing/2014/main" id="{74D467A3-53CA-4D50-A670-85D364676092}"/>
              </a:ext>
            </a:extLst>
          </p:cNvPr>
          <p:cNvSpPr txBox="1"/>
          <p:nvPr/>
        </p:nvSpPr>
        <p:spPr>
          <a:xfrm>
            <a:off x="9973432" y="501268"/>
            <a:ext cx="1991558" cy="654341"/>
          </a:xfrm>
          <a:prstGeom prst="rect">
            <a:avLst/>
          </a:prstGeom>
        </p:spPr>
        <p:txBody>
          <a:bodyPr wrap="square" lIns="0" tIns="0" rIns="0" bIns="0" rtlCol="0">
            <a:noAutofit/>
          </a:bodyPr>
          <a:lstStyle/>
          <a:p>
            <a:pPr>
              <a:tabLst>
                <a:tab pos="11199813" algn="r"/>
              </a:tabLst>
            </a:pPr>
            <a:r>
              <a:rPr lang="en-US" b="1" dirty="0">
                <a:latin typeface="+mj-lt"/>
              </a:rPr>
              <a:t>	</a:t>
            </a:r>
          </a:p>
          <a:p>
            <a:pPr>
              <a:tabLst>
                <a:tab pos="11199813" algn="r"/>
              </a:tabLst>
            </a:pPr>
            <a:r>
              <a:rPr lang="en-US" altLang="zh-CN" dirty="0"/>
              <a:t>RP-233482</a:t>
            </a:r>
            <a:r>
              <a:rPr lang="en-US" dirty="0"/>
              <a:t>	</a:t>
            </a:r>
          </a:p>
        </p:txBody>
      </p:sp>
      <p:sp>
        <p:nvSpPr>
          <p:cNvPr id="12" name="矩形 11">
            <a:extLst>
              <a:ext uri="{FF2B5EF4-FFF2-40B4-BE49-F238E27FC236}">
                <a16:creationId xmlns:a16="http://schemas.microsoft.com/office/drawing/2014/main" id="{B061DA5A-74D7-4F9E-B2EA-C764B0DC5270}"/>
              </a:ext>
            </a:extLst>
          </p:cNvPr>
          <p:cNvSpPr/>
          <p:nvPr/>
        </p:nvSpPr>
        <p:spPr>
          <a:xfrm>
            <a:off x="854298" y="3555153"/>
            <a:ext cx="6096000" cy="923330"/>
          </a:xfrm>
          <a:prstGeom prst="rect">
            <a:avLst/>
          </a:prstGeom>
        </p:spPr>
        <p:txBody>
          <a:bodyPr>
            <a:spAutoFit/>
          </a:bodyPr>
          <a:lstStyle/>
          <a:p>
            <a:r>
              <a:rPr lang="zh-CN" altLang="en-US" dirty="0"/>
              <a:t>Agenda Item:         </a:t>
            </a:r>
            <a:r>
              <a:rPr lang="en-US" altLang="zh-CN" dirty="0"/>
              <a:t>9.1.2.2</a:t>
            </a:r>
            <a:endParaRPr lang="zh-CN" altLang="en-US" dirty="0"/>
          </a:p>
          <a:p>
            <a:r>
              <a:rPr lang="zh-CN" altLang="en-US" dirty="0"/>
              <a:t>Source:                   Xiaomi</a:t>
            </a:r>
          </a:p>
          <a:p>
            <a:r>
              <a:rPr lang="zh-CN" altLang="en-US" dirty="0"/>
              <a:t>Document for :      Discussion and decision</a:t>
            </a:r>
          </a:p>
        </p:txBody>
      </p:sp>
    </p:spTree>
    <p:extLst>
      <p:ext uri="{BB962C8B-B14F-4D97-AF65-F5344CB8AC3E}">
        <p14:creationId xmlns:p14="http://schemas.microsoft.com/office/powerpoint/2010/main" val="4250088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5961" y="147698"/>
            <a:ext cx="10058400" cy="811851"/>
          </a:xfrm>
        </p:spPr>
        <p:txBody>
          <a:bodyPr>
            <a:normAutofit fontScale="90000"/>
          </a:bodyPr>
          <a:lstStyle/>
          <a:p>
            <a:r>
              <a:rPr lang="en-US" altLang="zh-CN" sz="3600" dirty="0"/>
              <a:t>Discussing on scope of Rel-19 XR enhancement</a:t>
            </a:r>
            <a:r>
              <a:rPr lang="en-GB" altLang="zh-CN" sz="3600" dirty="0"/>
              <a:t>(1)</a:t>
            </a:r>
            <a:endParaRPr lang="zh-CN" altLang="en-US" sz="3600" dirty="0"/>
          </a:p>
        </p:txBody>
      </p:sp>
      <p:sp>
        <p:nvSpPr>
          <p:cNvPr id="3" name="内容占位符 2"/>
          <p:cNvSpPr>
            <a:spLocks noGrp="1"/>
          </p:cNvSpPr>
          <p:nvPr>
            <p:ph idx="1"/>
          </p:nvPr>
        </p:nvSpPr>
        <p:spPr>
          <a:xfrm>
            <a:off x="315961" y="1032969"/>
            <a:ext cx="11438156" cy="5493337"/>
          </a:xfrm>
        </p:spPr>
        <p:txBody>
          <a:bodyPr>
            <a:normAutofit fontScale="70000" lnSpcReduction="20000"/>
          </a:bodyPr>
          <a:lstStyle/>
          <a:p>
            <a:pPr marL="91440" lvl="1" indent="-91440" algn="just">
              <a:lnSpc>
                <a:spcPct val="120000"/>
              </a:lnSpc>
              <a:spcBef>
                <a:spcPts val="300"/>
              </a:spcBef>
              <a:spcAft>
                <a:spcPts val="300"/>
              </a:spcAft>
              <a:buSzPct val="100000"/>
              <a:buFont typeface="Wingdings" panose="05000000000000000000" pitchFamily="2" charset="2"/>
              <a:buChar char="n"/>
            </a:pPr>
            <a:r>
              <a:rPr lang="en-GB" altLang="zh-CN" sz="2900" dirty="0"/>
              <a:t> New use cases/scenarios (e.g., multi-modality interactions, XR, Metaverse, etc) addressing coordinated parallel transmission impose new requirements for 5G system. </a:t>
            </a:r>
          </a:p>
          <a:p>
            <a:pPr>
              <a:lnSpc>
                <a:spcPct val="120000"/>
              </a:lnSpc>
              <a:spcBef>
                <a:spcPts val="300"/>
              </a:spcBef>
              <a:spcAft>
                <a:spcPts val="300"/>
              </a:spcAft>
            </a:pPr>
            <a:r>
              <a:rPr lang="en-US" altLang="zh-CN" sz="2900" dirty="0"/>
              <a:t> RAN#101 summary (RP-232619)</a:t>
            </a:r>
          </a:p>
          <a:p>
            <a:pPr lvl="1">
              <a:lnSpc>
                <a:spcPct val="120000"/>
              </a:lnSpc>
              <a:spcBef>
                <a:spcPts val="300"/>
              </a:spcBef>
              <a:spcAft>
                <a:spcPts val="300"/>
              </a:spcAft>
            </a:pPr>
            <a:r>
              <a:rPr lang="en-US" altLang="zh-CN" sz="2600" dirty="0"/>
              <a:t>Most companies expect:  </a:t>
            </a:r>
          </a:p>
          <a:p>
            <a:pPr marL="651510" lvl="3" indent="-285750">
              <a:lnSpc>
                <a:spcPct val="120000"/>
              </a:lnSpc>
              <a:spcBef>
                <a:spcPts val="300"/>
              </a:spcBef>
              <a:spcAft>
                <a:spcPts val="300"/>
              </a:spcAft>
              <a:buSzPct val="100000"/>
              <a:buFont typeface="Arial" panose="020B0604020202020204" pitchFamily="34" charset="0"/>
              <a:buChar char="•"/>
            </a:pPr>
            <a:r>
              <a:rPr lang="en-US" altLang="zh-CN" sz="2000" dirty="0"/>
              <a:t>A study or study phase is needed, and the following is included: </a:t>
            </a:r>
          </a:p>
          <a:p>
            <a:pPr marL="651510" lvl="3" indent="-285750">
              <a:lnSpc>
                <a:spcPct val="120000"/>
              </a:lnSpc>
              <a:spcBef>
                <a:spcPts val="300"/>
              </a:spcBef>
              <a:spcAft>
                <a:spcPts val="300"/>
              </a:spcAft>
              <a:buSzPct val="100000"/>
              <a:buFont typeface="Arial" panose="020B0604020202020204" pitchFamily="34" charset="0"/>
              <a:buChar char="•"/>
            </a:pPr>
            <a:r>
              <a:rPr lang="en-US" altLang="zh-CN" sz="2000" dirty="0"/>
              <a:t>Study of traffic case(s), with SA-groups, to establish better understanding for justifications. </a:t>
            </a:r>
          </a:p>
          <a:p>
            <a:pPr marL="651510" lvl="3" indent="-285750">
              <a:lnSpc>
                <a:spcPct val="120000"/>
              </a:lnSpc>
              <a:spcBef>
                <a:spcPts val="300"/>
              </a:spcBef>
              <a:spcAft>
                <a:spcPts val="300"/>
              </a:spcAft>
              <a:buSzPct val="100000"/>
              <a:buFont typeface="Arial" panose="020B0604020202020204" pitchFamily="34" charset="0"/>
              <a:buChar char="•"/>
            </a:pPr>
            <a:r>
              <a:rPr lang="en-US" altLang="zh-CN" sz="2000" dirty="0"/>
              <a:t>Both Intra-UE and inter-UE scenarios. </a:t>
            </a:r>
          </a:p>
          <a:p>
            <a:pPr marL="651510" lvl="3" indent="-285750">
              <a:lnSpc>
                <a:spcPct val="120000"/>
              </a:lnSpc>
              <a:spcBef>
                <a:spcPts val="300"/>
              </a:spcBef>
              <a:spcAft>
                <a:spcPts val="300"/>
              </a:spcAft>
              <a:buSzPct val="100000"/>
              <a:buFont typeface="Arial" panose="020B0604020202020204" pitchFamily="34" charset="0"/>
              <a:buChar char="•"/>
            </a:pPr>
            <a:r>
              <a:rPr lang="en-US" altLang="zh-CN" sz="2000" dirty="0"/>
              <a:t>Enhancements (e.g. scheduling, LCP) for Coordinated / Synchronized transmissions for multi-modal flows.</a:t>
            </a:r>
          </a:p>
          <a:p>
            <a:pPr marL="651510" lvl="3" indent="-285750">
              <a:lnSpc>
                <a:spcPct val="120000"/>
              </a:lnSpc>
              <a:spcBef>
                <a:spcPts val="300"/>
              </a:spcBef>
              <a:spcAft>
                <a:spcPts val="300"/>
              </a:spcAft>
              <a:buSzPct val="100000"/>
              <a:buFont typeface="Arial" panose="020B0604020202020204" pitchFamily="34" charset="0"/>
              <a:buChar char="•"/>
            </a:pPr>
            <a:r>
              <a:rPr lang="en-US" altLang="zh-CN" sz="2000" dirty="0"/>
              <a:t>Enhancements for RAN/AS awareness of inter-dependencies in multi-modal flows.</a:t>
            </a:r>
          </a:p>
          <a:p>
            <a:pPr marL="651510" lvl="3" indent="-285750">
              <a:lnSpc>
                <a:spcPct val="120000"/>
              </a:lnSpc>
              <a:spcBef>
                <a:spcPts val="300"/>
              </a:spcBef>
              <a:spcAft>
                <a:spcPts val="300"/>
              </a:spcAft>
              <a:buSzPct val="100000"/>
              <a:buFont typeface="Arial" panose="020B0604020202020204" pitchFamily="34" charset="0"/>
              <a:buChar char="•"/>
            </a:pPr>
            <a:r>
              <a:rPr lang="en-US" altLang="zh-CN" sz="2000" dirty="0"/>
              <a:t>Enhancements for multiple DRX for multiple flows (Moderator comment: may be applicable to general mixed traffic case)</a:t>
            </a:r>
          </a:p>
          <a:p>
            <a:pPr lvl="1" algn="just">
              <a:lnSpc>
                <a:spcPct val="120000"/>
              </a:lnSpc>
              <a:spcBef>
                <a:spcPts val="300"/>
              </a:spcBef>
              <a:spcAft>
                <a:spcPts val="300"/>
              </a:spcAft>
            </a:pPr>
            <a:r>
              <a:rPr lang="en-US" altLang="zh-CN" sz="2600" dirty="0"/>
              <a:t>Conclusion: No Consensus, but still majority support to do something. If a study on Multi-modality is to be done in RAN WGs, SA2/SA4 support is required, at least for  synchronization / coordination aspects. A number of companies think RAN should not do any work unless SA2 first identifies requirements. </a:t>
            </a:r>
          </a:p>
          <a:p>
            <a:pPr>
              <a:lnSpc>
                <a:spcPct val="120000"/>
              </a:lnSpc>
              <a:spcBef>
                <a:spcPts val="300"/>
              </a:spcBef>
              <a:spcAft>
                <a:spcPts val="300"/>
              </a:spcAft>
            </a:pPr>
            <a:r>
              <a:rPr lang="en-US" altLang="zh-CN" sz="2900" dirty="0"/>
              <a:t> RAN</a:t>
            </a:r>
            <a:r>
              <a:rPr lang="zh-CN" altLang="en-US" sz="2900" dirty="0"/>
              <a:t> </a:t>
            </a:r>
            <a:r>
              <a:rPr lang="en-US" altLang="zh-CN" sz="2900" dirty="0"/>
              <a:t>Chair’s</a:t>
            </a:r>
            <a:r>
              <a:rPr lang="zh-CN" altLang="en-US" sz="2900" dirty="0"/>
              <a:t> </a:t>
            </a:r>
            <a:r>
              <a:rPr lang="en-US" altLang="zh-CN" sz="2900" dirty="0"/>
              <a:t>summary</a:t>
            </a:r>
            <a:r>
              <a:rPr lang="zh-CN" altLang="en-US" sz="2900" dirty="0"/>
              <a:t> </a:t>
            </a:r>
            <a:r>
              <a:rPr lang="en-US" altLang="zh-CN" sz="2900" dirty="0"/>
              <a:t>(RP-232745)</a:t>
            </a:r>
          </a:p>
          <a:p>
            <a:pPr lvl="1">
              <a:lnSpc>
                <a:spcPct val="120000"/>
              </a:lnSpc>
              <a:spcBef>
                <a:spcPts val="300"/>
              </a:spcBef>
              <a:spcAft>
                <a:spcPts val="300"/>
              </a:spcAft>
            </a:pPr>
            <a:r>
              <a:rPr lang="en-US" altLang="zh-CN" u="sng" dirty="0">
                <a:solidFill>
                  <a:srgbClr val="FF0000"/>
                </a:solidFill>
              </a:rPr>
              <a:t>Study and if justified, specify aspects related to </a:t>
            </a:r>
            <a:r>
              <a:rPr lang="en-US" altLang="zh-CN" u="sng" dirty="0">
                <a:solidFill>
                  <a:srgbClr val="FF0000"/>
                </a:solidFill>
                <a:highlight>
                  <a:srgbClr val="FFFF00"/>
                </a:highlight>
              </a:rPr>
              <a:t>multi-modality(intra-UE)/multi-QoS flow (intra-UE) </a:t>
            </a:r>
            <a:r>
              <a:rPr lang="en-US" altLang="zh-CN" u="sng" dirty="0">
                <a:solidFill>
                  <a:srgbClr val="FF0000"/>
                </a:solidFill>
              </a:rPr>
              <a:t>(with coordination with SA2/SA4), and other aspects requiring coordination w/ SA initiated work as necessary </a:t>
            </a:r>
            <a:r>
              <a:rPr lang="en-US" altLang="zh-CN" dirty="0"/>
              <a:t>(</a:t>
            </a:r>
            <a:r>
              <a:rPr lang="en-US" altLang="zh-CN" dirty="0">
                <a:highlight>
                  <a:srgbClr val="FFFF00"/>
                </a:highlight>
              </a:rPr>
              <a:t>e.g., SA2/SA4 task list which may potential have RAN impact) </a:t>
            </a:r>
          </a:p>
          <a:p>
            <a:pPr lvl="2">
              <a:lnSpc>
                <a:spcPct val="120000"/>
              </a:lnSpc>
              <a:spcBef>
                <a:spcPts val="300"/>
              </a:spcBef>
              <a:spcAft>
                <a:spcPts val="300"/>
              </a:spcAft>
            </a:pPr>
            <a:r>
              <a:rPr lang="en-US" altLang="zh-CN" u="sng" dirty="0">
                <a:solidFill>
                  <a:srgbClr val="FF0000"/>
                </a:solidFill>
              </a:rPr>
              <a:t>Check in RAN#105</a:t>
            </a:r>
          </a:p>
        </p:txBody>
      </p:sp>
      <p:pic>
        <p:nvPicPr>
          <p:cNvPr id="4" name="图片 3">
            <a:extLst>
              <a:ext uri="{FF2B5EF4-FFF2-40B4-BE49-F238E27FC236}">
                <a16:creationId xmlns:a16="http://schemas.microsoft.com/office/drawing/2014/main" id="{EF8CD9D6-5D41-40A9-A681-D1E1CBAE878A}"/>
              </a:ext>
            </a:extLst>
          </p:cNvPr>
          <p:cNvPicPr>
            <a:picLocks noChangeAspect="1"/>
          </p:cNvPicPr>
          <p:nvPr/>
        </p:nvPicPr>
        <p:blipFill>
          <a:blip r:embed="rId2"/>
          <a:stretch>
            <a:fillRect/>
          </a:stretch>
        </p:blipFill>
        <p:spPr>
          <a:xfrm>
            <a:off x="11217359" y="111095"/>
            <a:ext cx="901799" cy="770552"/>
          </a:xfrm>
          <a:prstGeom prst="rect">
            <a:avLst/>
          </a:prstGeom>
        </p:spPr>
      </p:pic>
      <p:pic>
        <p:nvPicPr>
          <p:cNvPr id="6" name="图片 5">
            <a:extLst>
              <a:ext uri="{FF2B5EF4-FFF2-40B4-BE49-F238E27FC236}">
                <a16:creationId xmlns:a16="http://schemas.microsoft.com/office/drawing/2014/main" id="{57041DC8-3E66-45C4-9DE7-8E06105DA045}"/>
              </a:ext>
            </a:extLst>
          </p:cNvPr>
          <p:cNvPicPr>
            <a:picLocks noChangeAspect="1"/>
          </p:cNvPicPr>
          <p:nvPr/>
        </p:nvPicPr>
        <p:blipFill>
          <a:blip r:embed="rId3"/>
          <a:stretch>
            <a:fillRect/>
          </a:stretch>
        </p:blipFill>
        <p:spPr>
          <a:xfrm>
            <a:off x="8961613" y="1445020"/>
            <a:ext cx="2927796" cy="1989101"/>
          </a:xfrm>
          <a:prstGeom prst="rect">
            <a:avLst/>
          </a:prstGeom>
        </p:spPr>
      </p:pic>
    </p:spTree>
    <p:extLst>
      <p:ext uri="{BB962C8B-B14F-4D97-AF65-F5344CB8AC3E}">
        <p14:creationId xmlns:p14="http://schemas.microsoft.com/office/powerpoint/2010/main" val="22672313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5961" y="147698"/>
            <a:ext cx="10058400" cy="811851"/>
          </a:xfrm>
        </p:spPr>
        <p:txBody>
          <a:bodyPr>
            <a:normAutofit fontScale="90000"/>
          </a:bodyPr>
          <a:lstStyle/>
          <a:p>
            <a:r>
              <a:rPr lang="en-US" altLang="zh-CN" sz="3600" dirty="0"/>
              <a:t>Discussing on scope of Rel-19 XR enhancement</a:t>
            </a:r>
            <a:r>
              <a:rPr lang="en-GB" altLang="zh-CN" sz="3600" dirty="0"/>
              <a:t>(1)</a:t>
            </a:r>
            <a:endParaRPr lang="zh-CN" altLang="en-US" sz="3600" dirty="0"/>
          </a:p>
        </p:txBody>
      </p:sp>
      <p:sp>
        <p:nvSpPr>
          <p:cNvPr id="3" name="内容占位符 2"/>
          <p:cNvSpPr>
            <a:spLocks noGrp="1"/>
          </p:cNvSpPr>
          <p:nvPr>
            <p:ph idx="1"/>
          </p:nvPr>
        </p:nvSpPr>
        <p:spPr>
          <a:xfrm>
            <a:off x="315961" y="1068828"/>
            <a:ext cx="11438156" cy="5381278"/>
          </a:xfrm>
        </p:spPr>
        <p:txBody>
          <a:bodyPr>
            <a:normAutofit fontScale="92500" lnSpcReduction="10000"/>
          </a:bodyPr>
          <a:lstStyle/>
          <a:p>
            <a:pPr marL="91440" lvl="1" indent="-91440">
              <a:lnSpc>
                <a:spcPct val="110000"/>
              </a:lnSpc>
              <a:spcBef>
                <a:spcPts val="300"/>
              </a:spcBef>
              <a:spcAft>
                <a:spcPts val="300"/>
              </a:spcAft>
              <a:buSzPct val="100000"/>
              <a:buFont typeface="Wingdings" panose="05000000000000000000" pitchFamily="2" charset="2"/>
              <a:buChar char="n"/>
            </a:pPr>
            <a:r>
              <a:rPr lang="en-US" altLang="zh-CN" sz="2400" dirty="0"/>
              <a:t> SA1 requirements on multi-modality (TS 22.261)</a:t>
            </a:r>
            <a:endParaRPr lang="en-GB" altLang="zh-CN" sz="2400" dirty="0"/>
          </a:p>
          <a:p>
            <a:pPr marL="708660" lvl="3" indent="-342900" algn="just">
              <a:lnSpc>
                <a:spcPct val="110000"/>
              </a:lnSpc>
              <a:spcBef>
                <a:spcPts val="300"/>
              </a:spcBef>
              <a:spcAft>
                <a:spcPts val="300"/>
              </a:spcAft>
              <a:buSzPct val="100000"/>
              <a:buFont typeface="Wingdings" panose="05000000000000000000" pitchFamily="2" charset="2"/>
              <a:buChar char="l"/>
            </a:pPr>
            <a:r>
              <a:rPr lang="en-GB" altLang="zh-CN" sz="2000" b="1" dirty="0"/>
              <a:t>Synchronization threshold</a:t>
            </a:r>
            <a:r>
              <a:rPr lang="en-GB" altLang="zh-CN" sz="2000" dirty="0"/>
              <a:t>: </a:t>
            </a:r>
            <a:r>
              <a:rPr lang="en-US" altLang="zh-CN" sz="2000" dirty="0"/>
              <a:t>For immersive multi-modal VR applications, synchronization between different media components is critical in order to avoid having a negative impact on the user experience</a:t>
            </a:r>
            <a:r>
              <a:rPr lang="en-GB" altLang="zh-CN" sz="2000" dirty="0"/>
              <a:t>s.</a:t>
            </a:r>
            <a:endParaRPr lang="zh-CN" altLang="zh-CN" sz="2000" dirty="0"/>
          </a:p>
          <a:p>
            <a:pPr marL="651510" lvl="3" indent="-285750">
              <a:lnSpc>
                <a:spcPct val="110000"/>
              </a:lnSpc>
              <a:spcBef>
                <a:spcPts val="300"/>
              </a:spcBef>
              <a:spcAft>
                <a:spcPts val="300"/>
              </a:spcAft>
              <a:buSzPct val="100000"/>
              <a:buFont typeface="Arial" panose="020B0604020202020204" pitchFamily="34" charset="0"/>
              <a:buChar char="•"/>
            </a:pPr>
            <a:endParaRPr lang="en-GB" altLang="zh-CN" sz="2000" dirty="0"/>
          </a:p>
          <a:p>
            <a:pPr marL="651510" lvl="3" indent="-285750">
              <a:lnSpc>
                <a:spcPct val="110000"/>
              </a:lnSpc>
              <a:spcBef>
                <a:spcPts val="300"/>
              </a:spcBef>
              <a:spcAft>
                <a:spcPts val="300"/>
              </a:spcAft>
              <a:buSzPct val="100000"/>
              <a:buFont typeface="Arial" panose="020B0604020202020204" pitchFamily="34" charset="0"/>
              <a:buChar char="•"/>
            </a:pPr>
            <a:endParaRPr lang="en-GB" altLang="zh-CN" sz="2000" dirty="0"/>
          </a:p>
          <a:p>
            <a:pPr marL="651510" lvl="3" indent="-285750">
              <a:lnSpc>
                <a:spcPct val="110000"/>
              </a:lnSpc>
              <a:spcBef>
                <a:spcPts val="300"/>
              </a:spcBef>
              <a:spcAft>
                <a:spcPts val="300"/>
              </a:spcAft>
              <a:buSzPct val="100000"/>
              <a:buFont typeface="Arial" panose="020B0604020202020204" pitchFamily="34" charset="0"/>
              <a:buChar char="•"/>
            </a:pPr>
            <a:endParaRPr lang="en-GB" altLang="zh-CN" sz="2000" dirty="0"/>
          </a:p>
          <a:p>
            <a:pPr marL="91440" lvl="1" indent="-91440">
              <a:lnSpc>
                <a:spcPct val="110000"/>
              </a:lnSpc>
              <a:spcBef>
                <a:spcPts val="300"/>
              </a:spcBef>
              <a:spcAft>
                <a:spcPts val="300"/>
              </a:spcAft>
              <a:buSzPct val="100000"/>
              <a:buFont typeface="Wingdings" panose="05000000000000000000" pitchFamily="2" charset="2"/>
              <a:buChar char="n"/>
            </a:pPr>
            <a:r>
              <a:rPr lang="en-US" altLang="zh-CN" sz="2400" dirty="0"/>
              <a:t> SA2 work in Rel-18</a:t>
            </a:r>
            <a:r>
              <a:rPr lang="en-GB" altLang="zh-CN" sz="2400" dirty="0"/>
              <a:t>:</a:t>
            </a:r>
          </a:p>
          <a:p>
            <a:pPr marL="708660" lvl="3" indent="-342900">
              <a:lnSpc>
                <a:spcPct val="110000"/>
              </a:lnSpc>
              <a:spcBef>
                <a:spcPts val="300"/>
              </a:spcBef>
              <a:spcAft>
                <a:spcPts val="300"/>
              </a:spcAft>
              <a:buSzPct val="100000"/>
              <a:buFont typeface="Wingdings" panose="05000000000000000000" pitchFamily="2" charset="2"/>
              <a:buChar char="l"/>
            </a:pPr>
            <a:r>
              <a:rPr lang="en-US" altLang="zh-CN" sz="2000" dirty="0"/>
              <a:t>Multi-modality related key issues in SA2 Rel-18 TR 23.700-60:</a:t>
            </a:r>
          </a:p>
          <a:p>
            <a:pPr lvl="3" algn="just">
              <a:lnSpc>
                <a:spcPct val="110000"/>
              </a:lnSpc>
              <a:spcBef>
                <a:spcPts val="300"/>
              </a:spcBef>
              <a:spcAft>
                <a:spcPts val="300"/>
              </a:spcAft>
              <a:buFont typeface="Arial" panose="020B0604020202020204" pitchFamily="34" charset="0"/>
              <a:buChar char="•"/>
            </a:pPr>
            <a:r>
              <a:rPr lang="en-US" altLang="zh-CN" sz="1500" dirty="0"/>
              <a:t>Key issue #1 Policy control enhancements to support multi-modality flows coordinated transmission for single UE. </a:t>
            </a:r>
          </a:p>
          <a:p>
            <a:pPr lvl="3" algn="just">
              <a:lnSpc>
                <a:spcPct val="110000"/>
              </a:lnSpc>
              <a:spcBef>
                <a:spcPts val="300"/>
              </a:spcBef>
              <a:spcAft>
                <a:spcPts val="300"/>
              </a:spcAft>
              <a:buFont typeface="Arial" panose="020B0604020202020204" pitchFamily="34" charset="0"/>
              <a:buChar char="•"/>
            </a:pPr>
            <a:r>
              <a:rPr lang="en-US" altLang="zh-CN" sz="1500" dirty="0"/>
              <a:t>Key issue #2 Support the Application Synchronization and QoS Policy Coordination for Multi-modal Traffic among Multiple UEs. </a:t>
            </a:r>
          </a:p>
          <a:p>
            <a:pPr marL="708660" lvl="3" indent="-342900" algn="just">
              <a:lnSpc>
                <a:spcPct val="110000"/>
              </a:lnSpc>
              <a:spcBef>
                <a:spcPts val="300"/>
              </a:spcBef>
              <a:spcAft>
                <a:spcPts val="300"/>
              </a:spcAft>
              <a:buSzPct val="100000"/>
              <a:buFont typeface="Wingdings" panose="05000000000000000000" pitchFamily="2" charset="2"/>
              <a:buChar char="l"/>
            </a:pPr>
            <a:r>
              <a:rPr lang="en-US" altLang="zh-CN" sz="2000" dirty="0"/>
              <a:t>SA2 introduces multi-modality support in Rel-18, e.g. in TS 23.501 clause 5.37.2 and 23.503 clause 6.1.3.27.3. RAN related specification change is mainly the introduction of Multi-model service ID (“</a:t>
            </a:r>
            <a:r>
              <a:rPr lang="en-US" altLang="zh-CN" sz="2000" i="1" dirty="0"/>
              <a:t>an identifier that refers to the multi-modal communication service. Multi-modal flows belonging to the same multi-modal service share the same Multi-modal Service ID</a:t>
            </a:r>
            <a:r>
              <a:rPr lang="en-US" altLang="zh-CN" sz="2000" dirty="0"/>
              <a:t>”, as defined in TS</a:t>
            </a:r>
            <a:r>
              <a:rPr lang="zh-CN" altLang="en-US" sz="2000" dirty="0"/>
              <a:t> </a:t>
            </a:r>
            <a:r>
              <a:rPr lang="en-US" altLang="zh-CN" sz="2000" dirty="0"/>
              <a:t>23.503).</a:t>
            </a:r>
          </a:p>
          <a:p>
            <a:pPr marL="651510" lvl="3" indent="-285750">
              <a:spcBef>
                <a:spcPts val="1200"/>
              </a:spcBef>
              <a:spcAft>
                <a:spcPts val="200"/>
              </a:spcAft>
              <a:buSzPct val="100000"/>
              <a:buFont typeface="Arial" panose="020B0604020202020204" pitchFamily="34" charset="0"/>
              <a:buChar char="•"/>
            </a:pPr>
            <a:endParaRPr lang="en-GB" altLang="zh-CN" dirty="0"/>
          </a:p>
          <a:p>
            <a:pPr marL="651510" lvl="3" indent="-285750">
              <a:spcBef>
                <a:spcPts val="1200"/>
              </a:spcBef>
              <a:spcAft>
                <a:spcPts val="200"/>
              </a:spcAft>
              <a:buSzPct val="100000"/>
              <a:buFont typeface="Arial" panose="020B0604020202020204" pitchFamily="34" charset="0"/>
              <a:buChar char="•"/>
            </a:pPr>
            <a:endParaRPr lang="en-GB" altLang="zh-CN" dirty="0"/>
          </a:p>
        </p:txBody>
      </p:sp>
      <p:pic>
        <p:nvPicPr>
          <p:cNvPr id="4" name="图片 3">
            <a:extLst>
              <a:ext uri="{FF2B5EF4-FFF2-40B4-BE49-F238E27FC236}">
                <a16:creationId xmlns:a16="http://schemas.microsoft.com/office/drawing/2014/main" id="{EF8CD9D6-5D41-40A9-A681-D1E1CBAE878A}"/>
              </a:ext>
            </a:extLst>
          </p:cNvPr>
          <p:cNvPicPr>
            <a:picLocks noChangeAspect="1"/>
          </p:cNvPicPr>
          <p:nvPr/>
        </p:nvPicPr>
        <p:blipFill>
          <a:blip r:embed="rId2"/>
          <a:stretch>
            <a:fillRect/>
          </a:stretch>
        </p:blipFill>
        <p:spPr>
          <a:xfrm>
            <a:off x="11217359" y="111095"/>
            <a:ext cx="901799" cy="770552"/>
          </a:xfrm>
          <a:prstGeom prst="rect">
            <a:avLst/>
          </a:prstGeom>
        </p:spPr>
      </p:pic>
      <p:pic>
        <p:nvPicPr>
          <p:cNvPr id="6" name="图片 5">
            <a:extLst>
              <a:ext uri="{FF2B5EF4-FFF2-40B4-BE49-F238E27FC236}">
                <a16:creationId xmlns:a16="http://schemas.microsoft.com/office/drawing/2014/main" id="{4F5C5E62-A7F9-4A15-B775-B09DD492D86C}"/>
              </a:ext>
            </a:extLst>
          </p:cNvPr>
          <p:cNvPicPr>
            <a:picLocks noChangeAspect="1"/>
          </p:cNvPicPr>
          <p:nvPr/>
        </p:nvPicPr>
        <p:blipFill>
          <a:blip r:embed="rId3"/>
          <a:stretch>
            <a:fillRect/>
          </a:stretch>
        </p:blipFill>
        <p:spPr>
          <a:xfrm>
            <a:off x="230810" y="2097155"/>
            <a:ext cx="11888348" cy="1834896"/>
          </a:xfrm>
          <a:prstGeom prst="rect">
            <a:avLst/>
          </a:prstGeom>
        </p:spPr>
      </p:pic>
    </p:spTree>
    <p:extLst>
      <p:ext uri="{BB962C8B-B14F-4D97-AF65-F5344CB8AC3E}">
        <p14:creationId xmlns:p14="http://schemas.microsoft.com/office/powerpoint/2010/main" val="1834384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5961" y="147698"/>
            <a:ext cx="10058400" cy="811851"/>
          </a:xfrm>
        </p:spPr>
        <p:txBody>
          <a:bodyPr>
            <a:normAutofit fontScale="90000"/>
          </a:bodyPr>
          <a:lstStyle/>
          <a:p>
            <a:r>
              <a:rPr lang="en-US" altLang="zh-CN" sz="3600" dirty="0"/>
              <a:t>Discussing on scope of Rel-19 XR enhancement</a:t>
            </a:r>
            <a:r>
              <a:rPr lang="en-GB" altLang="zh-CN" sz="3600" dirty="0"/>
              <a:t>(1)</a:t>
            </a:r>
            <a:endParaRPr lang="zh-CN" altLang="en-US" sz="3600" dirty="0"/>
          </a:p>
        </p:txBody>
      </p:sp>
      <p:sp>
        <p:nvSpPr>
          <p:cNvPr id="3" name="内容占位符 2"/>
          <p:cNvSpPr>
            <a:spLocks noGrp="1"/>
          </p:cNvSpPr>
          <p:nvPr>
            <p:ph idx="1"/>
          </p:nvPr>
        </p:nvSpPr>
        <p:spPr>
          <a:xfrm>
            <a:off x="315961" y="1050898"/>
            <a:ext cx="11438156" cy="5269219"/>
          </a:xfrm>
        </p:spPr>
        <p:txBody>
          <a:bodyPr>
            <a:normAutofit fontScale="77500" lnSpcReduction="20000"/>
          </a:bodyPr>
          <a:lstStyle/>
          <a:p>
            <a:r>
              <a:rPr lang="en-US" altLang="zh-CN" sz="3600" dirty="0"/>
              <a:t> RAN work to support multi-modality</a:t>
            </a:r>
          </a:p>
          <a:p>
            <a:pPr lvl="1">
              <a:lnSpc>
                <a:spcPct val="120000"/>
              </a:lnSpc>
              <a:spcBef>
                <a:spcPts val="300"/>
              </a:spcBef>
              <a:spcAft>
                <a:spcPts val="300"/>
              </a:spcAft>
              <a:buFont typeface="Wingdings" panose="05000000000000000000" pitchFamily="2" charset="2"/>
              <a:buChar char="l"/>
            </a:pPr>
            <a:r>
              <a:rPr lang="en-US" altLang="zh-CN" dirty="0"/>
              <a:t>RAN awareness of multi-modal service</a:t>
            </a:r>
          </a:p>
          <a:p>
            <a:pPr lvl="2">
              <a:lnSpc>
                <a:spcPct val="120000"/>
              </a:lnSpc>
              <a:spcBef>
                <a:spcPts val="300"/>
              </a:spcBef>
              <a:spcAft>
                <a:spcPts val="300"/>
              </a:spcAft>
              <a:buFont typeface="Arial" panose="020B0604020202020204" pitchFamily="34" charset="0"/>
              <a:buChar char="•"/>
            </a:pPr>
            <a:r>
              <a:rPr lang="en-US" altLang="zh-CN" dirty="0"/>
              <a:t>Similar to Rel-18 XR awareness, RAN awareness of multi-modal service is needed to facilitate related enhancements.</a:t>
            </a:r>
          </a:p>
          <a:p>
            <a:pPr lvl="1" algn="just">
              <a:lnSpc>
                <a:spcPct val="120000"/>
              </a:lnSpc>
              <a:spcBef>
                <a:spcPts val="300"/>
              </a:spcBef>
              <a:spcAft>
                <a:spcPts val="300"/>
              </a:spcAft>
              <a:buFont typeface="Wingdings" panose="05000000000000000000" pitchFamily="2" charset="2"/>
              <a:buChar char="l"/>
            </a:pPr>
            <a:r>
              <a:rPr lang="en-US" altLang="zh-CN" sz="2100" dirty="0"/>
              <a:t>To meet synchronization threshold of different flows of a multi-modal service, scheduling enhancements </a:t>
            </a:r>
            <a:r>
              <a:rPr lang="fr-FR" altLang="zh-CN" sz="2100" dirty="0"/>
              <a:t>(e.g. LCP enhancements, dynamic grant enhancements, CG enhancements) are needed.</a:t>
            </a:r>
          </a:p>
          <a:p>
            <a:pPr lvl="1">
              <a:lnSpc>
                <a:spcPct val="120000"/>
              </a:lnSpc>
              <a:spcBef>
                <a:spcPts val="300"/>
              </a:spcBef>
              <a:spcAft>
                <a:spcPts val="300"/>
              </a:spcAft>
              <a:buFont typeface="Wingdings" panose="05000000000000000000" pitchFamily="2" charset="2"/>
              <a:buChar char="l"/>
            </a:pPr>
            <a:r>
              <a:rPr lang="fr-FR" altLang="zh-CN" sz="2100" dirty="0"/>
              <a:t>Discard enhancements:</a:t>
            </a:r>
          </a:p>
          <a:p>
            <a:pPr lvl="2">
              <a:lnSpc>
                <a:spcPct val="120000"/>
              </a:lnSpc>
              <a:spcBef>
                <a:spcPts val="300"/>
              </a:spcBef>
              <a:spcAft>
                <a:spcPts val="300"/>
              </a:spcAft>
              <a:buFont typeface="Arial" panose="020B0604020202020204" pitchFamily="34" charset="0"/>
              <a:buChar char="•"/>
            </a:pPr>
            <a:r>
              <a:rPr lang="fr-FR" altLang="zh-CN" dirty="0"/>
              <a:t>PDU set based discard is specified in Rel-18. Discard can be further enhanced to consider inter-PDU set dependency.</a:t>
            </a:r>
          </a:p>
          <a:p>
            <a:pPr lvl="1">
              <a:lnSpc>
                <a:spcPct val="120000"/>
              </a:lnSpc>
              <a:spcBef>
                <a:spcPts val="300"/>
              </a:spcBef>
              <a:spcAft>
                <a:spcPts val="300"/>
              </a:spcAft>
              <a:buFont typeface="Wingdings" panose="05000000000000000000" pitchFamily="2" charset="2"/>
              <a:buChar char="l"/>
            </a:pPr>
            <a:r>
              <a:rPr lang="en-US" altLang="zh-CN" sz="2100" dirty="0"/>
              <a:t>QoS flow / DRB / LCH mapping enhancements</a:t>
            </a:r>
          </a:p>
          <a:p>
            <a:pPr lvl="2" algn="just">
              <a:lnSpc>
                <a:spcPct val="120000"/>
              </a:lnSpc>
              <a:spcBef>
                <a:spcPts val="300"/>
              </a:spcBef>
              <a:spcAft>
                <a:spcPts val="300"/>
              </a:spcAft>
              <a:buFont typeface="Arial" panose="020B0604020202020204" pitchFamily="34" charset="0"/>
              <a:buChar char="•"/>
            </a:pPr>
            <a:r>
              <a:rPr lang="en-US" altLang="zh-CN" dirty="0"/>
              <a:t>In the study phase of Rel-18 XR, various mapping options are discussed. Considering that a multi-modal service consists of different flows with different QoS requirements, it is necessary to revisit the mapping options to support multi-modality.</a:t>
            </a:r>
          </a:p>
          <a:p>
            <a:pPr lvl="1" algn="just">
              <a:lnSpc>
                <a:spcPct val="120000"/>
              </a:lnSpc>
              <a:spcBef>
                <a:spcPts val="300"/>
              </a:spcBef>
              <a:spcAft>
                <a:spcPts val="300"/>
              </a:spcAft>
              <a:buFont typeface="Wingdings" panose="05000000000000000000" pitchFamily="2" charset="2"/>
              <a:buChar char="l"/>
            </a:pPr>
            <a:r>
              <a:rPr lang="en-US" altLang="zh-CN" sz="2100" dirty="0"/>
              <a:t>Multiple active DRX</a:t>
            </a:r>
            <a:r>
              <a:rPr lang="zh-CN" altLang="en-US" sz="2100" dirty="0"/>
              <a:t> </a:t>
            </a:r>
            <a:r>
              <a:rPr lang="en-US" altLang="zh-CN" sz="2100" dirty="0"/>
              <a:t>configurations can be considered to support different traffic pattern characteristics of flows within a multi-modal service.</a:t>
            </a:r>
          </a:p>
          <a:p>
            <a:pPr lvl="1">
              <a:lnSpc>
                <a:spcPct val="120000"/>
              </a:lnSpc>
              <a:spcBef>
                <a:spcPts val="300"/>
              </a:spcBef>
              <a:spcAft>
                <a:spcPts val="300"/>
              </a:spcAft>
              <a:buFont typeface="Wingdings" panose="05000000000000000000" pitchFamily="2" charset="2"/>
              <a:buChar char="l"/>
            </a:pPr>
            <a:r>
              <a:rPr lang="en-US" altLang="zh-CN" sz="2100" dirty="0"/>
              <a:t>Management of multi-modal service during admission control and mobility</a:t>
            </a:r>
          </a:p>
          <a:p>
            <a:pPr lvl="2">
              <a:lnSpc>
                <a:spcPct val="120000"/>
              </a:lnSpc>
              <a:spcBef>
                <a:spcPts val="300"/>
              </a:spcBef>
              <a:spcAft>
                <a:spcPts val="300"/>
              </a:spcAft>
              <a:buFont typeface="Arial" panose="020B0604020202020204" pitchFamily="34" charset="0"/>
              <a:buChar char="•"/>
            </a:pPr>
            <a:r>
              <a:rPr lang="en-US" altLang="zh-CN" dirty="0"/>
              <a:t>Different flows of a multi-modality service should be handled in an integrated way.</a:t>
            </a:r>
            <a:endParaRPr lang="en-GB" altLang="zh-CN" dirty="0"/>
          </a:p>
          <a:p>
            <a:pPr marL="365760" lvl="3" indent="0">
              <a:lnSpc>
                <a:spcPct val="120000"/>
              </a:lnSpc>
              <a:spcBef>
                <a:spcPts val="300"/>
              </a:spcBef>
              <a:spcAft>
                <a:spcPts val="300"/>
              </a:spcAft>
              <a:buSzPct val="100000"/>
              <a:buNone/>
            </a:pPr>
            <a:r>
              <a:rPr lang="en-US" altLang="zh-CN" sz="3400" dirty="0"/>
              <a:t>=&gt;</a:t>
            </a:r>
            <a:r>
              <a:rPr lang="en-US" altLang="zh-CN" sz="3400" dirty="0">
                <a:solidFill>
                  <a:srgbClr val="FF0000"/>
                </a:solidFill>
              </a:rPr>
              <a:t>Xiaomi’s view</a:t>
            </a:r>
            <a:r>
              <a:rPr lang="en-US" altLang="zh-CN" sz="3400" dirty="0"/>
              <a:t>: </a:t>
            </a:r>
          </a:p>
          <a:p>
            <a:pPr marL="708660" lvl="3" indent="-342900">
              <a:lnSpc>
                <a:spcPct val="120000"/>
              </a:lnSpc>
              <a:spcBef>
                <a:spcPts val="300"/>
              </a:spcBef>
              <a:spcAft>
                <a:spcPts val="300"/>
              </a:spcAft>
              <a:buSzPct val="100000"/>
              <a:buFont typeface="Wingdings" panose="05000000000000000000" pitchFamily="2" charset="2"/>
              <a:buChar char="ü"/>
            </a:pPr>
            <a:r>
              <a:rPr lang="en-GB" altLang="zh-CN" sz="2200" b="1" dirty="0">
                <a:solidFill>
                  <a:schemeClr val="tx1"/>
                </a:solidFill>
                <a:latin typeface="Times New Roman" panose="02020603050405020304" pitchFamily="18" charset="0"/>
                <a:ea typeface="等线" panose="02010600030101010101" pitchFamily="2" charset="-122"/>
              </a:rPr>
              <a:t>To support Multi-modality and Metaverse, RAN is kindly requested to </a:t>
            </a:r>
            <a:r>
              <a:rPr lang="en-US" altLang="zh-CN" sz="2200" b="1" dirty="0">
                <a:solidFill>
                  <a:schemeClr val="tx1"/>
                </a:solidFill>
                <a:latin typeface="Times New Roman" panose="02020603050405020304" pitchFamily="18" charset="0"/>
                <a:ea typeface="等线" panose="02010600030101010101" pitchFamily="2" charset="-122"/>
              </a:rPr>
              <a:t>study and specify following aspects related to multi-modality(intra-UE)/multi-QoS flow (intra-UE) </a:t>
            </a:r>
            <a:endParaRPr lang="en-GB" altLang="zh-CN" sz="2200" b="1" dirty="0">
              <a:solidFill>
                <a:schemeClr val="tx1"/>
              </a:solidFill>
              <a:latin typeface="Times New Roman" panose="02020603050405020304" pitchFamily="18" charset="0"/>
              <a:ea typeface="等线" panose="02010600030101010101" pitchFamily="2" charset="-122"/>
            </a:endParaRPr>
          </a:p>
        </p:txBody>
      </p:sp>
      <p:pic>
        <p:nvPicPr>
          <p:cNvPr id="4" name="图片 3">
            <a:extLst>
              <a:ext uri="{FF2B5EF4-FFF2-40B4-BE49-F238E27FC236}">
                <a16:creationId xmlns:a16="http://schemas.microsoft.com/office/drawing/2014/main" id="{EF8CD9D6-5D41-40A9-A681-D1E1CBAE878A}"/>
              </a:ext>
            </a:extLst>
          </p:cNvPr>
          <p:cNvPicPr>
            <a:picLocks noChangeAspect="1"/>
          </p:cNvPicPr>
          <p:nvPr/>
        </p:nvPicPr>
        <p:blipFill>
          <a:blip r:embed="rId2"/>
          <a:stretch>
            <a:fillRect/>
          </a:stretch>
        </p:blipFill>
        <p:spPr>
          <a:xfrm>
            <a:off x="11217359" y="111095"/>
            <a:ext cx="901799" cy="770552"/>
          </a:xfrm>
          <a:prstGeom prst="rect">
            <a:avLst/>
          </a:prstGeom>
        </p:spPr>
      </p:pic>
    </p:spTree>
    <p:extLst>
      <p:ext uri="{BB962C8B-B14F-4D97-AF65-F5344CB8AC3E}">
        <p14:creationId xmlns:p14="http://schemas.microsoft.com/office/powerpoint/2010/main" val="31981489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5961" y="147698"/>
            <a:ext cx="10058400" cy="811851"/>
          </a:xfrm>
        </p:spPr>
        <p:txBody>
          <a:bodyPr>
            <a:normAutofit fontScale="90000"/>
          </a:bodyPr>
          <a:lstStyle/>
          <a:p>
            <a:r>
              <a:rPr lang="en-US" altLang="zh-CN" sz="3600" dirty="0"/>
              <a:t>Discussing on scope of Rel-19 XR enhancement</a:t>
            </a:r>
            <a:r>
              <a:rPr lang="en-GB" altLang="zh-CN" sz="3600" dirty="0"/>
              <a:t>(2)</a:t>
            </a:r>
            <a:endParaRPr lang="zh-CN" altLang="en-US" sz="3600" dirty="0"/>
          </a:p>
        </p:txBody>
      </p:sp>
      <p:sp>
        <p:nvSpPr>
          <p:cNvPr id="3" name="内容占位符 2"/>
          <p:cNvSpPr>
            <a:spLocks noGrp="1"/>
          </p:cNvSpPr>
          <p:nvPr>
            <p:ph idx="1"/>
          </p:nvPr>
        </p:nvSpPr>
        <p:spPr>
          <a:xfrm>
            <a:off x="315961" y="1082275"/>
            <a:ext cx="11438156" cy="5044280"/>
          </a:xfrm>
        </p:spPr>
        <p:txBody>
          <a:bodyPr>
            <a:normAutofit fontScale="92500"/>
          </a:bodyPr>
          <a:lstStyle/>
          <a:p>
            <a:pPr marL="91440" lvl="1" indent="-91440">
              <a:lnSpc>
                <a:spcPct val="110000"/>
              </a:lnSpc>
              <a:spcBef>
                <a:spcPts val="300"/>
              </a:spcBef>
              <a:spcAft>
                <a:spcPts val="300"/>
              </a:spcAft>
              <a:buSzPct val="100000"/>
              <a:buFont typeface="Wingdings" panose="05000000000000000000" pitchFamily="2" charset="2"/>
              <a:buChar char="n"/>
            </a:pPr>
            <a:r>
              <a:rPr lang="en-US" altLang="zh-CN" sz="1900" dirty="0"/>
              <a:t> In Rel-18, RAN2 introduced </a:t>
            </a:r>
            <a:r>
              <a:rPr lang="en-GB" altLang="zh-CN" sz="1900" dirty="0"/>
              <a:t>DSR reporting while </a:t>
            </a:r>
            <a:r>
              <a:rPr lang="en-US" altLang="zh-CN" sz="1900" dirty="0"/>
              <a:t>the delay information is additionally reported to the network in order to request the uplink scheduling in time. However, with current LCP procedure, the LCG that triggered DSR can still not be prioritized and lead to long queueing delay and packet discarding;</a:t>
            </a:r>
            <a:endParaRPr lang="en-GB" altLang="zh-CN" sz="1900" dirty="0"/>
          </a:p>
          <a:p>
            <a:pPr marL="91440" lvl="1" indent="-91440">
              <a:lnSpc>
                <a:spcPct val="110000"/>
              </a:lnSpc>
              <a:spcBef>
                <a:spcPts val="300"/>
              </a:spcBef>
              <a:spcAft>
                <a:spcPts val="300"/>
              </a:spcAft>
              <a:buSzPct val="100000"/>
              <a:buFont typeface="Wingdings" panose="05000000000000000000" pitchFamily="2" charset="2"/>
              <a:buChar char="n"/>
            </a:pPr>
            <a:r>
              <a:rPr lang="en-GB" altLang="zh-CN" sz="1900" dirty="0"/>
              <a:t> For PDCP, the transmitting PDCP entity performing PDCP duplication for PDUs of certain type(s) of PDU Set (e.g., inferred from the PDU Set Importance) while not performing PDCP duplication for PDUs of other types will ensure reliable transmission of the PDU set with high importance and save the </a:t>
            </a:r>
            <a:r>
              <a:rPr lang="en-US" altLang="zh-CN" sz="1900" dirty="0"/>
              <a:t>radio resource when in presence of congestion;</a:t>
            </a:r>
          </a:p>
          <a:p>
            <a:pPr marL="91440" lvl="1" indent="-91440">
              <a:lnSpc>
                <a:spcPct val="110000"/>
              </a:lnSpc>
              <a:spcBef>
                <a:spcPts val="300"/>
              </a:spcBef>
              <a:spcAft>
                <a:spcPts val="300"/>
              </a:spcAft>
              <a:buSzPct val="100000"/>
              <a:buFont typeface="Wingdings" panose="05000000000000000000" pitchFamily="2" charset="2"/>
              <a:buChar char="n"/>
            </a:pPr>
            <a:r>
              <a:rPr lang="en-US" altLang="zh-CN" sz="1900" dirty="0"/>
              <a:t> UTO-UCI can be extended to multiple CG configurations in Rel-19 XR WI for the following reasons:</a:t>
            </a:r>
          </a:p>
          <a:p>
            <a:pPr marL="651510" lvl="3" indent="-285750">
              <a:lnSpc>
                <a:spcPct val="110000"/>
              </a:lnSpc>
              <a:spcBef>
                <a:spcPts val="300"/>
              </a:spcBef>
              <a:spcAft>
                <a:spcPts val="300"/>
              </a:spcAft>
              <a:buSzPct val="100000"/>
              <a:buFont typeface="Arial" panose="020B0604020202020204" pitchFamily="34" charset="0"/>
              <a:buChar char="•"/>
            </a:pPr>
            <a:r>
              <a:rPr lang="en-US" altLang="zh-CN" sz="1400" dirty="0"/>
              <a:t>XR traffic can be configured to map to Multiple CG configurations</a:t>
            </a:r>
          </a:p>
          <a:p>
            <a:pPr marL="651510" lvl="3" indent="-285750">
              <a:lnSpc>
                <a:spcPct val="110000"/>
              </a:lnSpc>
              <a:spcBef>
                <a:spcPts val="300"/>
              </a:spcBef>
              <a:spcAft>
                <a:spcPts val="300"/>
              </a:spcAft>
              <a:buSzPct val="100000"/>
              <a:buFont typeface="Arial" panose="020B0604020202020204" pitchFamily="34" charset="0"/>
              <a:buChar char="•"/>
            </a:pPr>
            <a:r>
              <a:rPr lang="en-US" altLang="zh-CN" sz="1400" dirty="0"/>
              <a:t>Possibility for earlier indication of the unused CG PUSCH occasions</a:t>
            </a:r>
          </a:p>
          <a:p>
            <a:pPr marL="651510" lvl="3" indent="-285750">
              <a:lnSpc>
                <a:spcPct val="110000"/>
              </a:lnSpc>
              <a:spcBef>
                <a:spcPts val="300"/>
              </a:spcBef>
              <a:spcAft>
                <a:spcPts val="300"/>
              </a:spcAft>
              <a:buSzPct val="100000"/>
              <a:buFont typeface="Arial" panose="020B0604020202020204" pitchFamily="34" charset="0"/>
              <a:buChar char="•"/>
            </a:pPr>
            <a:r>
              <a:rPr lang="en-US" altLang="zh-CN" sz="1400" dirty="0"/>
              <a:t>Possibility to indicate unused TO for the first CG PUSCH occasion of a CG configuration.</a:t>
            </a:r>
            <a:endParaRPr lang="en-GB" altLang="zh-CN" sz="1800" dirty="0"/>
          </a:p>
          <a:p>
            <a:pPr marL="365760" lvl="3" indent="0">
              <a:lnSpc>
                <a:spcPct val="110000"/>
              </a:lnSpc>
              <a:spcBef>
                <a:spcPts val="300"/>
              </a:spcBef>
              <a:spcAft>
                <a:spcPts val="300"/>
              </a:spcAft>
              <a:buSzPct val="100000"/>
              <a:buNone/>
            </a:pPr>
            <a:r>
              <a:rPr lang="en-US" altLang="zh-CN" sz="2300" dirty="0"/>
              <a:t>=&gt;</a:t>
            </a:r>
            <a:r>
              <a:rPr lang="en-US" altLang="zh-CN" sz="2300" dirty="0">
                <a:solidFill>
                  <a:srgbClr val="FF0000"/>
                </a:solidFill>
              </a:rPr>
              <a:t>Xiaomi’s view</a:t>
            </a:r>
            <a:r>
              <a:rPr lang="en-US" altLang="zh-CN" sz="2300" dirty="0"/>
              <a:t>: </a:t>
            </a:r>
          </a:p>
          <a:p>
            <a:pPr marL="651510" lvl="3" indent="-285750">
              <a:lnSpc>
                <a:spcPct val="110000"/>
              </a:lnSpc>
              <a:spcBef>
                <a:spcPts val="300"/>
              </a:spcBef>
              <a:spcAft>
                <a:spcPts val="300"/>
              </a:spcAft>
              <a:buSzPct val="100000"/>
              <a:buFont typeface="Wingdings" panose="05000000000000000000" pitchFamily="2" charset="2"/>
              <a:buChar char="ü"/>
            </a:pPr>
            <a:r>
              <a:rPr lang="en-GB" altLang="zh-CN" sz="1700" b="1" dirty="0">
                <a:solidFill>
                  <a:schemeClr val="tx1"/>
                </a:solidFill>
                <a:latin typeface="Times New Roman" panose="02020603050405020304" pitchFamily="18" charset="0"/>
                <a:ea typeface="等线" panose="02010600030101010101" pitchFamily="2" charset="-122"/>
              </a:rPr>
              <a:t>To further study the enhancements related to capacity, RAN is kindly requested to consider </a:t>
            </a:r>
            <a:r>
              <a:rPr lang="en-US" altLang="zh-CN" sz="1700" b="1" dirty="0">
                <a:solidFill>
                  <a:schemeClr val="tx1"/>
                </a:solidFill>
                <a:latin typeface="Times New Roman" panose="02020603050405020304" pitchFamily="18" charset="0"/>
                <a:ea typeface="等线" panose="02010600030101010101" pitchFamily="2" charset="-122"/>
              </a:rPr>
              <a:t>LCP enhancement for UL delay-aware scheduling and PDCP enhancement;</a:t>
            </a:r>
          </a:p>
          <a:p>
            <a:pPr marL="651510" lvl="3" indent="-285750">
              <a:lnSpc>
                <a:spcPct val="110000"/>
              </a:lnSpc>
              <a:spcBef>
                <a:spcPts val="300"/>
              </a:spcBef>
              <a:spcAft>
                <a:spcPts val="300"/>
              </a:spcAft>
              <a:buSzPct val="100000"/>
              <a:buFont typeface="Wingdings" panose="05000000000000000000" pitchFamily="2" charset="2"/>
              <a:buChar char="ü"/>
            </a:pPr>
            <a:r>
              <a:rPr lang="en-GB" altLang="zh-CN" sz="1700" b="1" dirty="0">
                <a:solidFill>
                  <a:schemeClr val="tx1"/>
                </a:solidFill>
                <a:latin typeface="Times New Roman" panose="02020603050405020304" pitchFamily="18" charset="0"/>
                <a:ea typeface="等线" panose="02010600030101010101" pitchFamily="2" charset="-122"/>
              </a:rPr>
              <a:t>For </a:t>
            </a:r>
            <a:r>
              <a:rPr lang="en-US" altLang="zh-CN" sz="1700" b="1" dirty="0">
                <a:solidFill>
                  <a:schemeClr val="tx1"/>
                </a:solidFill>
                <a:latin typeface="Times New Roman" panose="02020603050405020304" pitchFamily="18" charset="0"/>
                <a:ea typeface="等线" panose="02010600030101010101" pitchFamily="2" charset="-122"/>
              </a:rPr>
              <a:t>the enhancements related to capacity</a:t>
            </a:r>
            <a:r>
              <a:rPr lang="en-GB" altLang="zh-CN" sz="1700" b="1" dirty="0">
                <a:solidFill>
                  <a:schemeClr val="tx1"/>
                </a:solidFill>
                <a:latin typeface="Times New Roman" panose="02020603050405020304" pitchFamily="18" charset="0"/>
                <a:ea typeface="等线" panose="02010600030101010101" pitchFamily="2" charset="-122"/>
              </a:rPr>
              <a:t>, RAN is kindly requested to consider </a:t>
            </a:r>
            <a:r>
              <a:rPr lang="en-US" altLang="zh-CN" sz="1700" b="1" dirty="0">
                <a:solidFill>
                  <a:schemeClr val="tx1"/>
                </a:solidFill>
                <a:latin typeface="Times New Roman" panose="02020603050405020304" pitchFamily="18" charset="0"/>
                <a:ea typeface="等线" panose="02010600030101010101" pitchFamily="2" charset="-122"/>
              </a:rPr>
              <a:t>UTO-UCI for multiple CG configurations.</a:t>
            </a:r>
          </a:p>
          <a:p>
            <a:pPr marL="365760" lvl="3" indent="0">
              <a:lnSpc>
                <a:spcPct val="80000"/>
              </a:lnSpc>
              <a:spcBef>
                <a:spcPts val="1200"/>
              </a:spcBef>
              <a:spcAft>
                <a:spcPts val="200"/>
              </a:spcAft>
              <a:buSzPct val="100000"/>
              <a:buNone/>
            </a:pPr>
            <a:endParaRPr lang="en-US" altLang="zh-CN" sz="1500" dirty="0"/>
          </a:p>
          <a:p>
            <a:pPr marL="651510" lvl="3" indent="-285750">
              <a:spcBef>
                <a:spcPts val="1200"/>
              </a:spcBef>
              <a:spcAft>
                <a:spcPts val="200"/>
              </a:spcAft>
              <a:buSzPct val="100000"/>
              <a:buFont typeface="Arial" panose="020B0604020202020204" pitchFamily="34" charset="0"/>
              <a:buChar char="•"/>
            </a:pPr>
            <a:endParaRPr lang="zh-CN" altLang="zh-CN" dirty="0"/>
          </a:p>
          <a:p>
            <a:pPr marL="651510" lvl="3" indent="-285750">
              <a:spcBef>
                <a:spcPts val="1200"/>
              </a:spcBef>
              <a:spcAft>
                <a:spcPts val="200"/>
              </a:spcAft>
              <a:buSzPct val="100000"/>
              <a:buFont typeface="Arial" panose="020B0604020202020204" pitchFamily="34" charset="0"/>
              <a:buChar char="•"/>
            </a:pPr>
            <a:endParaRPr lang="en-US" altLang="zh-CN" dirty="0"/>
          </a:p>
        </p:txBody>
      </p:sp>
      <p:pic>
        <p:nvPicPr>
          <p:cNvPr id="4" name="图片 3">
            <a:extLst>
              <a:ext uri="{FF2B5EF4-FFF2-40B4-BE49-F238E27FC236}">
                <a16:creationId xmlns:a16="http://schemas.microsoft.com/office/drawing/2014/main" id="{EF8CD9D6-5D41-40A9-A681-D1E1CBAE878A}"/>
              </a:ext>
            </a:extLst>
          </p:cNvPr>
          <p:cNvPicPr>
            <a:picLocks noChangeAspect="1"/>
          </p:cNvPicPr>
          <p:nvPr/>
        </p:nvPicPr>
        <p:blipFill>
          <a:blip r:embed="rId2"/>
          <a:stretch>
            <a:fillRect/>
          </a:stretch>
        </p:blipFill>
        <p:spPr>
          <a:xfrm>
            <a:off x="11217359" y="111095"/>
            <a:ext cx="901799" cy="770552"/>
          </a:xfrm>
          <a:prstGeom prst="rect">
            <a:avLst/>
          </a:prstGeom>
        </p:spPr>
      </p:pic>
    </p:spTree>
    <p:extLst>
      <p:ext uri="{BB962C8B-B14F-4D97-AF65-F5344CB8AC3E}">
        <p14:creationId xmlns:p14="http://schemas.microsoft.com/office/powerpoint/2010/main" val="2024668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77325" y="33104"/>
            <a:ext cx="10058400" cy="811851"/>
          </a:xfrm>
        </p:spPr>
        <p:txBody>
          <a:bodyPr>
            <a:normAutofit/>
          </a:bodyPr>
          <a:lstStyle/>
          <a:p>
            <a:r>
              <a:rPr lang="en-US" altLang="zh-CN" sz="3600" dirty="0"/>
              <a:t>Summary</a:t>
            </a:r>
            <a:r>
              <a:rPr lang="en-GB" altLang="zh-CN" sz="3600" dirty="0"/>
              <a:t> </a:t>
            </a:r>
            <a:endParaRPr lang="zh-CN" altLang="en-US" sz="3600" dirty="0"/>
          </a:p>
        </p:txBody>
      </p:sp>
      <p:sp>
        <p:nvSpPr>
          <p:cNvPr id="3" name="内容占位符 2"/>
          <p:cNvSpPr>
            <a:spLocks noGrp="1"/>
          </p:cNvSpPr>
          <p:nvPr>
            <p:ph idx="1"/>
          </p:nvPr>
        </p:nvSpPr>
        <p:spPr>
          <a:xfrm>
            <a:off x="320542" y="968765"/>
            <a:ext cx="10908405" cy="5044280"/>
          </a:xfrm>
        </p:spPr>
        <p:txBody>
          <a:bodyPr>
            <a:normAutofit/>
          </a:bodyPr>
          <a:lstStyle/>
          <a:p>
            <a:pPr marL="91440" lvl="1" indent="-91440">
              <a:lnSpc>
                <a:spcPct val="100000"/>
              </a:lnSpc>
              <a:spcBef>
                <a:spcPts val="1200"/>
              </a:spcBef>
              <a:spcAft>
                <a:spcPts val="200"/>
              </a:spcAft>
              <a:buSzPct val="100000"/>
              <a:buFont typeface="Wingdings" panose="05000000000000000000" pitchFamily="2" charset="2"/>
              <a:buChar char="n"/>
            </a:pPr>
            <a:r>
              <a:rPr lang="en-US" altLang="zh-CN" dirty="0"/>
              <a:t> Proposal 1: RAN is suggested</a:t>
            </a:r>
            <a:r>
              <a:rPr lang="en-GB" altLang="zh-CN" dirty="0"/>
              <a:t> to consider the following objectives for Rel-19 XR enhancement:</a:t>
            </a:r>
            <a:endParaRPr lang="zh-CN" altLang="zh-CN" dirty="0"/>
          </a:p>
          <a:p>
            <a:pPr marL="651510" lvl="3" indent="-285750">
              <a:spcBef>
                <a:spcPts val="1200"/>
              </a:spcBef>
              <a:spcAft>
                <a:spcPts val="200"/>
              </a:spcAft>
              <a:buSzPct val="100000"/>
              <a:buFont typeface="Arial" panose="020B0604020202020204" pitchFamily="34" charset="0"/>
              <a:buChar char="•"/>
            </a:pPr>
            <a:endParaRPr lang="zh-CN" altLang="zh-CN" dirty="0"/>
          </a:p>
          <a:p>
            <a:pPr marL="651510" lvl="3" indent="-285750">
              <a:spcBef>
                <a:spcPts val="1200"/>
              </a:spcBef>
              <a:spcAft>
                <a:spcPts val="200"/>
              </a:spcAft>
              <a:buSzPct val="100000"/>
              <a:buFont typeface="Arial" panose="020B0604020202020204" pitchFamily="34" charset="0"/>
              <a:buChar char="•"/>
            </a:pPr>
            <a:endParaRPr lang="en-US" altLang="zh-CN" dirty="0"/>
          </a:p>
        </p:txBody>
      </p:sp>
      <p:pic>
        <p:nvPicPr>
          <p:cNvPr id="4" name="图片 3">
            <a:extLst>
              <a:ext uri="{FF2B5EF4-FFF2-40B4-BE49-F238E27FC236}">
                <a16:creationId xmlns:a16="http://schemas.microsoft.com/office/drawing/2014/main" id="{EF8CD9D6-5D41-40A9-A681-D1E1CBAE878A}"/>
              </a:ext>
            </a:extLst>
          </p:cNvPr>
          <p:cNvPicPr>
            <a:picLocks noChangeAspect="1"/>
          </p:cNvPicPr>
          <p:nvPr/>
        </p:nvPicPr>
        <p:blipFill>
          <a:blip r:embed="rId2"/>
          <a:stretch>
            <a:fillRect/>
          </a:stretch>
        </p:blipFill>
        <p:spPr>
          <a:xfrm>
            <a:off x="11217359" y="111095"/>
            <a:ext cx="901799" cy="770552"/>
          </a:xfrm>
          <a:prstGeom prst="rect">
            <a:avLst/>
          </a:prstGeom>
        </p:spPr>
      </p:pic>
      <p:graphicFrame>
        <p:nvGraphicFramePr>
          <p:cNvPr id="5" name="表格 4">
            <a:extLst>
              <a:ext uri="{FF2B5EF4-FFF2-40B4-BE49-F238E27FC236}">
                <a16:creationId xmlns:a16="http://schemas.microsoft.com/office/drawing/2014/main" id="{B4A296AC-9167-4C4D-96F1-2D03B550E9BE}"/>
              </a:ext>
            </a:extLst>
          </p:cNvPr>
          <p:cNvGraphicFramePr>
            <a:graphicFrameLocks noGrp="1"/>
          </p:cNvGraphicFramePr>
          <p:nvPr>
            <p:extLst>
              <p:ext uri="{D42A27DB-BD31-4B8C-83A1-F6EECF244321}">
                <p14:modId xmlns:p14="http://schemas.microsoft.com/office/powerpoint/2010/main" val="3273186204"/>
              </p:ext>
            </p:extLst>
          </p:nvPr>
        </p:nvGraphicFramePr>
        <p:xfrm>
          <a:off x="772732" y="1694229"/>
          <a:ext cx="10070922" cy="4195006"/>
        </p:xfrm>
        <a:graphic>
          <a:graphicData uri="http://schemas.openxmlformats.org/drawingml/2006/table">
            <a:tbl>
              <a:tblPr firstRow="1" bandRow="1">
                <a:tableStyleId>{5C22544A-7EE6-4342-B048-85BDC9FD1C3A}</a:tableStyleId>
              </a:tblPr>
              <a:tblGrid>
                <a:gridCol w="10070922">
                  <a:extLst>
                    <a:ext uri="{9D8B030D-6E8A-4147-A177-3AD203B41FA5}">
                      <a16:colId xmlns:a16="http://schemas.microsoft.com/office/drawing/2014/main" val="1737290606"/>
                    </a:ext>
                  </a:extLst>
                </a:gridCol>
              </a:tblGrid>
              <a:tr h="4195006">
                <a:tc>
                  <a:txBody>
                    <a:bodyPr/>
                    <a:lstStyle/>
                    <a:p>
                      <a:pPr marL="0" algn="l" defTabSz="914400" rtl="0" eaLnBrk="1" latinLnBrk="0" hangingPunct="0">
                        <a:spcAft>
                          <a:spcPts val="900"/>
                        </a:spcAft>
                      </a:pPr>
                      <a:r>
                        <a:rPr lang="en-US" altLang="zh-CN" sz="1400" b="1" kern="1200" dirty="0">
                          <a:solidFill>
                            <a:schemeClr val="tx1"/>
                          </a:solidFill>
                          <a:effectLst/>
                          <a:latin typeface="Times New Roman" panose="02020603050405020304" pitchFamily="18" charset="0"/>
                          <a:ea typeface="等线" panose="02010600030101010101" pitchFamily="2" charset="-122"/>
                          <a:cs typeface="+mn-cs"/>
                        </a:rPr>
                        <a:t>Study and specify following aspects related to multi-modality(intra-UE)/multi-QoS flow (intra-UE) </a:t>
                      </a:r>
                      <a:r>
                        <a:rPr lang="en-GB" altLang="zh-CN" sz="1400" b="1" kern="1200" dirty="0">
                          <a:solidFill>
                            <a:schemeClr val="tx1"/>
                          </a:solidFill>
                          <a:effectLst/>
                          <a:latin typeface="Times New Roman" panose="02020603050405020304" pitchFamily="18" charset="0"/>
                          <a:ea typeface="等线" panose="02010600030101010101" pitchFamily="2" charset="-122"/>
                          <a:cs typeface="+mn-cs"/>
                        </a:rPr>
                        <a:t> (RAN2, RAN3, RAN1):</a:t>
                      </a:r>
                      <a:endParaRPr lang="zh-CN" altLang="zh-CN" sz="1400" b="1" kern="1200" dirty="0">
                        <a:solidFill>
                          <a:schemeClr val="tx1"/>
                        </a:solidFill>
                        <a:effectLst/>
                        <a:latin typeface="Times New Roman" panose="02020603050405020304" pitchFamily="18" charset="0"/>
                        <a:ea typeface="等线" panose="02010600030101010101" pitchFamily="2" charset="-122"/>
                        <a:cs typeface="+mn-cs"/>
                      </a:endParaRPr>
                    </a:p>
                    <a:p>
                      <a:pPr marL="540385" lvl="1" indent="-180340" algn="l" defTabSz="914400" rtl="0" eaLnBrk="1" latinLnBrk="0" hangingPunct="0">
                        <a:spcAft>
                          <a:spcPts val="900"/>
                        </a:spcAft>
                        <a:buFontTx/>
                        <a:buChar char="-"/>
                      </a:pPr>
                      <a:r>
                        <a:rPr lang="en-US" altLang="zh-CN" sz="1200" b="0" kern="1200" dirty="0">
                          <a:solidFill>
                            <a:schemeClr val="tx1"/>
                          </a:solidFill>
                          <a:effectLst/>
                          <a:latin typeface="Times New Roman" panose="02020603050405020304" pitchFamily="18" charset="0"/>
                          <a:ea typeface="等线" panose="02010600030101010101" pitchFamily="2" charset="-122"/>
                          <a:cs typeface="+mn-cs"/>
                        </a:rPr>
                        <a:t>RAN awareness of multi-modal service;</a:t>
                      </a:r>
                    </a:p>
                    <a:p>
                      <a:pPr marL="540385" lvl="1" indent="-180340" algn="l" defTabSz="914400" rtl="0" eaLnBrk="1" latinLnBrk="0" hangingPunct="0">
                        <a:spcAft>
                          <a:spcPts val="900"/>
                        </a:spcAft>
                        <a:buFontTx/>
                        <a:buChar char="-"/>
                      </a:pPr>
                      <a:r>
                        <a:rPr lang="en-US" altLang="zh-CN" sz="1200" b="0" kern="1200" dirty="0">
                          <a:solidFill>
                            <a:schemeClr val="tx1"/>
                          </a:solidFill>
                          <a:effectLst/>
                          <a:latin typeface="Times New Roman" panose="02020603050405020304" pitchFamily="18" charset="0"/>
                          <a:ea typeface="等线" panose="02010600030101010101" pitchFamily="2" charset="-122"/>
                          <a:cs typeface="+mn-cs"/>
                        </a:rPr>
                        <a:t>Scheduling enhancements (e.g. LCP enhancements, dynamic grant enhancements, CG enhancements) to guarantee synchronous transmission of different flows of a multi-modal service;</a:t>
                      </a:r>
                    </a:p>
                    <a:p>
                      <a:pPr marL="540385" lvl="1" indent="-180340" algn="l" defTabSz="914400" rtl="0" eaLnBrk="1" latinLnBrk="0" hangingPunct="0">
                        <a:spcAft>
                          <a:spcPts val="900"/>
                        </a:spcAft>
                        <a:buFontTx/>
                        <a:buChar char="-"/>
                      </a:pPr>
                      <a:r>
                        <a:rPr lang="en-US" altLang="zh-CN" sz="1200" b="0" kern="1200" dirty="0">
                          <a:solidFill>
                            <a:schemeClr val="tx1"/>
                          </a:solidFill>
                          <a:effectLst/>
                          <a:latin typeface="Times New Roman" panose="02020603050405020304" pitchFamily="18" charset="0"/>
                          <a:ea typeface="等线" panose="02010600030101010101" pitchFamily="2" charset="-122"/>
                          <a:cs typeface="+mn-cs"/>
                        </a:rPr>
                        <a:t>Discard enhancements considering inter-PDU set dependency;</a:t>
                      </a:r>
                    </a:p>
                    <a:p>
                      <a:pPr marL="540385" lvl="1" indent="-180340" algn="l" defTabSz="914400" rtl="0" eaLnBrk="1" latinLnBrk="0" hangingPunct="0">
                        <a:spcAft>
                          <a:spcPts val="900"/>
                        </a:spcAft>
                        <a:buFontTx/>
                        <a:buChar char="-"/>
                      </a:pPr>
                      <a:r>
                        <a:rPr lang="en-US" altLang="zh-CN" sz="1200" b="0" kern="1200" dirty="0">
                          <a:solidFill>
                            <a:schemeClr val="tx1"/>
                          </a:solidFill>
                          <a:effectLst/>
                          <a:latin typeface="Times New Roman" panose="02020603050405020304" pitchFamily="18" charset="0"/>
                          <a:ea typeface="等线" panose="02010600030101010101" pitchFamily="2" charset="-122"/>
                          <a:cs typeface="+mn-cs"/>
                        </a:rPr>
                        <a:t>QoS flow / DRB / LCH mapping enhancements;</a:t>
                      </a:r>
                    </a:p>
                    <a:p>
                      <a:pPr marL="540385" lvl="1" indent="-180340" algn="l" defTabSz="914400" rtl="0" eaLnBrk="1" latinLnBrk="0" hangingPunct="0">
                        <a:spcAft>
                          <a:spcPts val="900"/>
                        </a:spcAft>
                        <a:buFontTx/>
                        <a:buChar char="-"/>
                      </a:pPr>
                      <a:r>
                        <a:rPr lang="en-US" altLang="zh-CN" sz="1200" b="0" kern="1200" dirty="0">
                          <a:solidFill>
                            <a:schemeClr val="tx1"/>
                          </a:solidFill>
                          <a:effectLst/>
                          <a:latin typeface="Times New Roman" panose="02020603050405020304" pitchFamily="18" charset="0"/>
                          <a:ea typeface="等线" panose="02010600030101010101" pitchFamily="2" charset="-122"/>
                          <a:cs typeface="+mn-cs"/>
                        </a:rPr>
                        <a:t>Multiple active DRX configurations;</a:t>
                      </a:r>
                    </a:p>
                    <a:p>
                      <a:pPr marL="540385" lvl="1" indent="-180340" algn="l" defTabSz="914400" rtl="0" eaLnBrk="1" latinLnBrk="0" hangingPunct="0">
                        <a:spcAft>
                          <a:spcPts val="900"/>
                        </a:spcAft>
                        <a:buFontTx/>
                        <a:buChar char="-"/>
                      </a:pPr>
                      <a:r>
                        <a:rPr lang="en-US" altLang="zh-CN" sz="1200" b="0" kern="1200" dirty="0">
                          <a:solidFill>
                            <a:schemeClr val="tx1"/>
                          </a:solidFill>
                          <a:effectLst/>
                          <a:latin typeface="Times New Roman" panose="02020603050405020304" pitchFamily="18" charset="0"/>
                          <a:ea typeface="等线" panose="02010600030101010101" pitchFamily="2" charset="-122"/>
                          <a:cs typeface="+mn-cs"/>
                        </a:rPr>
                        <a:t>Management of multi-modality service during admission control </a:t>
                      </a:r>
                      <a:r>
                        <a:rPr lang="en-US" altLang="zh-CN" sz="1200" b="0" kern="1200">
                          <a:solidFill>
                            <a:schemeClr val="tx1"/>
                          </a:solidFill>
                          <a:effectLst/>
                          <a:latin typeface="Times New Roman" panose="02020603050405020304" pitchFamily="18" charset="0"/>
                          <a:ea typeface="等线" panose="02010600030101010101" pitchFamily="2" charset="-122"/>
                          <a:cs typeface="+mn-cs"/>
                        </a:rPr>
                        <a:t>and mobility;</a:t>
                      </a:r>
                      <a:endParaRPr lang="zh-CN" altLang="zh-CN" sz="1200" b="0" kern="1200" dirty="0">
                        <a:solidFill>
                          <a:schemeClr val="tx1"/>
                        </a:solidFill>
                        <a:effectLst/>
                        <a:latin typeface="Times New Roman" panose="02020603050405020304" pitchFamily="18" charset="0"/>
                        <a:ea typeface="等线" panose="02010600030101010101" pitchFamily="2" charset="-122"/>
                        <a:cs typeface="+mn-cs"/>
                      </a:endParaRPr>
                    </a:p>
                    <a:p>
                      <a:pPr marL="0" algn="l" defTabSz="914400" rtl="0" eaLnBrk="1" latinLnBrk="0" hangingPunct="0">
                        <a:spcAft>
                          <a:spcPts val="900"/>
                        </a:spcAft>
                      </a:pPr>
                      <a:r>
                        <a:rPr lang="en-GB" altLang="zh-CN" sz="1400" b="1" kern="1200" dirty="0">
                          <a:solidFill>
                            <a:schemeClr val="tx1"/>
                          </a:solidFill>
                          <a:effectLst/>
                          <a:latin typeface="Times New Roman" panose="02020603050405020304" pitchFamily="18" charset="0"/>
                          <a:ea typeface="等线" panose="02010600030101010101" pitchFamily="2" charset="-122"/>
                          <a:cs typeface="+mn-cs"/>
                        </a:rPr>
                        <a:t>Further enhancements related to capacity (RAN2, RAN1):</a:t>
                      </a:r>
                      <a:endParaRPr lang="zh-CN" altLang="zh-CN" sz="1400" b="1" kern="1200" dirty="0">
                        <a:solidFill>
                          <a:schemeClr val="tx1"/>
                        </a:solidFill>
                        <a:effectLst/>
                        <a:latin typeface="Times New Roman" panose="02020603050405020304" pitchFamily="18" charset="0"/>
                        <a:ea typeface="等线" panose="02010600030101010101" pitchFamily="2" charset="-122"/>
                        <a:cs typeface="+mn-cs"/>
                      </a:endParaRPr>
                    </a:p>
                    <a:p>
                      <a:pPr marL="540385" indent="-180340" algn="l" defTabSz="914400" rtl="0" eaLnBrk="1" latinLnBrk="0" hangingPunct="0">
                        <a:spcAft>
                          <a:spcPts val="900"/>
                        </a:spcAft>
                        <a:buFontTx/>
                        <a:buChar char="-"/>
                      </a:pPr>
                      <a:r>
                        <a:rPr lang="en-US" altLang="zh-CN" sz="1200" b="0" kern="1200" dirty="0">
                          <a:solidFill>
                            <a:schemeClr val="tx1"/>
                          </a:solidFill>
                          <a:effectLst/>
                          <a:latin typeface="Times New Roman" panose="02020603050405020304" pitchFamily="18" charset="0"/>
                          <a:ea typeface="等线" panose="02010600030101010101" pitchFamily="2" charset="-122"/>
                          <a:cs typeface="+mn-cs"/>
                        </a:rPr>
                        <a:t>LCP enhancement for UL delay-aware scheduling;</a:t>
                      </a:r>
                    </a:p>
                    <a:p>
                      <a:pPr marL="540385" marR="0" lvl="0" indent="-180340" algn="l" defTabSz="914400" rtl="0" eaLnBrk="1" fontAlgn="auto" latinLnBrk="0" hangingPunct="0">
                        <a:lnSpc>
                          <a:spcPct val="100000"/>
                        </a:lnSpc>
                        <a:spcBef>
                          <a:spcPts val="0"/>
                        </a:spcBef>
                        <a:spcAft>
                          <a:spcPts val="900"/>
                        </a:spcAft>
                        <a:buClrTx/>
                        <a:buSzTx/>
                        <a:buFontTx/>
                        <a:buChar char="-"/>
                        <a:tabLst/>
                        <a:defRPr/>
                      </a:pPr>
                      <a:r>
                        <a:rPr lang="en-US" altLang="zh-CN" sz="1200" b="0" kern="1200" dirty="0">
                          <a:solidFill>
                            <a:schemeClr val="tx1"/>
                          </a:solidFill>
                          <a:effectLst/>
                          <a:latin typeface="Times New Roman" panose="02020603050405020304" pitchFamily="18" charset="0"/>
                          <a:ea typeface="等线" panose="02010600030101010101" pitchFamily="2" charset="-122"/>
                          <a:cs typeface="+mn-cs"/>
                        </a:rPr>
                        <a:t>Selective PDCP duplication;</a:t>
                      </a:r>
                    </a:p>
                    <a:p>
                      <a:pPr marL="540385" marR="0" lvl="0" indent="-180340" algn="l" defTabSz="914400" rtl="0" eaLnBrk="1" fontAlgn="auto" latinLnBrk="0" hangingPunct="0">
                        <a:lnSpc>
                          <a:spcPct val="100000"/>
                        </a:lnSpc>
                        <a:spcBef>
                          <a:spcPts val="0"/>
                        </a:spcBef>
                        <a:spcAft>
                          <a:spcPts val="900"/>
                        </a:spcAft>
                        <a:buClrTx/>
                        <a:buSzTx/>
                        <a:buFontTx/>
                        <a:buChar char="-"/>
                        <a:tabLst/>
                        <a:defRPr/>
                      </a:pPr>
                      <a:r>
                        <a:rPr lang="en-GB" altLang="zh-CN" sz="1200" b="0" kern="1200" dirty="0">
                          <a:solidFill>
                            <a:schemeClr val="tx1"/>
                          </a:solidFill>
                          <a:effectLst/>
                          <a:latin typeface="Times New Roman" panose="02020603050405020304" pitchFamily="18" charset="0"/>
                          <a:ea typeface="等线" panose="02010600030101010101" pitchFamily="2" charset="-122"/>
                          <a:cs typeface="+mn-cs"/>
                        </a:rPr>
                        <a:t>UTO-UCI for multiple CG configurations.</a:t>
                      </a:r>
                      <a:endParaRPr lang="en-US" altLang="zh-CN" sz="1000" b="0" dirty="0">
                        <a:solidFill>
                          <a:schemeClr val="tx1"/>
                        </a:solidFill>
                        <a:effectLst/>
                        <a:latin typeface="Times New Roman" panose="02020603050405020304" pitchFamily="18" charset="0"/>
                        <a:ea typeface="等线" panose="02010600030101010101" pitchFamily="2" charset="-122"/>
                      </a:endParaRPr>
                    </a:p>
                    <a:p>
                      <a:pPr marL="360045" marR="0" lvl="1" indent="0" algn="l" defTabSz="914400" rtl="0" eaLnBrk="1" fontAlgn="base" latinLnBrk="0" hangingPunct="0">
                        <a:lnSpc>
                          <a:spcPct val="100000"/>
                        </a:lnSpc>
                        <a:spcBef>
                          <a:spcPts val="200"/>
                        </a:spcBef>
                        <a:spcAft>
                          <a:spcPts val="900"/>
                        </a:spcAft>
                        <a:buClrTx/>
                        <a:buSzTx/>
                        <a:buFontTx/>
                        <a:buNone/>
                        <a:tabLst/>
                        <a:defRPr/>
                      </a:pPr>
                      <a:endParaRPr lang="en-GB" altLang="zh-CN" sz="1200" b="0" kern="1200" dirty="0">
                        <a:solidFill>
                          <a:schemeClr val="tx1"/>
                        </a:solidFill>
                        <a:effectLst/>
                        <a:latin typeface="Times New Roman" panose="02020603050405020304" pitchFamily="18" charset="0"/>
                        <a:ea typeface="等线" panose="02010600030101010101" pitchFamily="2"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48541094"/>
                  </a:ext>
                </a:extLst>
              </a:tr>
            </a:tbl>
          </a:graphicData>
        </a:graphic>
      </p:graphicFrame>
    </p:spTree>
    <p:extLst>
      <p:ext uri="{BB962C8B-B14F-4D97-AF65-F5344CB8AC3E}">
        <p14:creationId xmlns:p14="http://schemas.microsoft.com/office/powerpoint/2010/main" val="3305795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19384" y="2653284"/>
            <a:ext cx="4488511" cy="1004316"/>
          </a:xfrm>
        </p:spPr>
        <p:txBody>
          <a:bodyPr>
            <a:normAutofit/>
          </a:bodyPr>
          <a:lstStyle/>
          <a:p>
            <a:pPr marL="0" indent="0">
              <a:buNone/>
            </a:pPr>
            <a:r>
              <a:rPr lang="en-US" altLang="zh-CN" sz="3600" dirty="0"/>
              <a:t>THANKS!</a:t>
            </a:r>
            <a:endParaRPr lang="zh-CN" altLang="en-US" sz="3600" dirty="0"/>
          </a:p>
        </p:txBody>
      </p:sp>
      <p:pic>
        <p:nvPicPr>
          <p:cNvPr id="4" name="图片 3">
            <a:extLst>
              <a:ext uri="{FF2B5EF4-FFF2-40B4-BE49-F238E27FC236}">
                <a16:creationId xmlns:a16="http://schemas.microsoft.com/office/drawing/2014/main" id="{2EFD7417-8980-4656-A826-D680224DDD2E}"/>
              </a:ext>
            </a:extLst>
          </p:cNvPr>
          <p:cNvPicPr>
            <a:picLocks noChangeAspect="1"/>
          </p:cNvPicPr>
          <p:nvPr/>
        </p:nvPicPr>
        <p:blipFill>
          <a:blip r:embed="rId2"/>
          <a:stretch>
            <a:fillRect/>
          </a:stretch>
        </p:blipFill>
        <p:spPr>
          <a:xfrm>
            <a:off x="11217359" y="111095"/>
            <a:ext cx="901799" cy="770552"/>
          </a:xfrm>
          <a:prstGeom prst="rect">
            <a:avLst/>
          </a:prstGeom>
        </p:spPr>
      </p:pic>
    </p:spTree>
    <p:extLst>
      <p:ext uri="{BB962C8B-B14F-4D97-AF65-F5344CB8AC3E}">
        <p14:creationId xmlns:p14="http://schemas.microsoft.com/office/powerpoint/2010/main" val="197193784"/>
      </p:ext>
    </p:extLst>
  </p:cSld>
  <p:clrMapOvr>
    <a:masterClrMapping/>
  </p:clrMapOvr>
</p:sld>
</file>

<file path=ppt/theme/theme1.xml><?xml version="1.0" encoding="utf-8"?>
<a:theme xmlns:a="http://schemas.openxmlformats.org/drawingml/2006/main" name="部门模板">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部门模板" id="{E2DC5678-086C-4760-ACA1-B993FDAAF1C6}" vid="{051EAF1F-A00B-4BE4-A1C3-9344BDD4385D}"/>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部门模板</Template>
  <TotalTime>8689</TotalTime>
  <Words>1058</Words>
  <Application>Microsoft Office PowerPoint</Application>
  <PresentationFormat>宽屏</PresentationFormat>
  <Paragraphs>75</Paragraphs>
  <Slides>7</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7</vt:i4>
      </vt:variant>
    </vt:vector>
  </HeadingPairs>
  <TitlesOfParts>
    <vt:vector size="17" baseType="lpstr">
      <vt:lpstr>Arial Unicode MS</vt:lpstr>
      <vt:lpstr>MiSans Normal</vt:lpstr>
      <vt:lpstr>等线</vt:lpstr>
      <vt:lpstr>宋体</vt:lpstr>
      <vt:lpstr>Arial</vt:lpstr>
      <vt:lpstr>Calibri</vt:lpstr>
      <vt:lpstr>Calibri Light</vt:lpstr>
      <vt:lpstr>Times New Roman</vt:lpstr>
      <vt:lpstr>Wingdings</vt:lpstr>
      <vt:lpstr>部门模板</vt:lpstr>
      <vt:lpstr>Discussion on scope of Rel-19 XR enhancement </vt:lpstr>
      <vt:lpstr>Discussing on scope of Rel-19 XR enhancement(1)</vt:lpstr>
      <vt:lpstr>Discussing on scope of Rel-19 XR enhancement(1)</vt:lpstr>
      <vt:lpstr>Discussing on scope of Rel-19 XR enhancement(1)</vt:lpstr>
      <vt:lpstr>Discussing on scope of Rel-19 XR enhancement(2)</vt:lpstr>
      <vt:lpstr>Summary </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Views on Redcap</dc:title>
  <dc:creator>Microsoft</dc:creator>
  <cp:lastModifiedBy>Xiaomi</cp:lastModifiedBy>
  <cp:revision>176</cp:revision>
  <dcterms:created xsi:type="dcterms:W3CDTF">2020-11-20T06:12:24Z</dcterms:created>
  <dcterms:modified xsi:type="dcterms:W3CDTF">2023-12-01T09:50:28Z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7e1afc330578407bb659acaae49a64f5">
    <vt:lpwstr>CWMMh6owy1ZIY1aoTxlGexzjghU6ygsBVvMsAGhiqTjtsYLhuec3YXOtK+8tEzAtjd+BrabSXmrju1+DwMLQdDYHQ==</vt:lpwstr>
  </property>
  <property fmtid="{D5CDD505-2E9C-101B-9397-08002B2CF9AE}" pid="3" name="CWM373cac15873446dcb728b95a7eb7f800">
    <vt:lpwstr>CWMNYa6qcUaj8lcXY4Xo9bshuZOou9/XYix0nsFuzs8IibwlIMzF+Dz9wGMa22eogiuNVez8QIrO3JO3nsils1L4A==</vt:lpwstr>
  </property>
  <property fmtid="{D5CDD505-2E9C-101B-9397-08002B2CF9AE}" pid="4" name="CWM4c5ab650471611ee800007c6000006c6">
    <vt:lpwstr>CWMLbiwKQuGhzqr6ZRQLvwmyDrzhqhpTpE3v1whb6PVcXjxt88F6TIRkYH6uMHrxony8t/RwXJRbTr6qgvyo9wuFA==</vt:lpwstr>
  </property>
  <property fmtid="{D5CDD505-2E9C-101B-9397-08002B2CF9AE}" pid="5" name="CWM786026b04ad911ee80004d1400004d14">
    <vt:lpwstr>CWMX/xghouj+qxvZTEk8vi7vH/ANMHpmZMc7M9iq24rHGFEmc3i4nDBAXVXj5mhW6vNwrIdQSG+IGNL/Dh7GmZESA==</vt:lpwstr>
  </property>
  <property fmtid="{D5CDD505-2E9C-101B-9397-08002B2CF9AE}" pid="6" name="CWM65de84404b0711ee800007c6000006c6">
    <vt:lpwstr>CWMzCfT0YaCJe2ngO17Hlnfgd/JT/DzVw8A2uK64WA3jwOeqw0nN0ErYkH5SpVP4iDd9rZAACEwN0FojU/IMqL6NA==</vt:lpwstr>
  </property>
  <property fmtid="{D5CDD505-2E9C-101B-9397-08002B2CF9AE}" pid="7" name="CWM263cdfe53dcd45e3ab90eec537588d12">
    <vt:lpwstr>CWM2wz/OD4B3uiNBA9ZTV9HbEEERrXYKjJdLRDgMour3/irTVfgGIuRnlxFo5f7eh8uubedV5003hBFs+5ATL5XMQ==</vt:lpwstr>
  </property>
  <property fmtid="{D5CDD505-2E9C-101B-9397-08002B2CF9AE}" pid="8" name="CWM7fd9ce60902e11ee8000374400003644">
    <vt:lpwstr>CWMUWPi8C8IhjWSIXuTYLLXwiaee+TD/2Gc/o1aWKK021yQiXB0P6TCKNJ7ZunwuVFjiNo833eLKuMnpghFjwybpg==</vt:lpwstr>
  </property>
</Properties>
</file>