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60" r:id="rId5"/>
    <p:sldId id="262" r:id="rId6"/>
    <p:sldId id="261" r:id="rId7"/>
    <p:sldId id="263" r:id="rId8"/>
    <p:sldId id="265" r:id="rId9"/>
    <p:sldId id="266" r:id="rId10"/>
    <p:sldId id="267" r:id="rId11"/>
    <p:sldId id="268" r:id="rId12"/>
    <p:sldId id="270" r:id="rId1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57" y="93"/>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cmcc\Documents\WeChat%20Files\wxid_jtdafyhcklq222\FileStorage\File\2023-05\ATG_FR2_BStoUE_CL_0528_CMCC%20(2).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cmcc\Documents\WeChat%20Files\wxid_jtdafyhcklq222\FileStorage\File\2023-05\ATG_FR2_BStoUE_CL_0528_CMCC%20(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0606952363436"/>
          <c:y val="0.0556934105321202"/>
          <c:w val="0.847894059223837"/>
          <c:h val="0.749931072511718"/>
        </c:manualLayout>
      </c:layout>
      <c:scatterChart>
        <c:scatterStyle val="lineMarker"/>
        <c:varyColors val="0"/>
        <c:ser>
          <c:idx val="0"/>
          <c:order val="0"/>
          <c:tx>
            <c:strRef>
              <c:f>'ATG 30GHz UL 3'!$AH$25</c:f>
              <c:strCache>
                <c:ptCount val="1"/>
                <c:pt idx="0">
                  <c:v>100km</c:v>
                </c:pt>
              </c:strCache>
            </c:strRef>
          </c:tx>
          <c:spPr>
            <a:ln w="25400" cap="rnd" cmpd="sng" algn="ctr">
              <a:solidFill>
                <a:srgbClr val="0000FF"/>
              </a:solidFill>
              <a:prstDash val="solid"/>
              <a:round/>
            </a:ln>
          </c:spPr>
          <c:marker>
            <c:symbol val="none"/>
          </c:marker>
          <c:dLbls>
            <c:delete val="1"/>
          </c:dLbls>
          <c:xVal>
            <c:numRef>
              <c:f>'ATG 30GHz UL 3'!$AH$29:$AH$129</c:f>
              <c:numCache>
                <c:formatCode>0.00_ </c:formatCode>
                <c:ptCount val="101"/>
                <c:pt idx="0">
                  <c:v>-4.30427782570759</c:v>
                </c:pt>
                <c:pt idx="1">
                  <c:v>-4.2845174311834</c:v>
                </c:pt>
                <c:pt idx="2">
                  <c:v>-4.18251188517888</c:v>
                </c:pt>
                <c:pt idx="3">
                  <c:v>-4.10989159714593</c:v>
                </c:pt>
                <c:pt idx="4">
                  <c:v>-4.06694414879203</c:v>
                </c:pt>
                <c:pt idx="5">
                  <c:v>-3.99973252147339</c:v>
                </c:pt>
                <c:pt idx="6">
                  <c:v>-3.9345037826128</c:v>
                </c:pt>
                <c:pt idx="7">
                  <c:v>-3.88696358652341</c:v>
                </c:pt>
                <c:pt idx="8">
                  <c:v>-3.85759510039659</c:v>
                </c:pt>
                <c:pt idx="9">
                  <c:v>-3.77989344449615</c:v>
                </c:pt>
                <c:pt idx="10">
                  <c:v>-3.68334553607662</c:v>
                </c:pt>
                <c:pt idx="11">
                  <c:v>-3.62310155750775</c:v>
                </c:pt>
                <c:pt idx="12">
                  <c:v>-3.54305196796715</c:v>
                </c:pt>
                <c:pt idx="13">
                  <c:v>-3.49161216609215</c:v>
                </c:pt>
                <c:pt idx="14">
                  <c:v>-3.40105688201759</c:v>
                </c:pt>
                <c:pt idx="15">
                  <c:v>-3.26084478347236</c:v>
                </c:pt>
                <c:pt idx="16">
                  <c:v>-3.18250031629461</c:v>
                </c:pt>
                <c:pt idx="17">
                  <c:v>-3.07992103599711</c:v>
                </c:pt>
                <c:pt idx="18">
                  <c:v>-2.98566318744625</c:v>
                </c:pt>
                <c:pt idx="19">
                  <c:v>-2.90426032850343</c:v>
                </c:pt>
                <c:pt idx="20">
                  <c:v>-2.81308371708949</c:v>
                </c:pt>
                <c:pt idx="21">
                  <c:v>-2.78051017066938</c:v>
                </c:pt>
                <c:pt idx="22">
                  <c:v>-2.66415174282729</c:v>
                </c:pt>
                <c:pt idx="23">
                  <c:v>-2.59260720109598</c:v>
                </c:pt>
                <c:pt idx="24">
                  <c:v>-2.5146190866801</c:v>
                </c:pt>
                <c:pt idx="25">
                  <c:v>-2.411832756731</c:v>
                </c:pt>
                <c:pt idx="26">
                  <c:v>-2.31366497154774</c:v>
                </c:pt>
                <c:pt idx="27">
                  <c:v>-2.20304252122818</c:v>
                </c:pt>
                <c:pt idx="28">
                  <c:v>-2.07584373949319</c:v>
                </c:pt>
                <c:pt idx="29">
                  <c:v>-2.02420047840873</c:v>
                </c:pt>
                <c:pt idx="30">
                  <c:v>-1.94302567694394</c:v>
                </c:pt>
                <c:pt idx="31">
                  <c:v>-1.88819360852559</c:v>
                </c:pt>
                <c:pt idx="32">
                  <c:v>-1.77614510618712</c:v>
                </c:pt>
                <c:pt idx="33">
                  <c:v>-1.62155129836203</c:v>
                </c:pt>
                <c:pt idx="34">
                  <c:v>-1.54127646715681</c:v>
                </c:pt>
                <c:pt idx="35">
                  <c:v>-1.4466994992428</c:v>
                </c:pt>
                <c:pt idx="36">
                  <c:v>-1.35395137167235</c:v>
                </c:pt>
                <c:pt idx="37">
                  <c:v>-1.26182925404701</c:v>
                </c:pt>
                <c:pt idx="38">
                  <c:v>-1.16242688403787</c:v>
                </c:pt>
                <c:pt idx="39">
                  <c:v>-1.090144712354</c:v>
                </c:pt>
                <c:pt idx="40">
                  <c:v>-0.97100256354356</c:v>
                </c:pt>
                <c:pt idx="41">
                  <c:v>-0.920080039206667</c:v>
                </c:pt>
                <c:pt idx="42">
                  <c:v>-0.786543959641883</c:v>
                </c:pt>
                <c:pt idx="43">
                  <c:v>-0.693146537572747</c:v>
                </c:pt>
                <c:pt idx="44">
                  <c:v>-0.591121904626263</c:v>
                </c:pt>
                <c:pt idx="45">
                  <c:v>-0.533199984127485</c:v>
                </c:pt>
                <c:pt idx="46">
                  <c:v>-0.376628959453014</c:v>
                </c:pt>
                <c:pt idx="47">
                  <c:v>-0.24709945369262</c:v>
                </c:pt>
                <c:pt idx="48">
                  <c:v>-0.112764688950658</c:v>
                </c:pt>
                <c:pt idx="49">
                  <c:v>-0.0227741718853943</c:v>
                </c:pt>
                <c:pt idx="50">
                  <c:v>0.11641439236604</c:v>
                </c:pt>
                <c:pt idx="51">
                  <c:v>0.150567506481775</c:v>
                </c:pt>
                <c:pt idx="52">
                  <c:v>0.237571541760599</c:v>
                </c:pt>
                <c:pt idx="53">
                  <c:v>0.316400560779681</c:v>
                </c:pt>
                <c:pt idx="54">
                  <c:v>0.440979006229935</c:v>
                </c:pt>
                <c:pt idx="55">
                  <c:v>0.583449245641733</c:v>
                </c:pt>
                <c:pt idx="56">
                  <c:v>0.701106308647029</c:v>
                </c:pt>
                <c:pt idx="57">
                  <c:v>0.805681747258517</c:v>
                </c:pt>
                <c:pt idx="58">
                  <c:v>0.918419873620696</c:v>
                </c:pt>
                <c:pt idx="59">
                  <c:v>1.12564269354111</c:v>
                </c:pt>
                <c:pt idx="60">
                  <c:v>1.27618371620087</c:v>
                </c:pt>
                <c:pt idx="61">
                  <c:v>1.40824225694622</c:v>
                </c:pt>
                <c:pt idx="62">
                  <c:v>1.5305797122232</c:v>
                </c:pt>
                <c:pt idx="63">
                  <c:v>1.65683583081319</c:v>
                </c:pt>
                <c:pt idx="64">
                  <c:v>1.77731129372221</c:v>
                </c:pt>
                <c:pt idx="65">
                  <c:v>1.94999087844521</c:v>
                </c:pt>
                <c:pt idx="66">
                  <c:v>2.07855398910105</c:v>
                </c:pt>
                <c:pt idx="67">
                  <c:v>2.14160638500017</c:v>
                </c:pt>
                <c:pt idx="68">
                  <c:v>2.27445801455703</c:v>
                </c:pt>
                <c:pt idx="69">
                  <c:v>2.43062514787183</c:v>
                </c:pt>
                <c:pt idx="70">
                  <c:v>2.57818437452762</c:v>
                </c:pt>
                <c:pt idx="71">
                  <c:v>2.82740134955509</c:v>
                </c:pt>
                <c:pt idx="72">
                  <c:v>3.04726621626837</c:v>
                </c:pt>
                <c:pt idx="73">
                  <c:v>3.14711750767815</c:v>
                </c:pt>
                <c:pt idx="74">
                  <c:v>3.29606018899547</c:v>
                </c:pt>
                <c:pt idx="75">
                  <c:v>3.43932029624692</c:v>
                </c:pt>
                <c:pt idx="76">
                  <c:v>3.63168132373552</c:v>
                </c:pt>
                <c:pt idx="77">
                  <c:v>3.80482267652754</c:v>
                </c:pt>
                <c:pt idx="78">
                  <c:v>3.93099807646443</c:v>
                </c:pt>
                <c:pt idx="79">
                  <c:v>4.17509020073597</c:v>
                </c:pt>
                <c:pt idx="80">
                  <c:v>4.44185721711186</c:v>
                </c:pt>
                <c:pt idx="81">
                  <c:v>4.71424581777445</c:v>
                </c:pt>
                <c:pt idx="82">
                  <c:v>4.98285104215928</c:v>
                </c:pt>
                <c:pt idx="83">
                  <c:v>5.0851609580444</c:v>
                </c:pt>
                <c:pt idx="84">
                  <c:v>5.25027015396266</c:v>
                </c:pt>
                <c:pt idx="85">
                  <c:v>5.41293492574628</c:v>
                </c:pt>
                <c:pt idx="86">
                  <c:v>5.66815524283765</c:v>
                </c:pt>
                <c:pt idx="87">
                  <c:v>5.87616725041475</c:v>
                </c:pt>
                <c:pt idx="88">
                  <c:v>6.2630322063177</c:v>
                </c:pt>
                <c:pt idx="89">
                  <c:v>6.44064143622323</c:v>
                </c:pt>
                <c:pt idx="90">
                  <c:v>6.66906866258644</c:v>
                </c:pt>
                <c:pt idx="91">
                  <c:v>6.90338417335006</c:v>
                </c:pt>
                <c:pt idx="92">
                  <c:v>7.14650843113495</c:v>
                </c:pt>
                <c:pt idx="93">
                  <c:v>7.37278818553536</c:v>
                </c:pt>
                <c:pt idx="94">
                  <c:v>7.47026564799672</c:v>
                </c:pt>
                <c:pt idx="95">
                  <c:v>7.68142978045718</c:v>
                </c:pt>
                <c:pt idx="96">
                  <c:v>7.81906709441386</c:v>
                </c:pt>
                <c:pt idx="97">
                  <c:v>8.00708584788414</c:v>
                </c:pt>
                <c:pt idx="98">
                  <c:v>8.61764723050116</c:v>
                </c:pt>
                <c:pt idx="99">
                  <c:v>8.92688891906947</c:v>
                </c:pt>
                <c:pt idx="100">
                  <c:v>9.52980555476312</c:v>
                </c:pt>
              </c:numCache>
            </c:numRef>
          </c:xVal>
          <c:yVal>
            <c:numRef>
              <c:f>'ATG 30GHz UL 3'!$A$29:$A$129</c:f>
              <c:numCache>
                <c:formatCode>General</c:formatCode>
                <c:ptCount val="10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numCache>
            </c:numRef>
          </c:yVal>
          <c:smooth val="0"/>
        </c:ser>
        <c:ser>
          <c:idx val="1"/>
          <c:order val="1"/>
          <c:tx>
            <c:strRef>
              <c:f>'ATG 30GHz UL 3'!$AI$25</c:f>
              <c:strCache>
                <c:ptCount val="1"/>
                <c:pt idx="0">
                  <c:v>90km</c:v>
                </c:pt>
              </c:strCache>
            </c:strRef>
          </c:tx>
          <c:spPr>
            <a:ln w="25400" cap="rnd" cmpd="sng" algn="ctr">
              <a:solidFill>
                <a:srgbClr val="FF00FF"/>
              </a:solidFill>
              <a:prstDash val="solid"/>
              <a:round/>
            </a:ln>
          </c:spPr>
          <c:marker>
            <c:symbol val="none"/>
          </c:marker>
          <c:dLbls>
            <c:delete val="1"/>
          </c:dLbls>
          <c:xVal>
            <c:numRef>
              <c:f>'ATG 30GHz UL 3'!$AI$29:$AI$129</c:f>
              <c:numCache>
                <c:formatCode>General</c:formatCode>
                <c:ptCount val="101"/>
              </c:numCache>
            </c:numRef>
          </c:xVal>
          <c:yVal>
            <c:numRef>
              <c:f>'ATG 30GHz UL 3'!$A$29:$A$129</c:f>
              <c:numCache>
                <c:formatCode>General</c:formatCode>
                <c:ptCount val="10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numCache>
            </c:numRef>
          </c:yVal>
          <c:smooth val="0"/>
        </c:ser>
        <c:ser>
          <c:idx val="2"/>
          <c:order val="2"/>
          <c:tx>
            <c:strRef>
              <c:f>'ATG 30GHz UL 3'!$AJ$25</c:f>
              <c:strCache>
                <c:ptCount val="1"/>
                <c:pt idx="0">
                  <c:v>80km</c:v>
                </c:pt>
              </c:strCache>
            </c:strRef>
          </c:tx>
          <c:spPr>
            <a:ln w="25400" cap="rnd" cmpd="sng" algn="ctr">
              <a:solidFill>
                <a:srgbClr val="00FFFF"/>
              </a:solidFill>
              <a:prstDash val="solid"/>
              <a:round/>
            </a:ln>
          </c:spPr>
          <c:marker>
            <c:symbol val="none"/>
          </c:marker>
          <c:dLbls>
            <c:delete val="1"/>
          </c:dLbls>
          <c:xVal>
            <c:numRef>
              <c:f>'ATG 30GHz UL 3'!$AJ$29:$AJ$129</c:f>
              <c:numCache>
                <c:formatCode>0.00_ </c:formatCode>
                <c:ptCount val="101"/>
                <c:pt idx="0">
                  <c:v>-2.39589577242928</c:v>
                </c:pt>
                <c:pt idx="1">
                  <c:v>-2.38220165820004</c:v>
                </c:pt>
                <c:pt idx="2">
                  <c:v>-2.24054527960725</c:v>
                </c:pt>
                <c:pt idx="3">
                  <c:v>-2.16909524866875</c:v>
                </c:pt>
                <c:pt idx="4">
                  <c:v>-2.11609312195508</c:v>
                </c:pt>
                <c:pt idx="5">
                  <c:v>-2.02039837246112</c:v>
                </c:pt>
                <c:pt idx="6">
                  <c:v>-1.97153296745514</c:v>
                </c:pt>
                <c:pt idx="7">
                  <c:v>-1.88273535470032</c:v>
                </c:pt>
                <c:pt idx="8">
                  <c:v>-1.81922565491023</c:v>
                </c:pt>
                <c:pt idx="9">
                  <c:v>-1.7663232339206</c:v>
                </c:pt>
                <c:pt idx="10">
                  <c:v>-1.68461331665436</c:v>
                </c:pt>
                <c:pt idx="11">
                  <c:v>-1.62107436191178</c:v>
                </c:pt>
                <c:pt idx="12">
                  <c:v>-1.56963272216743</c:v>
                </c:pt>
                <c:pt idx="13">
                  <c:v>-1.50100304405952</c:v>
                </c:pt>
                <c:pt idx="14">
                  <c:v>-1.41826277940654</c:v>
                </c:pt>
                <c:pt idx="15">
                  <c:v>-1.35021694514501</c:v>
                </c:pt>
                <c:pt idx="16">
                  <c:v>-1.24950995742978</c:v>
                </c:pt>
                <c:pt idx="17">
                  <c:v>-1.16673465504995</c:v>
                </c:pt>
                <c:pt idx="18">
                  <c:v>-1.09487727197412</c:v>
                </c:pt>
                <c:pt idx="19">
                  <c:v>-0.956427730834924</c:v>
                </c:pt>
                <c:pt idx="20">
                  <c:v>-0.908015802659182</c:v>
                </c:pt>
                <c:pt idx="21">
                  <c:v>-0.81454479788713</c:v>
                </c:pt>
                <c:pt idx="22">
                  <c:v>-0.780992235007862</c:v>
                </c:pt>
                <c:pt idx="23">
                  <c:v>-0.651498014371179</c:v>
                </c:pt>
                <c:pt idx="24">
                  <c:v>-0.591918093057145</c:v>
                </c:pt>
                <c:pt idx="25">
                  <c:v>-0.48775560154349</c:v>
                </c:pt>
                <c:pt idx="26">
                  <c:v>-0.384076903019203</c:v>
                </c:pt>
                <c:pt idx="27">
                  <c:v>-0.317154428009626</c:v>
                </c:pt>
                <c:pt idx="28">
                  <c:v>-0.245894294358585</c:v>
                </c:pt>
                <c:pt idx="29">
                  <c:v>-0.186435525893105</c:v>
                </c:pt>
                <c:pt idx="30">
                  <c:v>-0.10746905103645</c:v>
                </c:pt>
                <c:pt idx="31">
                  <c:v>-0.0126222205807235</c:v>
                </c:pt>
                <c:pt idx="32">
                  <c:v>0.11833966139729</c:v>
                </c:pt>
                <c:pt idx="33">
                  <c:v>0.251439446997722</c:v>
                </c:pt>
                <c:pt idx="34">
                  <c:v>0.360262412163139</c:v>
                </c:pt>
                <c:pt idx="35">
                  <c:v>0.475757763738699</c:v>
                </c:pt>
                <c:pt idx="36">
                  <c:v>0.573291377418018</c:v>
                </c:pt>
                <c:pt idx="37">
                  <c:v>0.661478861521833</c:v>
                </c:pt>
                <c:pt idx="38">
                  <c:v>0.746087767622182</c:v>
                </c:pt>
                <c:pt idx="39">
                  <c:v>0.800151764140763</c:v>
                </c:pt>
                <c:pt idx="40">
                  <c:v>0.883300634931527</c:v>
                </c:pt>
                <c:pt idx="41">
                  <c:v>1.03610844892284</c:v>
                </c:pt>
                <c:pt idx="42">
                  <c:v>1.10149989833267</c:v>
                </c:pt>
                <c:pt idx="43">
                  <c:v>1.18187199275009</c:v>
                </c:pt>
                <c:pt idx="44">
                  <c:v>1.2573417033761</c:v>
                </c:pt>
                <c:pt idx="45">
                  <c:v>1.33723763087066</c:v>
                </c:pt>
                <c:pt idx="46">
                  <c:v>1.49959175408238</c:v>
                </c:pt>
                <c:pt idx="47">
                  <c:v>1.59118091741567</c:v>
                </c:pt>
                <c:pt idx="48">
                  <c:v>1.71494746686626</c:v>
                </c:pt>
                <c:pt idx="49">
                  <c:v>1.76610060909054</c:v>
                </c:pt>
                <c:pt idx="50">
                  <c:v>1.85516242071465</c:v>
                </c:pt>
                <c:pt idx="51">
                  <c:v>1.96028660607171</c:v>
                </c:pt>
                <c:pt idx="52">
                  <c:v>2.08220503320579</c:v>
                </c:pt>
                <c:pt idx="53">
                  <c:v>2.22265928576634</c:v>
                </c:pt>
                <c:pt idx="54">
                  <c:v>2.38701765959828</c:v>
                </c:pt>
                <c:pt idx="55">
                  <c:v>2.50770809314914</c:v>
                </c:pt>
                <c:pt idx="56">
                  <c:v>2.65373524875757</c:v>
                </c:pt>
                <c:pt idx="57">
                  <c:v>2.77235908901689</c:v>
                </c:pt>
                <c:pt idx="58">
                  <c:v>2.84772139451284</c:v>
                </c:pt>
                <c:pt idx="59">
                  <c:v>2.98964466048445</c:v>
                </c:pt>
                <c:pt idx="60">
                  <c:v>3.09600830831431</c:v>
                </c:pt>
                <c:pt idx="61">
                  <c:v>3.20930377981783</c:v>
                </c:pt>
                <c:pt idx="62">
                  <c:v>3.33488517964629</c:v>
                </c:pt>
                <c:pt idx="63">
                  <c:v>3.40195109336729</c:v>
                </c:pt>
                <c:pt idx="64">
                  <c:v>3.50435297408715</c:v>
                </c:pt>
                <c:pt idx="65">
                  <c:v>3.56044331359673</c:v>
                </c:pt>
                <c:pt idx="66">
                  <c:v>3.66738308862363</c:v>
                </c:pt>
                <c:pt idx="67">
                  <c:v>3.76058719664065</c:v>
                </c:pt>
                <c:pt idx="68">
                  <c:v>3.88243465329812</c:v>
                </c:pt>
                <c:pt idx="69">
                  <c:v>4.00816876176286</c:v>
                </c:pt>
                <c:pt idx="70">
                  <c:v>4.15570342283546</c:v>
                </c:pt>
                <c:pt idx="71">
                  <c:v>4.24565721847021</c:v>
                </c:pt>
                <c:pt idx="72">
                  <c:v>4.39466921525222</c:v>
                </c:pt>
                <c:pt idx="73">
                  <c:v>4.66981901076322</c:v>
                </c:pt>
                <c:pt idx="74">
                  <c:v>4.76454391327941</c:v>
                </c:pt>
                <c:pt idx="75">
                  <c:v>4.8733548741259</c:v>
                </c:pt>
                <c:pt idx="76">
                  <c:v>4.99845235688171</c:v>
                </c:pt>
                <c:pt idx="77">
                  <c:v>5.13691763508418</c:v>
                </c:pt>
                <c:pt idx="78">
                  <c:v>5.22402315108714</c:v>
                </c:pt>
                <c:pt idx="79">
                  <c:v>5.46227581098493</c:v>
                </c:pt>
                <c:pt idx="80">
                  <c:v>5.67355845634093</c:v>
                </c:pt>
                <c:pt idx="81">
                  <c:v>5.84303726340028</c:v>
                </c:pt>
                <c:pt idx="82">
                  <c:v>5.9822237422991</c:v>
                </c:pt>
                <c:pt idx="83">
                  <c:v>6.17291175193741</c:v>
                </c:pt>
                <c:pt idx="84">
                  <c:v>6.30144503541142</c:v>
                </c:pt>
                <c:pt idx="85">
                  <c:v>6.38893114267382</c:v>
                </c:pt>
                <c:pt idx="86">
                  <c:v>6.51240887125102</c:v>
                </c:pt>
                <c:pt idx="87">
                  <c:v>6.69858976786507</c:v>
                </c:pt>
                <c:pt idx="88">
                  <c:v>7.0052918547873</c:v>
                </c:pt>
                <c:pt idx="89">
                  <c:v>7.12259308194259</c:v>
                </c:pt>
                <c:pt idx="90">
                  <c:v>7.2951805597885</c:v>
                </c:pt>
                <c:pt idx="91">
                  <c:v>7.36744782139722</c:v>
                </c:pt>
                <c:pt idx="92">
                  <c:v>7.54761418558458</c:v>
                </c:pt>
                <c:pt idx="93">
                  <c:v>7.653308381376</c:v>
                </c:pt>
                <c:pt idx="94">
                  <c:v>7.76791734411363</c:v>
                </c:pt>
                <c:pt idx="95">
                  <c:v>7.86024808229384</c:v>
                </c:pt>
                <c:pt idx="96">
                  <c:v>8.14353308194843</c:v>
                </c:pt>
                <c:pt idx="97">
                  <c:v>8.40473596775954</c:v>
                </c:pt>
                <c:pt idx="98">
                  <c:v>8.59087412892991</c:v>
                </c:pt>
                <c:pt idx="99">
                  <c:v>8.83034491616131</c:v>
                </c:pt>
                <c:pt idx="100">
                  <c:v>9.57754499167227</c:v>
                </c:pt>
              </c:numCache>
            </c:numRef>
          </c:xVal>
          <c:yVal>
            <c:numRef>
              <c:f>'ATG 30GHz UL 3'!$A$29:$A$129</c:f>
              <c:numCache>
                <c:formatCode>General</c:formatCode>
                <c:ptCount val="10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numCache>
            </c:numRef>
          </c:yVal>
          <c:smooth val="0"/>
        </c:ser>
        <c:ser>
          <c:idx val="3"/>
          <c:order val="3"/>
          <c:tx>
            <c:strRef>
              <c:f>'ATG 30GHz UL 3'!$AL$25</c:f>
              <c:strCache>
                <c:ptCount val="1"/>
                <c:pt idx="0">
                  <c:v>60km</c:v>
                </c:pt>
              </c:strCache>
            </c:strRef>
          </c:tx>
          <c:spPr>
            <a:ln w="25400" cap="rnd" cmpd="sng" algn="ctr">
              <a:solidFill>
                <a:srgbClr val="000000"/>
              </a:solidFill>
              <a:prstDash val="solid"/>
              <a:round/>
            </a:ln>
          </c:spPr>
          <c:marker>
            <c:symbol val="none"/>
          </c:marker>
          <c:dLbls>
            <c:delete val="1"/>
          </c:dLbls>
          <c:xVal>
            <c:numRef>
              <c:f>'ATG 30GHz UL 3'!$AL$29:$AL$129</c:f>
              <c:numCache>
                <c:formatCode>0.00_ </c:formatCode>
                <c:ptCount val="101"/>
                <c:pt idx="0">
                  <c:v>0.186260727439904</c:v>
                </c:pt>
                <c:pt idx="1">
                  <c:v>0.191292301438641</c:v>
                </c:pt>
                <c:pt idx="2">
                  <c:v>0.276200007280366</c:v>
                </c:pt>
                <c:pt idx="3">
                  <c:v>0.311520848991013</c:v>
                </c:pt>
                <c:pt idx="4">
                  <c:v>0.367303312553059</c:v>
                </c:pt>
                <c:pt idx="5">
                  <c:v>0.419273154631924</c:v>
                </c:pt>
                <c:pt idx="6">
                  <c:v>0.497298585965741</c:v>
                </c:pt>
                <c:pt idx="7">
                  <c:v>0.568891053410209</c:v>
                </c:pt>
                <c:pt idx="8">
                  <c:v>0.640278858219402</c:v>
                </c:pt>
                <c:pt idx="9">
                  <c:v>0.698467746576382</c:v>
                </c:pt>
                <c:pt idx="10">
                  <c:v>0.77921260598346</c:v>
                </c:pt>
                <c:pt idx="11">
                  <c:v>0.857203960949523</c:v>
                </c:pt>
                <c:pt idx="12">
                  <c:v>0.908597913510608</c:v>
                </c:pt>
                <c:pt idx="13">
                  <c:v>0.972179485493211</c:v>
                </c:pt>
                <c:pt idx="14">
                  <c:v>1.09161604522221</c:v>
                </c:pt>
                <c:pt idx="15">
                  <c:v>1.18682231212414</c:v>
                </c:pt>
                <c:pt idx="16">
                  <c:v>1.29447628400796</c:v>
                </c:pt>
                <c:pt idx="17">
                  <c:v>1.35731279476605</c:v>
                </c:pt>
                <c:pt idx="18">
                  <c:v>1.43101171196189</c:v>
                </c:pt>
                <c:pt idx="19">
                  <c:v>1.49927486262426</c:v>
                </c:pt>
                <c:pt idx="20">
                  <c:v>1.55164193569662</c:v>
                </c:pt>
                <c:pt idx="21">
                  <c:v>1.63513321911101</c:v>
                </c:pt>
                <c:pt idx="22">
                  <c:v>1.69638597145577</c:v>
                </c:pt>
                <c:pt idx="23">
                  <c:v>1.73588348329814</c:v>
                </c:pt>
                <c:pt idx="24">
                  <c:v>1.77342118054106</c:v>
                </c:pt>
                <c:pt idx="25">
                  <c:v>1.82166577953579</c:v>
                </c:pt>
                <c:pt idx="26">
                  <c:v>1.88835615900029</c:v>
                </c:pt>
                <c:pt idx="27">
                  <c:v>1.9691192642518</c:v>
                </c:pt>
                <c:pt idx="28">
                  <c:v>2.0018422902635</c:v>
                </c:pt>
                <c:pt idx="29">
                  <c:v>2.08283951903858</c:v>
                </c:pt>
                <c:pt idx="30">
                  <c:v>2.15846613854096</c:v>
                </c:pt>
                <c:pt idx="31">
                  <c:v>2.27382413890307</c:v>
                </c:pt>
                <c:pt idx="32">
                  <c:v>2.33587427144197</c:v>
                </c:pt>
                <c:pt idx="33">
                  <c:v>2.43557380741949</c:v>
                </c:pt>
                <c:pt idx="34">
                  <c:v>2.48587575733502</c:v>
                </c:pt>
                <c:pt idx="35">
                  <c:v>2.55084523403839</c:v>
                </c:pt>
                <c:pt idx="36">
                  <c:v>2.6513997413834</c:v>
                </c:pt>
                <c:pt idx="37">
                  <c:v>2.70549013525867</c:v>
                </c:pt>
                <c:pt idx="38">
                  <c:v>2.76557618077887</c:v>
                </c:pt>
                <c:pt idx="39">
                  <c:v>2.85349147454868</c:v>
                </c:pt>
                <c:pt idx="40">
                  <c:v>2.95010941017761</c:v>
                </c:pt>
                <c:pt idx="41">
                  <c:v>2.98975128703777</c:v>
                </c:pt>
                <c:pt idx="42">
                  <c:v>3.08099395725428</c:v>
                </c:pt>
                <c:pt idx="43">
                  <c:v>3.21598859021917</c:v>
                </c:pt>
                <c:pt idx="44">
                  <c:v>3.31327762049081</c:v>
                </c:pt>
                <c:pt idx="45">
                  <c:v>3.42527402605116</c:v>
                </c:pt>
                <c:pt idx="46">
                  <c:v>3.53265717013222</c:v>
                </c:pt>
                <c:pt idx="47">
                  <c:v>3.61997282638231</c:v>
                </c:pt>
                <c:pt idx="48">
                  <c:v>3.71741096604886</c:v>
                </c:pt>
                <c:pt idx="49">
                  <c:v>3.78776824717689</c:v>
                </c:pt>
                <c:pt idx="50">
                  <c:v>3.84544682802287</c:v>
                </c:pt>
                <c:pt idx="51">
                  <c:v>3.94444375055396</c:v>
                </c:pt>
                <c:pt idx="52">
                  <c:v>4.00374128271808</c:v>
                </c:pt>
                <c:pt idx="53">
                  <c:v>4.0976820576942</c:v>
                </c:pt>
                <c:pt idx="54">
                  <c:v>4.16181383839621</c:v>
                </c:pt>
                <c:pt idx="55">
                  <c:v>4.22387927152003</c:v>
                </c:pt>
                <c:pt idx="56">
                  <c:v>4.32033102931384</c:v>
                </c:pt>
                <c:pt idx="57">
                  <c:v>4.43432548811403</c:v>
                </c:pt>
                <c:pt idx="58">
                  <c:v>4.49906173344279</c:v>
                </c:pt>
                <c:pt idx="59">
                  <c:v>4.59648534915256</c:v>
                </c:pt>
                <c:pt idx="60">
                  <c:v>4.65637697519689</c:v>
                </c:pt>
                <c:pt idx="61">
                  <c:v>4.73702419509083</c:v>
                </c:pt>
                <c:pt idx="62">
                  <c:v>4.78268582618522</c:v>
                </c:pt>
                <c:pt idx="63">
                  <c:v>4.87301032763695</c:v>
                </c:pt>
                <c:pt idx="64">
                  <c:v>4.94996546643709</c:v>
                </c:pt>
                <c:pt idx="65">
                  <c:v>4.97317660667646</c:v>
                </c:pt>
                <c:pt idx="66">
                  <c:v>5.03949321216716</c:v>
                </c:pt>
                <c:pt idx="67">
                  <c:v>5.12414203085196</c:v>
                </c:pt>
                <c:pt idx="68">
                  <c:v>5.19517437378714</c:v>
                </c:pt>
                <c:pt idx="69">
                  <c:v>5.28297697283996</c:v>
                </c:pt>
                <c:pt idx="70">
                  <c:v>5.36299918453584</c:v>
                </c:pt>
                <c:pt idx="71">
                  <c:v>5.54545016145538</c:v>
                </c:pt>
                <c:pt idx="72">
                  <c:v>5.67876737586679</c:v>
                </c:pt>
                <c:pt idx="73">
                  <c:v>5.85664242879158</c:v>
                </c:pt>
                <c:pt idx="74">
                  <c:v>5.93956290123921</c:v>
                </c:pt>
                <c:pt idx="75">
                  <c:v>6.05272206569534</c:v>
                </c:pt>
                <c:pt idx="76">
                  <c:v>6.12842744978873</c:v>
                </c:pt>
                <c:pt idx="77">
                  <c:v>6.20790397860242</c:v>
                </c:pt>
                <c:pt idx="78">
                  <c:v>6.2846204698474</c:v>
                </c:pt>
                <c:pt idx="79">
                  <c:v>6.44740844271375</c:v>
                </c:pt>
                <c:pt idx="80">
                  <c:v>6.54969191147104</c:v>
                </c:pt>
                <c:pt idx="81">
                  <c:v>6.66395282077217</c:v>
                </c:pt>
                <c:pt idx="82">
                  <c:v>6.74138716702966</c:v>
                </c:pt>
                <c:pt idx="83">
                  <c:v>6.84064966655997</c:v>
                </c:pt>
                <c:pt idx="84">
                  <c:v>6.95328263116234</c:v>
                </c:pt>
                <c:pt idx="85">
                  <c:v>7.0252665984756</c:v>
                </c:pt>
                <c:pt idx="86">
                  <c:v>7.11900914413103</c:v>
                </c:pt>
                <c:pt idx="87">
                  <c:v>7.16043444432019</c:v>
                </c:pt>
                <c:pt idx="88">
                  <c:v>7.38615581740318</c:v>
                </c:pt>
                <c:pt idx="89">
                  <c:v>7.4496116473682</c:v>
                </c:pt>
                <c:pt idx="90">
                  <c:v>7.59552454922304</c:v>
                </c:pt>
                <c:pt idx="91">
                  <c:v>7.70725515487967</c:v>
                </c:pt>
                <c:pt idx="92">
                  <c:v>7.88035614344683</c:v>
                </c:pt>
                <c:pt idx="93">
                  <c:v>8.04696259757114</c:v>
                </c:pt>
                <c:pt idx="94">
                  <c:v>8.10611171133065</c:v>
                </c:pt>
                <c:pt idx="95">
                  <c:v>8.27126946076291</c:v>
                </c:pt>
                <c:pt idx="96">
                  <c:v>8.4826396132603</c:v>
                </c:pt>
                <c:pt idx="97">
                  <c:v>8.64274355614881</c:v>
                </c:pt>
                <c:pt idx="98">
                  <c:v>8.86616490168755</c:v>
                </c:pt>
                <c:pt idx="99">
                  <c:v>9.05988912375671</c:v>
                </c:pt>
                <c:pt idx="100">
                  <c:v>9.50382535615102</c:v>
                </c:pt>
              </c:numCache>
            </c:numRef>
          </c:xVal>
          <c:yVal>
            <c:numRef>
              <c:f>'ATG 30GHz UL 3'!$A$29:$A$129</c:f>
              <c:numCache>
                <c:formatCode>General</c:formatCode>
                <c:ptCount val="10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numCache>
            </c:numRef>
          </c:yVal>
          <c:smooth val="0"/>
        </c:ser>
        <c:dLbls>
          <c:showLegendKey val="0"/>
          <c:showVal val="0"/>
          <c:showCatName val="0"/>
          <c:showSerName val="0"/>
          <c:showPercent val="0"/>
          <c:showBubbleSize val="0"/>
        </c:dLbls>
        <c:axId val="-620022000"/>
        <c:axId val="-596202816"/>
      </c:scatterChart>
      <c:valAx>
        <c:axId val="-620022000"/>
        <c:scaling>
          <c:orientation val="minMax"/>
        </c:scaling>
        <c:delete val="0"/>
        <c:axPos val="b"/>
        <c:majorGridlines>
          <c:spPr>
            <a:ln w="3175" cap="flat" cmpd="sng" algn="ctr">
              <a:solidFill>
                <a:srgbClr val="000000"/>
              </a:solidFill>
              <a:prstDash val="solid"/>
              <a:round/>
            </a:ln>
          </c:spPr>
        </c:majorGridlines>
        <c:title>
          <c:tx>
            <c:rich>
              <a:bodyPr rot="0" spcFirstLastPara="0" vertOverflow="ellipsis" vert="horz" wrap="square" anchor="ctr" anchorCtr="1"/>
              <a:lstStyle/>
              <a:p>
                <a:pPr>
                  <a:defRPr lang="en-US" sz="1000" b="1" i="0" u="none" strike="noStrike" kern="1200" baseline="0">
                    <a:solidFill>
                      <a:srgbClr val="000000"/>
                    </a:solidFill>
                    <a:latin typeface="Arial" panose="020B0604020202020204"/>
                    <a:ea typeface="Arial" panose="020B0604020202020204"/>
                    <a:cs typeface="Arial" panose="020B0604020202020204"/>
                  </a:defRPr>
                </a:pPr>
                <a:r>
                  <a:rPr lang="en-US" dirty="0"/>
                  <a:t> UL SNR CDF</a:t>
                </a:r>
                <a:r>
                  <a:rPr lang="en-US" baseline="0" dirty="0"/>
                  <a:t>(</a:t>
                </a:r>
                <a:r>
                  <a:rPr lang="en-US" dirty="0"/>
                  <a:t>dB)</a:t>
                </a:r>
                <a:endParaRPr lang="en-US" dirty="0"/>
              </a:p>
            </c:rich>
          </c:tx>
          <c:layout>
            <c:manualLayout>
              <c:xMode val="edge"/>
              <c:yMode val="edge"/>
              <c:x val="0.375390408785548"/>
              <c:y val="0.905970579751947"/>
            </c:manualLayout>
          </c:layout>
          <c:overlay val="0"/>
          <c:spPr>
            <a:noFill/>
            <a:ln w="25400">
              <a:noFill/>
            </a:ln>
          </c:spPr>
        </c:title>
        <c:numFmt formatCode="0.00" sourceLinked="0"/>
        <c:majorTickMark val="cross"/>
        <c:minorTickMark val="none"/>
        <c:tickLblPos val="nextTo"/>
        <c:spPr>
          <a:ln w="3175" cap="flat" cmpd="sng" algn="ctr">
            <a:solidFill>
              <a:srgbClr val="000000"/>
            </a:solidFill>
            <a:prstDash val="solid"/>
            <a:round/>
          </a:ln>
        </c:spPr>
        <c:txPr>
          <a:bodyPr rot="0" spcFirstLastPara="0" vertOverflow="ellipsis" vert="horz" wrap="square" anchor="ctr" anchorCtr="1"/>
          <a:lstStyle/>
          <a:p>
            <a:pPr>
              <a:defRPr lang="en-US" sz="1000" b="0" i="0" u="none" strike="noStrike" kern="1200" baseline="0">
                <a:solidFill>
                  <a:srgbClr val="000000"/>
                </a:solidFill>
                <a:latin typeface="Arial" panose="020B0604020202020204"/>
                <a:ea typeface="Arial" panose="020B0604020202020204"/>
                <a:cs typeface="Arial" panose="020B0604020202020204"/>
              </a:defRPr>
            </a:pPr>
          </a:p>
        </c:txPr>
        <c:crossAx val="-596202816"/>
        <c:crossesAt val="-120"/>
        <c:crossBetween val="midCat"/>
        <c:majorUnit val="5"/>
      </c:valAx>
      <c:valAx>
        <c:axId val="-596202816"/>
        <c:scaling>
          <c:orientation val="minMax"/>
          <c:max val="100"/>
        </c:scaling>
        <c:delete val="0"/>
        <c:axPos val="l"/>
        <c:majorGridlines>
          <c:spPr>
            <a:ln w="3175" cap="flat" cmpd="sng" algn="ctr">
              <a:solidFill>
                <a:srgbClr val="000000"/>
              </a:solidFill>
              <a:prstDash val="solid"/>
              <a:round/>
            </a:ln>
          </c:spPr>
        </c:majorGridlines>
        <c:title>
          <c:tx>
            <c:rich>
              <a:bodyPr rot="-5400000" spcFirstLastPara="0" vertOverflow="ellipsis" vert="horz" wrap="square" anchor="ctr" anchorCtr="1"/>
              <a:lstStyle/>
              <a:p>
                <a:pPr>
                  <a:defRPr lang="en-US" sz="1000" b="1" i="0" u="none" strike="noStrike" kern="1200" baseline="0">
                    <a:solidFill>
                      <a:srgbClr val="000000"/>
                    </a:solidFill>
                    <a:latin typeface="Arial" panose="020B0604020202020204"/>
                    <a:ea typeface="Arial" panose="020B0604020202020204"/>
                    <a:cs typeface="Arial" panose="020B0604020202020204"/>
                  </a:defRPr>
                </a:pPr>
                <a:r>
                  <a:rPr lang="en-US"/>
                  <a:t>C.D.F. [%]</a:t>
                </a:r>
                <a:endParaRPr lang="en-US"/>
              </a:p>
            </c:rich>
          </c:tx>
          <c:layout>
            <c:manualLayout>
              <c:xMode val="edge"/>
              <c:yMode val="edge"/>
              <c:x val="0.114271941082012"/>
              <c:y val="0.35233923434323"/>
            </c:manualLayout>
          </c:layout>
          <c:overlay val="0"/>
          <c:spPr>
            <a:noFill/>
            <a:ln w="25400">
              <a:noFill/>
            </a:ln>
          </c:spPr>
        </c:title>
        <c:numFmt formatCode="0" sourceLinked="0"/>
        <c:majorTickMark val="cross"/>
        <c:minorTickMark val="none"/>
        <c:tickLblPos val="low"/>
        <c:spPr>
          <a:ln w="3175" cap="flat" cmpd="sng" algn="ctr">
            <a:solidFill>
              <a:srgbClr val="000000"/>
            </a:solidFill>
            <a:prstDash val="solid"/>
            <a:round/>
          </a:ln>
        </c:spPr>
        <c:txPr>
          <a:bodyPr rot="0" spcFirstLastPara="0" vertOverflow="ellipsis" vert="horz" wrap="square" anchor="ctr" anchorCtr="1"/>
          <a:lstStyle/>
          <a:p>
            <a:pPr>
              <a:defRPr lang="en-US" sz="1000" b="0" i="0" u="none" strike="noStrike" kern="1200" baseline="0">
                <a:solidFill>
                  <a:srgbClr val="000000"/>
                </a:solidFill>
                <a:latin typeface="Arial" panose="020B0604020202020204"/>
                <a:ea typeface="Arial" panose="020B0604020202020204"/>
                <a:cs typeface="Arial" panose="020B0604020202020204"/>
              </a:defRPr>
            </a:pPr>
          </a:p>
        </c:txPr>
        <c:crossAx val="-620022000"/>
        <c:crosses val="autoZero"/>
        <c:crossBetween val="midCat"/>
        <c:majorUnit val="10"/>
        <c:minorUnit val="4"/>
      </c:valAx>
      <c:spPr>
        <a:noFill/>
        <a:ln w="25400">
          <a:noFill/>
        </a:ln>
      </c:spPr>
    </c:plotArea>
    <c:legend>
      <c:legendPos val="r"/>
      <c:legendEntry>
        <c:idx val="1"/>
        <c:delete val="1"/>
      </c:legendEntry>
      <c:layout>
        <c:manualLayout>
          <c:xMode val="edge"/>
          <c:yMode val="edge"/>
          <c:x val="0.714117212359553"/>
          <c:y val="0.0820201068418325"/>
          <c:w val="0.263592919640778"/>
          <c:h val="0.237600608530543"/>
        </c:manualLayout>
      </c:layout>
      <c:overlay val="0"/>
      <c:spPr>
        <a:solidFill>
          <a:srgbClr val="FFFFFF"/>
        </a:solidFill>
        <a:ln w="3175">
          <a:solidFill>
            <a:srgbClr val="000000"/>
          </a:solidFill>
          <a:prstDash val="solid"/>
        </a:ln>
      </c:spPr>
      <c:txPr>
        <a:bodyPr rot="0" spcFirstLastPara="0" vertOverflow="ellipsis" vert="horz" wrap="square" anchor="ctr" anchorCtr="1"/>
        <a:lstStyle/>
        <a:p>
          <a:pPr>
            <a:defRPr lang="en-US" sz="825" b="0" i="0" u="none" strike="noStrike" kern="1200" baseline="0">
              <a:solidFill>
                <a:srgbClr val="000000"/>
              </a:solidFill>
              <a:latin typeface="Arial" panose="020B0604020202020204"/>
              <a:ea typeface="Arial" panose="020B0604020202020204"/>
              <a:cs typeface="Arial" panose="020B0604020202020204"/>
            </a:defRPr>
          </a:pPr>
        </a:p>
      </c:txPr>
    </c:legend>
    <c:plotVisOnly val="1"/>
    <c:dispBlanksAs val="gap"/>
    <c:showDLblsOverMax val="0"/>
  </c:chart>
  <c:spPr>
    <a:solidFill>
      <a:srgbClr val="FFFFFF"/>
    </a:solidFill>
    <a:ln w="9525" cap="flat" cmpd="sng" algn="ctr">
      <a:noFill/>
      <a:prstDash val="solid"/>
      <a:round/>
    </a:ln>
  </c:spPr>
  <c:txPr>
    <a:bodyPr/>
    <a:lstStyle/>
    <a:p>
      <a:pPr>
        <a:defRPr lang="zh-CN" sz="825" b="0" i="0" u="none" strike="noStrike" baseline="0">
          <a:solidFill>
            <a:srgbClr val="000000"/>
          </a:solidFill>
          <a:latin typeface="Arial" panose="020B0604020202020204"/>
          <a:ea typeface="Arial" panose="020B0604020202020204"/>
          <a:cs typeface="Arial" panose="020B0604020202020204"/>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23077084874354"/>
          <c:y val="0.0392157801388734"/>
          <c:w val="0.884103006862483"/>
          <c:h val="0.748899192608961"/>
        </c:manualLayout>
      </c:layout>
      <c:scatterChart>
        <c:scatterStyle val="lineMarker"/>
        <c:varyColors val="0"/>
        <c:ser>
          <c:idx val="0"/>
          <c:order val="0"/>
          <c:tx>
            <c:strRef>
              <c:f>'ATG 30GHz DL 3'!$AH$25</c:f>
              <c:strCache>
                <c:ptCount val="1"/>
                <c:pt idx="0">
                  <c:v>100km</c:v>
                </c:pt>
              </c:strCache>
            </c:strRef>
          </c:tx>
          <c:spPr>
            <a:ln w="25400" cap="rnd" cmpd="sng" algn="ctr">
              <a:solidFill>
                <a:srgbClr val="0000FF"/>
              </a:solidFill>
              <a:prstDash val="solid"/>
              <a:round/>
            </a:ln>
          </c:spPr>
          <c:marker>
            <c:symbol val="none"/>
          </c:marker>
          <c:dLbls>
            <c:delete val="1"/>
          </c:dLbls>
          <c:xVal>
            <c:numRef>
              <c:f>'ATG 30GHz DL 3'!$AH$29:$AH$129</c:f>
              <c:numCache>
                <c:formatCode>0.00_ </c:formatCode>
                <c:ptCount val="101"/>
                <c:pt idx="0">
                  <c:v>17.6670859679105</c:v>
                </c:pt>
                <c:pt idx="1">
                  <c:v>17.6712871375776</c:v>
                </c:pt>
                <c:pt idx="2">
                  <c:v>17.7816529576656</c:v>
                </c:pt>
                <c:pt idx="3">
                  <c:v>17.8884483540062</c:v>
                </c:pt>
                <c:pt idx="4">
                  <c:v>17.9766353472684</c:v>
                </c:pt>
                <c:pt idx="5">
                  <c:v>18.050705370462</c:v>
                </c:pt>
                <c:pt idx="6">
                  <c:v>18.1423798509499</c:v>
                </c:pt>
                <c:pt idx="7">
                  <c:v>18.2202483032007</c:v>
                </c:pt>
                <c:pt idx="8">
                  <c:v>18.3081896819474</c:v>
                </c:pt>
                <c:pt idx="9">
                  <c:v>18.3792331017824</c:v>
                </c:pt>
                <c:pt idx="10">
                  <c:v>18.4420113486813</c:v>
                </c:pt>
                <c:pt idx="11">
                  <c:v>18.5660553352096</c:v>
                </c:pt>
                <c:pt idx="12">
                  <c:v>18.6150503159333</c:v>
                </c:pt>
                <c:pt idx="13">
                  <c:v>18.6900625692357</c:v>
                </c:pt>
                <c:pt idx="14">
                  <c:v>18.7761319198872</c:v>
                </c:pt>
                <c:pt idx="15">
                  <c:v>18.8319166982198</c:v>
                </c:pt>
                <c:pt idx="16">
                  <c:v>18.8906472178843</c:v>
                </c:pt>
                <c:pt idx="17">
                  <c:v>18.9858422547144</c:v>
                </c:pt>
                <c:pt idx="18">
                  <c:v>19.099798808798</c:v>
                </c:pt>
                <c:pt idx="19">
                  <c:v>19.2224467170352</c:v>
                </c:pt>
                <c:pt idx="20">
                  <c:v>19.2933471374487</c:v>
                </c:pt>
                <c:pt idx="21">
                  <c:v>19.3865009233611</c:v>
                </c:pt>
                <c:pt idx="22">
                  <c:v>19.4584303562858</c:v>
                </c:pt>
                <c:pt idx="23">
                  <c:v>19.5690463151069</c:v>
                </c:pt>
                <c:pt idx="24">
                  <c:v>19.6361108725565</c:v>
                </c:pt>
                <c:pt idx="25">
                  <c:v>19.6837798448832</c:v>
                </c:pt>
                <c:pt idx="26">
                  <c:v>19.7629647113921</c:v>
                </c:pt>
                <c:pt idx="27">
                  <c:v>19.8224198159284</c:v>
                </c:pt>
                <c:pt idx="28">
                  <c:v>19.8963987712402</c:v>
                </c:pt>
                <c:pt idx="29">
                  <c:v>20.0075037515112</c:v>
                </c:pt>
                <c:pt idx="30">
                  <c:v>20.1732838196387</c:v>
                </c:pt>
                <c:pt idx="31">
                  <c:v>20.2478171026418</c:v>
                </c:pt>
                <c:pt idx="32">
                  <c:v>20.3344053509622</c:v>
                </c:pt>
                <c:pt idx="33">
                  <c:v>20.3903912647462</c:v>
                </c:pt>
                <c:pt idx="34">
                  <c:v>20.4696914696451</c:v>
                </c:pt>
                <c:pt idx="35">
                  <c:v>20.5518441909034</c:v>
                </c:pt>
                <c:pt idx="36">
                  <c:v>20.6427439275868</c:v>
                </c:pt>
                <c:pt idx="37">
                  <c:v>20.8246373210931</c:v>
                </c:pt>
                <c:pt idx="38">
                  <c:v>20.9510660790596</c:v>
                </c:pt>
                <c:pt idx="39">
                  <c:v>21.0763765536145</c:v>
                </c:pt>
                <c:pt idx="40">
                  <c:v>21.146825870795</c:v>
                </c:pt>
                <c:pt idx="41">
                  <c:v>21.2623855345109</c:v>
                </c:pt>
                <c:pt idx="42">
                  <c:v>21.3474926433307</c:v>
                </c:pt>
                <c:pt idx="43">
                  <c:v>21.4699154405248</c:v>
                </c:pt>
                <c:pt idx="44">
                  <c:v>21.5915660105863</c:v>
                </c:pt>
                <c:pt idx="45">
                  <c:v>21.694814315483</c:v>
                </c:pt>
                <c:pt idx="46">
                  <c:v>21.7647192276201</c:v>
                </c:pt>
                <c:pt idx="47">
                  <c:v>21.8522590732488</c:v>
                </c:pt>
                <c:pt idx="48">
                  <c:v>21.9292057267662</c:v>
                </c:pt>
                <c:pt idx="49">
                  <c:v>22.0024736419022</c:v>
                </c:pt>
                <c:pt idx="50">
                  <c:v>22.1215764207217</c:v>
                </c:pt>
                <c:pt idx="51">
                  <c:v>22.2242883588405</c:v>
                </c:pt>
                <c:pt idx="52">
                  <c:v>22.3395432169487</c:v>
                </c:pt>
                <c:pt idx="53">
                  <c:v>22.4913052211678</c:v>
                </c:pt>
                <c:pt idx="54">
                  <c:v>22.6094942888865</c:v>
                </c:pt>
                <c:pt idx="55">
                  <c:v>22.7218781111399</c:v>
                </c:pt>
                <c:pt idx="56">
                  <c:v>22.8024615334248</c:v>
                </c:pt>
                <c:pt idx="57">
                  <c:v>22.9003080851666</c:v>
                </c:pt>
                <c:pt idx="58">
                  <c:v>22.9756272545323</c:v>
                </c:pt>
                <c:pt idx="59">
                  <c:v>23.135079233683</c:v>
                </c:pt>
                <c:pt idx="60">
                  <c:v>23.3332536944189</c:v>
                </c:pt>
                <c:pt idx="61">
                  <c:v>23.4386981410428</c:v>
                </c:pt>
                <c:pt idx="62">
                  <c:v>23.6069434063067</c:v>
                </c:pt>
                <c:pt idx="63">
                  <c:v>23.7589978363392</c:v>
                </c:pt>
                <c:pt idx="64">
                  <c:v>23.84753472137</c:v>
                </c:pt>
                <c:pt idx="65">
                  <c:v>23.9780991973817</c:v>
                </c:pt>
                <c:pt idx="66">
                  <c:v>24.2065230741556</c:v>
                </c:pt>
                <c:pt idx="67">
                  <c:v>24.3257289110993</c:v>
                </c:pt>
                <c:pt idx="68">
                  <c:v>24.4970609874212</c:v>
                </c:pt>
                <c:pt idx="69">
                  <c:v>24.6045788333785</c:v>
                </c:pt>
                <c:pt idx="70">
                  <c:v>24.7450498235617</c:v>
                </c:pt>
                <c:pt idx="71">
                  <c:v>24.8351823618396</c:v>
                </c:pt>
                <c:pt idx="72">
                  <c:v>24.9551311072118</c:v>
                </c:pt>
                <c:pt idx="73">
                  <c:v>25.0499552672739</c:v>
                </c:pt>
                <c:pt idx="74">
                  <c:v>25.2480145729636</c:v>
                </c:pt>
                <c:pt idx="75">
                  <c:v>25.3508212405738</c:v>
                </c:pt>
                <c:pt idx="76">
                  <c:v>25.5828265672761</c:v>
                </c:pt>
                <c:pt idx="77">
                  <c:v>25.8121933476701</c:v>
                </c:pt>
                <c:pt idx="78">
                  <c:v>25.9679591271821</c:v>
                </c:pt>
                <c:pt idx="79">
                  <c:v>26.0713175493743</c:v>
                </c:pt>
                <c:pt idx="80">
                  <c:v>26.2445125254059</c:v>
                </c:pt>
                <c:pt idx="81">
                  <c:v>26.4072703422902</c:v>
                </c:pt>
                <c:pt idx="82">
                  <c:v>26.6063205575542</c:v>
                </c:pt>
                <c:pt idx="83">
                  <c:v>26.8389150030011</c:v>
                </c:pt>
                <c:pt idx="84">
                  <c:v>27.0618878129928</c:v>
                </c:pt>
                <c:pt idx="85">
                  <c:v>27.2517618622732</c:v>
                </c:pt>
                <c:pt idx="86">
                  <c:v>27.5137696414441</c:v>
                </c:pt>
                <c:pt idx="87">
                  <c:v>27.7007262542373</c:v>
                </c:pt>
                <c:pt idx="88">
                  <c:v>27.9889330417208</c:v>
                </c:pt>
                <c:pt idx="89">
                  <c:v>28.1973683039962</c:v>
                </c:pt>
                <c:pt idx="90">
                  <c:v>28.4164015625321</c:v>
                </c:pt>
                <c:pt idx="91">
                  <c:v>28.5887757928714</c:v>
                </c:pt>
                <c:pt idx="92">
                  <c:v>28.7220580012118</c:v>
                </c:pt>
                <c:pt idx="93">
                  <c:v>28.9519936968862</c:v>
                </c:pt>
                <c:pt idx="94">
                  <c:v>29.1888149450193</c:v>
                </c:pt>
                <c:pt idx="95">
                  <c:v>29.5409933559349</c:v>
                </c:pt>
                <c:pt idx="96">
                  <c:v>29.8747170219517</c:v>
                </c:pt>
                <c:pt idx="97">
                  <c:v>30.1303228099353</c:v>
                </c:pt>
                <c:pt idx="98">
                  <c:v>30.5112324219901</c:v>
                </c:pt>
                <c:pt idx="99">
                  <c:v>31.0963051004166</c:v>
                </c:pt>
                <c:pt idx="100">
                  <c:v>31.3674143921794</c:v>
                </c:pt>
              </c:numCache>
            </c:numRef>
          </c:xVal>
          <c:yVal>
            <c:numRef>
              <c:f>'ATG 30GHz DL 3'!$A$29:$A$129</c:f>
              <c:numCache>
                <c:formatCode>General</c:formatCode>
                <c:ptCount val="10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numCache>
            </c:numRef>
          </c:yVal>
          <c:smooth val="0"/>
        </c:ser>
        <c:ser>
          <c:idx val="1"/>
          <c:order val="1"/>
          <c:tx>
            <c:strRef>
              <c:f>'ATG 30GHz DL 3'!$AI$25</c:f>
              <c:strCache>
                <c:ptCount val="1"/>
                <c:pt idx="0">
                  <c:v>90km</c:v>
                </c:pt>
              </c:strCache>
            </c:strRef>
          </c:tx>
          <c:spPr>
            <a:ln w="25400" cap="rnd" cmpd="sng" algn="ctr">
              <a:solidFill>
                <a:srgbClr val="FF00FF"/>
              </a:solidFill>
              <a:prstDash val="solid"/>
              <a:round/>
            </a:ln>
          </c:spPr>
          <c:marker>
            <c:symbol val="none"/>
          </c:marker>
          <c:dLbls>
            <c:delete val="1"/>
          </c:dLbls>
          <c:xVal>
            <c:numRef>
              <c:f>'ATG 30GHz DL 3'!$AI$29:$AI$129</c:f>
              <c:numCache>
                <c:formatCode>General</c:formatCode>
                <c:ptCount val="101"/>
              </c:numCache>
            </c:numRef>
          </c:xVal>
          <c:yVal>
            <c:numRef>
              <c:f>'ATG 30GHz DL 3'!$A$29:$A$129</c:f>
              <c:numCache>
                <c:formatCode>General</c:formatCode>
                <c:ptCount val="10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numCache>
            </c:numRef>
          </c:yVal>
          <c:smooth val="0"/>
        </c:ser>
        <c:ser>
          <c:idx val="2"/>
          <c:order val="2"/>
          <c:tx>
            <c:strRef>
              <c:f>'ATG 30GHz DL 3'!$AJ$25</c:f>
              <c:strCache>
                <c:ptCount val="1"/>
                <c:pt idx="0">
                  <c:v>80km</c:v>
                </c:pt>
              </c:strCache>
            </c:strRef>
          </c:tx>
          <c:spPr>
            <a:ln w="25400" cap="rnd" cmpd="sng" algn="ctr">
              <a:solidFill>
                <a:srgbClr val="00FFFF"/>
              </a:solidFill>
              <a:prstDash val="solid"/>
              <a:round/>
            </a:ln>
          </c:spPr>
          <c:marker>
            <c:symbol val="none"/>
          </c:marker>
          <c:dLbls>
            <c:delete val="1"/>
          </c:dLbls>
          <c:xVal>
            <c:numRef>
              <c:f>'ATG 30GHz DL 3'!$AJ$29:$AJ$129</c:f>
              <c:numCache>
                <c:formatCode>0.00_ </c:formatCode>
                <c:ptCount val="101"/>
                <c:pt idx="0">
                  <c:v>19.6830236094142</c:v>
                </c:pt>
                <c:pt idx="1">
                  <c:v>19.7162960938586</c:v>
                </c:pt>
                <c:pt idx="2">
                  <c:v>19.8068230107027</c:v>
                </c:pt>
                <c:pt idx="3">
                  <c:v>19.8490513403853</c:v>
                </c:pt>
                <c:pt idx="4">
                  <c:v>19.9343334586942</c:v>
                </c:pt>
                <c:pt idx="5">
                  <c:v>19.9878776414251</c:v>
                </c:pt>
                <c:pt idx="6">
                  <c:v>20.0487924095348</c:v>
                </c:pt>
                <c:pt idx="7">
                  <c:v>20.1316846157649</c:v>
                </c:pt>
                <c:pt idx="8">
                  <c:v>20.1921193187582</c:v>
                </c:pt>
                <c:pt idx="9">
                  <c:v>20.2810469792102</c:v>
                </c:pt>
                <c:pt idx="10">
                  <c:v>20.3301057556673</c:v>
                </c:pt>
                <c:pt idx="11">
                  <c:v>20.3975996961724</c:v>
                </c:pt>
                <c:pt idx="12">
                  <c:v>20.4363590045383</c:v>
                </c:pt>
                <c:pt idx="13">
                  <c:v>20.5185541903403</c:v>
                </c:pt>
                <c:pt idx="14">
                  <c:v>20.6026201677726</c:v>
                </c:pt>
                <c:pt idx="15">
                  <c:v>20.6581619989655</c:v>
                </c:pt>
                <c:pt idx="16">
                  <c:v>20.7567128531371</c:v>
                </c:pt>
                <c:pt idx="17">
                  <c:v>20.8156342959498</c:v>
                </c:pt>
                <c:pt idx="18">
                  <c:v>20.911533253418</c:v>
                </c:pt>
                <c:pt idx="19">
                  <c:v>20.9764671032853</c:v>
                </c:pt>
                <c:pt idx="20">
                  <c:v>21.0216679609958</c:v>
                </c:pt>
                <c:pt idx="21">
                  <c:v>21.0931640080906</c:v>
                </c:pt>
                <c:pt idx="22">
                  <c:v>21.1840928404955</c:v>
                </c:pt>
                <c:pt idx="23">
                  <c:v>21.260560531414</c:v>
                </c:pt>
                <c:pt idx="24">
                  <c:v>21.3386918401717</c:v>
                </c:pt>
                <c:pt idx="25">
                  <c:v>21.4442437853495</c:v>
                </c:pt>
                <c:pt idx="26">
                  <c:v>21.5256101321828</c:v>
                </c:pt>
                <c:pt idx="27">
                  <c:v>21.5987500307941</c:v>
                </c:pt>
                <c:pt idx="28">
                  <c:v>21.6281336965952</c:v>
                </c:pt>
                <c:pt idx="29">
                  <c:v>21.7554587575932</c:v>
                </c:pt>
                <c:pt idx="30">
                  <c:v>21.8405290718364</c:v>
                </c:pt>
                <c:pt idx="31">
                  <c:v>21.9205620548926</c:v>
                </c:pt>
                <c:pt idx="32">
                  <c:v>22.0105222099829</c:v>
                </c:pt>
                <c:pt idx="33">
                  <c:v>22.0905984633436</c:v>
                </c:pt>
                <c:pt idx="34">
                  <c:v>22.1641649390257</c:v>
                </c:pt>
                <c:pt idx="35">
                  <c:v>22.2874683181544</c:v>
                </c:pt>
                <c:pt idx="36">
                  <c:v>22.3766821718132</c:v>
                </c:pt>
                <c:pt idx="37">
                  <c:v>22.4711720744843</c:v>
                </c:pt>
                <c:pt idx="38">
                  <c:v>22.5544245659286</c:v>
                </c:pt>
                <c:pt idx="39">
                  <c:v>22.6632673498101</c:v>
                </c:pt>
                <c:pt idx="40">
                  <c:v>22.7136464790885</c:v>
                </c:pt>
                <c:pt idx="41">
                  <c:v>22.7666147310443</c:v>
                </c:pt>
                <c:pt idx="42">
                  <c:v>22.865431428458</c:v>
                </c:pt>
                <c:pt idx="43">
                  <c:v>22.9279215459406</c:v>
                </c:pt>
                <c:pt idx="44">
                  <c:v>23.0289577898068</c:v>
                </c:pt>
                <c:pt idx="45">
                  <c:v>23.1079330259563</c:v>
                </c:pt>
                <c:pt idx="46">
                  <c:v>23.1846616900608</c:v>
                </c:pt>
                <c:pt idx="47">
                  <c:v>23.2651970196848</c:v>
                </c:pt>
                <c:pt idx="48">
                  <c:v>23.3360400286656</c:v>
                </c:pt>
                <c:pt idx="49">
                  <c:v>23.4061888058872</c:v>
                </c:pt>
                <c:pt idx="50">
                  <c:v>23.5261688807701</c:v>
                </c:pt>
                <c:pt idx="51">
                  <c:v>23.6209460614495</c:v>
                </c:pt>
                <c:pt idx="52">
                  <c:v>23.7319205879</c:v>
                </c:pt>
                <c:pt idx="53">
                  <c:v>23.8497902404106</c:v>
                </c:pt>
                <c:pt idx="54">
                  <c:v>23.8990608954076</c:v>
                </c:pt>
                <c:pt idx="55">
                  <c:v>24.0029295295914</c:v>
                </c:pt>
                <c:pt idx="56">
                  <c:v>24.1248875821159</c:v>
                </c:pt>
                <c:pt idx="57">
                  <c:v>24.2096198314654</c:v>
                </c:pt>
                <c:pt idx="58">
                  <c:v>24.2676969431076</c:v>
                </c:pt>
                <c:pt idx="59">
                  <c:v>24.3665110715203</c:v>
                </c:pt>
                <c:pt idx="60">
                  <c:v>24.4336057146218</c:v>
                </c:pt>
                <c:pt idx="61">
                  <c:v>24.5779369416863</c:v>
                </c:pt>
                <c:pt idx="62">
                  <c:v>24.6940969608018</c:v>
                </c:pt>
                <c:pt idx="63">
                  <c:v>24.8148876167311</c:v>
                </c:pt>
                <c:pt idx="64">
                  <c:v>24.9988384957508</c:v>
                </c:pt>
                <c:pt idx="65">
                  <c:v>25.0981138117895</c:v>
                </c:pt>
                <c:pt idx="66">
                  <c:v>25.253013437687</c:v>
                </c:pt>
                <c:pt idx="67">
                  <c:v>25.331717904302</c:v>
                </c:pt>
                <c:pt idx="68">
                  <c:v>25.4440225274054</c:v>
                </c:pt>
                <c:pt idx="69">
                  <c:v>25.5780895892292</c:v>
                </c:pt>
                <c:pt idx="70">
                  <c:v>25.6401739303007</c:v>
                </c:pt>
                <c:pt idx="71">
                  <c:v>25.7018264482838</c:v>
                </c:pt>
                <c:pt idx="72">
                  <c:v>25.8367264630066</c:v>
                </c:pt>
                <c:pt idx="73">
                  <c:v>26.0382936165727</c:v>
                </c:pt>
                <c:pt idx="74">
                  <c:v>26.2138529444751</c:v>
                </c:pt>
                <c:pt idx="75">
                  <c:v>26.3622995035891</c:v>
                </c:pt>
                <c:pt idx="76">
                  <c:v>26.4817951246823</c:v>
                </c:pt>
                <c:pt idx="77">
                  <c:v>26.6283170704694</c:v>
                </c:pt>
                <c:pt idx="78">
                  <c:v>26.9177451264371</c:v>
                </c:pt>
                <c:pt idx="79">
                  <c:v>27.0974937415882</c:v>
                </c:pt>
                <c:pt idx="80">
                  <c:v>27.2977665532428</c:v>
                </c:pt>
                <c:pt idx="81">
                  <c:v>27.557909813226</c:v>
                </c:pt>
                <c:pt idx="82">
                  <c:v>27.6875886562747</c:v>
                </c:pt>
                <c:pt idx="83">
                  <c:v>27.8338368753181</c:v>
                </c:pt>
                <c:pt idx="84">
                  <c:v>27.9313131078845</c:v>
                </c:pt>
                <c:pt idx="85">
                  <c:v>28.0446241934261</c:v>
                </c:pt>
                <c:pt idx="86">
                  <c:v>28.1233144558974</c:v>
                </c:pt>
                <c:pt idx="87">
                  <c:v>28.3070513701134</c:v>
                </c:pt>
                <c:pt idx="88">
                  <c:v>28.448097356519</c:v>
                </c:pt>
                <c:pt idx="89">
                  <c:v>28.5886762247801</c:v>
                </c:pt>
                <c:pt idx="90">
                  <c:v>28.831993677331</c:v>
                </c:pt>
                <c:pt idx="91">
                  <c:v>29.0513563555014</c:v>
                </c:pt>
                <c:pt idx="92">
                  <c:v>29.196071440213</c:v>
                </c:pt>
                <c:pt idx="93">
                  <c:v>29.3092849640559</c:v>
                </c:pt>
                <c:pt idx="94">
                  <c:v>29.4974087010603</c:v>
                </c:pt>
                <c:pt idx="95">
                  <c:v>29.6704459663856</c:v>
                </c:pt>
                <c:pt idx="96">
                  <c:v>29.9219668331524</c:v>
                </c:pt>
                <c:pt idx="97">
                  <c:v>30.1395118638875</c:v>
                </c:pt>
                <c:pt idx="98">
                  <c:v>30.3575348453846</c:v>
                </c:pt>
                <c:pt idx="99">
                  <c:v>30.9278415105965</c:v>
                </c:pt>
                <c:pt idx="100">
                  <c:v>31.6419374029746</c:v>
                </c:pt>
              </c:numCache>
            </c:numRef>
          </c:xVal>
          <c:yVal>
            <c:numRef>
              <c:f>'ATG 30GHz DL 3'!$A$29:$A$129</c:f>
              <c:numCache>
                <c:formatCode>General</c:formatCode>
                <c:ptCount val="10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numCache>
            </c:numRef>
          </c:yVal>
          <c:smooth val="0"/>
        </c:ser>
        <c:ser>
          <c:idx val="3"/>
          <c:order val="3"/>
          <c:tx>
            <c:strRef>
              <c:f>'ATG 30GHz DL 3'!$AL$25</c:f>
              <c:strCache>
                <c:ptCount val="1"/>
                <c:pt idx="0">
                  <c:v>60km</c:v>
                </c:pt>
              </c:strCache>
            </c:strRef>
          </c:tx>
          <c:spPr>
            <a:ln w="25400" cap="rnd" cmpd="sng" algn="ctr">
              <a:solidFill>
                <a:srgbClr val="000000"/>
              </a:solidFill>
              <a:prstDash val="solid"/>
              <a:round/>
            </a:ln>
          </c:spPr>
          <c:marker>
            <c:symbol val="none"/>
          </c:marker>
          <c:dLbls>
            <c:delete val="1"/>
          </c:dLbls>
          <c:xVal>
            <c:numRef>
              <c:f>'ATG 30GHz DL 3'!$AL$29:$AL$129</c:f>
              <c:numCache>
                <c:formatCode>0.00_ </c:formatCode>
                <c:ptCount val="101"/>
                <c:pt idx="0">
                  <c:v>22.1857147404905</c:v>
                </c:pt>
                <c:pt idx="1">
                  <c:v>22.2220610932215</c:v>
                </c:pt>
                <c:pt idx="2">
                  <c:v>22.3166494427782</c:v>
                </c:pt>
                <c:pt idx="3">
                  <c:v>22.4025494087863</c:v>
                </c:pt>
                <c:pt idx="4">
                  <c:v>22.4555774795634</c:v>
                </c:pt>
                <c:pt idx="5">
                  <c:v>22.4956936831882</c:v>
                </c:pt>
                <c:pt idx="6">
                  <c:v>22.579927575592</c:v>
                </c:pt>
                <c:pt idx="7">
                  <c:v>22.6427508986328</c:v>
                </c:pt>
                <c:pt idx="8">
                  <c:v>22.7023191059494</c:v>
                </c:pt>
                <c:pt idx="9">
                  <c:v>22.7416061614763</c:v>
                </c:pt>
                <c:pt idx="10">
                  <c:v>22.7995203771204</c:v>
                </c:pt>
                <c:pt idx="11">
                  <c:v>22.8323987704911</c:v>
                </c:pt>
                <c:pt idx="12">
                  <c:v>22.8642619998134</c:v>
                </c:pt>
                <c:pt idx="13">
                  <c:v>22.9602709809323</c:v>
                </c:pt>
                <c:pt idx="14">
                  <c:v>23.0080018365844</c:v>
                </c:pt>
                <c:pt idx="15">
                  <c:v>23.1087889819932</c:v>
                </c:pt>
                <c:pt idx="16">
                  <c:v>23.1579238524605</c:v>
                </c:pt>
                <c:pt idx="17">
                  <c:v>23.208918580557</c:v>
                </c:pt>
                <c:pt idx="18">
                  <c:v>23.2642245920541</c:v>
                </c:pt>
                <c:pt idx="19">
                  <c:v>23.320112279647</c:v>
                </c:pt>
                <c:pt idx="20">
                  <c:v>23.3850483809895</c:v>
                </c:pt>
                <c:pt idx="21">
                  <c:v>23.4289162084406</c:v>
                </c:pt>
                <c:pt idx="22">
                  <c:v>23.4755832426434</c:v>
                </c:pt>
                <c:pt idx="23">
                  <c:v>23.5145443274537</c:v>
                </c:pt>
                <c:pt idx="24">
                  <c:v>23.5954239741606</c:v>
                </c:pt>
                <c:pt idx="25">
                  <c:v>23.6786589360143</c:v>
                </c:pt>
                <c:pt idx="26">
                  <c:v>23.7546377438126</c:v>
                </c:pt>
                <c:pt idx="27">
                  <c:v>23.840325225167</c:v>
                </c:pt>
                <c:pt idx="28">
                  <c:v>23.931089009334</c:v>
                </c:pt>
                <c:pt idx="29">
                  <c:v>24.0372546659899</c:v>
                </c:pt>
                <c:pt idx="30">
                  <c:v>24.1134690653443</c:v>
                </c:pt>
                <c:pt idx="31">
                  <c:v>24.1898160552594</c:v>
                </c:pt>
                <c:pt idx="32">
                  <c:v>24.2647275207268</c:v>
                </c:pt>
                <c:pt idx="33">
                  <c:v>24.3269394824566</c:v>
                </c:pt>
                <c:pt idx="34">
                  <c:v>24.4042222787971</c:v>
                </c:pt>
                <c:pt idx="35">
                  <c:v>24.4974597301937</c:v>
                </c:pt>
                <c:pt idx="36">
                  <c:v>24.5666231228497</c:v>
                </c:pt>
                <c:pt idx="37">
                  <c:v>24.6194235863203</c:v>
                </c:pt>
                <c:pt idx="38">
                  <c:v>24.6730669574528</c:v>
                </c:pt>
                <c:pt idx="39">
                  <c:v>24.7884480519654</c:v>
                </c:pt>
                <c:pt idx="40">
                  <c:v>24.8949302117108</c:v>
                </c:pt>
                <c:pt idx="41">
                  <c:v>24.9622590815066</c:v>
                </c:pt>
                <c:pt idx="42">
                  <c:v>25.0225464494616</c:v>
                </c:pt>
                <c:pt idx="43">
                  <c:v>25.1311636671977</c:v>
                </c:pt>
                <c:pt idx="44">
                  <c:v>25.2048563947558</c:v>
                </c:pt>
                <c:pt idx="45">
                  <c:v>25.3175491722235</c:v>
                </c:pt>
                <c:pt idx="46">
                  <c:v>25.3956416663457</c:v>
                </c:pt>
                <c:pt idx="47">
                  <c:v>25.5184924751594</c:v>
                </c:pt>
                <c:pt idx="48">
                  <c:v>25.6394880139874</c:v>
                </c:pt>
                <c:pt idx="49">
                  <c:v>25.7430992444244</c:v>
                </c:pt>
                <c:pt idx="50">
                  <c:v>25.8371331638611</c:v>
                </c:pt>
                <c:pt idx="51">
                  <c:v>25.9133096976618</c:v>
                </c:pt>
                <c:pt idx="52">
                  <c:v>26.026883836728</c:v>
                </c:pt>
                <c:pt idx="53">
                  <c:v>26.1211371507899</c:v>
                </c:pt>
                <c:pt idx="54">
                  <c:v>26.2028271696871</c:v>
                </c:pt>
                <c:pt idx="55">
                  <c:v>26.2722606729136</c:v>
                </c:pt>
                <c:pt idx="56">
                  <c:v>26.3547528473363</c:v>
                </c:pt>
                <c:pt idx="57">
                  <c:v>26.4778580997267</c:v>
                </c:pt>
                <c:pt idx="58">
                  <c:v>26.54688747583</c:v>
                </c:pt>
                <c:pt idx="59">
                  <c:v>26.6216113833449</c:v>
                </c:pt>
                <c:pt idx="60">
                  <c:v>26.686200727191</c:v>
                </c:pt>
                <c:pt idx="61">
                  <c:v>26.8223295413517</c:v>
                </c:pt>
                <c:pt idx="62">
                  <c:v>26.9352462099922</c:v>
                </c:pt>
                <c:pt idx="63">
                  <c:v>27.010991617033</c:v>
                </c:pt>
                <c:pt idx="64">
                  <c:v>27.0815455500974</c:v>
                </c:pt>
                <c:pt idx="65">
                  <c:v>27.1716090658557</c:v>
                </c:pt>
                <c:pt idx="66">
                  <c:v>27.2834017794881</c:v>
                </c:pt>
                <c:pt idx="67">
                  <c:v>27.4318881616802</c:v>
                </c:pt>
                <c:pt idx="68">
                  <c:v>27.527605031106</c:v>
                </c:pt>
                <c:pt idx="69">
                  <c:v>27.5725317741285</c:v>
                </c:pt>
                <c:pt idx="70">
                  <c:v>27.7096621161074</c:v>
                </c:pt>
                <c:pt idx="71">
                  <c:v>27.8051556414609</c:v>
                </c:pt>
                <c:pt idx="72">
                  <c:v>27.9505670023951</c:v>
                </c:pt>
                <c:pt idx="73">
                  <c:v>28.0434134757171</c:v>
                </c:pt>
                <c:pt idx="74">
                  <c:v>28.136665667857</c:v>
                </c:pt>
                <c:pt idx="75">
                  <c:v>28.2384594166391</c:v>
                </c:pt>
                <c:pt idx="76">
                  <c:v>28.3185091428503</c:v>
                </c:pt>
                <c:pt idx="77">
                  <c:v>28.3888868153033</c:v>
                </c:pt>
                <c:pt idx="78">
                  <c:v>28.4824143515905</c:v>
                </c:pt>
                <c:pt idx="79">
                  <c:v>28.5509830866258</c:v>
                </c:pt>
                <c:pt idx="80">
                  <c:v>28.644543406034</c:v>
                </c:pt>
                <c:pt idx="81">
                  <c:v>28.7639653643524</c:v>
                </c:pt>
                <c:pt idx="82">
                  <c:v>28.858958493546</c:v>
                </c:pt>
                <c:pt idx="83">
                  <c:v>28.9632766262944</c:v>
                </c:pt>
                <c:pt idx="84">
                  <c:v>29.1034459592012</c:v>
                </c:pt>
                <c:pt idx="85">
                  <c:v>29.2225621376475</c:v>
                </c:pt>
                <c:pt idx="86">
                  <c:v>29.3170451712193</c:v>
                </c:pt>
                <c:pt idx="87">
                  <c:v>29.4605935196213</c:v>
                </c:pt>
                <c:pt idx="88">
                  <c:v>29.5846817241288</c:v>
                </c:pt>
                <c:pt idx="89">
                  <c:v>29.7223384340038</c:v>
                </c:pt>
                <c:pt idx="90">
                  <c:v>29.7841145125594</c:v>
                </c:pt>
                <c:pt idx="91">
                  <c:v>29.9193814620661</c:v>
                </c:pt>
                <c:pt idx="92">
                  <c:v>30.0437156888294</c:v>
                </c:pt>
                <c:pt idx="93">
                  <c:v>30.1242678788893</c:v>
                </c:pt>
                <c:pt idx="94">
                  <c:v>30.3060958030899</c:v>
                </c:pt>
                <c:pt idx="95">
                  <c:v>30.4223373409829</c:v>
                </c:pt>
                <c:pt idx="96">
                  <c:v>30.5961223728982</c:v>
                </c:pt>
                <c:pt idx="97">
                  <c:v>30.8046100627103</c:v>
                </c:pt>
                <c:pt idx="98">
                  <c:v>30.946198241672</c:v>
                </c:pt>
                <c:pt idx="99">
                  <c:v>31.1974404191037</c:v>
                </c:pt>
                <c:pt idx="100">
                  <c:v>31.6678558969629</c:v>
                </c:pt>
              </c:numCache>
            </c:numRef>
          </c:xVal>
          <c:yVal>
            <c:numRef>
              <c:f>'ATG 30GHz DL 3'!$A$29:$A$129</c:f>
              <c:numCache>
                <c:formatCode>General</c:formatCode>
                <c:ptCount val="10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numCache>
            </c:numRef>
          </c:yVal>
          <c:smooth val="0"/>
        </c:ser>
        <c:dLbls>
          <c:showLegendKey val="0"/>
          <c:showVal val="0"/>
          <c:showCatName val="0"/>
          <c:showSerName val="0"/>
          <c:showPercent val="0"/>
          <c:showBubbleSize val="0"/>
        </c:dLbls>
        <c:axId val="-620022000"/>
        <c:axId val="-596202816"/>
      </c:scatterChart>
      <c:valAx>
        <c:axId val="-620022000"/>
        <c:scaling>
          <c:orientation val="minMax"/>
        </c:scaling>
        <c:delete val="0"/>
        <c:axPos val="b"/>
        <c:majorGridlines>
          <c:spPr>
            <a:ln w="3175" cap="flat" cmpd="sng" algn="ctr">
              <a:solidFill>
                <a:srgbClr val="000000"/>
              </a:solidFill>
              <a:prstDash val="solid"/>
              <a:round/>
            </a:ln>
          </c:spPr>
        </c:majorGridlines>
        <c:title>
          <c:tx>
            <c:rich>
              <a:bodyPr rot="0" spcFirstLastPara="0" vertOverflow="ellipsis" vert="horz" wrap="square" anchor="ctr" anchorCtr="1"/>
              <a:lstStyle/>
              <a:p>
                <a:pPr>
                  <a:defRPr lang="en-US" sz="1000" b="1" i="0" u="none" strike="noStrike" kern="1200" baseline="0">
                    <a:solidFill>
                      <a:srgbClr val="000000"/>
                    </a:solidFill>
                    <a:latin typeface="Arial" panose="020B0604020202020204"/>
                    <a:ea typeface="Arial" panose="020B0604020202020204"/>
                    <a:cs typeface="Arial" panose="020B0604020202020204"/>
                  </a:defRPr>
                </a:pPr>
                <a:r>
                  <a:rPr lang="en-US" dirty="0"/>
                  <a:t> DL SNR</a:t>
                </a:r>
                <a:r>
                  <a:rPr lang="en-US" baseline="0" dirty="0"/>
                  <a:t> CDF(</a:t>
                </a:r>
                <a:r>
                  <a:rPr lang="en-US" dirty="0"/>
                  <a:t>dB)</a:t>
                </a:r>
                <a:endParaRPr lang="en-US" dirty="0"/>
              </a:p>
            </c:rich>
          </c:tx>
          <c:layout>
            <c:manualLayout>
              <c:xMode val="edge"/>
              <c:yMode val="edge"/>
              <c:x val="0.259652289602384"/>
              <c:y val="0.90334932116683"/>
            </c:manualLayout>
          </c:layout>
          <c:overlay val="0"/>
          <c:spPr>
            <a:noFill/>
            <a:ln w="25400">
              <a:noFill/>
            </a:ln>
          </c:spPr>
        </c:title>
        <c:numFmt formatCode="0.00" sourceLinked="0"/>
        <c:majorTickMark val="cross"/>
        <c:minorTickMark val="none"/>
        <c:tickLblPos val="nextTo"/>
        <c:spPr>
          <a:ln w="3175" cap="flat" cmpd="sng" algn="ctr">
            <a:solidFill>
              <a:srgbClr val="000000"/>
            </a:solidFill>
            <a:prstDash val="solid"/>
            <a:round/>
          </a:ln>
        </c:spPr>
        <c:txPr>
          <a:bodyPr rot="0" spcFirstLastPara="0" vertOverflow="ellipsis" vert="horz" wrap="square" anchor="ctr" anchorCtr="1"/>
          <a:lstStyle/>
          <a:p>
            <a:pPr>
              <a:defRPr lang="en-US" sz="1000" b="0" i="0" u="none" strike="noStrike" kern="1200" baseline="0">
                <a:solidFill>
                  <a:srgbClr val="000000"/>
                </a:solidFill>
                <a:latin typeface="Arial" panose="020B0604020202020204"/>
                <a:ea typeface="Arial" panose="020B0604020202020204"/>
                <a:cs typeface="Arial" panose="020B0604020202020204"/>
              </a:defRPr>
            </a:pPr>
          </a:p>
        </c:txPr>
        <c:crossAx val="-596202816"/>
        <c:crossesAt val="-120"/>
        <c:crossBetween val="midCat"/>
        <c:majorUnit val="5"/>
      </c:valAx>
      <c:valAx>
        <c:axId val="-596202816"/>
        <c:scaling>
          <c:orientation val="minMax"/>
          <c:max val="100"/>
        </c:scaling>
        <c:delete val="0"/>
        <c:axPos val="l"/>
        <c:majorGridlines>
          <c:spPr>
            <a:ln w="3175" cap="flat" cmpd="sng" algn="ctr">
              <a:solidFill>
                <a:srgbClr val="000000"/>
              </a:solidFill>
              <a:prstDash val="solid"/>
              <a:round/>
            </a:ln>
          </c:spPr>
        </c:majorGridlines>
        <c:title>
          <c:tx>
            <c:rich>
              <a:bodyPr rot="-5400000" spcFirstLastPara="0" vertOverflow="ellipsis" vert="horz" wrap="square" anchor="ctr" anchorCtr="1"/>
              <a:lstStyle/>
              <a:p>
                <a:pPr>
                  <a:defRPr lang="en-US" sz="1000" b="1" i="0" u="none" strike="noStrike" kern="1200" baseline="0">
                    <a:solidFill>
                      <a:srgbClr val="000000"/>
                    </a:solidFill>
                    <a:latin typeface="Arial" panose="020B0604020202020204"/>
                    <a:ea typeface="Arial" panose="020B0604020202020204"/>
                    <a:cs typeface="Arial" panose="020B0604020202020204"/>
                  </a:defRPr>
                </a:pPr>
                <a:r>
                  <a:rPr lang="en-US"/>
                  <a:t>C.D.F. [%]</a:t>
                </a:r>
                <a:endParaRPr lang="en-US"/>
              </a:p>
            </c:rich>
          </c:tx>
          <c:layout>
            <c:manualLayout>
              <c:xMode val="edge"/>
              <c:yMode val="edge"/>
              <c:x val="0.102141420629493"/>
              <c:y val="0.345812394970744"/>
            </c:manualLayout>
          </c:layout>
          <c:overlay val="0"/>
          <c:spPr>
            <a:noFill/>
            <a:ln w="25400">
              <a:noFill/>
            </a:ln>
          </c:spPr>
        </c:title>
        <c:numFmt formatCode="0" sourceLinked="0"/>
        <c:majorTickMark val="cross"/>
        <c:minorTickMark val="none"/>
        <c:tickLblPos val="low"/>
        <c:spPr>
          <a:ln w="3175" cap="flat" cmpd="sng" algn="ctr">
            <a:solidFill>
              <a:srgbClr val="000000"/>
            </a:solidFill>
            <a:prstDash val="solid"/>
            <a:round/>
          </a:ln>
        </c:spPr>
        <c:txPr>
          <a:bodyPr rot="0" spcFirstLastPara="0" vertOverflow="ellipsis" vert="horz" wrap="square" anchor="ctr" anchorCtr="1"/>
          <a:lstStyle/>
          <a:p>
            <a:pPr>
              <a:defRPr lang="en-US" sz="1000" b="0" i="0" u="none" strike="noStrike" kern="1200" baseline="0">
                <a:solidFill>
                  <a:srgbClr val="000000"/>
                </a:solidFill>
                <a:latin typeface="Arial" panose="020B0604020202020204"/>
                <a:ea typeface="Arial" panose="020B0604020202020204"/>
                <a:cs typeface="Arial" panose="020B0604020202020204"/>
              </a:defRPr>
            </a:pPr>
          </a:p>
        </c:txPr>
        <c:crossAx val="-620022000"/>
        <c:crosses val="autoZero"/>
        <c:crossBetween val="midCat"/>
        <c:majorUnit val="10"/>
        <c:minorUnit val="4"/>
      </c:valAx>
      <c:spPr>
        <a:noFill/>
        <a:ln w="25400">
          <a:noFill/>
        </a:ln>
      </c:spPr>
    </c:plotArea>
    <c:legend>
      <c:legendPos val="r"/>
      <c:legendEntry>
        <c:idx val="1"/>
        <c:delete val="1"/>
      </c:legendEntry>
      <c:layout>
        <c:manualLayout>
          <c:xMode val="edge"/>
          <c:yMode val="edge"/>
          <c:x val="0.159157487256499"/>
          <c:y val="0.116629517982554"/>
          <c:w val="0.243819007345081"/>
          <c:h val="0.241073443445024"/>
        </c:manualLayout>
      </c:layout>
      <c:overlay val="0"/>
      <c:spPr>
        <a:solidFill>
          <a:srgbClr val="FFFFFF"/>
        </a:solidFill>
        <a:ln w="3175">
          <a:solidFill>
            <a:srgbClr val="000000"/>
          </a:solidFill>
          <a:prstDash val="solid"/>
        </a:ln>
      </c:spPr>
      <c:txPr>
        <a:bodyPr rot="0" spcFirstLastPara="0" vertOverflow="ellipsis" vert="horz" wrap="square" anchor="ctr" anchorCtr="1"/>
        <a:lstStyle/>
        <a:p>
          <a:pPr>
            <a:defRPr lang="en-US" sz="825" b="0" i="0" u="none" strike="noStrike" kern="1200" baseline="0">
              <a:solidFill>
                <a:srgbClr val="000000"/>
              </a:solidFill>
              <a:latin typeface="Arial" panose="020B0604020202020204"/>
              <a:ea typeface="Arial" panose="020B0604020202020204"/>
              <a:cs typeface="Arial" panose="020B0604020202020204"/>
            </a:defRPr>
          </a:pPr>
        </a:p>
      </c:txPr>
    </c:legend>
    <c:plotVisOnly val="1"/>
    <c:dispBlanksAs val="gap"/>
    <c:showDLblsOverMax val="0"/>
  </c:chart>
  <c:spPr>
    <a:solidFill>
      <a:srgbClr val="FFFFFF"/>
    </a:solidFill>
    <a:ln w="9525" cap="flat" cmpd="sng" algn="ctr">
      <a:noFill/>
      <a:prstDash val="solid"/>
      <a:round/>
    </a:ln>
  </c:spPr>
  <c:txPr>
    <a:bodyPr/>
    <a:lstStyle/>
    <a:p>
      <a:pPr>
        <a:defRPr lang="zh-CN" sz="825" b="0" i="0" u="none" strike="noStrike" baseline="0">
          <a:solidFill>
            <a:srgbClr val="000000"/>
          </a:solidFill>
          <a:latin typeface="Arial" panose="020B0604020202020204"/>
          <a:ea typeface="Arial" panose="020B0604020202020204"/>
          <a:cs typeface="Arial" panose="020B0604020202020204"/>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270F8D-5F1C-47B6-A12A-54A90574728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D2F785-2094-436F-8B04-BBE68CC967C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1" name="幻灯片图像占位符 1"/>
          <p:cNvSpPr>
            <a:spLocks noGrp="1" noRot="1" noChangeAspect="1"/>
          </p:cNvSpPr>
          <p:nvPr>
            <p:ph type="sldImg"/>
          </p:nvPr>
        </p:nvSpPr>
        <p:spPr/>
      </p:sp>
      <p:sp>
        <p:nvSpPr>
          <p:cNvPr id="1048692" name="备注占位符 2"/>
          <p:cNvSpPr>
            <a:spLocks noGrp="1"/>
          </p:cNvSpPr>
          <p:nvPr>
            <p:ph type="body" idx="1"/>
          </p:nvPr>
        </p:nvSpPr>
        <p:spPr>
          <a:xfrm>
            <a:off x="685800" y="4476751"/>
            <a:ext cx="5486400" cy="3600451"/>
          </a:xfrm>
        </p:spPr>
        <p:txBody>
          <a:bodyPr>
            <a:noAutofit/>
          </a:bodyPr>
          <a:lstStyle/>
          <a:p>
            <a:endParaRPr lang="en-US" altLang="zh-CN" sz="1400" dirty="0">
              <a:latin typeface="微软雅黑" panose="020B0503020204020204" charset="-122"/>
              <a:ea typeface="微软雅黑" panose="020B0503020204020204" charset="-122"/>
              <a:cs typeface="微软雅黑" panose="020B0503020204020204" charset="-122"/>
            </a:endParaRPr>
          </a:p>
        </p:txBody>
      </p:sp>
      <p:sp>
        <p:nvSpPr>
          <p:cNvPr id="1048693" name="灯片编号占位符 3"/>
          <p:cNvSpPr>
            <a:spLocks noGrp="1"/>
          </p:cNvSpPr>
          <p:nvPr>
            <p:ph type="sldNum" sz="quarter" idx="10"/>
          </p:nvPr>
        </p:nvSpPr>
        <p:spPr/>
        <p:txBody>
          <a:bodyPr/>
          <a:lstStyle/>
          <a:p>
            <a:fld id="{A6837353-30EB-4A48-80EB-173D804AEFBD}" type="slidenum">
              <a:rPr lang="zh-CN" altLang="en-US" sz="1400" smtClean="0">
                <a:latin typeface="微软雅黑" panose="020B0503020204020204" charset="-122"/>
                <a:ea typeface="微软雅黑" panose="020B0503020204020204" charset="-122"/>
              </a:rPr>
            </a:fld>
            <a:endParaRPr lang="zh-CN" altLang="en-US" sz="1400">
              <a:latin typeface="微软雅黑" panose="020B0503020204020204" charset="-122"/>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BD2F785-2094-436F-8B04-BBE68CC967C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6858" y="0"/>
            <a:ext cx="9130285" cy="5143500"/>
          </a:xfrm>
          <a:prstGeom prst="rect">
            <a:avLst/>
          </a:prstGeom>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E3DA9F6-21A4-4A55-9474-961DBC45ED69}"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B43D148-8FED-40DA-9394-4890DD2B197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hart" Target="../charts/chart2.xml"/><Relationship Id="rId1" Type="http://schemas.openxmlformats.org/officeDocument/2006/relationships/chart" Target="../charts/char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8" name="object 2"/>
          <p:cNvSpPr txBox="1"/>
          <p:nvPr/>
        </p:nvSpPr>
        <p:spPr>
          <a:xfrm>
            <a:off x="7744627" y="4854671"/>
            <a:ext cx="67151" cy="144780"/>
          </a:xfrm>
          <a:prstGeom prst="rect">
            <a:avLst/>
          </a:prstGeom>
        </p:spPr>
        <p:txBody>
          <a:bodyPr vert="horz" wrap="square" lIns="0" tIns="6668" rIns="0" bIns="0" rtlCol="0">
            <a:spAutoFit/>
          </a:bodyPr>
          <a:lstStyle/>
          <a:p>
            <a:pPr>
              <a:spcBef>
                <a:spcPts val="40"/>
              </a:spcBef>
            </a:pPr>
            <a:r>
              <a:rPr sz="900" dirty="0">
                <a:solidFill>
                  <a:srgbClr val="7E7E7E"/>
                </a:solidFill>
                <a:latin typeface="微软雅黑" panose="020B0503020204020204" charset="-122"/>
                <a:cs typeface="微软雅黑" panose="020B0503020204020204" charset="-122"/>
              </a:rPr>
              <a:t>0</a:t>
            </a:r>
            <a:endParaRPr sz="900" dirty="0">
              <a:latin typeface="微软雅黑" panose="020B0503020204020204" charset="-122"/>
              <a:cs typeface="微软雅黑" panose="020B0503020204020204" charset="-122"/>
            </a:endParaRPr>
          </a:p>
        </p:txBody>
      </p:sp>
      <p:sp>
        <p:nvSpPr>
          <p:cNvPr id="1048689" name="文本占位符 4"/>
          <p:cNvSpPr>
            <a:spLocks noGrp="1"/>
          </p:cNvSpPr>
          <p:nvPr>
            <p:ph type="subTitle" idx="4294967295"/>
          </p:nvPr>
        </p:nvSpPr>
        <p:spPr>
          <a:xfrm>
            <a:off x="3100264" y="3629671"/>
            <a:ext cx="2900363" cy="396272"/>
          </a:xfrm>
        </p:spPr>
        <p:txBody>
          <a:bodyPr vert="horz" wrap="square" lIns="68580" tIns="34290" rIns="68580" bIns="34290" anchor="t" anchorCtr="0"/>
          <a:lstStyle/>
          <a:p>
            <a:pPr marL="0" indent="0" algn="ctr" defTabSz="685800">
              <a:lnSpc>
                <a:spcPct val="150000"/>
              </a:lnSpc>
              <a:buNone/>
            </a:pPr>
            <a:r>
              <a:rPr lang="en-US" altLang="zh-CN" sz="1400" dirty="0">
                <a:solidFill>
                  <a:srgbClr val="0B85CF"/>
                </a:solidFill>
                <a:latin typeface="微软雅黑" panose="020B0503020204020204" charset="-122"/>
                <a:ea typeface="微软雅黑" panose="020B0503020204020204" charset="-122"/>
              </a:rPr>
              <a:t>2023-12</a:t>
            </a:r>
            <a:endParaRPr lang="zh-CN" altLang="en-US" sz="1400" dirty="0">
              <a:solidFill>
                <a:srgbClr val="0B85CF"/>
              </a:solidFill>
              <a:latin typeface="微软雅黑" panose="020B0503020204020204" charset="-122"/>
              <a:ea typeface="微软雅黑" panose="020B0503020204020204" charset="-122"/>
            </a:endParaRPr>
          </a:p>
        </p:txBody>
      </p:sp>
      <p:sp>
        <p:nvSpPr>
          <p:cNvPr id="1048690" name="TextBox 8"/>
          <p:cNvSpPr txBox="1"/>
          <p:nvPr/>
        </p:nvSpPr>
        <p:spPr>
          <a:xfrm>
            <a:off x="0" y="1428750"/>
            <a:ext cx="9144000" cy="2145665"/>
          </a:xfrm>
          <a:prstGeom prst="rect">
            <a:avLst/>
          </a:prstGeom>
          <a:noFill/>
        </p:spPr>
        <p:txBody>
          <a:bodyPr wrap="square" lIns="68580" tIns="34290" rIns="68580" bIns="34290" rtlCol="0">
            <a:spAutoFit/>
          </a:bodyPr>
          <a:lstStyle/>
          <a:p>
            <a:pPr algn="ctr">
              <a:lnSpc>
                <a:spcPct val="150000"/>
              </a:lnSpc>
            </a:pPr>
            <a:endParaRPr lang="en-US" altLang="zh-CN" sz="3000" b="1" dirty="0">
              <a:solidFill>
                <a:srgbClr val="0070C0"/>
              </a:solidFill>
              <a:latin typeface="微软雅黑" panose="020B0503020204020204" charset="-122"/>
              <a:ea typeface="微软雅黑" panose="020B0503020204020204" charset="-122"/>
            </a:endParaRPr>
          </a:p>
          <a:p>
            <a:pPr algn="ctr">
              <a:lnSpc>
                <a:spcPct val="150000"/>
              </a:lnSpc>
            </a:pPr>
            <a:r>
              <a:rPr lang="en-US" altLang="zh-CN" sz="3000" b="1" dirty="0">
                <a:solidFill>
                  <a:srgbClr val="0070C0"/>
                </a:solidFill>
                <a:latin typeface="微软雅黑" panose="020B0503020204020204" charset="-122"/>
                <a:ea typeface="微软雅黑" panose="020B0503020204020204" charset="-122"/>
              </a:rPr>
              <a:t>Views on Rel-19 ATG</a:t>
            </a:r>
            <a:endParaRPr lang="en-US" altLang="zh-CN" sz="3000" b="1" dirty="0">
              <a:solidFill>
                <a:srgbClr val="0070C0"/>
              </a:solidFill>
              <a:latin typeface="微软雅黑" panose="020B0503020204020204" charset="-122"/>
              <a:ea typeface="微软雅黑" panose="020B0503020204020204" charset="-122"/>
            </a:endParaRPr>
          </a:p>
          <a:p>
            <a:pPr algn="ctr">
              <a:lnSpc>
                <a:spcPct val="150000"/>
              </a:lnSpc>
            </a:pPr>
            <a:r>
              <a:rPr lang="en-US" altLang="zh-CN" sz="3000" b="1" dirty="0">
                <a:solidFill>
                  <a:srgbClr val="0070C0"/>
                </a:solidFill>
                <a:latin typeface="微软雅黑" panose="020B0503020204020204" charset="-122"/>
                <a:ea typeface="微软雅黑" panose="020B0503020204020204" charset="-122"/>
              </a:rPr>
              <a:t>CMCC</a:t>
            </a:r>
            <a:endParaRPr lang="en-US" altLang="zh-CN" sz="3000" b="1" dirty="0">
              <a:solidFill>
                <a:srgbClr val="0070C0"/>
              </a:solidFill>
              <a:latin typeface="微软雅黑" panose="020B0503020204020204" charset="-122"/>
              <a:ea typeface="微软雅黑" panose="020B0503020204020204" charset="-122"/>
            </a:endParaRPr>
          </a:p>
        </p:txBody>
      </p:sp>
      <p:sp>
        <p:nvSpPr>
          <p:cNvPr id="2" name="文本框 1"/>
          <p:cNvSpPr txBox="1"/>
          <p:nvPr/>
        </p:nvSpPr>
        <p:spPr>
          <a:xfrm>
            <a:off x="243840" y="219075"/>
            <a:ext cx="2167890" cy="368300"/>
          </a:xfrm>
          <a:prstGeom prst="rect">
            <a:avLst/>
          </a:prstGeom>
          <a:noFill/>
        </p:spPr>
        <p:txBody>
          <a:bodyPr wrap="square" rtlCol="0">
            <a:spAutoFit/>
          </a:bodyPr>
          <a:p>
            <a:endParaRPr lang="zh-CN" altLang="en-US"/>
          </a:p>
        </p:txBody>
      </p:sp>
      <p:sp>
        <p:nvSpPr>
          <p:cNvPr id="100" name="文本框 99"/>
          <p:cNvSpPr txBox="1"/>
          <p:nvPr/>
        </p:nvSpPr>
        <p:spPr>
          <a:xfrm>
            <a:off x="179705" y="229870"/>
            <a:ext cx="6785610" cy="645160"/>
          </a:xfrm>
          <a:prstGeom prst="rect">
            <a:avLst/>
          </a:prstGeom>
          <a:noFill/>
          <a:ln w="9525">
            <a:noFill/>
          </a:ln>
        </p:spPr>
        <p:txBody>
          <a:bodyPr wrap="square">
            <a:spAutoFit/>
          </a:bodyPr>
          <a:p>
            <a:pPr indent="0"/>
            <a:r>
              <a:rPr lang="en-US" b="1">
                <a:latin typeface="Arial" panose="020B0604020202020204" pitchFamily="34" charset="0"/>
                <a:cs typeface="Times New Roman" panose="02020603050405020304" pitchFamily="18" charset="0"/>
              </a:rPr>
              <a:t>3GPP TSG RAN Meeting #102		           RP-23</a:t>
            </a:r>
            <a:r>
              <a:rPr lang="en-US" b="1">
                <a:latin typeface="Arial" panose="020B0604020202020204" pitchFamily="34" charset="0"/>
              </a:rPr>
              <a:t>3433</a:t>
            </a:r>
            <a:r>
              <a:rPr lang="en-US" b="1">
                <a:latin typeface="Arial" panose="020B0604020202020204" pitchFamily="34" charset="0"/>
                <a:cs typeface="Times New Roman" panose="02020603050405020304" pitchFamily="18" charset="0"/>
              </a:rPr>
              <a:t>Edinburgh, GB, December 11-15, 2023</a:t>
            </a:r>
            <a:endParaRPr lang="en-US" altLang="en-US" b="1">
              <a:latin typeface="Arial" panose="020B0604020202020204" pitchFamily="34" charset="0"/>
              <a:cs typeface="Times New Roman" panose="02020603050405020304"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413748" y="332542"/>
            <a:ext cx="8321543" cy="574490"/>
          </a:xfrm>
          <a:prstGeom prst="rect">
            <a:avLst/>
          </a:prstGeom>
        </p:spPr>
        <p:txBody>
          <a:bodyPr vert="horz" lIns="68576" tIns="34289" rIns="68576" bIns="34289" rtlCol="0" anchor="ctr">
            <a:noAutofit/>
          </a:bodyPr>
          <a:lstStyle/>
          <a:p>
            <a:pPr algn="ctr" defTabSz="685800">
              <a:defRPr/>
            </a:pPr>
            <a:r>
              <a:rPr lang="en-US" altLang="zh-CN" sz="2100" b="1" dirty="0">
                <a:latin typeface="微软雅黑" panose="020B0503020204020204" charset="-122"/>
                <a:ea typeface="微软雅黑" panose="020B0503020204020204" charset="-122"/>
              </a:rPr>
              <a:t>Annex- Partial FR2 BS simulation assumption</a:t>
            </a:r>
            <a:endParaRPr lang="zh-CN" altLang="en-US" sz="2100" b="1" dirty="0">
              <a:latin typeface="微软雅黑" panose="020B0503020204020204" charset="-122"/>
              <a:ea typeface="微软雅黑" panose="020B0503020204020204" charset="-122"/>
            </a:endParaRPr>
          </a:p>
        </p:txBody>
      </p:sp>
      <p:graphicFrame>
        <p:nvGraphicFramePr>
          <p:cNvPr id="4" name="表格 3"/>
          <p:cNvGraphicFramePr/>
          <p:nvPr>
            <p:custDataLst>
              <p:tags r:id="rId1"/>
            </p:custDataLst>
          </p:nvPr>
        </p:nvGraphicFramePr>
        <p:xfrm>
          <a:off x="1331595" y="1203325"/>
          <a:ext cx="6286500" cy="3115310"/>
        </p:xfrm>
        <a:graphic>
          <a:graphicData uri="http://schemas.openxmlformats.org/drawingml/2006/table">
            <a:tbl>
              <a:tblPr firstRow="1" bandRow="1">
                <a:tableStyleId>{5C22544A-7EE6-4342-B048-85BDC9FD1C3A}</a:tableStyleId>
              </a:tblPr>
              <a:tblGrid>
                <a:gridCol w="3056255"/>
                <a:gridCol w="3230245"/>
              </a:tblGrid>
              <a:tr h="214630">
                <a:tc>
                  <a:txBody>
                    <a:bodyPr/>
                    <a:lstStyle/>
                    <a:p>
                      <a:pPr indent="0" algn="ctr">
                        <a:buNone/>
                      </a:pPr>
                      <a:r>
                        <a:rPr lang="en-US" sz="1000" b="1">
                          <a:solidFill>
                            <a:srgbClr val="000000"/>
                          </a:solidFill>
                          <a:latin typeface="Times New Roman" panose="02020603050405020304" pitchFamily="18" charset="0"/>
                          <a:cs typeface="Times New Roman" panose="02020603050405020304" pitchFamily="18" charset="0"/>
                        </a:rPr>
                        <a:t>Parameters</a:t>
                      </a:r>
                      <a:endParaRPr lang="en-US" altLang="en-US" sz="1000" b="1">
                        <a:solidFill>
                          <a:srgbClr val="000000"/>
                        </a:solidFill>
                        <a:latin typeface="Times New Roman" panose="02020603050405020304" pitchFamily="18" charset="0"/>
                        <a:cs typeface="Times New Roman" panose="02020603050405020304" pitchFamily="18" charset="0"/>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1">
                          <a:solidFill>
                            <a:srgbClr val="000000"/>
                          </a:solidFill>
                          <a:latin typeface="Times New Roman" panose="02020603050405020304" pitchFamily="18" charset="0"/>
                          <a:cs typeface="Times New Roman" panose="02020603050405020304" pitchFamily="18" charset="0"/>
                        </a:rPr>
                        <a:t>ATG</a:t>
                      </a:r>
                      <a:endParaRPr lang="en-US" altLang="en-US" sz="1000" b="1">
                        <a:solidFill>
                          <a:srgbClr val="000000"/>
                        </a:solidFill>
                        <a:latin typeface="Times New Roman" panose="02020603050405020304" pitchFamily="18" charset="0"/>
                        <a:cs typeface="Times New Roman" panose="02020603050405020304" pitchFamily="18" charset="0"/>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06070">
                <a:tc>
                  <a:txBody>
                    <a:bodyPr/>
                    <a:lstStyle/>
                    <a:p>
                      <a:pPr indent="0" algn="ctr">
                        <a:buNone/>
                      </a:pPr>
                      <a:r>
                        <a:rPr lang="en-US" sz="1000" b="0">
                          <a:solidFill>
                            <a:srgbClr val="000000"/>
                          </a:solidFill>
                          <a:latin typeface="Times New Roman" panose="02020603050405020304" pitchFamily="18" charset="0"/>
                          <a:cs typeface="Times New Roman" panose="02020603050405020304" pitchFamily="18" charset="0"/>
                        </a:rPr>
                        <a:t>BS TRP TX power</a:t>
                      </a:r>
                      <a:endParaRPr lang="en-US" altLang="en-US" sz="1000" b="0">
                        <a:solidFill>
                          <a:srgbClr val="000000"/>
                        </a:solidFill>
                        <a:latin typeface="Times New Roman" panose="02020603050405020304" pitchFamily="18" charset="0"/>
                        <a:cs typeface="Times New Roman" panose="02020603050405020304" pitchFamily="18" charset="0"/>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Times New Roman" panose="02020603050405020304" pitchFamily="18" charset="0"/>
                          <a:cs typeface="Times New Roman" panose="02020603050405020304" pitchFamily="18" charset="0"/>
                        </a:rPr>
                        <a:t> 43dBm/200MHz</a:t>
                      </a:r>
                      <a:endParaRPr lang="en-US" altLang="en-US" sz="1000" b="0">
                        <a:solidFill>
                          <a:srgbClr val="000000"/>
                        </a:solidFill>
                        <a:latin typeface="Times New Roman" panose="02020603050405020304" pitchFamily="18" charset="0"/>
                        <a:cs typeface="Times New Roman" panose="02020603050405020304" pitchFamily="18" charset="0"/>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96875">
                <a:tc>
                  <a:txBody>
                    <a:bodyPr/>
                    <a:lstStyle/>
                    <a:p>
                      <a:pPr indent="0" algn="ctr">
                        <a:buNone/>
                      </a:pPr>
                      <a:r>
                        <a:rPr lang="en-US" sz="1000" b="0">
                          <a:solidFill>
                            <a:srgbClr val="000000"/>
                          </a:solidFill>
                          <a:latin typeface="Times New Roman" panose="02020603050405020304" pitchFamily="18" charset="0"/>
                          <a:cs typeface="Times New Roman" panose="02020603050405020304" pitchFamily="18" charset="0"/>
                        </a:rPr>
                        <a:t>BS mechanical uptilt in degrees</a:t>
                      </a:r>
                      <a:endParaRPr lang="en-US" altLang="en-US" sz="1000" b="0">
                        <a:solidFill>
                          <a:srgbClr val="000000"/>
                        </a:solidFill>
                        <a:latin typeface="Times New Roman" panose="02020603050405020304" pitchFamily="18" charset="0"/>
                        <a:cs typeface="Times New Roman" panose="02020603050405020304" pitchFamily="18" charset="0"/>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Times New Roman" panose="02020603050405020304" pitchFamily="18" charset="0"/>
                          <a:cs typeface="Times New Roman" panose="02020603050405020304" pitchFamily="18" charset="0"/>
                        </a:rPr>
                        <a:t>14</a:t>
                      </a:r>
                      <a:endParaRPr lang="en-US" altLang="en-US" sz="1000" b="0">
                        <a:solidFill>
                          <a:srgbClr val="000000"/>
                        </a:solidFill>
                        <a:latin typeface="Times New Roman" panose="02020603050405020304" pitchFamily="18" charset="0"/>
                        <a:cs typeface="Times New Roman" panose="02020603050405020304" pitchFamily="18" charset="0"/>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15900">
                <a:tc>
                  <a:txBody>
                    <a:bodyPr/>
                    <a:lstStyle/>
                    <a:p>
                      <a:pPr indent="0" algn="ctr">
                        <a:buNone/>
                      </a:pPr>
                      <a:r>
                        <a:rPr lang="en-US" sz="1000" b="0">
                          <a:solidFill>
                            <a:srgbClr val="000000"/>
                          </a:solidFill>
                          <a:latin typeface="Times New Roman" panose="02020603050405020304" pitchFamily="18" charset="0"/>
                          <a:cs typeface="Times New Roman" panose="02020603050405020304" pitchFamily="18" charset="0"/>
                        </a:rPr>
                        <a:t>BS antenna height</a:t>
                      </a:r>
                      <a:endParaRPr lang="en-US" altLang="en-US" sz="1000" b="0">
                        <a:solidFill>
                          <a:srgbClr val="000000"/>
                        </a:solidFill>
                        <a:latin typeface="Times New Roman" panose="02020603050405020304" pitchFamily="18" charset="0"/>
                        <a:cs typeface="Times New Roman" panose="02020603050405020304" pitchFamily="18" charset="0"/>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Times New Roman" panose="02020603050405020304" pitchFamily="18" charset="0"/>
                          <a:cs typeface="Times New Roman" panose="02020603050405020304" pitchFamily="18" charset="0"/>
                        </a:rPr>
                        <a:t>30 m</a:t>
                      </a:r>
                      <a:endParaRPr lang="en-US" altLang="en-US" sz="1000" b="0">
                        <a:solidFill>
                          <a:srgbClr val="000000"/>
                        </a:solidFill>
                        <a:latin typeface="Times New Roman" panose="02020603050405020304" pitchFamily="18" charset="0"/>
                        <a:cs typeface="Times New Roman" panose="02020603050405020304" pitchFamily="18" charset="0"/>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87045">
                <a:tc>
                  <a:txBody>
                    <a:bodyPr/>
                    <a:lstStyle/>
                    <a:p>
                      <a:pPr indent="0" algn="ctr">
                        <a:buNone/>
                      </a:pPr>
                      <a:r>
                        <a:rPr lang="en-US" sz="1000" b="0">
                          <a:solidFill>
                            <a:srgbClr val="000000"/>
                          </a:solidFill>
                          <a:latin typeface="Times New Roman" panose="02020603050405020304" pitchFamily="18" charset="0"/>
                          <a:cs typeface="Times New Roman" panose="02020603050405020304" pitchFamily="18" charset="0"/>
                        </a:rPr>
                        <a:t>Antenna element vertical radiation pattern (dB)</a:t>
                      </a:r>
                      <a:endParaRPr lang="en-US" altLang="en-US" sz="1000" b="0">
                        <a:solidFill>
                          <a:srgbClr val="000000"/>
                        </a:solidFill>
                        <a:latin typeface="Times New Roman" panose="02020603050405020304" pitchFamily="18" charset="0"/>
                        <a:cs typeface="Times New Roman" panose="02020603050405020304" pitchFamily="18" charset="0"/>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Times New Roman" panose="02020603050405020304" pitchFamily="18" charset="0"/>
                          <a:cs typeface="Times New Roman" panose="02020603050405020304" pitchFamily="18" charset="0"/>
                        </a:rPr>
                        <a:t>θ</a:t>
                      </a:r>
                      <a:r>
                        <a:rPr lang="en-US" sz="1000" b="0" baseline="-25000">
                          <a:solidFill>
                            <a:srgbClr val="000000"/>
                          </a:solidFill>
                          <a:latin typeface="Times New Roman" panose="02020603050405020304" pitchFamily="18" charset="0"/>
                          <a:cs typeface="Times New Roman" panose="02020603050405020304" pitchFamily="18" charset="0"/>
                        </a:rPr>
                        <a:t>3dB</a:t>
                      </a:r>
                      <a:r>
                        <a:rPr lang="en-US" sz="1000" b="0">
                          <a:solidFill>
                            <a:srgbClr val="000000"/>
                          </a:solidFill>
                          <a:latin typeface="Times New Roman" panose="02020603050405020304" pitchFamily="18" charset="0"/>
                          <a:cs typeface="Times New Roman" panose="02020603050405020304" pitchFamily="18" charset="0"/>
                        </a:rPr>
                        <a:t>=65°，SLA</a:t>
                      </a:r>
                      <a:r>
                        <a:rPr lang="en-US" sz="1000" b="0" baseline="-25000">
                          <a:solidFill>
                            <a:srgbClr val="000000"/>
                          </a:solidFill>
                          <a:latin typeface="Times New Roman" panose="02020603050405020304" pitchFamily="18" charset="0"/>
                          <a:cs typeface="Times New Roman" panose="02020603050405020304" pitchFamily="18" charset="0"/>
                        </a:rPr>
                        <a:t>V</a:t>
                      </a:r>
                      <a:r>
                        <a:rPr lang="en-US" sz="1000" b="0">
                          <a:solidFill>
                            <a:srgbClr val="000000"/>
                          </a:solidFill>
                          <a:latin typeface="Times New Roman" panose="02020603050405020304" pitchFamily="18" charset="0"/>
                          <a:cs typeface="Times New Roman" panose="02020603050405020304" pitchFamily="18" charset="0"/>
                        </a:rPr>
                        <a:t>=30dB</a:t>
                      </a:r>
                      <a:endParaRPr lang="en-US" altLang="en-US" sz="1000" b="0">
                        <a:solidFill>
                          <a:srgbClr val="000000"/>
                        </a:solidFill>
                        <a:latin typeface="Times New Roman" panose="02020603050405020304" pitchFamily="18" charset="0"/>
                        <a:cs typeface="Times New Roman" panose="02020603050405020304" pitchFamily="18" charset="0"/>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87045">
                <a:tc>
                  <a:txBody>
                    <a:bodyPr/>
                    <a:lstStyle/>
                    <a:p>
                      <a:pPr indent="0" algn="ctr">
                        <a:buNone/>
                      </a:pPr>
                      <a:r>
                        <a:rPr lang="en-US" sz="1000" b="0">
                          <a:solidFill>
                            <a:srgbClr val="000000"/>
                          </a:solidFill>
                          <a:latin typeface="Times New Roman" panose="02020603050405020304" pitchFamily="18" charset="0"/>
                          <a:cs typeface="Times New Roman" panose="02020603050405020304" pitchFamily="18" charset="0"/>
                        </a:rPr>
                        <a:t>Antenna element horizontal radiation pattern (dB)</a:t>
                      </a:r>
                      <a:endParaRPr lang="en-US" altLang="en-US" sz="1000" b="0">
                        <a:solidFill>
                          <a:srgbClr val="000000"/>
                        </a:solidFill>
                        <a:latin typeface="Times New Roman" panose="02020603050405020304" pitchFamily="18" charset="0"/>
                        <a:cs typeface="Times New Roman" panose="02020603050405020304" pitchFamily="18" charset="0"/>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Times New Roman" panose="02020603050405020304" pitchFamily="18" charset="0"/>
                          <a:cs typeface="Times New Roman" panose="02020603050405020304" pitchFamily="18" charset="0"/>
                        </a:rPr>
                        <a:t>φ</a:t>
                      </a:r>
                      <a:r>
                        <a:rPr lang="en-US" sz="1000" b="0" baseline="-25000">
                          <a:solidFill>
                            <a:srgbClr val="000000"/>
                          </a:solidFill>
                          <a:latin typeface="Times New Roman" panose="02020603050405020304" pitchFamily="18" charset="0"/>
                          <a:cs typeface="Times New Roman" panose="02020603050405020304" pitchFamily="18" charset="0"/>
                        </a:rPr>
                        <a:t>3dB</a:t>
                      </a:r>
                      <a:r>
                        <a:rPr lang="en-US" sz="1000" b="0">
                          <a:solidFill>
                            <a:srgbClr val="000000"/>
                          </a:solidFill>
                          <a:latin typeface="Times New Roman" panose="02020603050405020304" pitchFamily="18" charset="0"/>
                          <a:cs typeface="Times New Roman" panose="02020603050405020304" pitchFamily="18" charset="0"/>
                        </a:rPr>
                        <a:t>=65°，A</a:t>
                      </a:r>
                      <a:r>
                        <a:rPr lang="en-US" sz="1000" b="0" baseline="-25000">
                          <a:solidFill>
                            <a:srgbClr val="000000"/>
                          </a:solidFill>
                          <a:latin typeface="Times New Roman" panose="02020603050405020304" pitchFamily="18" charset="0"/>
                          <a:cs typeface="Times New Roman" panose="02020603050405020304" pitchFamily="18" charset="0"/>
                        </a:rPr>
                        <a:t>m</a:t>
                      </a:r>
                      <a:r>
                        <a:rPr lang="en-US" sz="1000" b="0">
                          <a:solidFill>
                            <a:srgbClr val="000000"/>
                          </a:solidFill>
                          <a:latin typeface="Times New Roman" panose="02020603050405020304" pitchFamily="18" charset="0"/>
                          <a:cs typeface="Times New Roman" panose="02020603050405020304" pitchFamily="18" charset="0"/>
                        </a:rPr>
                        <a:t>=30dB</a:t>
                      </a:r>
                      <a:endParaRPr lang="en-US" altLang="en-US" sz="1000" b="0">
                        <a:solidFill>
                          <a:srgbClr val="000000"/>
                        </a:solidFill>
                        <a:latin typeface="Times New Roman" panose="02020603050405020304" pitchFamily="18" charset="0"/>
                        <a:cs typeface="Times New Roman" panose="02020603050405020304" pitchFamily="18" charset="0"/>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87045">
                <a:tc>
                  <a:txBody>
                    <a:bodyPr/>
                    <a:lstStyle/>
                    <a:p>
                      <a:pPr indent="0" algn="ctr">
                        <a:buNone/>
                      </a:pPr>
                      <a:r>
                        <a:rPr lang="en-US" sz="1000" b="0">
                          <a:solidFill>
                            <a:srgbClr val="000000"/>
                          </a:solidFill>
                          <a:latin typeface="Times New Roman" panose="02020603050405020304" pitchFamily="18" charset="0"/>
                          <a:cs typeface="Times New Roman" panose="02020603050405020304" pitchFamily="18" charset="0"/>
                        </a:rPr>
                        <a:t>Maximum directional gain of an antenna element</a:t>
                      </a:r>
                      <a:r>
                        <a:rPr lang="en-US" sz="1000" b="0" i="1">
                          <a:solidFill>
                            <a:srgbClr val="000000"/>
                          </a:solidFill>
                          <a:latin typeface="Times New Roman" panose="02020603050405020304" pitchFamily="18" charset="0"/>
                          <a:cs typeface="Times New Roman" panose="02020603050405020304" pitchFamily="18" charset="0"/>
                        </a:rPr>
                        <a:t>G</a:t>
                      </a:r>
                      <a:r>
                        <a:rPr lang="en-US" sz="1000" b="0" i="1" baseline="-25000">
                          <a:solidFill>
                            <a:srgbClr val="000000"/>
                          </a:solidFill>
                          <a:latin typeface="Times New Roman" panose="02020603050405020304" pitchFamily="18" charset="0"/>
                          <a:cs typeface="Times New Roman" panose="02020603050405020304" pitchFamily="18" charset="0"/>
                        </a:rPr>
                        <a:t>E,max</a:t>
                      </a:r>
                      <a:endParaRPr lang="en-US" altLang="en-US" sz="1000" b="0">
                        <a:solidFill>
                          <a:srgbClr val="000000"/>
                        </a:solidFill>
                        <a:latin typeface="Times New Roman" panose="02020603050405020304" pitchFamily="18" charset="0"/>
                        <a:cs typeface="Times New Roman" panose="02020603050405020304" pitchFamily="18" charset="0"/>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Times New Roman" panose="02020603050405020304" pitchFamily="18" charset="0"/>
                          <a:cs typeface="Times New Roman" panose="02020603050405020304" pitchFamily="18" charset="0"/>
                        </a:rPr>
                        <a:t>8 dBi </a:t>
                      </a:r>
                      <a:endParaRPr lang="en-US" altLang="en-US" sz="1000" b="0">
                        <a:solidFill>
                          <a:srgbClr val="000000"/>
                        </a:solidFill>
                        <a:latin typeface="Times New Roman" panose="02020603050405020304" pitchFamily="18" charset="0"/>
                        <a:cs typeface="Times New Roman" panose="02020603050405020304" pitchFamily="18" charset="0"/>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FFFFFF"/>
                    </a:solidFill>
                  </a:tcPr>
                </a:tc>
              </a:tr>
              <a:tr h="306070">
                <a:tc>
                  <a:txBody>
                    <a:bodyPr/>
                    <a:lstStyle/>
                    <a:p>
                      <a:pPr indent="0" algn="ctr">
                        <a:buNone/>
                      </a:pPr>
                      <a:r>
                        <a:rPr lang="en-US" sz="1000" b="0">
                          <a:solidFill>
                            <a:srgbClr val="000000"/>
                          </a:solidFill>
                          <a:latin typeface="Times New Roman" panose="02020603050405020304" pitchFamily="18" charset="0"/>
                          <a:cs typeface="Times New Roman" panose="02020603050405020304" pitchFamily="18" charset="0"/>
                        </a:rPr>
                        <a:t>BS antenna configuration </a:t>
                      </a:r>
                      <a:endParaRPr lang="en-US" altLang="en-US" sz="1000" b="0">
                        <a:solidFill>
                          <a:srgbClr val="000000"/>
                        </a:solidFill>
                        <a:latin typeface="Times New Roman" panose="02020603050405020304" pitchFamily="18" charset="0"/>
                        <a:cs typeface="Times New Roman" panose="02020603050405020304" pitchFamily="18" charset="0"/>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Times New Roman" panose="02020603050405020304" pitchFamily="18" charset="0"/>
                          <a:cs typeface="Times New Roman" panose="02020603050405020304" pitchFamily="18" charset="0"/>
                        </a:rPr>
                        <a:t>(Mg, Ng, M, N, P) = (1, 1, 8, 16, 2)</a:t>
                      </a:r>
                      <a:endParaRPr lang="en-US" altLang="en-US" sz="1000" b="0">
                        <a:solidFill>
                          <a:srgbClr val="000000"/>
                        </a:solidFill>
                        <a:latin typeface="Times New Roman" panose="02020603050405020304" pitchFamily="18" charset="0"/>
                        <a:cs typeface="Times New Roman" panose="02020603050405020304" pitchFamily="18" charset="0"/>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14630">
                <a:tc>
                  <a:txBody>
                    <a:bodyPr/>
                    <a:lstStyle/>
                    <a:p>
                      <a:pPr indent="0" algn="ctr">
                        <a:buNone/>
                      </a:pPr>
                      <a:r>
                        <a:rPr lang="en-US" sz="1000" b="0">
                          <a:solidFill>
                            <a:srgbClr val="000000"/>
                          </a:solidFill>
                          <a:latin typeface="Times New Roman" panose="02020603050405020304" pitchFamily="18" charset="0"/>
                          <a:cs typeface="Times New Roman" panose="02020603050405020304" pitchFamily="18" charset="0"/>
                        </a:rPr>
                        <a:t>(d</a:t>
                      </a:r>
                      <a:r>
                        <a:rPr lang="en-US" sz="1000" b="0" baseline="-25000">
                          <a:solidFill>
                            <a:srgbClr val="000000"/>
                          </a:solidFill>
                          <a:latin typeface="Times New Roman" panose="02020603050405020304" pitchFamily="18" charset="0"/>
                          <a:cs typeface="Times New Roman" panose="02020603050405020304" pitchFamily="18" charset="0"/>
                        </a:rPr>
                        <a:t>v</a:t>
                      </a:r>
                      <a:r>
                        <a:rPr lang="en-US" sz="1000" b="0">
                          <a:solidFill>
                            <a:srgbClr val="000000"/>
                          </a:solidFill>
                          <a:latin typeface="Times New Roman" panose="02020603050405020304" pitchFamily="18" charset="0"/>
                          <a:cs typeface="Times New Roman" panose="02020603050405020304" pitchFamily="18" charset="0"/>
                        </a:rPr>
                        <a:t>, d</a:t>
                      </a:r>
                      <a:r>
                        <a:rPr lang="en-US" sz="1000" b="0" baseline="-25000">
                          <a:solidFill>
                            <a:srgbClr val="000000"/>
                          </a:solidFill>
                          <a:latin typeface="Times New Roman" panose="02020603050405020304" pitchFamily="18" charset="0"/>
                          <a:cs typeface="Times New Roman" panose="02020603050405020304" pitchFamily="18" charset="0"/>
                        </a:rPr>
                        <a:t>h</a:t>
                      </a:r>
                      <a:r>
                        <a:rPr lang="en-US" sz="1000" b="0">
                          <a:solidFill>
                            <a:srgbClr val="000000"/>
                          </a:solidFill>
                          <a:latin typeface="Times New Roman" panose="02020603050405020304" pitchFamily="18" charset="0"/>
                          <a:cs typeface="Times New Roman" panose="02020603050405020304" pitchFamily="18" charset="0"/>
                        </a:rPr>
                        <a:t>)</a:t>
                      </a:r>
                      <a:endParaRPr lang="en-US" altLang="en-US" sz="1000" b="0">
                        <a:solidFill>
                          <a:srgbClr val="000000"/>
                        </a:solidFill>
                        <a:latin typeface="Times New Roman" panose="02020603050405020304" pitchFamily="18" charset="0"/>
                        <a:cs typeface="Times New Roman" panose="02020603050405020304" pitchFamily="18" charset="0"/>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Times New Roman" panose="02020603050405020304" pitchFamily="18" charset="0"/>
                          <a:cs typeface="Times New Roman" panose="02020603050405020304" pitchFamily="18" charset="0"/>
                        </a:rPr>
                        <a:t>(0.5λ, 0.5λ)</a:t>
                      </a:r>
                      <a:endParaRPr lang="en-US" altLang="en-US" sz="1000" b="0">
                        <a:solidFill>
                          <a:srgbClr val="000000"/>
                        </a:solidFill>
                        <a:latin typeface="Times New Roman" panose="02020603050405020304" pitchFamily="18" charset="0"/>
                        <a:cs typeface="Times New Roman" panose="02020603050405020304" pitchFamily="18" charset="0"/>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3528" y="1059582"/>
            <a:ext cx="8496944" cy="3525520"/>
          </a:xfrm>
          <a:prstGeom prst="rect">
            <a:avLst/>
          </a:prstGeom>
          <a:noFill/>
        </p:spPr>
        <p:txBody>
          <a:bodyPr wrap="square" lIns="68580" tIns="34290" rIns="68580" bIns="34290" rtlCol="0">
            <a:spAutoFit/>
          </a:bodyPr>
          <a:lstStyle/>
          <a:p>
            <a:pPr hangingPunct="0">
              <a:spcAft>
                <a:spcPts val="900"/>
              </a:spcAft>
            </a:pPr>
            <a:r>
              <a:rPr lang="en-US" altLang="zh-CN" sz="1400" dirty="0">
                <a:effectLst/>
                <a:latin typeface="Times New Roman" panose="02020603050405020304" pitchFamily="18" charset="0"/>
                <a:ea typeface="宋体" panose="02010600030101010101" pitchFamily="2" charset="-122"/>
              </a:rPr>
              <a:t>As promising solution for aviation internet, ATG network attracts operators and aircraft industry’s interest to provide services for all passengers during the whole journey. In May 2023, Chinese Ministry of Industry and Information Technology release 4.9 GHz trial spectrum to CMCC for ATG technical testing. </a:t>
            </a:r>
            <a:endParaRPr lang="zh-CN" altLang="zh-CN" sz="1400" dirty="0">
              <a:effectLst/>
              <a:latin typeface="Times New Roman" panose="02020603050405020304" pitchFamily="18" charset="0"/>
              <a:ea typeface="宋体" panose="02010600030101010101" pitchFamily="2" charset="-122"/>
            </a:endParaRPr>
          </a:p>
          <a:p>
            <a:pPr hangingPunct="0">
              <a:spcAft>
                <a:spcPts val="900"/>
              </a:spcAft>
            </a:pPr>
            <a:r>
              <a:rPr lang="en-US" altLang="zh-CN" sz="1400" dirty="0">
                <a:effectLst/>
                <a:latin typeface="Times New Roman" panose="02020603050405020304" pitchFamily="18" charset="0"/>
                <a:ea typeface="宋体" panose="02010600030101010101" pitchFamily="2" charset="-122"/>
              </a:rPr>
              <a:t>In R18, RAN4 start the standardization that only focus on </a:t>
            </a:r>
            <a:r>
              <a:rPr lang="en-US" altLang="zh-CN" sz="1400" b="1" dirty="0">
                <a:effectLst/>
                <a:latin typeface="Times New Roman" panose="02020603050405020304" pitchFamily="18" charset="0"/>
                <a:ea typeface="宋体" panose="02010600030101010101" pitchFamily="2" charset="-122"/>
              </a:rPr>
              <a:t>FR1 single carrier scenario</a:t>
            </a:r>
            <a:r>
              <a:rPr lang="en-US" altLang="zh-CN" sz="1400" dirty="0">
                <a:effectLst/>
                <a:latin typeface="Times New Roman" panose="02020603050405020304" pitchFamily="18" charset="0"/>
                <a:ea typeface="宋体" panose="02010600030101010101" pitchFamily="2" charset="-122"/>
              </a:rPr>
              <a:t>. The details are summarized as below:</a:t>
            </a:r>
            <a:endParaRPr lang="zh-CN" altLang="zh-CN" sz="1400" dirty="0">
              <a:effectLst/>
              <a:latin typeface="Times New Roman" panose="02020603050405020304" pitchFamily="18" charset="0"/>
              <a:ea typeface="宋体" panose="02010600030101010101" pitchFamily="2" charset="-122"/>
            </a:endParaRPr>
          </a:p>
          <a:p>
            <a:pPr marL="342900" lvl="0" indent="-342900" hangingPunct="0">
              <a:spcAft>
                <a:spcPts val="900"/>
              </a:spcAft>
              <a:buFont typeface="Wingdings" panose="05000000000000000000" pitchFamily="2" charset="2"/>
              <a:buChar char=""/>
            </a:pPr>
            <a:r>
              <a:rPr lang="en-US" altLang="zh-CN" sz="1400" dirty="0">
                <a:effectLst/>
                <a:latin typeface="Times New Roman" panose="02020603050405020304" pitchFamily="18" charset="0"/>
                <a:ea typeface="宋体" panose="02010600030101010101" pitchFamily="2" charset="-122"/>
              </a:rPr>
              <a:t>Define RF requirements for ATG BS and UE</a:t>
            </a:r>
            <a:endParaRPr lang="zh-CN" altLang="zh-CN" sz="1400" dirty="0">
              <a:effectLst/>
              <a:latin typeface="Times New Roman" panose="02020603050405020304" pitchFamily="18" charset="0"/>
              <a:ea typeface="宋体" panose="02010600030101010101" pitchFamily="2" charset="-122"/>
            </a:endParaRPr>
          </a:p>
          <a:p>
            <a:pPr marL="342900" lvl="0" indent="-342900" hangingPunct="0">
              <a:spcAft>
                <a:spcPts val="900"/>
              </a:spcAft>
              <a:buFont typeface="Wingdings" panose="05000000000000000000" pitchFamily="2" charset="2"/>
              <a:buChar char=""/>
            </a:pPr>
            <a:r>
              <a:rPr lang="en-US" altLang="zh-CN" sz="1400" dirty="0">
                <a:effectLst/>
                <a:latin typeface="Times New Roman" panose="02020603050405020304" pitchFamily="18" charset="0"/>
                <a:ea typeface="宋体" panose="02010600030101010101" pitchFamily="2" charset="-122"/>
              </a:rPr>
              <a:t>Evaluate co-existence issue for both ATG synchronized and non-synchronized operation with TN scenarios. </a:t>
            </a:r>
            <a:endParaRPr lang="en-US" altLang="zh-CN" sz="1400" dirty="0">
              <a:effectLst/>
              <a:latin typeface="Times New Roman" panose="02020603050405020304" pitchFamily="18" charset="0"/>
              <a:ea typeface="宋体" panose="02010600030101010101" pitchFamily="2" charset="-122"/>
            </a:endParaRPr>
          </a:p>
          <a:p>
            <a:pPr marL="800100" lvl="1" indent="-342900" hangingPunct="0">
              <a:spcAft>
                <a:spcPts val="900"/>
              </a:spcAft>
              <a:buFont typeface="Wingdings" panose="05000000000000000000" pitchFamily="2" charset="2"/>
              <a:buChar char=""/>
            </a:pPr>
            <a:r>
              <a:rPr lang="en-US" altLang="zh-CN" sz="1400" dirty="0">
                <a:effectLst/>
                <a:latin typeface="Times New Roman" panose="02020603050405020304" pitchFamily="18" charset="0"/>
                <a:ea typeface="宋体" panose="02010600030101010101" pitchFamily="2" charset="-122"/>
              </a:rPr>
              <a:t>for the synchronized scenario, ACLR and ACS are derived </a:t>
            </a:r>
            <a:endParaRPr lang="en-US" altLang="zh-CN" sz="1400" dirty="0">
              <a:effectLst/>
              <a:latin typeface="Times New Roman" panose="02020603050405020304" pitchFamily="18" charset="0"/>
              <a:ea typeface="宋体" panose="02010600030101010101" pitchFamily="2" charset="-122"/>
            </a:endParaRPr>
          </a:p>
          <a:p>
            <a:pPr marL="800100" lvl="1" indent="-342900" hangingPunct="0">
              <a:spcAft>
                <a:spcPts val="900"/>
              </a:spcAft>
              <a:buFont typeface="Wingdings" panose="05000000000000000000" pitchFamily="2" charset="2"/>
              <a:buChar char=""/>
            </a:pPr>
            <a:r>
              <a:rPr lang="en-US" altLang="zh-CN" sz="1400" dirty="0">
                <a:effectLst/>
                <a:latin typeface="Times New Roman" panose="02020603050405020304" pitchFamily="18" charset="0"/>
                <a:ea typeface="宋体" panose="02010600030101010101" pitchFamily="2" charset="-122"/>
              </a:rPr>
              <a:t>for the non-synchronized scenario, isolation distance is derived	</a:t>
            </a:r>
            <a:endParaRPr lang="zh-CN" altLang="zh-CN" sz="1400" dirty="0">
              <a:effectLst/>
              <a:latin typeface="Times New Roman" panose="02020603050405020304" pitchFamily="18" charset="0"/>
              <a:ea typeface="宋体" panose="02010600030101010101" pitchFamily="2" charset="-122"/>
            </a:endParaRPr>
          </a:p>
          <a:p>
            <a:pPr marL="342900" lvl="0" indent="-342900" hangingPunct="0">
              <a:spcAft>
                <a:spcPts val="900"/>
              </a:spcAft>
              <a:buFont typeface="Wingdings" panose="05000000000000000000" pitchFamily="2" charset="2"/>
              <a:buChar char=""/>
            </a:pPr>
            <a:r>
              <a:rPr lang="en-US" altLang="zh-CN" sz="1400" dirty="0">
                <a:effectLst/>
                <a:latin typeface="Times New Roman" panose="02020603050405020304" pitchFamily="18" charset="0"/>
                <a:ea typeface="宋体" panose="02010600030101010101" pitchFamily="2" charset="-122"/>
              </a:rPr>
              <a:t>Define enhanced RRM requirements, at least including NR-NR cell reselection requirements, timing requirements, measurement requirements in RRC_CONNECTED to support ATG scenario.</a:t>
            </a:r>
            <a:endParaRPr lang="zh-CN" altLang="zh-CN" sz="1400" dirty="0">
              <a:effectLst/>
              <a:latin typeface="Times New Roman" panose="02020603050405020304" pitchFamily="18" charset="0"/>
              <a:ea typeface="宋体" panose="02010600030101010101" pitchFamily="2" charset="-122"/>
            </a:endParaRPr>
          </a:p>
          <a:p>
            <a:pPr marL="342900" lvl="0" indent="-342900" hangingPunct="0">
              <a:spcBef>
                <a:spcPts val="500"/>
              </a:spcBef>
              <a:spcAft>
                <a:spcPts val="900"/>
              </a:spcAft>
              <a:buFont typeface="Wingdings" panose="05000000000000000000" pitchFamily="2" charset="2"/>
              <a:buChar char=""/>
            </a:pPr>
            <a:r>
              <a:rPr lang="en-US" altLang="zh-CN" sz="1400" dirty="0">
                <a:effectLst/>
                <a:latin typeface="Times New Roman" panose="02020603050405020304" pitchFamily="18" charset="0"/>
                <a:ea typeface="宋体" panose="02010600030101010101" pitchFamily="2" charset="-122"/>
              </a:rPr>
              <a:t>Define new PDSCH/PUSCH requirements for ATG propagation condition (AWGN with doppler) are introduced </a:t>
            </a:r>
            <a:endParaRPr lang="zh-CN" altLang="zh-CN" sz="1400" dirty="0">
              <a:effectLst/>
              <a:latin typeface="Times New Roman" panose="02020603050405020304" pitchFamily="18" charset="0"/>
              <a:ea typeface="宋体" panose="02010600030101010101" pitchFamily="2" charset="-122"/>
            </a:endParaRPr>
          </a:p>
        </p:txBody>
      </p:sp>
      <p:sp>
        <p:nvSpPr>
          <p:cNvPr id="3" name="标题 1"/>
          <p:cNvSpPr txBox="1"/>
          <p:nvPr/>
        </p:nvSpPr>
        <p:spPr>
          <a:xfrm>
            <a:off x="413748" y="332542"/>
            <a:ext cx="8321543" cy="574490"/>
          </a:xfrm>
          <a:prstGeom prst="rect">
            <a:avLst/>
          </a:prstGeom>
        </p:spPr>
        <p:txBody>
          <a:bodyPr vert="horz" lIns="68576" tIns="34289" rIns="68576" bIns="34289" rtlCol="0" anchor="ctr">
            <a:noAutofit/>
          </a:bodyPr>
          <a:lstStyle/>
          <a:p>
            <a:pPr algn="ctr" defTabSz="685800">
              <a:defRPr/>
            </a:pPr>
            <a:r>
              <a:rPr lang="en-US" altLang="zh-CN" sz="2100" b="1" dirty="0">
                <a:latin typeface="微软雅黑" panose="020B0503020204020204" charset="-122"/>
                <a:ea typeface="微软雅黑" panose="020B0503020204020204" charset="-122"/>
              </a:rPr>
              <a:t>Background</a:t>
            </a:r>
            <a:endParaRPr lang="zh-CN" altLang="en-US" sz="2100" b="1" dirty="0">
              <a:latin typeface="微软雅黑" panose="020B0503020204020204" charset="-122"/>
              <a:ea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3528" y="1707654"/>
            <a:ext cx="8496944" cy="1408078"/>
          </a:xfrm>
          <a:prstGeom prst="rect">
            <a:avLst/>
          </a:prstGeom>
          <a:noFill/>
        </p:spPr>
        <p:txBody>
          <a:bodyPr wrap="square" lIns="68580" tIns="34290" rIns="68580" bIns="34290" rtlCol="0">
            <a:spAutoFit/>
          </a:bodyPr>
          <a:lstStyle/>
          <a:p>
            <a:pPr hangingPunct="0">
              <a:spcAft>
                <a:spcPts val="900"/>
              </a:spcAft>
            </a:pPr>
            <a:r>
              <a:rPr lang="en-US" altLang="zh-CN" dirty="0">
                <a:effectLst/>
                <a:latin typeface="Times New Roman" panose="02020603050405020304" pitchFamily="18" charset="0"/>
                <a:ea typeface="宋体" panose="02010600030101010101" pitchFamily="2" charset="-122"/>
              </a:rPr>
              <a:t>During the standardization discussion, following issues are found which needs further enhancement in R19.</a:t>
            </a:r>
            <a:endParaRPr lang="en-US" altLang="zh-CN" dirty="0">
              <a:effectLst/>
              <a:latin typeface="Times New Roman" panose="02020603050405020304" pitchFamily="18" charset="0"/>
              <a:ea typeface="宋体" panose="02010600030101010101" pitchFamily="2" charset="-122"/>
            </a:endParaRPr>
          </a:p>
          <a:p>
            <a:pPr marL="285750" indent="-285750" hangingPunct="0">
              <a:spcAft>
                <a:spcPts val="900"/>
              </a:spcAft>
              <a:buFont typeface="Arial" panose="020B0604020202020204" pitchFamily="34" charset="0"/>
              <a:buChar char="•"/>
            </a:pPr>
            <a:r>
              <a:rPr lang="en-US" altLang="zh-CN" b="1" dirty="0">
                <a:effectLst/>
                <a:latin typeface="Times New Roman" panose="02020603050405020304" pitchFamily="18" charset="0"/>
                <a:ea typeface="宋体" panose="02010600030101010101" pitchFamily="2" charset="-122"/>
              </a:rPr>
              <a:t>Mitigate severe ATG </a:t>
            </a:r>
            <a:r>
              <a:rPr lang="en-US" altLang="zh-CN" b="1" dirty="0" err="1">
                <a:effectLst/>
                <a:latin typeface="Times New Roman" panose="02020603050405020304" pitchFamily="18" charset="0"/>
                <a:ea typeface="宋体" panose="02010600030101010101" pitchFamily="2" charset="-122"/>
              </a:rPr>
              <a:t>gNB</a:t>
            </a:r>
            <a:r>
              <a:rPr lang="en-US" altLang="zh-CN" b="1" dirty="0">
                <a:effectLst/>
                <a:latin typeface="Times New Roman" panose="02020603050405020304" pitchFamily="18" charset="0"/>
                <a:ea typeface="宋体" panose="02010600030101010101" pitchFamily="2" charset="-122"/>
              </a:rPr>
              <a:t>-to-TN </a:t>
            </a:r>
            <a:r>
              <a:rPr lang="en-US" altLang="zh-CN" b="1" dirty="0" err="1">
                <a:effectLst/>
                <a:latin typeface="Times New Roman" panose="02020603050405020304" pitchFamily="18" charset="0"/>
                <a:ea typeface="宋体" panose="02010600030101010101" pitchFamily="2" charset="-122"/>
              </a:rPr>
              <a:t>gNB</a:t>
            </a:r>
            <a:r>
              <a:rPr lang="en-US" altLang="zh-CN" b="1" dirty="0">
                <a:effectLst/>
                <a:latin typeface="Times New Roman" panose="02020603050405020304" pitchFamily="18" charset="0"/>
                <a:ea typeface="宋体" panose="02010600030101010101" pitchFamily="2" charset="-122"/>
              </a:rPr>
              <a:t> interference</a:t>
            </a:r>
            <a:endParaRPr lang="en-US" altLang="zh-CN" b="1" dirty="0">
              <a:effectLst/>
              <a:latin typeface="Times New Roman" panose="02020603050405020304" pitchFamily="18" charset="0"/>
              <a:ea typeface="宋体" panose="02010600030101010101" pitchFamily="2" charset="-122"/>
            </a:endParaRPr>
          </a:p>
          <a:p>
            <a:pPr marL="285750" indent="-285750" hangingPunct="0">
              <a:spcAft>
                <a:spcPts val="900"/>
              </a:spcAft>
              <a:buFont typeface="Arial" panose="020B0604020202020204" pitchFamily="34" charset="0"/>
              <a:buChar char="•"/>
            </a:pPr>
            <a:r>
              <a:rPr lang="en-US" altLang="zh-CN" b="1" dirty="0">
                <a:effectLst/>
                <a:latin typeface="Times New Roman" panose="02020603050405020304" pitchFamily="18" charset="0"/>
                <a:ea typeface="宋体" panose="02010600030101010101" pitchFamily="2" charset="-122"/>
              </a:rPr>
              <a:t>Enhance throughput to meet ATG capacity demand</a:t>
            </a:r>
            <a:endParaRPr lang="en-US" altLang="zh-CN" b="1" dirty="0">
              <a:effectLst/>
              <a:latin typeface="Times New Roman" panose="02020603050405020304" pitchFamily="18" charset="0"/>
              <a:ea typeface="宋体" panose="02010600030101010101" pitchFamily="2" charset="-122"/>
            </a:endParaRPr>
          </a:p>
        </p:txBody>
      </p:sp>
      <p:sp>
        <p:nvSpPr>
          <p:cNvPr id="3" name="标题 1"/>
          <p:cNvSpPr txBox="1"/>
          <p:nvPr/>
        </p:nvSpPr>
        <p:spPr>
          <a:xfrm>
            <a:off x="413748" y="332542"/>
            <a:ext cx="8321543" cy="574490"/>
          </a:xfrm>
          <a:prstGeom prst="rect">
            <a:avLst/>
          </a:prstGeom>
        </p:spPr>
        <p:txBody>
          <a:bodyPr vert="horz" lIns="68576" tIns="34289" rIns="68576" bIns="34289" rtlCol="0" anchor="ctr">
            <a:noAutofit/>
          </a:bodyPr>
          <a:lstStyle/>
          <a:p>
            <a:pPr algn="ctr" defTabSz="685800">
              <a:defRPr/>
            </a:pPr>
            <a:r>
              <a:rPr lang="en-US" altLang="zh-CN" sz="2100" b="1" dirty="0">
                <a:latin typeface="微软雅黑" panose="020B0503020204020204" charset="-122"/>
                <a:ea typeface="微软雅黑" panose="020B0503020204020204" charset="-122"/>
              </a:rPr>
              <a:t>Motivation for Rel-19 enhancement</a:t>
            </a:r>
            <a:endParaRPr lang="zh-CN" altLang="en-US" sz="2100" b="1" dirty="0">
              <a:latin typeface="微软雅黑" panose="020B0503020204020204" charset="-122"/>
              <a:ea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83568" y="356193"/>
            <a:ext cx="6174476" cy="574490"/>
          </a:xfrm>
          <a:prstGeom prst="rect">
            <a:avLst/>
          </a:prstGeom>
        </p:spPr>
        <p:txBody>
          <a:bodyPr vert="horz" lIns="68576" tIns="34289" rIns="68576" bIns="34289" rtlCol="0" anchor="ctr">
            <a:noAutofit/>
          </a:bodyPr>
          <a:lstStyle/>
          <a:p>
            <a:pPr algn="ctr" defTabSz="685800">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Motivation to </a:t>
            </a:r>
            <a:r>
              <a:rPr lang="en-US" altLang="zh-CN" sz="2100" b="1" dirty="0">
                <a:effectLst/>
                <a:latin typeface="Times New Roman" panose="02020603050405020304" pitchFamily="18" charset="0"/>
                <a:ea typeface="宋体" panose="02010600030101010101" pitchFamily="2" charset="-122"/>
                <a:cs typeface="Times New Roman" panose="02020603050405020304" pitchFamily="18" charset="0"/>
              </a:rPr>
              <a:t>mitigate severe ATG </a:t>
            </a:r>
            <a:r>
              <a:rPr lang="en-US" altLang="zh-CN" sz="2100" b="1" dirty="0" err="1">
                <a:effectLst/>
                <a:latin typeface="Times New Roman" panose="02020603050405020304" pitchFamily="18" charset="0"/>
                <a:ea typeface="宋体" panose="02010600030101010101" pitchFamily="2" charset="-122"/>
                <a:cs typeface="Times New Roman" panose="02020603050405020304" pitchFamily="18" charset="0"/>
              </a:rPr>
              <a:t>gNB</a:t>
            </a:r>
            <a:r>
              <a:rPr lang="en-US" altLang="zh-CN" sz="2100" b="1" dirty="0">
                <a:effectLst/>
                <a:latin typeface="Times New Roman" panose="02020603050405020304" pitchFamily="18" charset="0"/>
                <a:ea typeface="宋体" panose="02010600030101010101" pitchFamily="2" charset="-122"/>
                <a:cs typeface="Times New Roman" panose="02020603050405020304" pitchFamily="18" charset="0"/>
              </a:rPr>
              <a:t>-to-TN </a:t>
            </a:r>
            <a:r>
              <a:rPr lang="en-US" altLang="zh-CN" sz="2100" b="1" dirty="0" err="1">
                <a:effectLst/>
                <a:latin typeface="Times New Roman" panose="02020603050405020304" pitchFamily="18" charset="0"/>
                <a:ea typeface="宋体" panose="02010600030101010101" pitchFamily="2" charset="-122"/>
                <a:cs typeface="Times New Roman" panose="02020603050405020304" pitchFamily="18" charset="0"/>
              </a:rPr>
              <a:t>gNB</a:t>
            </a:r>
            <a:r>
              <a:rPr lang="en-US" altLang="zh-CN" sz="2100" b="1" dirty="0">
                <a:effectLst/>
                <a:latin typeface="Times New Roman" panose="02020603050405020304" pitchFamily="18" charset="0"/>
                <a:ea typeface="宋体" panose="02010600030101010101" pitchFamily="2" charset="-122"/>
                <a:cs typeface="Times New Roman" panose="02020603050405020304" pitchFamily="18" charset="0"/>
              </a:rPr>
              <a:t> interference</a:t>
            </a:r>
            <a:endParaRPr lang="en-US" altLang="zh-CN" sz="21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TextBox 5"/>
          <p:cNvSpPr txBox="1"/>
          <p:nvPr/>
        </p:nvSpPr>
        <p:spPr>
          <a:xfrm>
            <a:off x="251357" y="1074693"/>
            <a:ext cx="8856984" cy="2699385"/>
          </a:xfrm>
          <a:prstGeom prst="rect">
            <a:avLst/>
          </a:prstGeom>
          <a:noFill/>
        </p:spPr>
        <p:txBody>
          <a:bodyPr wrap="square" rtlCol="0">
            <a:spAutoFit/>
          </a:bodyPr>
          <a:lstStyle/>
          <a:p>
            <a:pPr>
              <a:spcAft>
                <a:spcPts val="900"/>
              </a:spcAft>
            </a:pPr>
            <a:r>
              <a:rPr lang="en-US" altLang="zh-CN" sz="1600" b="1" dirty="0">
                <a:effectLst/>
                <a:latin typeface="Times New Roman" panose="02020603050405020304" pitchFamily="18" charset="0"/>
                <a:ea typeface="宋体" panose="02010600030101010101" pitchFamily="2" charset="-122"/>
              </a:rPr>
              <a:t>To avoid severe ATG BS to TN BS interference, tens of kilomete</a:t>
            </a:r>
            <a:r>
              <a:rPr lang="en-US" altLang="zh-CN" sz="1600" b="1" dirty="0">
                <a:effectLst/>
                <a:latin typeface="Times New Roman" panose="02020603050405020304" pitchFamily="18" charset="0"/>
                <a:ea typeface="宋体" panose="02010600030101010101" pitchFamily="2" charset="-122"/>
                <a:sym typeface="+mn-ea"/>
              </a:rPr>
              <a:t>r</a:t>
            </a:r>
            <a:r>
              <a:rPr lang="en-US" altLang="zh-CN" sz="1600" b="1" dirty="0">
                <a:effectLst/>
                <a:latin typeface="Times New Roman" panose="02020603050405020304" pitchFamily="18" charset="0"/>
                <a:ea typeface="宋体" panose="02010600030101010101" pitchFamily="2" charset="-122"/>
              </a:rPr>
              <a:t>s or even hundreds of kilometers isolation distance is required which will introduce huge burden for ATG and TN cooperation deployment, especially for FR1 because FR1 TN network usually have contiguous coverage and hard to find isolation distance to avoid </a:t>
            </a:r>
            <a:r>
              <a:rPr lang="en-US" altLang="zh-CN" sz="1600" b="1" dirty="0" err="1">
                <a:effectLst/>
                <a:latin typeface="Times New Roman" panose="02020603050405020304" pitchFamily="18" charset="0"/>
                <a:ea typeface="宋体" panose="02010600030101010101" pitchFamily="2" charset="-122"/>
              </a:rPr>
              <a:t>gNB</a:t>
            </a:r>
            <a:r>
              <a:rPr lang="en-US" altLang="zh-CN" sz="1600" b="1" dirty="0">
                <a:effectLst/>
                <a:latin typeface="Times New Roman" panose="02020603050405020304" pitchFamily="18" charset="0"/>
                <a:ea typeface="宋体" panose="02010600030101010101" pitchFamily="2" charset="-122"/>
              </a:rPr>
              <a:t>-to-</a:t>
            </a:r>
            <a:r>
              <a:rPr lang="en-US" altLang="zh-CN" sz="1600" b="1" dirty="0" err="1">
                <a:effectLst/>
                <a:latin typeface="Times New Roman" panose="02020603050405020304" pitchFamily="18" charset="0"/>
                <a:ea typeface="宋体" panose="02010600030101010101" pitchFamily="2" charset="-122"/>
              </a:rPr>
              <a:t>gNB</a:t>
            </a:r>
            <a:r>
              <a:rPr lang="en-US" altLang="zh-CN" sz="1600" b="1" dirty="0">
                <a:effectLst/>
                <a:latin typeface="Times New Roman" panose="02020603050405020304" pitchFamily="18" charset="0"/>
                <a:ea typeface="宋体" panose="02010600030101010101" pitchFamily="2" charset="-122"/>
              </a:rPr>
              <a:t> interference</a:t>
            </a:r>
            <a:endParaRPr lang="en-US" altLang="zh-CN" sz="1600" b="1" dirty="0">
              <a:effectLst/>
              <a:latin typeface="Times New Roman" panose="02020603050405020304" pitchFamily="18" charset="0"/>
              <a:ea typeface="宋体" panose="02010600030101010101" pitchFamily="2" charset="-122"/>
            </a:endParaRPr>
          </a:p>
          <a:p>
            <a:pPr marL="285750" indent="-285750">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As discussed in [1], ATG network require more guard period compared with TN network due to larger propagation delay from air ATG UE to ground BS. To enhance spectrum utilization and reduce waste of guard period (GP), normally ATG network is configured with larger TDD periodicity which will lead to non-synchronization operation with TN network. </a:t>
            </a:r>
            <a:r>
              <a:rPr lang="en-US" altLang="zh-CN" sz="1400" b="1" dirty="0">
                <a:effectLst/>
                <a:latin typeface="Times New Roman" panose="02020603050405020304" pitchFamily="18" charset="0"/>
                <a:ea typeface="宋体" panose="02010600030101010101" pitchFamily="2" charset="-122"/>
              </a:rPr>
              <a:t>Severe </a:t>
            </a:r>
            <a:r>
              <a:rPr lang="en-US" altLang="zh-CN" sz="1400" b="1" dirty="0" err="1">
                <a:effectLst/>
                <a:latin typeface="Times New Roman" panose="02020603050405020304" pitchFamily="18" charset="0"/>
                <a:ea typeface="宋体" panose="02010600030101010101" pitchFamily="2" charset="-122"/>
              </a:rPr>
              <a:t>gNB</a:t>
            </a:r>
            <a:r>
              <a:rPr lang="en-US" altLang="zh-CN" sz="1400" b="1" dirty="0">
                <a:effectLst/>
                <a:latin typeface="Times New Roman" panose="02020603050405020304" pitchFamily="18" charset="0"/>
                <a:ea typeface="宋体" panose="02010600030101010101" pitchFamily="2" charset="-122"/>
              </a:rPr>
              <a:t>-to-</a:t>
            </a:r>
            <a:r>
              <a:rPr lang="en-US" altLang="zh-CN" sz="1400" b="1" dirty="0" err="1">
                <a:effectLst/>
                <a:latin typeface="Times New Roman" panose="02020603050405020304" pitchFamily="18" charset="0"/>
                <a:ea typeface="宋体" panose="02010600030101010101" pitchFamily="2" charset="-122"/>
              </a:rPr>
              <a:t>gNB</a:t>
            </a:r>
            <a:r>
              <a:rPr lang="en-US" altLang="zh-CN" sz="1400" b="1" dirty="0">
                <a:effectLst/>
                <a:latin typeface="Times New Roman" panose="02020603050405020304" pitchFamily="18" charset="0"/>
                <a:ea typeface="宋体" panose="02010600030101010101" pitchFamily="2" charset="-122"/>
              </a:rPr>
              <a:t> interference occurs. </a:t>
            </a:r>
            <a:endParaRPr lang="en-US" altLang="zh-CN" sz="1400" b="1" dirty="0">
              <a:effectLst/>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According to simulation results[2], tens of kilometers or even hundreds of kilometers isolation distance between ATG BS and nearest TN sector is required to enable ATG and TN network adjacent-channel co-existence when the networks are non-synchronized.</a:t>
            </a:r>
            <a:endParaRPr lang="zh-CN" altLang="en-US" sz="1400" dirty="0"/>
          </a:p>
        </p:txBody>
      </p:sp>
      <p:sp>
        <p:nvSpPr>
          <p:cNvPr id="7" name="TextBox 6"/>
          <p:cNvSpPr txBox="1"/>
          <p:nvPr/>
        </p:nvSpPr>
        <p:spPr>
          <a:xfrm>
            <a:off x="35560" y="4731881"/>
            <a:ext cx="8827944" cy="460375"/>
          </a:xfrm>
          <a:prstGeom prst="rect">
            <a:avLst/>
          </a:prstGeom>
          <a:noFill/>
        </p:spPr>
        <p:txBody>
          <a:bodyPr wrap="square" rtlCol="0">
            <a:spAutoFit/>
          </a:bodyPr>
          <a:lstStyle/>
          <a:p>
            <a:r>
              <a:rPr lang="en-US" altLang="zh-CN" sz="1200" i="1" dirty="0">
                <a:latin typeface="Times New Roman" panose="02020603050405020304" pitchFamily="18" charset="0"/>
                <a:cs typeface="Times New Roman" panose="02020603050405020304" pitchFamily="18" charset="0"/>
              </a:rPr>
              <a:t>[1] </a:t>
            </a:r>
            <a:r>
              <a:rPr lang="en-US" altLang="zh-CN" sz="1200" i="1" dirty="0">
                <a:effectLst/>
                <a:latin typeface="Times New Roman" panose="02020603050405020304" pitchFamily="18" charset="0"/>
                <a:ea typeface="宋体" panose="02010600030101010101" pitchFamily="2" charset="-122"/>
                <a:cs typeface="Times New Roman" panose="02020603050405020304" pitchFamily="18" charset="0"/>
              </a:rPr>
              <a:t>R4-2218642, ATG co-existence simulation assumption, CMCC</a:t>
            </a:r>
            <a:endParaRPr lang="en-US" altLang="zh-CN" sz="1200" i="1" dirty="0">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1200" i="1" dirty="0">
                <a:latin typeface="Times New Roman" panose="02020603050405020304" pitchFamily="18" charset="0"/>
                <a:cs typeface="Times New Roman" panose="02020603050405020304" pitchFamily="18" charset="0"/>
              </a:rPr>
              <a:t>[2] TR 38.876, Study on Air-to-ground network for NR</a:t>
            </a:r>
            <a:endParaRPr lang="en-US" altLang="zh-CN" sz="1200" i="1" dirty="0">
              <a:latin typeface="Times New Roman" panose="02020603050405020304" pitchFamily="18" charset="0"/>
              <a:cs typeface="Times New Roman" panose="02020603050405020304" pitchFamily="18" charset="0"/>
            </a:endParaRPr>
          </a:p>
        </p:txBody>
      </p:sp>
      <p:pic>
        <p:nvPicPr>
          <p:cNvPr id="11" name="Picture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64070" y="3652017"/>
            <a:ext cx="6693244" cy="102875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413748" y="332542"/>
            <a:ext cx="8321543" cy="574490"/>
          </a:xfrm>
          <a:prstGeom prst="rect">
            <a:avLst/>
          </a:prstGeom>
        </p:spPr>
        <p:txBody>
          <a:bodyPr vert="horz" lIns="68576" tIns="34289" rIns="68576" bIns="34289" rtlCol="0" anchor="ctr">
            <a:noAutofit/>
          </a:bodyPr>
          <a:lstStyle/>
          <a:p>
            <a:pPr algn="ctr" defTabSz="685800">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Motivation to meet large ATG network capacity demand</a:t>
            </a:r>
            <a:endParaRPr lang="zh-CN" altLang="en-US" sz="2100" b="1" dirty="0">
              <a:latin typeface="Times New Roman" panose="02020603050405020304" pitchFamily="18" charset="0"/>
              <a:ea typeface="微软雅黑" panose="020B0503020204020204" charset="-122"/>
              <a:cs typeface="Times New Roman" panose="02020603050405020304" pitchFamily="18" charset="0"/>
            </a:endParaRPr>
          </a:p>
        </p:txBody>
      </p:sp>
      <p:sp>
        <p:nvSpPr>
          <p:cNvPr id="6" name="TextBox 5"/>
          <p:cNvSpPr txBox="1"/>
          <p:nvPr/>
        </p:nvSpPr>
        <p:spPr>
          <a:xfrm>
            <a:off x="179512" y="933626"/>
            <a:ext cx="8856984" cy="2637790"/>
          </a:xfrm>
          <a:prstGeom prst="rect">
            <a:avLst/>
          </a:prstGeom>
          <a:noFill/>
        </p:spPr>
        <p:txBody>
          <a:bodyPr wrap="square" rtlCol="0">
            <a:spAutoFit/>
          </a:bodyPr>
          <a:lstStyle/>
          <a:p>
            <a:r>
              <a:rPr lang="en-US" altLang="zh-CN" sz="1600" b="1" dirty="0">
                <a:effectLst/>
                <a:latin typeface="Times New Roman" panose="02020603050405020304" pitchFamily="18" charset="0"/>
                <a:ea typeface="宋体" panose="02010600030101010101" pitchFamily="2" charset="-122"/>
                <a:cs typeface="Times New Roman" panose="02020603050405020304" pitchFamily="18" charset="0"/>
              </a:rPr>
              <a:t>100MHz is not enough for ATG network especially for very-busy route</a:t>
            </a:r>
            <a:endParaRPr lang="en-US" altLang="zh-CN" sz="1600" b="1" dirty="0">
              <a:effectLst/>
              <a:latin typeface="Times New Roman" panose="02020603050405020304" pitchFamily="18" charset="0"/>
              <a:ea typeface="宋体" panose="02010600030101010101" pitchFamily="2" charset="-122"/>
              <a:cs typeface="Times New Roman" panose="02020603050405020304" pitchFamily="18" charset="0"/>
            </a:endParaRPr>
          </a:p>
          <a:p>
            <a:pPr marL="285750" indent="-285750" hangingPunct="0">
              <a:spcAft>
                <a:spcPts val="900"/>
              </a:spcAft>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According to the analysis in [3], we assume </a:t>
            </a:r>
            <a:r>
              <a:rPr lang="en-US" altLang="zh-CN" sz="1400" dirty="0">
                <a:latin typeface="Times New Roman" panose="02020603050405020304" pitchFamily="18" charset="0"/>
                <a:sym typeface="+mn-ea"/>
              </a:rPr>
              <a:t>144 seats per airplane with 80% passengers, of whom 50% use ATG services.</a:t>
            </a:r>
            <a:endParaRPr lang="en-US" altLang="zh-CN" sz="1400" dirty="0">
              <a:latin typeface="Times New Roman" panose="02020603050405020304" pitchFamily="18" charset="0"/>
              <a:sym typeface="+mn-ea"/>
            </a:endParaRPr>
          </a:p>
          <a:p>
            <a:pPr marL="742950" lvl="1" indent="-285750" hangingPunct="0">
              <a:spcAft>
                <a:spcPts val="900"/>
              </a:spcAft>
              <a:buFont typeface="Arial" panose="020B0604020202020204" pitchFamily="34" charset="0"/>
              <a:buChar char="•"/>
            </a:pPr>
            <a:r>
              <a:rPr lang="en-US" altLang="zh-CN" sz="1400" dirty="0">
                <a:latin typeface="Times New Roman" panose="02020603050405020304" pitchFamily="18" charset="0"/>
                <a:sym typeface="+mn-ea"/>
              </a:rPr>
              <a:t>when assuming </a:t>
            </a:r>
            <a:r>
              <a:rPr lang="en-US" altLang="zh-CN" sz="1400" dirty="0">
                <a:effectLst/>
                <a:latin typeface="Times New Roman" panose="02020603050405020304" pitchFamily="18" charset="0"/>
                <a:ea typeface="宋体" panose="02010600030101010101" pitchFamily="2" charset="-122"/>
              </a:rPr>
              <a:t>ATG network always use 64 QAM modulation scheme, f</a:t>
            </a:r>
            <a:r>
              <a:rPr lang="en-US" altLang="zh-CN" sz="1400" dirty="0">
                <a:latin typeface="Times New Roman" panose="02020603050405020304" pitchFamily="18" charset="0"/>
              </a:rPr>
              <a:t>or hexagon area, </a:t>
            </a:r>
            <a:endParaRPr lang="en-US" altLang="zh-CN" sz="1400" dirty="0">
              <a:effectLst/>
              <a:latin typeface="Times New Roman" panose="02020603050405020304" pitchFamily="18" charset="0"/>
              <a:ea typeface="宋体" panose="02010600030101010101" pitchFamily="2" charset="-122"/>
            </a:endParaRPr>
          </a:p>
          <a:p>
            <a:pPr marL="1200150" lvl="2" indent="-285750" hangingPunct="0">
              <a:spcAft>
                <a:spcPts val="900"/>
              </a:spcAft>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180km cell radius require 30M CBW for non-busy route; </a:t>
            </a:r>
            <a:endParaRPr lang="en-US" altLang="zh-CN" sz="1400" dirty="0">
              <a:effectLst/>
              <a:latin typeface="Times New Roman" panose="02020603050405020304" pitchFamily="18" charset="0"/>
              <a:ea typeface="宋体" panose="02010600030101010101" pitchFamily="2" charset="-122"/>
            </a:endParaRPr>
          </a:p>
          <a:p>
            <a:pPr marL="1200150" lvl="2" indent="-285750" hangingPunct="0">
              <a:spcAft>
                <a:spcPts val="900"/>
              </a:spcAft>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90km cell radius require 60M CBW for busy-route; </a:t>
            </a:r>
            <a:endParaRPr lang="en-US" altLang="zh-CN" sz="1400" dirty="0">
              <a:effectLst/>
              <a:latin typeface="Times New Roman" panose="02020603050405020304" pitchFamily="18" charset="0"/>
              <a:ea typeface="宋体" panose="02010600030101010101" pitchFamily="2" charset="-122"/>
            </a:endParaRPr>
          </a:p>
          <a:p>
            <a:pPr marL="1200150" lvl="2" indent="-285750" hangingPunct="0">
              <a:spcAft>
                <a:spcPts val="900"/>
              </a:spcAft>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90km cell radius require 100M CBW for very-busy routes</a:t>
            </a:r>
            <a:endParaRPr lang="en-US" altLang="zh-CN" sz="1400" dirty="0">
              <a:effectLst/>
              <a:latin typeface="Times New Roman" panose="02020603050405020304" pitchFamily="18" charset="0"/>
              <a:ea typeface="宋体" panose="02010600030101010101" pitchFamily="2" charset="-122"/>
            </a:endParaRPr>
          </a:p>
          <a:p>
            <a:pPr marL="742950" lvl="1" indent="-285750" hangingPunct="0">
              <a:spcAft>
                <a:spcPts val="900"/>
              </a:spcAft>
              <a:buFont typeface="Arial" panose="020B0604020202020204" pitchFamily="34" charset="0"/>
              <a:buChar char="•"/>
            </a:pPr>
            <a:r>
              <a:rPr lang="en-US" altLang="zh-CN" sz="1400" dirty="0">
                <a:latin typeface="Times New Roman" panose="02020603050405020304" pitchFamily="18" charset="0"/>
                <a:ea typeface="宋体" panose="02010600030101010101" pitchFamily="2" charset="-122"/>
              </a:rPr>
              <a:t>however, when assuming </a:t>
            </a:r>
            <a:r>
              <a:rPr lang="en-US" altLang="zh-CN" sz="1400" dirty="0">
                <a:effectLst/>
                <a:latin typeface="Times New Roman" panose="02020603050405020304" pitchFamily="18" charset="0"/>
                <a:ea typeface="宋体" panose="02010600030101010101" pitchFamily="2" charset="-122"/>
              </a:rPr>
              <a:t>ATG nework use 16 QAM or QPSK due to large propagation loss, </a:t>
            </a:r>
            <a:r>
              <a:rPr lang="en-US" altLang="zh-CN" sz="1400" b="1" dirty="0">
                <a:effectLst/>
                <a:latin typeface="Times New Roman" panose="02020603050405020304" pitchFamily="18" charset="0"/>
                <a:ea typeface="宋体" panose="02010600030101010101" pitchFamily="2" charset="-122"/>
              </a:rPr>
              <a:t>larger than 100MHz CBW is required especially for very busy-route.</a:t>
            </a:r>
            <a:endParaRPr lang="en-US" altLang="zh-CN" sz="1400" b="1" dirty="0">
              <a:effectLst/>
              <a:latin typeface="Times New Roman" panose="02020603050405020304" pitchFamily="18" charset="0"/>
              <a:ea typeface="宋体" panose="02010600030101010101" pitchFamily="2" charset="-122"/>
            </a:endParaRPr>
          </a:p>
        </p:txBody>
      </p:sp>
      <p:graphicFrame>
        <p:nvGraphicFramePr>
          <p:cNvPr id="2" name="Table 1"/>
          <p:cNvGraphicFramePr>
            <a:graphicFrameLocks noGrp="1"/>
          </p:cNvGraphicFramePr>
          <p:nvPr/>
        </p:nvGraphicFramePr>
        <p:xfrm>
          <a:off x="633107" y="3940412"/>
          <a:ext cx="7632849" cy="1066800"/>
        </p:xfrm>
        <a:graphic>
          <a:graphicData uri="http://schemas.openxmlformats.org/drawingml/2006/table">
            <a:tbl>
              <a:tblPr firstRow="1" firstCol="1" bandRow="1">
                <a:tableStyleId>{5C22544A-7EE6-4342-B048-85BDC9FD1C3A}</a:tableStyleId>
              </a:tblPr>
              <a:tblGrid>
                <a:gridCol w="1354396"/>
                <a:gridCol w="1132390"/>
                <a:gridCol w="1506925"/>
                <a:gridCol w="1213046"/>
                <a:gridCol w="1213046"/>
                <a:gridCol w="1213046"/>
              </a:tblGrid>
              <a:tr h="0">
                <a:tc>
                  <a:txBody>
                    <a:bodyPr/>
                    <a:lstStyle/>
                    <a:p>
                      <a:pPr algn="just">
                        <a:lnSpc>
                          <a:spcPts val="1400"/>
                        </a:lnSpc>
                        <a:spcBef>
                          <a:spcPts val="900"/>
                        </a:spcBef>
                      </a:pPr>
                      <a:r>
                        <a:rPr lang="en-US" sz="1200" kern="100">
                          <a:effectLst/>
                        </a:rPr>
                        <a:t> </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gridSpan="5">
                  <a:txBody>
                    <a:bodyPr/>
                    <a:lstStyle/>
                    <a:p>
                      <a:pPr algn="ctr">
                        <a:lnSpc>
                          <a:spcPts val="1400"/>
                        </a:lnSpc>
                        <a:spcBef>
                          <a:spcPts val="900"/>
                        </a:spcBef>
                      </a:pPr>
                      <a:r>
                        <a:rPr lang="en-US" sz="1200" kern="100">
                          <a:effectLst/>
                        </a:rPr>
                        <a:t>Radius of one hexagon area/km</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hMerge="1">
                  <a:tcPr/>
                </a:tc>
                <a:tc hMerge="1">
                  <a:tcPr/>
                </a:tc>
                <a:tc hMerge="1">
                  <a:tcPr/>
                </a:tc>
                <a:tc hMerge="1">
                  <a:tcPr/>
                </a:tc>
              </a:tr>
              <a:tr h="0">
                <a:tc>
                  <a:txBody>
                    <a:bodyPr/>
                    <a:lstStyle/>
                    <a:p>
                      <a:pPr algn="just">
                        <a:lnSpc>
                          <a:spcPts val="1400"/>
                        </a:lnSpc>
                        <a:spcBef>
                          <a:spcPts val="900"/>
                        </a:spcBef>
                      </a:pPr>
                      <a:r>
                        <a:rPr lang="en-US" sz="1200" kern="100">
                          <a:effectLst/>
                        </a:rPr>
                        <a:t> </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dirty="0">
                          <a:effectLst/>
                        </a:rPr>
                        <a:t>60km</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90km</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120km</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150km</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180km</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0">
                <a:tc>
                  <a:txBody>
                    <a:bodyPr/>
                    <a:lstStyle/>
                    <a:p>
                      <a:pPr algn="just">
                        <a:lnSpc>
                          <a:spcPts val="1400"/>
                        </a:lnSpc>
                        <a:spcBef>
                          <a:spcPts val="900"/>
                        </a:spcBef>
                      </a:pPr>
                      <a:r>
                        <a:rPr lang="en-US" sz="1200" kern="100">
                          <a:effectLst/>
                        </a:rPr>
                        <a:t>Non-busy routes</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20.2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45.4</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80.8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126.2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181.7</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0">
                <a:tc>
                  <a:txBody>
                    <a:bodyPr/>
                    <a:lstStyle/>
                    <a:p>
                      <a:pPr algn="just">
                        <a:lnSpc>
                          <a:spcPts val="1400"/>
                        </a:lnSpc>
                        <a:spcBef>
                          <a:spcPts val="900"/>
                        </a:spcBef>
                      </a:pPr>
                      <a:r>
                        <a:rPr lang="en-US" sz="1200" kern="100">
                          <a:effectLst/>
                        </a:rPr>
                        <a:t>Busy routes</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93.2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209.8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373.0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582.8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839.2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0">
                <a:tc>
                  <a:txBody>
                    <a:bodyPr/>
                    <a:lstStyle/>
                    <a:p>
                      <a:pPr algn="just">
                        <a:lnSpc>
                          <a:spcPts val="1400"/>
                        </a:lnSpc>
                        <a:spcBef>
                          <a:spcPts val="900"/>
                        </a:spcBef>
                      </a:pPr>
                      <a:r>
                        <a:rPr lang="en-US" sz="1200" kern="100">
                          <a:effectLst/>
                        </a:rPr>
                        <a:t>Very busy routes</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149.4</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336.2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597.7</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933.8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dirty="0">
                          <a:effectLst/>
                        </a:rPr>
                        <a:t>1344.7</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
        <p:nvSpPr>
          <p:cNvPr id="8" name="TextBox 7"/>
          <p:cNvSpPr txBox="1"/>
          <p:nvPr/>
        </p:nvSpPr>
        <p:spPr>
          <a:xfrm>
            <a:off x="1610849" y="3713090"/>
            <a:ext cx="5677366" cy="275590"/>
          </a:xfrm>
          <a:prstGeom prst="rect">
            <a:avLst/>
          </a:prstGeom>
          <a:noFill/>
        </p:spPr>
        <p:txBody>
          <a:bodyPr wrap="square">
            <a:spAutoFit/>
          </a:bodyPr>
          <a:lstStyle/>
          <a:p>
            <a:pPr algn="ctr">
              <a:spcBef>
                <a:spcPts val="900"/>
              </a:spcBef>
              <a:spcAft>
                <a:spcPts val="900"/>
              </a:spcAft>
            </a:pPr>
            <a:r>
              <a:rPr lang="en-US" altLang="zh-CN" sz="1200" b="1" i="1" kern="100" dirty="0">
                <a:effectLst/>
                <a:latin typeface="Times New Roman" panose="02020603050405020304" pitchFamily="18" charset="0"/>
                <a:ea typeface="宋体" panose="02010600030101010101" pitchFamily="2" charset="-122"/>
                <a:cs typeface="Times New Roman" panose="02020603050405020304" pitchFamily="18" charset="0"/>
              </a:rPr>
              <a:t>Capacity demand for each hexagon with different radius/Mbps [3]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TextBox 6"/>
          <p:cNvSpPr txBox="1"/>
          <p:nvPr/>
        </p:nvSpPr>
        <p:spPr>
          <a:xfrm>
            <a:off x="35560" y="4876026"/>
            <a:ext cx="8827944" cy="275590"/>
          </a:xfrm>
          <a:prstGeom prst="rect">
            <a:avLst/>
          </a:prstGeom>
          <a:noFill/>
        </p:spPr>
        <p:txBody>
          <a:bodyPr wrap="square" rtlCol="0">
            <a:spAutoFit/>
          </a:bodyPr>
          <a:lstStyle/>
          <a:p>
            <a:r>
              <a:rPr lang="en-US" altLang="zh-CN" sz="1200" i="1" dirty="0">
                <a:latin typeface="Times New Roman" panose="02020603050405020304" pitchFamily="18" charset="0"/>
                <a:cs typeface="Times New Roman" panose="02020603050405020304" pitchFamily="18" charset="0"/>
                <a:sym typeface="+mn-ea"/>
              </a:rPr>
              <a:t>[3] R4-2215482, ATG co-existence simulation assumption, CMCC</a:t>
            </a:r>
            <a:endParaRPr lang="zh-CN" altLang="en-US" sz="1200" i="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413748" y="332542"/>
            <a:ext cx="8321543" cy="574490"/>
          </a:xfrm>
          <a:prstGeom prst="rect">
            <a:avLst/>
          </a:prstGeom>
        </p:spPr>
        <p:txBody>
          <a:bodyPr vert="horz" lIns="68576" tIns="34289" rIns="68576" bIns="34289" rtlCol="0" anchor="ctr">
            <a:noAutofit/>
          </a:bodyPr>
          <a:lstStyle/>
          <a:p>
            <a:pPr algn="ctr" defTabSz="685800">
              <a:defRPr/>
            </a:pPr>
            <a:r>
              <a:rPr lang="en-US" altLang="zh-CN" sz="2100" b="1" dirty="0">
                <a:latin typeface="微软雅黑" panose="020B0503020204020204" charset="-122"/>
                <a:ea typeface="微软雅黑" panose="020B0503020204020204" charset="-122"/>
              </a:rPr>
              <a:t>Objective-FR2-1</a:t>
            </a:r>
            <a:endParaRPr lang="zh-CN" altLang="en-US" sz="2100" b="1" dirty="0">
              <a:latin typeface="微软雅黑" panose="020B0503020204020204" charset="-122"/>
              <a:ea typeface="微软雅黑" panose="020B0503020204020204" charset="-122"/>
            </a:endParaRPr>
          </a:p>
        </p:txBody>
      </p:sp>
      <p:sp>
        <p:nvSpPr>
          <p:cNvPr id="6" name="TextBox 5"/>
          <p:cNvSpPr txBox="1"/>
          <p:nvPr/>
        </p:nvSpPr>
        <p:spPr>
          <a:xfrm>
            <a:off x="179724" y="1419582"/>
            <a:ext cx="8478732" cy="2306955"/>
          </a:xfrm>
          <a:prstGeom prst="rect">
            <a:avLst/>
          </a:prstGeom>
          <a:noFill/>
        </p:spPr>
        <p:txBody>
          <a:bodyPr wrap="square" rtlCol="0">
            <a:spAutoFit/>
          </a:bodyPr>
          <a:lstStyle/>
          <a:p>
            <a:r>
              <a:rPr lang="en-US" altLang="zh-CN" sz="1600" dirty="0">
                <a:effectLst/>
                <a:latin typeface="Times New Roman" panose="02020603050405020304" pitchFamily="18" charset="0"/>
                <a:ea typeface="宋体" panose="02010600030101010101" pitchFamily="2" charset="-122"/>
                <a:cs typeface="Times New Roman" panose="02020603050405020304" pitchFamily="18" charset="0"/>
              </a:rPr>
              <a:t>The objective of NR ATG enhancement are as following:</a:t>
            </a:r>
            <a:endParaRPr lang="en-US" altLang="zh-CN" sz="1600" dirty="0">
              <a:effectLst/>
              <a:latin typeface="Times New Roman" panose="02020603050405020304" pitchFamily="18" charset="0"/>
              <a:ea typeface="宋体" panose="02010600030101010101" pitchFamily="2" charset="-122"/>
              <a:cs typeface="Times New Roman" panose="02020603050405020304" pitchFamily="18" charset="0"/>
            </a:endParaRPr>
          </a:p>
          <a:p>
            <a:pPr marL="285750" indent="-285750">
              <a:buFont typeface="Arial" panose="020B0604020202020204" pitchFamily="34" charset="0"/>
              <a:buChar char="•"/>
            </a:pPr>
            <a:r>
              <a:rPr lang="en-US" altLang="zh-CN" sz="1600" b="1" dirty="0">
                <a:effectLst/>
                <a:latin typeface="Times New Roman" panose="02020603050405020304" pitchFamily="18" charset="0"/>
                <a:ea typeface="宋体" panose="02010600030101010101" pitchFamily="2" charset="-122"/>
              </a:rPr>
              <a:t>FR2-1 to enhance capacity and reduce ATG </a:t>
            </a:r>
            <a:r>
              <a:rPr lang="en-US" altLang="zh-CN" sz="1600" b="1" dirty="0" err="1">
                <a:effectLst/>
                <a:latin typeface="Times New Roman" panose="02020603050405020304" pitchFamily="18" charset="0"/>
                <a:ea typeface="宋体" panose="02010600030101010101" pitchFamily="2" charset="-122"/>
              </a:rPr>
              <a:t>gNB</a:t>
            </a:r>
            <a:r>
              <a:rPr lang="en-US" altLang="zh-CN" sz="1600" b="1" dirty="0">
                <a:effectLst/>
                <a:latin typeface="Times New Roman" panose="02020603050405020304" pitchFamily="18" charset="0"/>
                <a:ea typeface="宋体" panose="02010600030101010101" pitchFamily="2" charset="-122"/>
              </a:rPr>
              <a:t>-to-TN </a:t>
            </a:r>
            <a:r>
              <a:rPr lang="en-US" altLang="zh-CN" sz="1600" b="1" dirty="0" err="1">
                <a:effectLst/>
                <a:latin typeface="Times New Roman" panose="02020603050405020304" pitchFamily="18" charset="0"/>
                <a:ea typeface="宋体" panose="02010600030101010101" pitchFamily="2" charset="-122"/>
              </a:rPr>
              <a:t>gNB</a:t>
            </a:r>
            <a:r>
              <a:rPr lang="en-US" altLang="zh-CN" sz="1600" b="1" dirty="0">
                <a:effectLst/>
                <a:latin typeface="Times New Roman" panose="02020603050405020304" pitchFamily="18" charset="0"/>
                <a:ea typeface="宋体" panose="02010600030101010101" pitchFamily="2" charset="-122"/>
              </a:rPr>
              <a:t> CLI interference</a:t>
            </a:r>
            <a:endParaRPr lang="en-US" altLang="zh-CN" sz="1600" b="1" dirty="0">
              <a:effectLst/>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US" altLang="zh-CN" sz="1600" dirty="0">
                <a:effectLst/>
                <a:latin typeface="Times New Roman" panose="02020603050405020304" pitchFamily="18" charset="0"/>
                <a:ea typeface="宋体" panose="02010600030101010101" pitchFamily="2" charset="-122"/>
              </a:rPr>
              <a:t>Define ATG BS and ATG UE requirements</a:t>
            </a:r>
            <a:endParaRPr lang="en-US" altLang="zh-CN" sz="1600" dirty="0">
              <a:effectLst/>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US" altLang="zh-CN" sz="1600" dirty="0">
                <a:latin typeface="Times New Roman" panose="02020603050405020304" pitchFamily="18" charset="0"/>
                <a:sym typeface="+mn-ea"/>
              </a:rPr>
              <a:t>Example operation bands include n258, ...etc</a:t>
            </a:r>
            <a:endParaRPr lang="en-US" altLang="zh-CN" sz="1600" dirty="0">
              <a:effectLst/>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US" altLang="zh-CN" sz="1600" dirty="0">
                <a:effectLst/>
                <a:latin typeface="Times New Roman" panose="02020603050405020304" pitchFamily="18" charset="0"/>
                <a:ea typeface="宋体" panose="02010600030101010101" pitchFamily="2" charset="-122"/>
              </a:rPr>
              <a:t>ATG and TN co-existence issue analysis, including synchronized and non-synchronized scenario</a:t>
            </a:r>
            <a:endParaRPr lang="en-US" altLang="zh-CN" sz="1600" dirty="0">
              <a:effectLst/>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US" altLang="zh-CN" sz="1600" dirty="0">
                <a:solidFill>
                  <a:schemeClr val="tx1"/>
                </a:solidFill>
                <a:effectLst/>
                <a:latin typeface="Times New Roman" panose="02020603050405020304" pitchFamily="18" charset="0"/>
                <a:ea typeface="宋体" panose="02010600030101010101" pitchFamily="2" charset="-122"/>
              </a:rPr>
              <a:t>Define ATG UE EMC requirements</a:t>
            </a:r>
            <a:endParaRPr lang="en-US" altLang="zh-CN" sz="1600" dirty="0">
              <a:solidFill>
                <a:schemeClr val="tx1"/>
              </a:solidFill>
              <a:effectLst/>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US" altLang="zh-CN" sz="1600" dirty="0">
                <a:effectLst/>
                <a:latin typeface="Times New Roman" panose="02020603050405020304" pitchFamily="18" charset="0"/>
                <a:ea typeface="宋体" panose="02010600030101010101" pitchFamily="2" charset="-122"/>
              </a:rPr>
              <a:t>Define RRM Core requirements</a:t>
            </a:r>
            <a:endParaRPr lang="en-US" altLang="zh-CN" sz="1600" dirty="0">
              <a:effectLst/>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US" altLang="zh-CN" sz="1600" dirty="0">
                <a:effectLst/>
                <a:latin typeface="Times New Roman" panose="02020603050405020304" pitchFamily="18" charset="0"/>
                <a:ea typeface="宋体" panose="02010600030101010101" pitchFamily="2" charset="-122"/>
              </a:rPr>
              <a:t>Define Performance requirements</a:t>
            </a:r>
            <a:endParaRPr lang="en-US" altLang="zh-CN" sz="1600" dirty="0">
              <a:effectLst/>
              <a:highlight>
                <a:srgbClr val="FFFF00"/>
              </a:highlight>
              <a:latin typeface="Times New Roman" panose="02020603050405020304" pitchFamily="18" charset="0"/>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413748" y="332542"/>
            <a:ext cx="8321543" cy="574490"/>
          </a:xfrm>
          <a:prstGeom prst="rect">
            <a:avLst/>
          </a:prstGeom>
        </p:spPr>
        <p:txBody>
          <a:bodyPr vert="horz" lIns="68576" tIns="34289" rIns="68576" bIns="34289" rtlCol="0" anchor="ctr">
            <a:noAutofit/>
          </a:bodyPr>
          <a:lstStyle/>
          <a:p>
            <a:pPr algn="ctr" defTabSz="685800">
              <a:defRPr/>
            </a:pPr>
            <a:r>
              <a:rPr lang="en-US" altLang="zh-CN" sz="2100" b="1" dirty="0">
                <a:latin typeface="微软雅黑" panose="020B0503020204020204" charset="-122"/>
                <a:ea typeface="微软雅黑" panose="020B0503020204020204" charset="-122"/>
              </a:rPr>
              <a:t>Objective- FR2-1 operation band</a:t>
            </a:r>
            <a:endParaRPr lang="zh-CN" altLang="en-US" sz="2100" b="1" dirty="0">
              <a:latin typeface="微软雅黑" panose="020B0503020204020204" charset="-122"/>
              <a:ea typeface="微软雅黑" panose="020B0503020204020204" charset="-122"/>
            </a:endParaRPr>
          </a:p>
        </p:txBody>
      </p:sp>
      <p:sp>
        <p:nvSpPr>
          <p:cNvPr id="6" name="TextBox 5"/>
          <p:cNvSpPr txBox="1"/>
          <p:nvPr/>
        </p:nvSpPr>
        <p:spPr>
          <a:xfrm>
            <a:off x="35560" y="906587"/>
            <a:ext cx="9144000" cy="1814830"/>
          </a:xfrm>
          <a:prstGeom prst="rect">
            <a:avLst/>
          </a:prstGeom>
          <a:noFill/>
        </p:spPr>
        <p:txBody>
          <a:bodyPr wrap="square" rtlCol="0">
            <a:spAutoFit/>
          </a:bodyPr>
          <a:lstStyle/>
          <a:p>
            <a:pPr marL="285750" indent="-285750">
              <a:buFont typeface="Arial" panose="020B0604020202020204" pitchFamily="34" charset="0"/>
              <a:buChar char="•"/>
            </a:pPr>
            <a:r>
              <a:rPr lang="en-US" altLang="zh-CN" sz="1400" dirty="0">
                <a:latin typeface="Times New Roman" panose="02020603050405020304" pitchFamily="18" charset="0"/>
              </a:rPr>
              <a:t>Compared with FR1, FR2 is more feasible to reduce ATG BS-to-TN BS interference</a:t>
            </a:r>
            <a:endParaRPr lang="en-US" altLang="zh-CN" sz="1400" dirty="0">
              <a:latin typeface="Times New Roman" panose="02020603050405020304" pitchFamily="18" charset="0"/>
            </a:endParaRPr>
          </a:p>
          <a:p>
            <a:pPr marL="742950" lvl="1" indent="-285750">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FR2 </a:t>
            </a:r>
            <a:r>
              <a:rPr lang="en-US" altLang="zh-CN" sz="1400" dirty="0">
                <a:latin typeface="Times New Roman" panose="02020603050405020304" pitchFamily="18" charset="0"/>
                <a:ea typeface="宋体" panose="02010600030101010101" pitchFamily="2" charset="-122"/>
              </a:rPr>
              <a:t>ATG BS to TN BS interference would be reduced to some extent</a:t>
            </a:r>
            <a:r>
              <a:rPr lang="en-US" altLang="zh-CN" sz="1400" dirty="0">
                <a:latin typeface="Times New Roman" panose="02020603050405020304" pitchFamily="18" charset="0"/>
              </a:rPr>
              <a:t> due to larger propagation loss</a:t>
            </a:r>
            <a:endParaRPr lang="en-US" altLang="zh-CN" sz="1400" dirty="0">
              <a:latin typeface="Times New Roman" panose="02020603050405020304" pitchFamily="18" charset="0"/>
            </a:endParaRPr>
          </a:p>
          <a:p>
            <a:pPr marL="742950" lvl="1" indent="-285750">
              <a:buFont typeface="Arial" panose="020B0604020202020204" pitchFamily="34" charset="0"/>
              <a:buChar char="•"/>
            </a:pPr>
            <a:r>
              <a:rPr lang="en-US" altLang="zh-CN" sz="1400" dirty="0">
                <a:latin typeface="Times New Roman" panose="02020603050405020304" pitchFamily="18" charset="0"/>
                <a:ea typeface="宋体" panose="02010600030101010101" pitchFamily="2" charset="-122"/>
                <a:sym typeface="+mn-ea"/>
              </a:rPr>
              <a:t>U</a:t>
            </a:r>
            <a:r>
              <a:rPr lang="en-US" altLang="zh-CN" sz="1400" dirty="0">
                <a:latin typeface="Times New Roman" panose="02020603050405020304" pitchFamily="18" charset="0"/>
                <a:sym typeface="+mn-ea"/>
              </a:rPr>
              <a:t>sually </a:t>
            </a:r>
            <a:r>
              <a:rPr lang="en-US" altLang="zh-CN" sz="1400" dirty="0">
                <a:latin typeface="Times New Roman" panose="02020603050405020304" pitchFamily="18" charset="0"/>
                <a:ea typeface="宋体" panose="02010600030101010101" pitchFamily="2" charset="-122"/>
                <a:sym typeface="+mn-ea"/>
              </a:rPr>
              <a:t>FR2 is not contiguous coverage, making isolation distance solut</a:t>
            </a:r>
            <a:r>
              <a:rPr lang="en-US" altLang="zh-CN" sz="1400" dirty="0">
                <a:latin typeface="Times New Roman" panose="02020603050405020304" pitchFamily="18" charset="0"/>
                <a:sym typeface="+mn-ea"/>
              </a:rPr>
              <a:t>i</a:t>
            </a:r>
            <a:r>
              <a:rPr lang="en-US" altLang="zh-CN" sz="1400" dirty="0">
                <a:latin typeface="Times New Roman" panose="02020603050405020304" pitchFamily="18" charset="0"/>
                <a:ea typeface="宋体" panose="02010600030101010101" pitchFamily="2" charset="-122"/>
                <a:sym typeface="+mn-ea"/>
              </a:rPr>
              <a:t>on more feasible</a:t>
            </a:r>
            <a:endParaRPr lang="en-US" altLang="zh-CN" sz="1400" dirty="0">
              <a:latin typeface="Times New Roman" panose="02020603050405020304" pitchFamily="18" charset="0"/>
            </a:endParaRPr>
          </a:p>
          <a:p>
            <a:pPr marL="285750" indent="-285750">
              <a:buFont typeface="Arial" panose="020B0604020202020204" pitchFamily="34" charset="0"/>
              <a:buChar char="•"/>
            </a:pPr>
            <a:r>
              <a:rPr lang="en-US" altLang="zh-CN" sz="1400" b="1" dirty="0">
                <a:effectLst/>
                <a:latin typeface="Times New Roman" panose="02020603050405020304" pitchFamily="18" charset="0"/>
                <a:ea typeface="宋体" panose="02010600030101010101" pitchFamily="2" charset="-122"/>
              </a:rPr>
              <a:t>T</a:t>
            </a:r>
            <a:r>
              <a:rPr lang="en-US" altLang="zh-CN" sz="1400" b="1" dirty="0">
                <a:latin typeface="Times New Roman" panose="02020603050405020304" pitchFamily="18" charset="0"/>
                <a:ea typeface="宋体" panose="02010600030101010101" pitchFamily="2" charset="-122"/>
              </a:rPr>
              <a:t>ens of km cell coverage </a:t>
            </a:r>
            <a:r>
              <a:rPr lang="en-US" altLang="zh-CN" sz="1400" dirty="0">
                <a:latin typeface="Times New Roman" panose="02020603050405020304" pitchFamily="18" charset="0"/>
                <a:ea typeface="宋体" panose="02010600030101010101" pitchFamily="2" charset="-122"/>
              </a:rPr>
              <a:t>is achievable for FR2, and at least QPSK, 16QAM could be supported based on simulation results</a:t>
            </a:r>
            <a:endParaRPr lang="en-US" altLang="zh-CN" sz="1400" dirty="0">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US" altLang="zh-CN" sz="1400" dirty="0">
                <a:latin typeface="Times New Roman" panose="02020603050405020304" pitchFamily="18" charset="0"/>
                <a:ea typeface="宋体" panose="02010600030101010101" pitchFamily="2" charset="-122"/>
                <a:cs typeface="Times New Roman" panose="02020603050405020304" pitchFamily="18" charset="0"/>
              </a:rPr>
              <a:t>At 100km cell edge, SNR is -4.3 dB for 16*4*2 antenna configuration</a:t>
            </a:r>
            <a:endParaRPr lang="en-US" altLang="zh-CN" sz="1400" dirty="0">
              <a:latin typeface="Times New Roman" panose="02020603050405020304" pitchFamily="18" charset="0"/>
              <a:ea typeface="宋体" panose="02010600030101010101" pitchFamily="2" charset="-122"/>
              <a:cs typeface="Times New Roman" panose="02020603050405020304" pitchFamily="18" charset="0"/>
            </a:endParaRPr>
          </a:p>
          <a:p>
            <a:pPr marL="742950" lvl="1" indent="-285750">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cs typeface="Times New Roman" panose="02020603050405020304" pitchFamily="18" charset="0"/>
              </a:rPr>
              <a:t>At 80km cell edge, SNR is -2.4dB </a:t>
            </a:r>
            <a:r>
              <a:rPr lang="en-US" altLang="zh-CN" sz="1400" dirty="0">
                <a:latin typeface="Times New Roman" panose="02020603050405020304" pitchFamily="18" charset="0"/>
                <a:ea typeface="宋体" panose="02010600030101010101" pitchFamily="2" charset="-122"/>
                <a:cs typeface="Times New Roman" panose="02020603050405020304" pitchFamily="18" charset="0"/>
              </a:rPr>
              <a:t>for 16*4*2 antenna configuration</a:t>
            </a:r>
            <a:endParaRPr lang="en-US" altLang="zh-CN" sz="1400" dirty="0">
              <a:effectLst/>
              <a:latin typeface="Times New Roman" panose="02020603050405020304" pitchFamily="18" charset="0"/>
              <a:ea typeface="宋体" panose="02010600030101010101" pitchFamily="2" charset="-122"/>
              <a:cs typeface="Times New Roman" panose="02020603050405020304" pitchFamily="18" charset="0"/>
            </a:endParaRPr>
          </a:p>
          <a:p>
            <a:pPr marL="742950" lvl="1" indent="-285750">
              <a:buFont typeface="Arial" panose="020B0604020202020204" pitchFamily="34" charset="0"/>
              <a:buChar char="•"/>
            </a:pPr>
            <a:r>
              <a:rPr lang="en-US" altLang="zh-CN" sz="1400" dirty="0">
                <a:latin typeface="Times New Roman" panose="02020603050405020304" pitchFamily="18" charset="0"/>
                <a:ea typeface="宋体" panose="02010600030101010101" pitchFamily="2" charset="-122"/>
                <a:cs typeface="Times New Roman" panose="02020603050405020304" pitchFamily="18" charset="0"/>
              </a:rPr>
              <a:t>At 60km cell edge, SNR is 0.19dB for 16*4*2 antenna configuration</a:t>
            </a:r>
            <a:endParaRPr lang="en-US" altLang="zh-CN" sz="1400" dirty="0">
              <a:effectLst/>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4" name="Chart 3"/>
          <p:cNvGraphicFramePr/>
          <p:nvPr/>
        </p:nvGraphicFramePr>
        <p:xfrm>
          <a:off x="5156835" y="2866390"/>
          <a:ext cx="3452495" cy="2256790"/>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5" name="Chart 4"/>
          <p:cNvGraphicFramePr/>
          <p:nvPr/>
        </p:nvGraphicFramePr>
        <p:xfrm>
          <a:off x="672465" y="2919730"/>
          <a:ext cx="3328035" cy="220345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413748" y="332542"/>
            <a:ext cx="8321543" cy="574490"/>
          </a:xfrm>
          <a:prstGeom prst="rect">
            <a:avLst/>
          </a:prstGeom>
        </p:spPr>
        <p:txBody>
          <a:bodyPr vert="horz" lIns="68576" tIns="34289" rIns="68576" bIns="34289" rtlCol="0" anchor="ctr">
            <a:noAutofit/>
          </a:bodyPr>
          <a:lstStyle/>
          <a:p>
            <a:pPr algn="ctr" defTabSz="685800">
              <a:defRPr/>
            </a:pPr>
            <a:r>
              <a:rPr lang="en-US" altLang="zh-CN" sz="2100" b="1" dirty="0">
                <a:latin typeface="微软雅黑" panose="020B0503020204020204" charset="-122"/>
                <a:ea typeface="微软雅黑" panose="020B0503020204020204" charset="-122"/>
              </a:rPr>
              <a:t>Objective – CA and leftover issues</a:t>
            </a:r>
            <a:endParaRPr lang="zh-CN" altLang="en-US" sz="2100" b="1" dirty="0">
              <a:latin typeface="微软雅黑" panose="020B0503020204020204" charset="-122"/>
              <a:ea typeface="微软雅黑" panose="020B0503020204020204" charset="-122"/>
            </a:endParaRPr>
          </a:p>
        </p:txBody>
      </p:sp>
      <p:sp>
        <p:nvSpPr>
          <p:cNvPr id="6" name="TextBox 5"/>
          <p:cNvSpPr txBox="1"/>
          <p:nvPr/>
        </p:nvSpPr>
        <p:spPr>
          <a:xfrm>
            <a:off x="251479" y="987698"/>
            <a:ext cx="8478732" cy="3969385"/>
          </a:xfrm>
          <a:prstGeom prst="rect">
            <a:avLst/>
          </a:prstGeom>
          <a:noFill/>
        </p:spPr>
        <p:txBody>
          <a:bodyPr wrap="square" rtlCol="0">
            <a:spAutoFit/>
          </a:bodyPr>
          <a:lstStyle/>
          <a:p>
            <a:pPr marL="285750" indent="-285750">
              <a:buFont typeface="Arial" panose="020B0604020202020204" pitchFamily="34" charset="0"/>
              <a:buChar char="•"/>
            </a:pPr>
            <a:r>
              <a:rPr lang="en-US" altLang="zh-CN" sz="1400" b="1" dirty="0">
                <a:latin typeface="Times New Roman" panose="02020603050405020304" pitchFamily="18" charset="0"/>
                <a:ea typeface="宋体" panose="02010600030101010101" pitchFamily="2" charset="-122"/>
              </a:rPr>
              <a:t>CA to enhance capacity</a:t>
            </a:r>
            <a:endParaRPr lang="en-US" altLang="zh-CN" sz="1400" b="1" dirty="0">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sym typeface="+mn-ea"/>
              </a:rPr>
              <a:t>Define ATG BS and ATG UE requirements</a:t>
            </a:r>
            <a:endParaRPr lang="en-US" altLang="zh-CN" sz="1400" dirty="0">
              <a:effectLst/>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sym typeface="+mn-ea"/>
              </a:rPr>
              <a:t>Define RRM Core requirements:</a:t>
            </a:r>
            <a:endParaRPr lang="en-US" altLang="zh-CN" sz="1400" dirty="0">
              <a:effectLst/>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sym typeface="+mn-ea"/>
              </a:rPr>
              <a:t>Define Performance requirements</a:t>
            </a:r>
            <a:endParaRPr lang="en-US" altLang="zh-CN" sz="1400" dirty="0">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US" altLang="zh-CN" sz="1400" dirty="0">
                <a:latin typeface="Times New Roman" panose="02020603050405020304" pitchFamily="18" charset="0"/>
                <a:ea typeface="宋体" panose="02010600030101010101" pitchFamily="2" charset="-122"/>
              </a:rPr>
              <a:t>Including</a:t>
            </a:r>
            <a:endParaRPr lang="en-US" altLang="zh-CN" sz="1400" dirty="0">
              <a:latin typeface="Times New Roman" panose="02020603050405020304" pitchFamily="18" charset="0"/>
              <a:ea typeface="宋体" panose="02010600030101010101" pitchFamily="2" charset="-122"/>
            </a:endParaRPr>
          </a:p>
          <a:p>
            <a:pPr marL="1200150" lvl="2" indent="-285750">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FR1 intra-band CA</a:t>
            </a:r>
            <a:endParaRPr lang="en-US" altLang="zh-CN" sz="1400" dirty="0">
              <a:effectLst/>
              <a:latin typeface="Times New Roman" panose="02020603050405020304" pitchFamily="18" charset="0"/>
              <a:ea typeface="宋体" panose="02010600030101010101" pitchFamily="2" charset="-122"/>
            </a:endParaRPr>
          </a:p>
          <a:p>
            <a:pPr marL="1200150" lvl="2" indent="-285750">
              <a:buFont typeface="Arial" panose="020B0604020202020204" pitchFamily="34" charset="0"/>
              <a:buChar char="•"/>
            </a:pPr>
            <a:r>
              <a:rPr lang="en-US" altLang="zh-CN" sz="1400" dirty="0">
                <a:latin typeface="Times New Roman" panose="02020603050405020304" pitchFamily="18" charset="0"/>
                <a:ea typeface="宋体" panose="02010600030101010101" pitchFamily="2" charset="-122"/>
              </a:rPr>
              <a:t>FR2 intra-band CA</a:t>
            </a:r>
            <a:endParaRPr lang="en-US" altLang="zh-CN" sz="1400" dirty="0">
              <a:latin typeface="Times New Roman" panose="02020603050405020304" pitchFamily="18" charset="0"/>
              <a:ea typeface="宋体" panose="02010600030101010101" pitchFamily="2" charset="-122"/>
            </a:endParaRPr>
          </a:p>
          <a:p>
            <a:pPr marL="1200150" lvl="2" indent="-285750">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FR1+FR1 </a:t>
            </a:r>
            <a:r>
              <a:rPr lang="en-US" altLang="zh-CN" sz="1400" dirty="0">
                <a:latin typeface="Times New Roman" panose="02020603050405020304" pitchFamily="18" charset="0"/>
                <a:ea typeface="宋体" panose="02010600030101010101" pitchFamily="2" charset="-122"/>
              </a:rPr>
              <a:t>inter-band CA</a:t>
            </a:r>
            <a:endParaRPr lang="en-US" altLang="zh-CN" sz="1400" dirty="0">
              <a:latin typeface="Times New Roman" panose="02020603050405020304" pitchFamily="18" charset="0"/>
              <a:ea typeface="宋体" panose="02010600030101010101" pitchFamily="2" charset="-122"/>
            </a:endParaRPr>
          </a:p>
          <a:p>
            <a:pPr marL="1200150" lvl="2" indent="-285750">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FR1+FR2 inter-band CA</a:t>
            </a:r>
            <a:endParaRPr lang="en-US" altLang="zh-CN" sz="1400" b="1" dirty="0">
              <a:latin typeface="Times New Roman" panose="02020603050405020304" pitchFamily="18" charset="0"/>
              <a:ea typeface="宋体" panose="02010600030101010101" pitchFamily="2" charset="-122"/>
            </a:endParaRPr>
          </a:p>
          <a:p>
            <a:pPr marL="285750" indent="-285750">
              <a:buFont typeface="Arial" panose="020B0604020202020204" pitchFamily="34" charset="0"/>
              <a:buChar char="•"/>
            </a:pPr>
            <a:r>
              <a:rPr lang="en-US" altLang="zh-CN" sz="1400" b="1" dirty="0">
                <a:latin typeface="Times New Roman" panose="02020603050405020304" pitchFamily="18" charset="0"/>
                <a:ea typeface="宋体" panose="02010600030101010101" pitchFamily="2" charset="-122"/>
              </a:rPr>
              <a:t>R18 leftover issues</a:t>
            </a:r>
            <a:endParaRPr lang="en-US" altLang="zh-CN" sz="1400" b="1" dirty="0">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US" altLang="zh-CN" sz="1400" b="1" dirty="0">
                <a:effectLst/>
                <a:latin typeface="Times New Roman" panose="02020603050405020304" pitchFamily="18" charset="0"/>
                <a:ea typeface="宋体" panose="02010600030101010101" pitchFamily="2" charset="-122"/>
              </a:rPr>
              <a:t>DL 1024 QAM: </a:t>
            </a:r>
            <a:r>
              <a:rPr lang="en-US" altLang="zh-CN" sz="1400" dirty="0">
                <a:effectLst/>
                <a:latin typeface="Times New Roman" panose="02020603050405020304" pitchFamily="18" charset="0"/>
                <a:ea typeface="宋体" panose="02010600030101010101" pitchFamily="2" charset="-122"/>
              </a:rPr>
              <a:t>In Rel-18, 1024QAM is supported by BS declaration, but there are no UE RF and UE demodulation requirements specified so far. </a:t>
            </a:r>
            <a:endParaRPr lang="en-US" altLang="zh-CN" sz="1400" dirty="0">
              <a:effectLst/>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US" altLang="zh-CN" sz="1400" b="1" dirty="0">
                <a:effectLst/>
                <a:latin typeface="Times New Roman" panose="02020603050405020304" pitchFamily="18" charset="0"/>
                <a:ea typeface="宋体" panose="02010600030101010101" pitchFamily="2" charset="-122"/>
              </a:rPr>
              <a:t>FR1 MIMO: </a:t>
            </a:r>
            <a:r>
              <a:rPr lang="en-US" altLang="zh-CN" sz="1400" dirty="0">
                <a:effectLst/>
                <a:latin typeface="Times New Roman" panose="02020603050405020304" pitchFamily="18" charset="0"/>
                <a:ea typeface="宋体" panose="02010600030101010101" pitchFamily="2" charset="-122"/>
              </a:rPr>
              <a:t>In R18, two kinds of ATG UE types have been defined, one with omni-directional antenna and the other with antenna array. For the UE with antenna array,  if dual-polarization antenna is used, UL MIMO can be supported. However, corresponding </a:t>
            </a:r>
            <a:r>
              <a:rPr lang="en-US" altLang="zh-CN" sz="1400">
                <a:effectLst/>
                <a:latin typeface="Times New Roman" panose="02020603050405020304" pitchFamily="18" charset="0"/>
                <a:ea typeface="宋体" panose="02010600030101010101" pitchFamily="2" charset="-122"/>
              </a:rPr>
              <a:t>requirements are not specified </a:t>
            </a:r>
            <a:r>
              <a:rPr lang="en-US" altLang="zh-CN" sz="1400" dirty="0">
                <a:effectLst/>
                <a:latin typeface="Times New Roman" panose="02020603050405020304" pitchFamily="18" charset="0"/>
                <a:ea typeface="宋体" panose="02010600030101010101" pitchFamily="2" charset="-122"/>
              </a:rPr>
              <a:t>in Rel-18.</a:t>
            </a:r>
            <a:endParaRPr lang="en-US" altLang="zh-CN" sz="1400" dirty="0">
              <a:effectLst/>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US" altLang="zh-CN" sz="1400" b="1" dirty="0">
                <a:effectLst/>
                <a:latin typeface="Times New Roman" panose="02020603050405020304" pitchFamily="18" charset="0"/>
                <a:ea typeface="宋体" panose="02010600030101010101" pitchFamily="2" charset="-122"/>
              </a:rPr>
              <a:t>FR1 ATG EMC requirement:</a:t>
            </a:r>
            <a:r>
              <a:rPr lang="en-US" altLang="zh-CN" sz="1400" dirty="0">
                <a:effectLst/>
                <a:latin typeface="Times New Roman" panose="02020603050405020304" pitchFamily="18" charset="0"/>
                <a:ea typeface="宋体" panose="02010600030101010101" pitchFamily="2" charset="-122"/>
              </a:rPr>
              <a:t> ATG UE is the UE mounted on an aircraft and the deployment enviroment is much different from TN UE. it seems it’s hard to reuse TN UE spec and now there is no EMC requirements specified in Rel-18. </a:t>
            </a:r>
            <a:endParaRPr lang="en-US" altLang="zh-CN" sz="14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413748" y="332542"/>
            <a:ext cx="8321543" cy="574490"/>
          </a:xfrm>
          <a:prstGeom prst="rect">
            <a:avLst/>
          </a:prstGeom>
        </p:spPr>
        <p:txBody>
          <a:bodyPr vert="horz" lIns="68576" tIns="34289" rIns="68576" bIns="34289" rtlCol="0" anchor="ctr">
            <a:noAutofit/>
          </a:bodyPr>
          <a:lstStyle/>
          <a:p>
            <a:pPr algn="ctr" defTabSz="685800">
              <a:defRPr/>
            </a:pPr>
            <a:r>
              <a:rPr lang="en-US" altLang="zh-CN" sz="2100" b="1" dirty="0">
                <a:latin typeface="微软雅黑" panose="020B0503020204020204" charset="-122"/>
                <a:ea typeface="微软雅黑" panose="020B0503020204020204" charset="-122"/>
              </a:rPr>
              <a:t>Annex- Partial FR2 UE simulation assumption</a:t>
            </a:r>
            <a:endParaRPr lang="zh-CN" altLang="en-US" sz="2100" b="1" dirty="0">
              <a:latin typeface="微软雅黑" panose="020B0503020204020204" charset="-122"/>
              <a:ea typeface="微软雅黑" panose="020B0503020204020204" charset="-122"/>
            </a:endParaRPr>
          </a:p>
        </p:txBody>
      </p:sp>
      <p:graphicFrame>
        <p:nvGraphicFramePr>
          <p:cNvPr id="2" name="表格 1"/>
          <p:cNvGraphicFramePr/>
          <p:nvPr>
            <p:custDataLst>
              <p:tags r:id="rId1"/>
            </p:custDataLst>
          </p:nvPr>
        </p:nvGraphicFramePr>
        <p:xfrm>
          <a:off x="852170" y="1131570"/>
          <a:ext cx="7439025" cy="3681730"/>
        </p:xfrm>
        <a:graphic>
          <a:graphicData uri="http://schemas.openxmlformats.org/drawingml/2006/table">
            <a:tbl>
              <a:tblPr firstRow="1" bandRow="1">
                <a:tableStyleId>{5C22544A-7EE6-4342-B048-85BDC9FD1C3A}</a:tableStyleId>
              </a:tblPr>
              <a:tblGrid>
                <a:gridCol w="3615690"/>
                <a:gridCol w="3823335"/>
              </a:tblGrid>
              <a:tr h="211455">
                <a:tc>
                  <a:txBody>
                    <a:bodyPr/>
                    <a:lstStyle/>
                    <a:p>
                      <a:pPr indent="0" algn="ctr">
                        <a:buNone/>
                      </a:pPr>
                      <a:r>
                        <a:rPr lang="en-US" sz="1000" b="1">
                          <a:solidFill>
                            <a:schemeClr val="tx1"/>
                          </a:solidFill>
                          <a:latin typeface="Times New Roman" panose="02020603050405020304" charset="-122"/>
                        </a:rPr>
                        <a:t>Parameters</a:t>
                      </a:r>
                      <a:endParaRPr lang="en-US" altLang="en-US" sz="1000" b="1">
                        <a:solidFill>
                          <a:schemeClr val="tx1"/>
                        </a:solidFill>
                        <a:latin typeface="Times New Roman" panose="02020603050405020304" charset="-122"/>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1">
                          <a:solidFill>
                            <a:schemeClr val="tx1"/>
                          </a:solidFill>
                          <a:latin typeface="Times New Roman" panose="02020603050405020304" charset="-122"/>
                        </a:rPr>
                        <a:t>ATG</a:t>
                      </a:r>
                      <a:endParaRPr lang="en-US" altLang="en-US" sz="1000" b="1">
                        <a:solidFill>
                          <a:schemeClr val="tx1"/>
                        </a:solidFill>
                        <a:latin typeface="Times New Roman" panose="02020603050405020304" charset="-122"/>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11455">
                <a:tc>
                  <a:txBody>
                    <a:bodyPr/>
                    <a:lstStyle/>
                    <a:p>
                      <a:pPr indent="0" algn="ctr">
                        <a:buNone/>
                      </a:pPr>
                      <a:r>
                        <a:rPr lang="en-US" sz="1000" b="0">
                          <a:solidFill>
                            <a:schemeClr val="tx1"/>
                          </a:solidFill>
                          <a:latin typeface="Times New Roman" panose="02020603050405020304" charset="-122"/>
                        </a:rPr>
                        <a:t>Carrierfrequency</a:t>
                      </a:r>
                      <a:endParaRPr lang="en-US" altLang="en-US" sz="1000" b="0">
                        <a:solidFill>
                          <a:schemeClr val="tx1"/>
                        </a:solidFill>
                        <a:latin typeface="Times New Roman" panose="02020603050405020304" charset="-122"/>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0">
                          <a:solidFill>
                            <a:schemeClr val="tx1"/>
                          </a:solidFill>
                          <a:latin typeface="Times New Roman" panose="02020603050405020304" charset="-122"/>
                        </a:rPr>
                        <a:t>30GHz</a:t>
                      </a:r>
                      <a:endParaRPr lang="en-US" altLang="en-US" sz="1000" b="0">
                        <a:solidFill>
                          <a:schemeClr val="tx1"/>
                        </a:solidFill>
                        <a:latin typeface="Times New Roman" panose="02020603050405020304" charset="-122"/>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11455">
                <a:tc>
                  <a:txBody>
                    <a:bodyPr/>
                    <a:lstStyle/>
                    <a:p>
                      <a:pPr indent="0" algn="ctr">
                        <a:buNone/>
                      </a:pPr>
                      <a:r>
                        <a:rPr lang="en-US" sz="1000" b="0">
                          <a:solidFill>
                            <a:schemeClr val="tx1"/>
                          </a:solidFill>
                          <a:latin typeface="Times New Roman" panose="02020603050405020304" charset="-122"/>
                        </a:rPr>
                        <a:t>Channel bandwidth</a:t>
                      </a:r>
                      <a:endParaRPr lang="en-US" altLang="en-US" sz="1000" b="0">
                        <a:solidFill>
                          <a:schemeClr val="tx1"/>
                        </a:solidFill>
                        <a:latin typeface="Times New Roman" panose="02020603050405020304" charset="-122"/>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0">
                          <a:solidFill>
                            <a:schemeClr val="tx1"/>
                          </a:solidFill>
                          <a:latin typeface="Times New Roman" panose="02020603050405020304" charset="-122"/>
                        </a:rPr>
                        <a:t>200MHz</a:t>
                      </a:r>
                      <a:endParaRPr lang="en-US" altLang="en-US" sz="1000" b="0">
                        <a:solidFill>
                          <a:schemeClr val="tx1"/>
                        </a:solidFill>
                        <a:latin typeface="Times New Roman" panose="02020603050405020304" charset="-122"/>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11455">
                <a:tc>
                  <a:txBody>
                    <a:bodyPr/>
                    <a:lstStyle/>
                    <a:p>
                      <a:pPr indent="0" algn="ctr">
                        <a:buNone/>
                      </a:pPr>
                      <a:r>
                        <a:rPr lang="en-US" sz="1000" b="0">
                          <a:solidFill>
                            <a:schemeClr val="tx1"/>
                          </a:solidFill>
                          <a:latin typeface="Times New Roman" panose="02020603050405020304" charset="-122"/>
                        </a:rPr>
                        <a:t>UL power control</a:t>
                      </a:r>
                      <a:endParaRPr lang="en-US" altLang="en-US" sz="1000" b="0">
                        <a:solidFill>
                          <a:schemeClr val="tx1"/>
                        </a:solidFill>
                        <a:latin typeface="Times New Roman" panose="02020603050405020304" charset="-122"/>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0">
                          <a:solidFill>
                            <a:schemeClr val="tx1"/>
                          </a:solidFill>
                          <a:latin typeface="Times New Roman" panose="02020603050405020304" charset="-122"/>
                        </a:rPr>
                        <a:t>YES</a:t>
                      </a:r>
                      <a:endParaRPr lang="en-US" altLang="en-US" sz="1000" b="0">
                        <a:solidFill>
                          <a:schemeClr val="tx1"/>
                        </a:solidFill>
                        <a:latin typeface="Times New Roman" panose="02020603050405020304" charset="-122"/>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12090">
                <a:tc>
                  <a:txBody>
                    <a:bodyPr/>
                    <a:lstStyle/>
                    <a:p>
                      <a:pPr indent="0" algn="ctr">
                        <a:buNone/>
                      </a:pPr>
                      <a:r>
                        <a:rPr lang="en-US" sz="1000" b="0">
                          <a:solidFill>
                            <a:schemeClr val="tx1"/>
                          </a:solidFill>
                          <a:latin typeface="Times New Roman" panose="02020603050405020304" charset="-122"/>
                        </a:rPr>
                        <a:t>UE Peak EIRP in dBm</a:t>
                      </a:r>
                      <a:endParaRPr lang="en-US" altLang="en-US" sz="1000" b="0">
                        <a:solidFill>
                          <a:schemeClr val="tx1"/>
                        </a:solidFill>
                        <a:latin typeface="Times New Roman" panose="02020603050405020304" charset="-122"/>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0">
                          <a:solidFill>
                            <a:schemeClr val="tx1"/>
                          </a:solidFill>
                          <a:latin typeface="Times New Roman" panose="02020603050405020304" charset="-122"/>
                        </a:rPr>
                        <a:t>40 dBm</a:t>
                      </a:r>
                      <a:endParaRPr lang="en-US" altLang="en-US" sz="1000" b="0">
                        <a:solidFill>
                          <a:schemeClr val="tx1"/>
                        </a:solidFill>
                        <a:latin typeface="Times New Roman" panose="02020603050405020304" charset="-122"/>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11455">
                <a:tc>
                  <a:txBody>
                    <a:bodyPr/>
                    <a:lstStyle/>
                    <a:p>
                      <a:pPr indent="0" algn="ctr">
                        <a:buNone/>
                      </a:pPr>
                      <a:r>
                        <a:rPr lang="en-US" sz="1000" b="0">
                          <a:solidFill>
                            <a:schemeClr val="tx1"/>
                          </a:solidFill>
                          <a:latin typeface="Times New Roman" panose="02020603050405020304" charset="-122"/>
                        </a:rPr>
                        <a:t>UE min TX power in dBm</a:t>
                      </a:r>
                      <a:endParaRPr lang="en-US" altLang="en-US" sz="1000" b="0">
                        <a:solidFill>
                          <a:schemeClr val="tx1"/>
                        </a:solidFill>
                        <a:latin typeface="Times New Roman" panose="02020603050405020304" charset="-122"/>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0">
                          <a:solidFill>
                            <a:schemeClr val="tx1"/>
                          </a:solidFill>
                          <a:latin typeface="Times New Roman" panose="02020603050405020304" charset="-122"/>
                        </a:rPr>
                        <a:t>-40dBm</a:t>
                      </a:r>
                      <a:endParaRPr lang="en-US" altLang="en-US" sz="1000" b="0">
                        <a:solidFill>
                          <a:schemeClr val="tx1"/>
                        </a:solidFill>
                        <a:latin typeface="Times New Roman" panose="02020603050405020304" charset="-122"/>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11455">
                <a:tc>
                  <a:txBody>
                    <a:bodyPr/>
                    <a:lstStyle/>
                    <a:p>
                      <a:pPr indent="0" algn="ctr">
                        <a:buNone/>
                      </a:pPr>
                      <a:r>
                        <a:rPr lang="en-US" sz="1000" b="0">
                          <a:solidFill>
                            <a:schemeClr val="tx1"/>
                          </a:solidFill>
                          <a:latin typeface="Times New Roman" panose="02020603050405020304" charset="-122"/>
                        </a:rPr>
                        <a:t>BS Noise figure in dB</a:t>
                      </a:r>
                      <a:endParaRPr lang="en-US" altLang="en-US" sz="1000" b="0">
                        <a:solidFill>
                          <a:schemeClr val="tx1"/>
                        </a:solidFill>
                        <a:latin typeface="Times New Roman" panose="02020603050405020304" charset="-122"/>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0">
                          <a:solidFill>
                            <a:schemeClr val="tx1"/>
                          </a:solidFill>
                          <a:latin typeface="Times New Roman" panose="02020603050405020304" charset="-122"/>
                        </a:rPr>
                        <a:t>11</a:t>
                      </a:r>
                      <a:endParaRPr lang="en-US" altLang="en-US" sz="1000" b="0">
                        <a:solidFill>
                          <a:schemeClr val="tx1"/>
                        </a:solidFill>
                        <a:latin typeface="Times New Roman" panose="02020603050405020304" charset="-122"/>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11455">
                <a:tc>
                  <a:txBody>
                    <a:bodyPr/>
                    <a:lstStyle/>
                    <a:p>
                      <a:pPr indent="0" algn="ctr">
                        <a:buNone/>
                      </a:pPr>
                      <a:r>
                        <a:rPr lang="en-US" sz="1000" b="0">
                          <a:solidFill>
                            <a:schemeClr val="tx1"/>
                          </a:solidFill>
                          <a:latin typeface="Times New Roman" panose="02020603050405020304" charset="-122"/>
                        </a:rPr>
                        <a:t>UE Noise figure in dB</a:t>
                      </a:r>
                      <a:endParaRPr lang="en-US" altLang="en-US" sz="1000" b="0">
                        <a:solidFill>
                          <a:schemeClr val="tx1"/>
                        </a:solidFill>
                        <a:latin typeface="Times New Roman" panose="02020603050405020304" charset="-122"/>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0">
                          <a:solidFill>
                            <a:schemeClr val="tx1"/>
                          </a:solidFill>
                          <a:latin typeface="Times New Roman" panose="02020603050405020304" charset="-122"/>
                        </a:rPr>
                        <a:t>9</a:t>
                      </a:r>
                      <a:endParaRPr lang="en-US" altLang="en-US" sz="1000" b="0">
                        <a:solidFill>
                          <a:schemeClr val="tx1"/>
                        </a:solidFill>
                        <a:latin typeface="Times New Roman" panose="02020603050405020304" charset="-122"/>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11455">
                <a:tc>
                  <a:txBody>
                    <a:bodyPr/>
                    <a:lstStyle/>
                    <a:p>
                      <a:pPr indent="0" algn="ctr">
                        <a:buNone/>
                      </a:pPr>
                      <a:r>
                        <a:rPr lang="en-US" sz="1000" b="0">
                          <a:solidFill>
                            <a:schemeClr val="tx1"/>
                          </a:solidFill>
                          <a:latin typeface="Times New Roman" panose="02020603050405020304" charset="-122"/>
                        </a:rPr>
                        <a:t>Handover margin in dB</a:t>
                      </a:r>
                      <a:endParaRPr lang="en-US" altLang="en-US" sz="1000" b="0">
                        <a:solidFill>
                          <a:schemeClr val="tx1"/>
                        </a:solidFill>
                        <a:latin typeface="Times New Roman" panose="02020603050405020304" charset="-122"/>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0">
                          <a:solidFill>
                            <a:schemeClr val="tx1"/>
                          </a:solidFill>
                          <a:latin typeface="Times New Roman" panose="02020603050405020304" charset="-122"/>
                        </a:rPr>
                        <a:t>3dB</a:t>
                      </a:r>
                      <a:endParaRPr lang="en-US" altLang="en-US" sz="1000" b="0">
                        <a:solidFill>
                          <a:schemeClr val="tx1"/>
                        </a:solidFill>
                        <a:latin typeface="Times New Roman" panose="02020603050405020304" charset="-122"/>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11455">
                <a:tc>
                  <a:txBody>
                    <a:bodyPr/>
                    <a:lstStyle/>
                    <a:p>
                      <a:pPr indent="0" algn="ctr">
                        <a:buNone/>
                      </a:pPr>
                      <a:r>
                        <a:rPr lang="en-US" sz="1000" b="0">
                          <a:solidFill>
                            <a:schemeClr val="tx1"/>
                          </a:solidFill>
                          <a:latin typeface="Times New Roman" panose="02020603050405020304" charset="-122"/>
                        </a:rPr>
                        <a:t>BS antenna height</a:t>
                      </a:r>
                      <a:endParaRPr lang="en-US" altLang="en-US" sz="1000" b="0">
                        <a:solidFill>
                          <a:schemeClr val="tx1"/>
                        </a:solidFill>
                        <a:latin typeface="Times New Roman" panose="02020603050405020304" charset="-122"/>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0">
                          <a:solidFill>
                            <a:schemeClr val="tx1"/>
                          </a:solidFill>
                          <a:latin typeface="Times New Roman" panose="02020603050405020304" charset="-122"/>
                        </a:rPr>
                        <a:t>25 m</a:t>
                      </a:r>
                      <a:endParaRPr lang="en-US" altLang="en-US" sz="1000" b="0">
                        <a:solidFill>
                          <a:schemeClr val="tx1"/>
                        </a:solidFill>
                        <a:latin typeface="Times New Roman" panose="02020603050405020304" charset="-122"/>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52730">
                <a:tc>
                  <a:txBody>
                    <a:bodyPr/>
                    <a:lstStyle/>
                    <a:p>
                      <a:pPr indent="0" algn="ctr">
                        <a:buNone/>
                      </a:pPr>
                      <a:r>
                        <a:rPr lang="en-US" sz="1000" b="0">
                          <a:solidFill>
                            <a:schemeClr val="tx1"/>
                          </a:solidFill>
                          <a:latin typeface="Times New Roman" panose="02020603050405020304" charset="-122"/>
                        </a:rPr>
                        <a:t>UE mechanical downtilt in degrees</a:t>
                      </a:r>
                      <a:endParaRPr lang="en-US" altLang="en-US" sz="1000" b="0">
                        <a:solidFill>
                          <a:schemeClr val="tx1"/>
                        </a:solidFill>
                        <a:latin typeface="Times New Roman" panose="02020603050405020304" charset="-122"/>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0">
                          <a:solidFill>
                            <a:schemeClr val="tx1"/>
                          </a:solidFill>
                          <a:latin typeface="Times New Roman" panose="02020603050405020304" charset="-122"/>
                        </a:rPr>
                        <a:t>0</a:t>
                      </a:r>
                      <a:r>
                        <a:rPr lang="en-US" sz="1000" b="0">
                          <a:solidFill>
                            <a:schemeClr val="tx1"/>
                          </a:solidFill>
                          <a:latin typeface="宋体" panose="02010600030101010101" pitchFamily="2" charset="-122"/>
                        </a:rPr>
                        <a:t>（</a:t>
                      </a:r>
                      <a:r>
                        <a:rPr lang="en-US" sz="1000" b="0">
                          <a:solidFill>
                            <a:schemeClr val="tx1"/>
                          </a:solidFill>
                          <a:latin typeface="Times New Roman" panose="02020603050405020304" charset="-122"/>
                        </a:rPr>
                        <a:t>Horizontal orientation</a:t>
                      </a:r>
                      <a:r>
                        <a:rPr lang="en-US" sz="1000" b="0">
                          <a:solidFill>
                            <a:schemeClr val="tx1"/>
                          </a:solidFill>
                          <a:latin typeface="宋体" panose="02010600030101010101" pitchFamily="2" charset="-122"/>
                        </a:rPr>
                        <a:t>）</a:t>
                      </a:r>
                      <a:endParaRPr lang="en-US" altLang="en-US" sz="1000" b="0">
                        <a:solidFill>
                          <a:schemeClr val="tx1"/>
                        </a:solidFill>
                        <a:latin typeface="宋体" panose="02010600030101010101" pitchFamily="2" charset="-122"/>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11455">
                <a:tc>
                  <a:txBody>
                    <a:bodyPr/>
                    <a:lstStyle/>
                    <a:p>
                      <a:pPr indent="0" algn="ctr">
                        <a:buNone/>
                      </a:pPr>
                      <a:r>
                        <a:rPr lang="en-US" sz="1000" b="0">
                          <a:solidFill>
                            <a:schemeClr val="tx1"/>
                          </a:solidFill>
                          <a:latin typeface="Times New Roman" panose="02020603050405020304" charset="-122"/>
                        </a:rPr>
                        <a:t>Antenna element vertical radiation pattern (dB)</a:t>
                      </a:r>
                      <a:endParaRPr lang="en-US" altLang="en-US" sz="1000" b="0">
                        <a:solidFill>
                          <a:schemeClr val="tx1"/>
                        </a:solidFill>
                        <a:latin typeface="Times New Roman" panose="02020603050405020304" charset="-122"/>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0">
                          <a:solidFill>
                            <a:schemeClr val="tx1"/>
                          </a:solidFill>
                          <a:latin typeface="Times New Roman" panose="02020603050405020304" charset="-122"/>
                        </a:rPr>
                        <a:t>θ</a:t>
                      </a:r>
                      <a:r>
                        <a:rPr lang="en-US" sz="1000" b="0" baseline="-25000">
                          <a:solidFill>
                            <a:schemeClr val="tx1"/>
                          </a:solidFill>
                          <a:latin typeface="Times New Roman" panose="02020603050405020304" charset="-122"/>
                        </a:rPr>
                        <a:t>3dB</a:t>
                      </a:r>
                      <a:r>
                        <a:rPr lang="en-US" sz="1000" b="0">
                          <a:solidFill>
                            <a:schemeClr val="tx1"/>
                          </a:solidFill>
                          <a:latin typeface="Times New Roman" panose="02020603050405020304" charset="-122"/>
                        </a:rPr>
                        <a:t>=90°</a:t>
                      </a:r>
                      <a:r>
                        <a:rPr lang="en-US" sz="1000" b="0">
                          <a:solidFill>
                            <a:schemeClr val="tx1"/>
                          </a:solidFill>
                          <a:latin typeface="宋体" panose="02010600030101010101" pitchFamily="2" charset="-122"/>
                        </a:rPr>
                        <a:t>，</a:t>
                      </a:r>
                      <a:r>
                        <a:rPr lang="en-US" sz="1000" b="0">
                          <a:solidFill>
                            <a:schemeClr val="tx1"/>
                          </a:solidFill>
                          <a:latin typeface="Times New Roman" panose="02020603050405020304" charset="-122"/>
                        </a:rPr>
                        <a:t>SLA</a:t>
                      </a:r>
                      <a:r>
                        <a:rPr lang="en-US" sz="1000" b="0" baseline="-25000">
                          <a:solidFill>
                            <a:schemeClr val="tx1"/>
                          </a:solidFill>
                          <a:latin typeface="Times New Roman" panose="02020603050405020304" charset="-122"/>
                        </a:rPr>
                        <a:t>V</a:t>
                      </a:r>
                      <a:r>
                        <a:rPr lang="en-US" sz="1000" b="0">
                          <a:solidFill>
                            <a:schemeClr val="tx1"/>
                          </a:solidFill>
                          <a:latin typeface="Times New Roman" panose="02020603050405020304" charset="-122"/>
                        </a:rPr>
                        <a:t>=25dB</a:t>
                      </a:r>
                      <a:endParaRPr lang="en-US" altLang="en-US" sz="1000" b="0">
                        <a:solidFill>
                          <a:schemeClr val="tx1"/>
                        </a:solidFill>
                        <a:latin typeface="Times New Roman" panose="02020603050405020304" charset="-122"/>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00990">
                <a:tc>
                  <a:txBody>
                    <a:bodyPr/>
                    <a:lstStyle/>
                    <a:p>
                      <a:pPr indent="0" algn="ctr">
                        <a:buNone/>
                      </a:pPr>
                      <a:r>
                        <a:rPr lang="en-US" sz="1000" b="0">
                          <a:solidFill>
                            <a:schemeClr val="tx1"/>
                          </a:solidFill>
                          <a:latin typeface="Times New Roman" panose="02020603050405020304" charset="-122"/>
                        </a:rPr>
                        <a:t>Antenna element horizontal radiation pattern (dB)</a:t>
                      </a:r>
                      <a:endParaRPr lang="en-US" altLang="en-US" sz="1000" b="0">
                        <a:solidFill>
                          <a:schemeClr val="tx1"/>
                        </a:solidFill>
                        <a:latin typeface="Times New Roman" panose="02020603050405020304" charset="-122"/>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0">
                          <a:solidFill>
                            <a:schemeClr val="tx1"/>
                          </a:solidFill>
                          <a:latin typeface="Times New Roman" panose="02020603050405020304" charset="-122"/>
                        </a:rPr>
                        <a:t>φ</a:t>
                      </a:r>
                      <a:r>
                        <a:rPr lang="en-US" sz="1000" b="0" baseline="-25000">
                          <a:solidFill>
                            <a:schemeClr val="tx1"/>
                          </a:solidFill>
                          <a:latin typeface="Times New Roman" panose="02020603050405020304" charset="-122"/>
                        </a:rPr>
                        <a:t>3dB</a:t>
                      </a:r>
                      <a:r>
                        <a:rPr lang="en-US" sz="1000" b="0">
                          <a:solidFill>
                            <a:schemeClr val="tx1"/>
                          </a:solidFill>
                          <a:latin typeface="Times New Roman" panose="02020603050405020304" charset="-122"/>
                        </a:rPr>
                        <a:t>=90°</a:t>
                      </a:r>
                      <a:r>
                        <a:rPr lang="en-US" sz="1000" b="0">
                          <a:solidFill>
                            <a:schemeClr val="tx1"/>
                          </a:solidFill>
                          <a:latin typeface="宋体" panose="02010600030101010101" pitchFamily="2" charset="-122"/>
                        </a:rPr>
                        <a:t>，</a:t>
                      </a:r>
                      <a:r>
                        <a:rPr lang="en-US" sz="1000" b="0">
                          <a:solidFill>
                            <a:schemeClr val="tx1"/>
                          </a:solidFill>
                          <a:latin typeface="Times New Roman" panose="02020603050405020304" charset="-122"/>
                        </a:rPr>
                        <a:t>A</a:t>
                      </a:r>
                      <a:r>
                        <a:rPr lang="en-US" sz="1000" b="0" baseline="-25000">
                          <a:solidFill>
                            <a:schemeClr val="tx1"/>
                          </a:solidFill>
                          <a:latin typeface="Times New Roman" panose="02020603050405020304" charset="-122"/>
                        </a:rPr>
                        <a:t>m</a:t>
                      </a:r>
                      <a:r>
                        <a:rPr lang="en-US" sz="1000" b="0">
                          <a:solidFill>
                            <a:schemeClr val="tx1"/>
                          </a:solidFill>
                          <a:latin typeface="Times New Roman" panose="02020603050405020304" charset="-122"/>
                        </a:rPr>
                        <a:t>=25dB</a:t>
                      </a:r>
                      <a:endParaRPr lang="en-US" altLang="en-US" sz="1000" b="0">
                        <a:solidFill>
                          <a:schemeClr val="tx1"/>
                        </a:solidFill>
                        <a:latin typeface="Times New Roman" panose="02020603050405020304" charset="-122"/>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78460">
                <a:tc>
                  <a:txBody>
                    <a:bodyPr/>
                    <a:lstStyle/>
                    <a:p>
                      <a:pPr indent="0" algn="ctr">
                        <a:buNone/>
                      </a:pPr>
                      <a:r>
                        <a:rPr lang="en-US" sz="1000" b="0">
                          <a:solidFill>
                            <a:schemeClr val="tx1"/>
                          </a:solidFill>
                          <a:latin typeface="Times New Roman" panose="02020603050405020304" charset="-122"/>
                        </a:rPr>
                        <a:t>Maximum directional gain of an antenna element</a:t>
                      </a:r>
                      <a:r>
                        <a:rPr lang="en-US" sz="1000" b="0" i="1">
                          <a:solidFill>
                            <a:schemeClr val="tx1"/>
                          </a:solidFill>
                          <a:latin typeface="Times New Roman" panose="02020603050405020304" charset="-122"/>
                        </a:rPr>
                        <a:t>G</a:t>
                      </a:r>
                      <a:r>
                        <a:rPr lang="en-US" sz="1000" b="0" i="1" baseline="-25000">
                          <a:solidFill>
                            <a:schemeClr val="tx1"/>
                          </a:solidFill>
                          <a:latin typeface="Times New Roman" panose="02020603050405020304" charset="-122"/>
                        </a:rPr>
                        <a:t>E,max</a:t>
                      </a:r>
                      <a:endParaRPr lang="en-US" altLang="en-US" sz="1000" b="0" i="1" baseline="-25000">
                        <a:solidFill>
                          <a:schemeClr val="tx1"/>
                        </a:solidFill>
                        <a:latin typeface="Times New Roman" panose="02020603050405020304" charset="-122"/>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0">
                          <a:solidFill>
                            <a:schemeClr val="tx1"/>
                          </a:solidFill>
                          <a:latin typeface="Times New Roman" panose="02020603050405020304" charset="-122"/>
                        </a:rPr>
                        <a:t>5dBi</a:t>
                      </a:r>
                      <a:endParaRPr lang="en-US" altLang="en-US" sz="1000" b="0">
                        <a:solidFill>
                          <a:schemeClr val="tx1"/>
                        </a:solidFill>
                        <a:latin typeface="Times New Roman" panose="02020603050405020304" charset="-122"/>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11455">
                <a:tc>
                  <a:txBody>
                    <a:bodyPr/>
                    <a:lstStyle/>
                    <a:p>
                      <a:pPr indent="0" algn="ctr">
                        <a:buNone/>
                      </a:pPr>
                      <a:r>
                        <a:rPr lang="en-US" sz="1000" b="0">
                          <a:solidFill>
                            <a:schemeClr val="tx1"/>
                          </a:solidFill>
                          <a:latin typeface="Times New Roman" panose="02020603050405020304" charset="-122"/>
                        </a:rPr>
                        <a:t>UE antenna configuration </a:t>
                      </a:r>
                      <a:endParaRPr lang="en-US" altLang="en-US" sz="1000" b="0">
                        <a:solidFill>
                          <a:schemeClr val="tx1"/>
                        </a:solidFill>
                        <a:latin typeface="Times New Roman" panose="02020603050405020304" charset="-122"/>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0">
                          <a:solidFill>
                            <a:schemeClr val="tx1"/>
                          </a:solidFill>
                          <a:latin typeface="Times New Roman" panose="02020603050405020304" charset="-122"/>
                        </a:rPr>
                        <a:t>(M</a:t>
                      </a:r>
                      <a:r>
                        <a:rPr lang="en-US" sz="1000" b="0" baseline="-25000">
                          <a:solidFill>
                            <a:schemeClr val="tx1"/>
                          </a:solidFill>
                          <a:latin typeface="Times New Roman" panose="02020603050405020304" charset="-122"/>
                        </a:rPr>
                        <a:t>g</a:t>
                      </a:r>
                      <a:r>
                        <a:rPr lang="en-US" sz="1000" b="0">
                          <a:solidFill>
                            <a:schemeClr val="tx1"/>
                          </a:solidFill>
                          <a:latin typeface="Times New Roman" panose="02020603050405020304" charset="-122"/>
                        </a:rPr>
                        <a:t>, N</a:t>
                      </a:r>
                      <a:r>
                        <a:rPr lang="en-US" sz="1000" b="0" baseline="-25000">
                          <a:solidFill>
                            <a:schemeClr val="tx1"/>
                          </a:solidFill>
                          <a:latin typeface="Times New Roman" panose="02020603050405020304" charset="-122"/>
                        </a:rPr>
                        <a:t>g</a:t>
                      </a:r>
                      <a:r>
                        <a:rPr lang="en-US" sz="1000" b="0">
                          <a:solidFill>
                            <a:schemeClr val="tx1"/>
                          </a:solidFill>
                          <a:latin typeface="Times New Roman" panose="02020603050405020304" charset="-122"/>
                        </a:rPr>
                        <a:t>, M, N, P) = (1, 1, 16, 4, 2)</a:t>
                      </a:r>
                      <a:endParaRPr lang="en-US" altLang="en-US" sz="1000" b="0">
                        <a:solidFill>
                          <a:schemeClr val="tx1"/>
                        </a:solidFill>
                        <a:latin typeface="Times New Roman" panose="02020603050405020304" charset="-122"/>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11455">
                <a:tc>
                  <a:txBody>
                    <a:bodyPr/>
                    <a:lstStyle/>
                    <a:p>
                      <a:pPr indent="0" algn="ctr">
                        <a:buNone/>
                      </a:pPr>
                      <a:r>
                        <a:rPr lang="en-US" sz="1000" b="0">
                          <a:solidFill>
                            <a:schemeClr val="tx1"/>
                          </a:solidFill>
                          <a:latin typeface="Times New Roman" panose="02020603050405020304" charset="-122"/>
                        </a:rPr>
                        <a:t>(d</a:t>
                      </a:r>
                      <a:r>
                        <a:rPr lang="en-US" sz="1000" b="0" baseline="-25000">
                          <a:solidFill>
                            <a:schemeClr val="tx1"/>
                          </a:solidFill>
                          <a:latin typeface="Times New Roman" panose="02020603050405020304" charset="-122"/>
                        </a:rPr>
                        <a:t>v</a:t>
                      </a:r>
                      <a:r>
                        <a:rPr lang="en-US" sz="1000" b="0">
                          <a:solidFill>
                            <a:schemeClr val="tx1"/>
                          </a:solidFill>
                          <a:latin typeface="Times New Roman" panose="02020603050405020304" charset="-122"/>
                        </a:rPr>
                        <a:t>, d</a:t>
                      </a:r>
                      <a:r>
                        <a:rPr lang="en-US" sz="1000" b="0" baseline="-25000">
                          <a:solidFill>
                            <a:schemeClr val="tx1"/>
                          </a:solidFill>
                          <a:latin typeface="Times New Roman" panose="02020603050405020304" charset="-122"/>
                        </a:rPr>
                        <a:t>h</a:t>
                      </a:r>
                      <a:r>
                        <a:rPr lang="en-US" sz="1000" b="0">
                          <a:solidFill>
                            <a:schemeClr val="tx1"/>
                          </a:solidFill>
                          <a:latin typeface="Times New Roman" panose="02020603050405020304" charset="-122"/>
                        </a:rPr>
                        <a:t>)</a:t>
                      </a:r>
                      <a:endParaRPr lang="en-US" altLang="en-US" sz="1000" b="0">
                        <a:solidFill>
                          <a:schemeClr val="tx1"/>
                        </a:solidFill>
                        <a:latin typeface="Times New Roman" panose="02020603050405020304" charset="-122"/>
                      </a:endParaRPr>
                    </a:p>
                  </a:txBody>
                  <a:tcPr marL="12700" marR="12700" marT="1270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1000" b="0">
                          <a:solidFill>
                            <a:schemeClr val="tx1"/>
                          </a:solidFill>
                          <a:latin typeface="Times New Roman" panose="02020603050405020304" charset="-122"/>
                        </a:rPr>
                        <a:t>(0.5λ, 0.5λ)</a:t>
                      </a:r>
                      <a:endParaRPr lang="en-US" altLang="en-US" sz="1000" b="0">
                        <a:solidFill>
                          <a:schemeClr val="tx1"/>
                        </a:solidFill>
                        <a:latin typeface="Times New Roman" panose="02020603050405020304" charset="-122"/>
                      </a:endParaRPr>
                    </a:p>
                  </a:txBody>
                  <a:tcPr marL="12700" marR="12700" marT="127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tags/tag1.xml><?xml version="1.0" encoding="utf-8"?>
<p:tagLst xmlns:p="http://schemas.openxmlformats.org/presentationml/2006/main">
  <p:tag name="TABLE_ENDDRAG_ORIGIN_RECT" val="585*289"/>
  <p:tag name="TABLE_ENDDRAG_RECT" val="67*107*585*289"/>
</p:tagLst>
</file>

<file path=ppt/tags/tag2.xml><?xml version="1.0" encoding="utf-8"?>
<p:tagLst xmlns:p="http://schemas.openxmlformats.org/presentationml/2006/main">
  <p:tag name="TABLE_ENDDRAG_ORIGIN_RECT" val="495*500"/>
  <p:tag name="TABLE_ENDDRAG_RECT" val="70*62*495*5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6422</Words>
  <Application>WPS 演示</Application>
  <PresentationFormat>全屏显示(16:9)</PresentationFormat>
  <Paragraphs>251</Paragraphs>
  <Slides>10</Slides>
  <Notes>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10</vt:i4>
      </vt:variant>
    </vt:vector>
  </HeadingPairs>
  <TitlesOfParts>
    <vt:vector size="20" baseType="lpstr">
      <vt:lpstr>Arial</vt:lpstr>
      <vt:lpstr>宋体</vt:lpstr>
      <vt:lpstr>Wingdings</vt:lpstr>
      <vt:lpstr>微软雅黑</vt:lpstr>
      <vt:lpstr>Times New Roman</vt:lpstr>
      <vt:lpstr>Calibri</vt:lpstr>
      <vt:lpstr>Arial</vt:lpstr>
      <vt:lpstr>Times New Roman</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cmcc-chunxia Guo</cp:lastModifiedBy>
  <cp:revision>70</cp:revision>
  <dcterms:created xsi:type="dcterms:W3CDTF">2023-05-29T11:07:00Z</dcterms:created>
  <dcterms:modified xsi:type="dcterms:W3CDTF">2023-12-04T09:22:41Z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AF49F0605BBB42418FFF66D70F5F9E86</vt:lpwstr>
  </property>
  <property fmtid="{D5CDD505-2E9C-101B-9397-08002B2CF9AE}" pid="3" name="KSOProductBuildVer">
    <vt:lpwstr>2052-11.8.2.12085</vt:lpwstr>
  </property>
</Properties>
</file>