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1122" r:id="rId2"/>
    <p:sldId id="1144" r:id="rId3"/>
    <p:sldId id="1145" r:id="rId4"/>
    <p:sldId id="114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78FFB-63D5-4137-82C4-289084C66D5D}" type="datetimeFigureOut">
              <a:rPr lang="en-GB" smtClean="0"/>
              <a:t>04/12/2023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5C599-7D03-41CA-A8C5-622AC31834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88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498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810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F489E-A6DD-56D2-2B35-71F1EEC5D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1EBADE-07F2-775E-AAA0-BC01884F7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2F830-DE27-559A-F690-192EF3BD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7D31D-0F79-C6F1-1E38-B46941C8C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435C3-42B3-6AD3-6FC3-D1FE7F22F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46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A0BD6-6856-65C0-BDF8-93C03A06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48B9D-5BAA-E649-A645-0D00D7456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62BBD-BB6A-2E15-408E-9DBAE577C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4F02BE-5873-E038-CAC2-CF690BAA4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6EE83-3DBC-9F45-A522-B01B0C5CD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5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B4339B-EC85-8836-BECE-D035D56D7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0BA5F5-2486-6569-6F9A-B9F0BD357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4CC0A-E12D-F773-F73D-D3F2A9A8B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16FC4-77E9-8134-4B1A-3CF8E792C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CD79F-2E63-8246-97A4-5FDB06560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223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4434" y="274638"/>
            <a:ext cx="8718551" cy="8899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34434" y="1164610"/>
            <a:ext cx="11523133" cy="48043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5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4434" y="274638"/>
            <a:ext cx="8718551" cy="8899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34434" y="1164610"/>
            <a:ext cx="11523133" cy="48043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9369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A8EEF-ACB8-EE04-B2F4-BC935218E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1E35A-28B9-2CE6-33AF-2117E04F7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90ECC-C216-EDDE-282A-416A5946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2F094-9749-16F0-D3DA-DF13853D4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96C2B-D500-AB65-5FEE-D2C5EF2E7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15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EC0AD-74B9-94EC-2A95-35B64DC19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A1A04-AC0B-1C8A-AB35-D60DA22DA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E230C-E99B-9346-1B07-253516C7D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3214F-CA63-A5B4-E119-E62D4AA12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EEAEE-544E-10F6-1021-33D5AB031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92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6FB15-932B-8F8F-8189-271A9B475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64D6E-3F92-22AC-D265-5182003139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DD1F8-5EFE-F83A-6FE2-26E0885544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14EB7-B709-C6B4-B155-16C2BFE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35B2-50B9-C70D-F2A7-660D40E0F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6CF49-7233-FBB1-5A71-AA718462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57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D2DDC-DAA2-27F2-0FB7-D273E47B1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260745-FB99-5C40-5309-6339C6B31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F6BC56-2BDD-DBB0-809D-052983242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27AC0A-D869-3D88-48A7-CE77B55C6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51E01-E3FC-FFF8-4213-2BD4AC2A62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B655C6-A874-E1D2-C97D-96D453393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F033EC-E4D3-9FD7-851A-30BAA0D50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54D416-4D36-D580-6561-D953314F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827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3253C-6EC0-ABC6-4220-DAC9573C2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3972D3-81C3-F16A-7BFB-4289BA6C6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2E6597-1E52-187A-C9BA-E4F4E19F5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2A203C-DC6A-B67D-2BD8-5858D745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490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047F55-8A7E-9720-6003-D8EE52AD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C2FA67-9A7E-DA3C-A0AB-95DBEEA3C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41A20-0EEA-77B8-61AD-775B7491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7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7317-9A4E-DAB0-0739-47AE41C77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91C75-5B50-E83A-734F-1E3852948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2F8747-BC4F-A85C-262B-C64063A53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6B1C-669F-5AC3-8584-B09B3192B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DF552-58F4-95CB-BFB0-C0755403B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B874F-ACD7-A844-5155-5F0C84F45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386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14C55-C6B5-AF91-7509-931CF8C49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E31D1A-ECB4-2179-7863-A6A890C3A4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07A537-A073-620E-056F-5F0E70BF9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B4748-B772-C3F1-1479-31B4D9D4D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D198AA-EDCE-151B-FAFA-1B27E7078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8B7A0-57CD-A83D-7C3D-75B57E928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33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12D9AE-EAF9-ADEE-3C9D-8E2EABB28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4F2F8-2690-C9D4-6454-79219D2B5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C9277-B2EA-7D7B-F469-5C2AE5683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D0377-B83F-A8A2-1928-42D0E9061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158C7-0BBC-8AC3-A657-8D11B53BE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12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9/Docs/RP-230667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811317" y="3743828"/>
            <a:ext cx="6844127" cy="344345"/>
          </a:xfrm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Uplink Capacity Improvements for Satellite Systems and HAPS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334434" y="293795"/>
            <a:ext cx="8577091" cy="2390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</a:t>
            </a:r>
            <a:endParaRPr lang="en-GB" sz="1867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Scotland, 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11-15 December 2023</a:t>
            </a:r>
          </a:p>
          <a:p>
            <a:pPr hangingPunct="0"/>
            <a:endParaRPr lang="en-GB" sz="1867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		Vodafone, Rakuten Mobile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	10.1.2.1 </a:t>
            </a:r>
            <a:b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also submitted in agenda item 9.1.2.3 as RP-233314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 	Agreement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F853F7-898B-7FFD-1DB1-4973E0A4FBA2}"/>
              </a:ext>
            </a:extLst>
          </p:cNvPr>
          <p:cNvSpPr txBox="1"/>
          <p:nvPr/>
        </p:nvSpPr>
        <p:spPr>
          <a:xfrm>
            <a:off x="9369600" y="321106"/>
            <a:ext cx="1948800" cy="48506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RP-233313</a:t>
            </a:r>
            <a:endParaRPr lang="en-GB" sz="1867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400" dirty="0">
                <a:latin typeface="Vodafone Rg" pitchFamily="34" charset="0"/>
              </a:rPr>
              <a:t>(same as RP-233314)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890F6-CF08-0F7D-BE36-10F60DDD1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ADF39-C910-E968-607D-921E51716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4" y="274638"/>
            <a:ext cx="11041233" cy="786995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NR-NTN and IoT NTN enhancements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379" y="1370507"/>
            <a:ext cx="11571240" cy="4913675"/>
          </a:xfrm>
        </p:spPr>
        <p:txBody>
          <a:bodyPr>
            <a:normAutofit/>
          </a:bodyPr>
          <a:lstStyle/>
          <a:p>
            <a:r>
              <a:rPr lang="en-GB" dirty="0"/>
              <a:t>3GPP is planning to start a 4</a:t>
            </a:r>
            <a:r>
              <a:rPr lang="en-GB" baseline="30000" dirty="0"/>
              <a:t>th</a:t>
            </a:r>
            <a:r>
              <a:rPr lang="en-GB" dirty="0"/>
              <a:t> release of study/work on satellite systems</a:t>
            </a:r>
          </a:p>
          <a:p>
            <a:r>
              <a:rPr lang="en-GB" dirty="0"/>
              <a:t>3GPP RAN NTN features only benefit the subset of NB-IoT, cat M and 5G devices that will have the </a:t>
            </a:r>
            <a:r>
              <a:rPr lang="en-GB" dirty="0" err="1"/>
              <a:t>Rel</a:t>
            </a:r>
            <a:r>
              <a:rPr lang="en-GB" dirty="0"/>
              <a:t> 17 3GPP modifications for NTN.</a:t>
            </a:r>
          </a:p>
          <a:p>
            <a:r>
              <a:rPr lang="en-GB" dirty="0"/>
              <a:t>But the satellite systems under active deployment do not need these </a:t>
            </a:r>
            <a:r>
              <a:rPr lang="en-GB" dirty="0" err="1"/>
              <a:t>Rel</a:t>
            </a:r>
            <a:r>
              <a:rPr lang="en-GB" dirty="0"/>
              <a:t> 17 device modifications</a:t>
            </a:r>
          </a:p>
          <a:p>
            <a:pPr lvl="1"/>
            <a:r>
              <a:rPr lang="en-GB" dirty="0"/>
              <a:t>they work with unmodified 4G, NB-IoT and/or 5G devices. </a:t>
            </a:r>
          </a:p>
          <a:p>
            <a:pPr lvl="1"/>
            <a:r>
              <a:rPr lang="en-GB" dirty="0"/>
              <a:t>RAN#99 (03/2023) ‘noted’ how such a 4G system can work: see </a:t>
            </a:r>
            <a:r>
              <a:rPr lang="en-GB" dirty="0">
                <a:hlinkClick r:id="rId3"/>
              </a:rPr>
              <a:t>RP-230667</a:t>
            </a:r>
            <a:endParaRPr lang="en-GB" dirty="0"/>
          </a:p>
          <a:p>
            <a:r>
              <a:rPr lang="en-GB" dirty="0"/>
              <a:t>3GPP work should target real-life deployments</a:t>
            </a:r>
          </a:p>
          <a:p>
            <a:r>
              <a:rPr lang="en-GB" dirty="0"/>
              <a:t>3GPP work must avoid anti-competitive behaviour.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1141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67" y="468368"/>
            <a:ext cx="11041233" cy="386944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“NTN” uplink capacity enhancement should be available for all devices/systems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379" y="1370507"/>
            <a:ext cx="11571240" cy="4913675"/>
          </a:xfrm>
        </p:spPr>
        <p:txBody>
          <a:bodyPr>
            <a:normAutofit/>
          </a:bodyPr>
          <a:lstStyle/>
          <a:p>
            <a:r>
              <a:rPr lang="en-GB" dirty="0"/>
              <a:t>“uplink capacity enhancements” are </a:t>
            </a:r>
            <a:r>
              <a:rPr lang="en-GB" dirty="0" err="1"/>
              <a:t>Rel</a:t>
            </a:r>
            <a:r>
              <a:rPr lang="en-GB" dirty="0"/>
              <a:t> 19 candidates for NR-NTN and IoT-NTN.</a:t>
            </a:r>
          </a:p>
          <a:p>
            <a:r>
              <a:rPr lang="en-GB" dirty="0"/>
              <a:t>these enhancements are likely to be suitable for satellite systems (and HAPS) that do not use the </a:t>
            </a:r>
            <a:r>
              <a:rPr lang="en-GB" dirty="0" err="1"/>
              <a:t>Rel</a:t>
            </a:r>
            <a:r>
              <a:rPr lang="en-GB" dirty="0"/>
              <a:t> 17 NTN modifications</a:t>
            </a:r>
          </a:p>
          <a:p>
            <a:r>
              <a:rPr lang="en-GB" b="1" dirty="0">
                <a:solidFill>
                  <a:srgbClr val="FF0000"/>
                </a:solidFill>
              </a:rPr>
              <a:t>Hence, it is proposed that: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IF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19 SID/WID on NR-NTN includes “uplink capacity enhancement”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THEN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19 SID/WID on IoT NTN shall include “uplink capacity enhancement”,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AND any resulting changes shall be made available to NR and E-UTRAN devices that don’t support/use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17 NTN modifications,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AND shall be allowed to be used on networks that appear to the device as TN </a:t>
            </a:r>
            <a:r>
              <a:rPr lang="en-GB" dirty="0"/>
              <a:t>(e.g. HAPS/satellite systems that work with unmodified UEs)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76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0A7A-EEE2-2E55-9A27-42A2DDEDC7E7}"/>
              </a:ext>
            </a:extLst>
          </p:cNvPr>
          <p:cNvSpPr txBox="1">
            <a:spLocks/>
          </p:cNvSpPr>
          <p:nvPr/>
        </p:nvSpPr>
        <p:spPr>
          <a:xfrm>
            <a:off x="755860" y="3276600"/>
            <a:ext cx="4378689" cy="1320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Thank you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EA192A-6B74-8CE4-765D-F0188824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6A14F-4526-AFCE-1987-1F317C977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666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Microsoft Office PowerPoint</Application>
  <PresentationFormat>Widescreen</PresentationFormat>
  <Paragraphs>42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Times New Roman</vt:lpstr>
      <vt:lpstr>Vodafone Rg</vt:lpstr>
      <vt:lpstr>Office Theme</vt:lpstr>
      <vt:lpstr>Uplink Capacity Improvements for Satellite Systems and HAPS</vt:lpstr>
      <vt:lpstr>NR-NTN and IoT NTN enhancements</vt:lpstr>
      <vt:lpstr>“NTN” uplink capacity enhancement should be available for all devices/systems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 and Support Tech Strategy</dc:title>
  <dc:creator>Chris Pudney 28</dc:creator>
  <cp:lastModifiedBy>Chris Pudney 28</cp:lastModifiedBy>
  <cp:revision>8</cp:revision>
  <dcterms:created xsi:type="dcterms:W3CDTF">2023-11-22T14:05:12Z</dcterms:created>
  <dcterms:modified xsi:type="dcterms:W3CDTF">2023-12-04T18:42:46Z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2023-11-30T17:52:47Z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6dbda7ec-6e8f-420d-9fff-72d37e92cd12</vt:lpwstr>
  </property>
  <property fmtid="{D5CDD505-2E9C-101B-9397-08002B2CF9AE}" pid="8" name="MSIP_Label_17da11e7-ad83-4459-98c6-12a88e2eac78_ContentBits">
    <vt:lpwstr>0</vt:lpwstr>
  </property>
</Properties>
</file>