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613" r:id="rId5"/>
    <p:sldId id="614" r:id="rId6"/>
    <p:sldId id="617" r:id="rId7"/>
    <p:sldId id="615" r:id="rId8"/>
    <p:sldId id="618" r:id="rId9"/>
    <p:sldId id="60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900"/>
    <a:srgbClr val="FF9953"/>
    <a:srgbClr val="FF9147"/>
    <a:srgbClr val="FFC39B"/>
    <a:srgbClr val="FFEBDD"/>
    <a:srgbClr val="FFDCC5"/>
    <a:srgbClr val="FFD5B9"/>
    <a:srgbClr val="FFEDE1"/>
    <a:srgbClr val="FFDAC1"/>
    <a:srgbClr val="FFD2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3" autoAdjust="0"/>
    <p:restoredTop sz="93775" autoAdjust="0"/>
  </p:normalViewPr>
  <p:slideViewPr>
    <p:cSldViewPr snapToGrid="0">
      <p:cViewPr varScale="1">
        <p:scale>
          <a:sx n="86" d="100"/>
          <a:sy n="86" d="100"/>
        </p:scale>
        <p:origin x="33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2023,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2022,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5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2022,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25506" y="91414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2022,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2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2022,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2022,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2022,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/>
          <p:cNvCxnSpPr/>
          <p:nvPr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/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t>‹#›</a:t>
            </a:fld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1278465" y="2845020"/>
            <a:ext cx="10058400" cy="1850891"/>
          </a:xfrm>
        </p:spPr>
        <p:txBody>
          <a:bodyPr>
            <a:normAutofit/>
          </a:bodyPr>
          <a:lstStyle/>
          <a:p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Views on R19 SON/MDT</a:t>
            </a:r>
            <a:r>
              <a:rPr lang="zh-CN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scope</a:t>
            </a:r>
            <a:endParaRPr lang="en-GB" sz="4400" dirty="0"/>
          </a:p>
        </p:txBody>
      </p:sp>
      <p:sp>
        <p:nvSpPr>
          <p:cNvPr id="2" name="矩形 1"/>
          <p:cNvSpPr/>
          <p:nvPr/>
        </p:nvSpPr>
        <p:spPr>
          <a:xfrm>
            <a:off x="85585" y="150928"/>
            <a:ext cx="122851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	            		                                                                                                        RP-233292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4109359" y="4898540"/>
            <a:ext cx="7404847" cy="1149675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pt-BR" altLang="zh-CN" dirty="0"/>
              <a:t>Agenda Item:	9.1.3.2</a:t>
            </a:r>
          </a:p>
          <a:p>
            <a:pPr algn="l"/>
            <a:r>
              <a:rPr lang="pt-BR" altLang="zh-CN" dirty="0"/>
              <a:t>Source:		Xiaomi</a:t>
            </a:r>
          </a:p>
          <a:p>
            <a:pPr algn="l"/>
            <a:r>
              <a:rPr lang="pt-BR" altLang="zh-CN" dirty="0"/>
              <a:t>Document  for:	Discussion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585" y="144037"/>
            <a:ext cx="5600989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00000"/>
              </a:lnSpc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3GPP TSG RAN#102</a:t>
            </a:r>
            <a:endParaRPr lang="en-GB" altLang="zh-CN" dirty="0"/>
          </a:p>
          <a:p>
            <a:endParaRPr lang="en-GB" altLang="zh-CN" dirty="0"/>
          </a:p>
          <a:p>
            <a:r>
              <a:rPr lang="en-US" dirty="0"/>
              <a:t>Edinburgh, Scotland, December 11-15, 2023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604" y="116542"/>
            <a:ext cx="10413076" cy="722623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513" y="1073917"/>
            <a:ext cx="11100261" cy="5548555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 The baseline objectives of R19 SON/MDT from RAN Chair are as follows in RP-232745</a:t>
            </a:r>
            <a:r>
              <a:rPr lang="en-US" altLang="zh-CN" dirty="0"/>
              <a:t>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altLang="zh-CN" dirty="0"/>
              <a:t> We support the objectives above and have some considerations on the details of the yellow highlighted part.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2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243836" y="1478108"/>
            <a:ext cx="10723419" cy="4038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0" marR="0" lvl="1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MRO enhancement for R18 mobility mechanisms, Lower layer triggered mobility (LTM), CHO with candidate SCGs, subsequent CPAC [RAN3, RAN2]:</a:t>
            </a:r>
          </a:p>
          <a:p>
            <a:pPr marL="1524000" marR="0" lvl="2" indent="-304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Specification of the inter-node information exchange, including possible enhancements to interfaces[RAN3];</a:t>
            </a:r>
          </a:p>
          <a:p>
            <a:pPr marL="1524000" marR="0" lvl="2" indent="-304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Identify and specify necessary UE reporting to enhance the mobility parameter tuning [RAN2]</a:t>
            </a:r>
          </a:p>
          <a:p>
            <a:pPr marL="990600" marR="0" lvl="1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Only SON/MDT enhancements for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NewRomanPSMT"/>
              </a:rPr>
              <a:t>intra NTN mobility, Network slicing </a:t>
            </a:r>
            <a:r>
              <a:rPr kumimoji="0" lang="en-US" sz="2000" b="0" i="0" u="none" strike="sng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NewRomanPSMT"/>
              </a:rPr>
              <a:t>and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NewRomanPSMT"/>
              </a:rPr>
              <a:t> </a:t>
            </a:r>
            <a:r>
              <a:rPr kumimoji="0" lang="en-US" sz="2000" b="0" i="0" u="none" strike="sng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NewRomanPSMT"/>
              </a:rPr>
              <a:t>NW energy saving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are for further consideration. </a:t>
            </a:r>
          </a:p>
          <a:p>
            <a:pPr marL="1524000" marR="0" lvl="2" indent="-304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etails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 of these aspects (e.g., spec changes, assessment of workload). </a:t>
            </a:r>
          </a:p>
          <a:p>
            <a:pPr marL="1524000" marR="0" lvl="2" indent="-304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No other new features are to be added</a:t>
            </a:r>
          </a:p>
          <a:p>
            <a:pPr marL="990600" marR="0" lvl="1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sng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NewRomanPSMT"/>
              </a:rPr>
              <a:t>For NW energy saving, 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NewRomanPSMT"/>
              </a:rPr>
              <a:t>Note: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avoid duplication with AI for NG-RAN.</a:t>
            </a:r>
          </a:p>
          <a:p>
            <a:pPr marL="990600" marR="0" lvl="1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</a:rPr>
              <a:t>R18 leftovers, FFS details, which can be decided based on further progress in RAN2/3 [RAN3, RAN2]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750" y="116542"/>
            <a:ext cx="10488930" cy="722623"/>
          </a:xfrm>
        </p:spPr>
        <p:txBody>
          <a:bodyPr/>
          <a:lstStyle/>
          <a:p>
            <a:r>
              <a:rPr lang="en-US" altLang="zh-CN" dirty="0"/>
              <a:t>SON/MDT enhancements for NTN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750" y="1222049"/>
            <a:ext cx="10709462" cy="504428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 Motivation:</a:t>
            </a:r>
          </a:p>
          <a:p>
            <a:pPr lvl="1"/>
            <a:r>
              <a:rPr lang="en-US" dirty="0"/>
              <a:t> The NTN feature was introduced in R17 with basic functionalities, e.g. TA pre-compensation, and further enhanced in R18 for coverage enhancement and mobility enhancement. R19 SON/MDT should be able to support the data collection for NTN.</a:t>
            </a:r>
          </a:p>
          <a:p>
            <a:r>
              <a:rPr lang="en-US" dirty="0"/>
              <a:t> Potential enhancements: </a:t>
            </a:r>
          </a:p>
          <a:p>
            <a:pPr lvl="1"/>
            <a:r>
              <a:rPr lang="en-US" dirty="0"/>
              <a:t> Support the data collection for SON features for NTN, </a:t>
            </a:r>
            <a:r>
              <a:rPr lang="en-US" altLang="zh-CN" dirty="0"/>
              <a:t>including</a:t>
            </a:r>
            <a:r>
              <a:rPr lang="en-US" dirty="0"/>
              <a:t> RACH optimization and </a:t>
            </a:r>
            <a:r>
              <a:rPr lang="en-US" altLang="zh-CN" dirty="0"/>
              <a:t>intra-NTN &amp; TN-NTN </a:t>
            </a:r>
            <a:r>
              <a:rPr lang="en-US" dirty="0"/>
              <a:t>mobility enhancement optimization. [RAN3, RAN2]</a:t>
            </a:r>
          </a:p>
          <a:p>
            <a:pPr lvl="2"/>
            <a:r>
              <a:rPr lang="en-US" dirty="0"/>
              <a:t> Specification of the UE reporting necessary to enhance the network configuration. [RAN2]</a:t>
            </a:r>
          </a:p>
          <a:p>
            <a:pPr lvl="2"/>
            <a:r>
              <a:rPr lang="en-US" dirty="0"/>
              <a:t> Specification of the inter-node information exchange, including possible enhancements to S1/NG, X2/</a:t>
            </a:r>
            <a:r>
              <a:rPr lang="en-US" dirty="0" err="1"/>
              <a:t>Xn</a:t>
            </a:r>
            <a:r>
              <a:rPr lang="en-US" dirty="0"/>
              <a:t>, and F1/E1 interfaces. [RAN3]</a:t>
            </a:r>
          </a:p>
          <a:p>
            <a:pPr lvl="1"/>
            <a:r>
              <a:rPr lang="en-US" dirty="0"/>
              <a:t> </a:t>
            </a:r>
            <a:r>
              <a:rPr lang="en-US" altLang="zh-CN" dirty="0"/>
              <a:t>Support the data collection for MDT features for NTN.</a:t>
            </a:r>
            <a:r>
              <a:rPr lang="en-US" dirty="0"/>
              <a:t> [RAN2, RAN3]</a:t>
            </a:r>
            <a:endParaRPr lang="en-US" altLang="zh-CN" dirty="0"/>
          </a:p>
          <a:p>
            <a:pPr lvl="2"/>
            <a:r>
              <a:rPr lang="en-US" dirty="0"/>
              <a:t> Enhancement of logged and immediate MDT. [RAN2, RAN3]</a:t>
            </a:r>
          </a:p>
          <a:p>
            <a:pPr lvl="2"/>
            <a:r>
              <a:rPr lang="en-US" dirty="0"/>
              <a:t> Enhancement of reporting e.g. RLF and accessibility measurements, Successful Handover reporting. [RAN2, RAN3]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3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934" y="116542"/>
            <a:ext cx="10501745" cy="722623"/>
          </a:xfrm>
        </p:spPr>
        <p:txBody>
          <a:bodyPr>
            <a:normAutofit/>
          </a:bodyPr>
          <a:lstStyle/>
          <a:p>
            <a:r>
              <a:rPr lang="en-US" altLang="zh-CN" dirty="0"/>
              <a:t>SON/MDT enhancements for Slicing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603" y="1222049"/>
            <a:ext cx="10607041" cy="5044280"/>
          </a:xfrm>
        </p:spPr>
        <p:txBody>
          <a:bodyPr>
            <a:normAutofit/>
          </a:bodyPr>
          <a:lstStyle/>
          <a:p>
            <a:r>
              <a:rPr lang="en-US" dirty="0"/>
              <a:t> Motivation:</a:t>
            </a:r>
          </a:p>
          <a:p>
            <a:pPr lvl="1"/>
            <a:r>
              <a:rPr lang="en-US" dirty="0"/>
              <a:t> In R18, slice information (i.e. NSAG) has already been included in RA-</a:t>
            </a:r>
            <a:r>
              <a:rPr lang="en-US" dirty="0" err="1"/>
              <a:t>InformationCommon</a:t>
            </a:r>
            <a:r>
              <a:rPr lang="en-US" dirty="0"/>
              <a:t> and is also included for RLF report and CEF.</a:t>
            </a:r>
          </a:p>
          <a:p>
            <a:pPr lvl="1"/>
            <a:r>
              <a:rPr lang="en-US" dirty="0">
                <a:effectLst/>
              </a:rPr>
              <a:t> To optimize slice access and ensure service continuity, it is beneficial for operators to know the slice coverage situation, such </a:t>
            </a:r>
            <a:r>
              <a:rPr lang="en-US" dirty="0"/>
              <a:t>as the areas </a:t>
            </a:r>
            <a:r>
              <a:rPr lang="en-US" dirty="0">
                <a:effectLst/>
              </a:rPr>
              <a:t>where the slice is unavailable or where interruptions may occur.</a:t>
            </a:r>
          </a:p>
          <a:p>
            <a:r>
              <a:rPr lang="en-US" dirty="0"/>
              <a:t> Potential enhancements:</a:t>
            </a:r>
          </a:p>
          <a:p>
            <a:pPr lvl="1"/>
            <a:r>
              <a:rPr lang="en-US" dirty="0"/>
              <a:t> Support the logged MDT enhancements for network slicing. [RAN2, RAN3]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4</a:t>
            </a:fld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102" y="116542"/>
            <a:ext cx="10811048" cy="722623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Potential ob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jective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 of Rel-19 SON/MDT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128" y="986506"/>
            <a:ext cx="10058400" cy="539465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 MRO enhancement for R18 mobility mechanisms, Lower layer triggered mobility (LTM), CHO with candidate SCGs, subsequent CPAC.</a:t>
            </a:r>
          </a:p>
          <a:p>
            <a:pPr lvl="1"/>
            <a:r>
              <a:rPr lang="en-US" dirty="0"/>
              <a:t> Specification of the inter-node information exchange, including possible enhancements to interfaces[RAN3];</a:t>
            </a:r>
          </a:p>
          <a:p>
            <a:pPr lvl="1"/>
            <a:r>
              <a:rPr lang="en-US" dirty="0"/>
              <a:t> Identify and specify necessary UE reporting to enhance the mobility parameter tuning [RAN2]</a:t>
            </a:r>
          </a:p>
          <a:p>
            <a:r>
              <a:rPr lang="en-US" dirty="0"/>
              <a:t> Specify the SON/MDT enhancements for NPN</a:t>
            </a:r>
          </a:p>
          <a:p>
            <a:pPr lvl="1"/>
            <a:r>
              <a:rPr lang="en-US" dirty="0"/>
              <a:t> Support the data collection for SON features for NTN, </a:t>
            </a:r>
            <a:r>
              <a:rPr lang="en-US" altLang="zh-CN" dirty="0"/>
              <a:t>including</a:t>
            </a:r>
            <a:r>
              <a:rPr lang="en-US" dirty="0"/>
              <a:t> RACH optimization and </a:t>
            </a:r>
            <a:r>
              <a:rPr lang="en-US" altLang="zh-CN" dirty="0"/>
              <a:t>intra-NTN &amp; TN-NTN </a:t>
            </a:r>
            <a:r>
              <a:rPr lang="en-US" dirty="0"/>
              <a:t>mobility enhancement optimization. [RAN3, RAN2]</a:t>
            </a:r>
          </a:p>
          <a:p>
            <a:pPr lvl="2"/>
            <a:r>
              <a:rPr lang="en-US" dirty="0"/>
              <a:t> Specification of the UE reporting necessary to enhance the network configuration. [RAN2]</a:t>
            </a:r>
          </a:p>
          <a:p>
            <a:pPr lvl="2"/>
            <a:r>
              <a:rPr lang="en-US" dirty="0"/>
              <a:t> Specification of the inter-node information exchange, including possible enhancements to S1/NG, X2/</a:t>
            </a:r>
            <a:r>
              <a:rPr lang="en-US" dirty="0" err="1"/>
              <a:t>Xn</a:t>
            </a:r>
            <a:r>
              <a:rPr lang="en-US" dirty="0"/>
              <a:t>, and F1/E1 interfaces. [RAN3]</a:t>
            </a:r>
          </a:p>
          <a:p>
            <a:pPr lvl="1"/>
            <a:r>
              <a:rPr lang="en-US" dirty="0"/>
              <a:t> </a:t>
            </a:r>
            <a:r>
              <a:rPr lang="en-US" altLang="zh-CN" dirty="0"/>
              <a:t>Support the data collection for MDT features for NTN.</a:t>
            </a:r>
            <a:r>
              <a:rPr lang="en-US" dirty="0"/>
              <a:t> [RAN2, RAN3]</a:t>
            </a:r>
            <a:endParaRPr lang="en-US" altLang="zh-CN" dirty="0"/>
          </a:p>
          <a:p>
            <a:pPr lvl="2"/>
            <a:r>
              <a:rPr lang="en-US" dirty="0"/>
              <a:t> Enhancement of logged and immediate MDT. [RAN2, RAN3]</a:t>
            </a:r>
          </a:p>
          <a:p>
            <a:pPr lvl="2"/>
            <a:r>
              <a:rPr lang="en-US" dirty="0"/>
              <a:t> Enhancement of reporting e.g. RLF and accessibility measurements, Successful Handover reporting. [RAN2, RAN3]</a:t>
            </a:r>
          </a:p>
          <a:p>
            <a:r>
              <a:rPr lang="en-US" dirty="0"/>
              <a:t> Specify the MDT enhancements for network slicing.</a:t>
            </a:r>
          </a:p>
          <a:p>
            <a:pPr lvl="1"/>
            <a:r>
              <a:rPr lang="en-US" dirty="0"/>
              <a:t>Support the logged MDT enhancements for network slicing. [RAN2. RAN3].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5</a:t>
            </a:fld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Xiaomi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10880725" y="6527800"/>
            <a:ext cx="1311275" cy="384175"/>
          </a:xfrm>
        </p:spPr>
        <p:txBody>
          <a:bodyPr/>
          <a:lstStyle/>
          <a:p>
            <a:fld id="{86CB4B4D-7CA3-9044-876B-883B54F8677D}" type="slidenum">
              <a:rPr lang="fr-FR" smtClean="0"/>
              <a:t>6</a:t>
            </a:fld>
            <a:endParaRPr lang="fr-FR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hlMGFjMWNjMTQxZGRjZDBmMDU3M2M1MWJiYjlhNzEifQ=="/>
</p:tagLst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6" ma:contentTypeDescription="Crée un document." ma:contentTypeScope="" ma:versionID="ea1ddc07698397e40b8ea8620246ee07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6daa8f9552c8da9e0bb73b5fda87ae75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4FFF8A-5B8B-44E9-9440-D7B91A98DBB2}">
  <ds:schemaRefs/>
</ds:datastoreItem>
</file>

<file path=customXml/itemProps2.xml><?xml version="1.0" encoding="utf-8"?>
<ds:datastoreItem xmlns:ds="http://schemas.openxmlformats.org/officeDocument/2006/customXml" ds:itemID="{0EA9C63B-5ED3-4629-A184-394BC20F55CA}">
  <ds:schemaRefs/>
</ds:datastoreItem>
</file>

<file path=customXml/itemProps3.xml><?xml version="1.0" encoding="utf-8"?>
<ds:datastoreItem xmlns:ds="http://schemas.openxmlformats.org/officeDocument/2006/customXml" ds:itemID="{F78ED63F-F7AF-40C5-8BBE-D41D72B5418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7</TotalTime>
  <Words>715</Words>
  <Application>Microsoft Office PowerPoint</Application>
  <PresentationFormat>Widescreen</PresentationFormat>
  <Paragraphs>65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 Unicode MS</vt:lpstr>
      <vt:lpstr>TimesNewRomanPSMT</vt:lpstr>
      <vt:lpstr>宋体</vt:lpstr>
      <vt:lpstr>Arial</vt:lpstr>
      <vt:lpstr>Calibri</vt:lpstr>
      <vt:lpstr>Calibri Light</vt:lpstr>
      <vt:lpstr>Wingdings</vt:lpstr>
      <vt:lpstr>回顾</vt:lpstr>
      <vt:lpstr>Views on R19 SON/MDT scope</vt:lpstr>
      <vt:lpstr>Introduction</vt:lpstr>
      <vt:lpstr>SON/MDT enhancements for NTN</vt:lpstr>
      <vt:lpstr>SON/MDT enhancements for Slicing</vt:lpstr>
      <vt:lpstr>Potential objective of Rel-19 SON/MDT</vt:lpstr>
      <vt:lpstr>Thanks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Xiaomi-Xiaofei Liu</cp:lastModifiedBy>
  <cp:revision>1446</cp:revision>
  <dcterms:created xsi:type="dcterms:W3CDTF">2018-04-28T02:54:00Z</dcterms:created>
  <dcterms:modified xsi:type="dcterms:W3CDTF">2023-12-04T12:05:10Z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  <property fmtid="{D5CDD505-2E9C-101B-9397-08002B2CF9AE}" pid="4" name="MediaServiceImageTags">
    <vt:lpwstr/>
  </property>
  <property fmtid="{D5CDD505-2E9C-101B-9397-08002B2CF9AE}" pid="5" name="CWMee72ae873dfb4db3a614eb80b6fa3325">
    <vt:lpwstr>CWMB9fPi7N8ER6dvzK3Li2Yo0SHW+q0EuCkpktMR5u9L3+tYLFy/XHMRSMAH238fPZTTQBxfPNzkFj6VqtKTE0NzQ==</vt:lpwstr>
  </property>
  <property fmtid="{D5CDD505-2E9C-101B-9397-08002B2CF9AE}" pid="6" name="CWM501edc5a43a640b0a66980f5c3b24eac">
    <vt:lpwstr>CWMYXBq2MnKJK0R8MKrjpSwoypgf2n9kS5x2ii74AMOSD4buN7fVyhOmYN4WrXx/ap0AlaLIrIv9ebxeX84G9hW8A==</vt:lpwstr>
  </property>
  <property fmtid="{D5CDD505-2E9C-101B-9397-08002B2CF9AE}" pid="7" name="CWM58651f6d46c44d2684c9521b4845414e">
    <vt:lpwstr>CWMw9468hjMVt67FeHXR5UrWDIyTAWhzf1Tkwn38SvYf9LyUak9YapywaK6V+dYLdh/L8gupCPdBlHA/MsC/uM7sg==</vt:lpwstr>
  </property>
  <property fmtid="{D5CDD505-2E9C-101B-9397-08002B2CF9AE}" pid="8" name="CWM21acd8d029fb11ee80003de400003ce4">
    <vt:lpwstr>CWMtvrw5yhk2z8F2uFDs94zxYjmdDK3bs9B99FiEYV8T4nxNd2Td+HysXf9xcdehsKTHjBBrU8yXoKmCeQPpg5Bhg==</vt:lpwstr>
  </property>
  <property fmtid="{D5CDD505-2E9C-101B-9397-08002B2CF9AE}" pid="9" name="CWM245651608fea11ee8000398900003989">
    <vt:lpwstr>CWMeb95CAylGUybxKVkd54rfWN8N9PafyMny8l70PPWsKDOkgqh2KeV185Q/okANw3fw1Wf3zbV4PCC/ejTGfrWlA==</vt:lpwstr>
  </property>
  <property fmtid="{D5CDD505-2E9C-101B-9397-08002B2CF9AE}" pid="10" name="CWM10c87bd0929911ee800005ea000005ea">
    <vt:lpwstr>CWMZzhE0YwONSYZ94aWrwoKCgV6IGz9fmvfE/cWkxY0ND9/dwt4EIn8u04MfQX47XcItBAH+k1RVwl+2+OrLP4WUw==</vt:lpwstr>
  </property>
  <property fmtid="{D5CDD505-2E9C-101B-9397-08002B2CF9AE}" pid="11" name="ICV">
    <vt:lpwstr>C76F3796F77C4EA3B79231556AA92526_13</vt:lpwstr>
  </property>
  <property fmtid="{D5CDD505-2E9C-101B-9397-08002B2CF9AE}" pid="12" name="KSOProductBuildVer">
    <vt:lpwstr>2052-12.1.0.15990</vt:lpwstr>
  </property>
  <property fmtid="{D5CDD505-2E9C-101B-9397-08002B2CF9AE}" pid="13" name="CWM09dd1a70929d11ee8000398900003989">
    <vt:lpwstr>CWMbIaEgSRxTHTSlj/2StgYYrgpF5Fdyz8d4BN/K5UlxFtt7KKdJG92WReJONpVI7rSGzwEGeg+dR45aoXtOylLdg==</vt:lpwstr>
  </property>
</Properties>
</file>