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18"/>
  </p:notesMasterIdLst>
  <p:handoutMasterIdLst>
    <p:handoutMasterId r:id="rId19"/>
  </p:handoutMasterIdLst>
  <p:sldIdLst>
    <p:sldId id="271" r:id="rId13"/>
    <p:sldId id="279" r:id="rId14"/>
    <p:sldId id="280" r:id="rId15"/>
    <p:sldId id="276" r:id="rId16"/>
    <p:sldId id="261" r:id="rId17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Ericsson Hilda" panose="00000500000000000000" pitchFamily="2" charset="0"/>
      <p:regular r:id="rId24"/>
      <p:bold r:id="rId25"/>
      <p:italic r:id="rId26"/>
      <p:boldItalic r:id="rId27"/>
    </p:embeddedFont>
    <p:embeddedFont>
      <p:font typeface="Ericsson Hilda ExtraBold" panose="00000900000000000000" pitchFamily="2" charset="0"/>
      <p:bold r:id="rId28"/>
    </p:embeddedFont>
    <p:embeddedFont>
      <p:font typeface="Ericsson Hilda ExtraLight" panose="00000300000000000000" pitchFamily="2" charset="0"/>
      <p:regular r:id="rId29"/>
    </p:embeddedFont>
    <p:embeddedFont>
      <p:font typeface="Ericsson Hilda Light" panose="00000400000000000000" pitchFamily="2" charset="0"/>
      <p:regular r:id="rId30"/>
      <p:italic r:id="rId31"/>
    </p:embeddedFont>
    <p:embeddedFont>
      <p:font typeface="Ericsson Technical Icons" panose="000005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272AC03-7F6E-5BEA-D729-C3769E8765F6}" name="Mark Harrison" initials="MH" userId="S::mark.h.harrison@ericsson.com::e3dcb8f9-4fa7-494d-bbc9-a0efef161de9" providerId="AD"/>
  <p188:author id="{0E76EB26-1338-B1E3-836F-51BE764BC7DB}" name="Andreas Höglund" initials="AH" userId="S::andreas.hoglund@ericsson.com::d99e0641-3871-4731-9b6d-658b834f8d9b" providerId="AD"/>
  <p188:author id="{FF198076-3A8A-8865-FE47-7073846590F7}" name="Mark Harrison" initials="rmh" userId="Mark Harrison" providerId="None"/>
  <p188:author id="{304369B9-6046-CDC0-BA46-DAD8A867271E}" name="Stefan Wänstedt" initials="SW" userId="S::stefan.wanstedt@ericsson.com::aa9b7ccc-5e0c-4a68-a4d3-b418e1c17ee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878" autoAdjust="0"/>
  </p:normalViewPr>
  <p:slideViewPr>
    <p:cSldViewPr snapToGrid="0">
      <p:cViewPr varScale="1">
        <p:scale>
          <a:sx n="88" d="100"/>
          <a:sy n="88" d="100"/>
        </p:scale>
        <p:origin x="1752" y="96"/>
      </p:cViewPr>
      <p:guideLst/>
    </p:cSldViewPr>
  </p:slideViewPr>
  <p:outlineViewPr>
    <p:cViewPr>
      <p:scale>
        <a:sx n="33" d="100"/>
        <a:sy n="33" d="100"/>
      </p:scale>
      <p:origin x="0" y="-6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4056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rour Falahati" userId="8955ae62-45ff-43c9-8c3d-6aad30f36d67" providerId="ADAL" clId="{5E0DA0A1-BCB8-42FC-9701-C3207582A5CD}"/>
    <pc:docChg chg="modSld modMainMaster">
      <pc:chgData name="Sorour Falahati" userId="8955ae62-45ff-43c9-8c3d-6aad30f36d67" providerId="ADAL" clId="{5E0DA0A1-BCB8-42FC-9701-C3207582A5CD}" dt="2023-12-04T16:46:29.176" v="75" actId="122"/>
      <pc:docMkLst>
        <pc:docMk/>
      </pc:docMkLst>
      <pc:sldChg chg="modSp mod">
        <pc:chgData name="Sorour Falahati" userId="8955ae62-45ff-43c9-8c3d-6aad30f36d67" providerId="ADAL" clId="{5E0DA0A1-BCB8-42FC-9701-C3207582A5CD}" dt="2023-12-04T16:46:29.176" v="75" actId="122"/>
        <pc:sldMkLst>
          <pc:docMk/>
          <pc:sldMk cId="2230748882" sldId="271"/>
        </pc:sldMkLst>
        <pc:spChg chg="mod">
          <ac:chgData name="Sorour Falahati" userId="8955ae62-45ff-43c9-8c3d-6aad30f36d67" providerId="ADAL" clId="{5E0DA0A1-BCB8-42FC-9701-C3207582A5CD}" dt="2023-12-04T16:40:37.585" v="32" actId="14100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Sorour Falahati" userId="8955ae62-45ff-43c9-8c3d-6aad30f36d67" providerId="ADAL" clId="{5E0DA0A1-BCB8-42FC-9701-C3207582A5CD}" dt="2023-12-04T16:46:29.176" v="75" actId="122"/>
          <ac:spMkLst>
            <pc:docMk/>
            <pc:sldMk cId="2230748882" sldId="271"/>
            <ac:spMk id="4" creationId="{6A927E07-3624-45B8-934B-C229726CA813}"/>
          </ac:spMkLst>
        </pc:spChg>
      </pc:sldChg>
      <pc:sldMasterChg chg="modSldLayout">
        <pc:chgData name="Sorour Falahati" userId="8955ae62-45ff-43c9-8c3d-6aad30f36d67" providerId="ADAL" clId="{5E0DA0A1-BCB8-42FC-9701-C3207582A5CD}" dt="2023-12-04T16:45:18.281" v="58" actId="20577"/>
        <pc:sldMasterMkLst>
          <pc:docMk/>
          <pc:sldMasterMk cId="2523064765" sldId="2147483660"/>
        </pc:sldMasterMkLst>
        <pc:sldLayoutChg chg="modSp mod">
          <pc:chgData name="Sorour Falahati" userId="8955ae62-45ff-43c9-8c3d-6aad30f36d67" providerId="ADAL" clId="{5E0DA0A1-BCB8-42FC-9701-C3207582A5CD}" dt="2023-12-04T16:41:54.151" v="38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Sorour Falahati" userId="8955ae62-45ff-43c9-8c3d-6aad30f36d67" providerId="ADAL" clId="{5E0DA0A1-BCB8-42FC-9701-C3207582A5CD}" dt="2023-12-04T16:41:54.151" v="38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Sorour Falahati" userId="8955ae62-45ff-43c9-8c3d-6aad30f36d67" providerId="ADAL" clId="{5E0DA0A1-BCB8-42FC-9701-C3207582A5CD}" dt="2023-12-04T16:45:18.281" v="58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Sorour Falahati" userId="8955ae62-45ff-43c9-8c3d-6aad30f36d67" providerId="ADAL" clId="{5E0DA0A1-BCB8-42FC-9701-C3207582A5CD}" dt="2023-12-04T16:45:18.281" v="58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Sorour Falahati" userId="8955ae62-45ff-43c9-8c3d-6aad30f36d67" providerId="ADAL" clId="{5E0DA0A1-BCB8-42FC-9701-C3207582A5CD}" dt="2023-12-04T16:45:01.442" v="52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Sorour Falahati" userId="8955ae62-45ff-43c9-8c3d-6aad30f36d67" providerId="ADAL" clId="{5E0DA0A1-BCB8-42FC-9701-C3207582A5CD}" dt="2023-12-04T16:45:01.442" v="52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Sorour Falahati" userId="8955ae62-45ff-43c9-8c3d-6aad30f36d67" providerId="ADAL" clId="{5E0DA0A1-BCB8-42FC-9701-C3207582A5CD}" dt="2023-12-04T16:44:47.728" v="44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Sorour Falahati" userId="8955ae62-45ff-43c9-8c3d-6aad30f36d67" providerId="ADAL" clId="{5E0DA0A1-BCB8-42FC-9701-C3207582A5CD}" dt="2023-12-04T16:44:47.728" v="44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https://ericsson-my.sharepoint.com/personal/yanpeng_yang_ericsson_com/Documents/Work%20documents/Star%20project/RedCap/WUR/WUR%20slides/WUR%20power%20evaluati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873587764923727"/>
          <c:y val="8.3691880638445529E-2"/>
          <c:w val="0.7035564840109273"/>
          <c:h val="0.75235886654503881"/>
        </c:manualLayout>
      </c:layout>
      <c:lineChart>
        <c:grouping val="standard"/>
        <c:varyColors val="0"/>
        <c:ser>
          <c:idx val="0"/>
          <c:order val="0"/>
          <c:tx>
            <c:v>Power gain, PWUR=0.5 (OOK)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'DRX length'!$A$139:$A$144</c:f>
              <c:strCache>
                <c:ptCount val="6"/>
                <c:pt idx="0">
                  <c:v>1.28s</c:v>
                </c:pt>
                <c:pt idx="1">
                  <c:v>2.56s</c:v>
                </c:pt>
                <c:pt idx="2">
                  <c:v>5.12s</c:v>
                </c:pt>
                <c:pt idx="3">
                  <c:v>10.24s</c:v>
                </c:pt>
                <c:pt idx="4">
                  <c:v>20.48s</c:v>
                </c:pt>
                <c:pt idx="5">
                  <c:v>40.96s</c:v>
                </c:pt>
              </c:strCache>
            </c:strRef>
          </c:cat>
          <c:val>
            <c:numRef>
              <c:f>'DRX length'!$B$139:$B$144</c:f>
              <c:numCache>
                <c:formatCode>0.0%</c:formatCode>
                <c:ptCount val="6"/>
                <c:pt idx="0">
                  <c:v>0.97078133691156332</c:v>
                </c:pt>
                <c:pt idx="1">
                  <c:v>0.9607888401741701</c:v>
                </c:pt>
                <c:pt idx="2">
                  <c:v>0.95063577348867923</c:v>
                </c:pt>
                <c:pt idx="3">
                  <c:v>0.94257520455373323</c:v>
                </c:pt>
                <c:pt idx="4">
                  <c:v>0.91808995711061991</c:v>
                </c:pt>
                <c:pt idx="5">
                  <c:v>0.84430563331781405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1F5-4D37-8B19-67B316533CD1}"/>
            </c:ext>
          </c:extLst>
        </c:ser>
        <c:ser>
          <c:idx val="1"/>
          <c:order val="1"/>
          <c:tx>
            <c:v>Power gain, PWUR=4 (OFDM)</c:v>
          </c:tx>
          <c:spPr>
            <a:ln w="28575" cap="rnd">
              <a:solidFill>
                <a:schemeClr val="accent2"/>
              </a:solidFill>
              <a:round/>
              <a:tailEnd type="none"/>
            </a:ln>
            <a:effectLst/>
          </c:spPr>
          <c:marker>
            <c:symbol val="none"/>
          </c:marker>
          <c:cat>
            <c:strRef>
              <c:f>'DRX length'!$A$139:$A$144</c:f>
              <c:strCache>
                <c:ptCount val="6"/>
                <c:pt idx="0">
                  <c:v>1.28s</c:v>
                </c:pt>
                <c:pt idx="1">
                  <c:v>2.56s</c:v>
                </c:pt>
                <c:pt idx="2">
                  <c:v>5.12s</c:v>
                </c:pt>
                <c:pt idx="3">
                  <c:v>10.24s</c:v>
                </c:pt>
                <c:pt idx="4">
                  <c:v>20.48s</c:v>
                </c:pt>
                <c:pt idx="5">
                  <c:v>40.96s</c:v>
                </c:pt>
              </c:strCache>
            </c:strRef>
          </c:cat>
          <c:val>
            <c:numRef>
              <c:f>'DRX length'!$C$139:$C$144</c:f>
              <c:numCache>
                <c:formatCode>0.0%</c:formatCode>
                <c:ptCount val="6"/>
                <c:pt idx="0">
                  <c:v>0.96677071041879081</c:v>
                </c:pt>
                <c:pt idx="1">
                  <c:v>0.95774121232319687</c:v>
                </c:pt>
                <c:pt idx="2">
                  <c:v>0.94857687625026743</c:v>
                </c:pt>
                <c:pt idx="3">
                  <c:v>0.94132656812274673</c:v>
                </c:pt>
                <c:pt idx="4">
                  <c:v>0.91717183357013909</c:v>
                </c:pt>
                <c:pt idx="5">
                  <c:v>0.84340339167796563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1F5-4D37-8B19-67B316533C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8873824"/>
        <c:axId val="957579536"/>
      </c:lineChart>
      <c:lineChart>
        <c:grouping val="standard"/>
        <c:varyColors val="0"/>
        <c:ser>
          <c:idx val="2"/>
          <c:order val="2"/>
          <c:tx>
            <c:v>Avg.delay, PWUR=0.5 (OOK)</c:v>
          </c:tx>
          <c:spPr>
            <a:ln w="28575" cap="rnd">
              <a:solidFill>
                <a:srgbClr val="5B9BD5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'DRX length'!$A$139:$A$144</c:f>
              <c:strCache>
                <c:ptCount val="6"/>
                <c:pt idx="0">
                  <c:v>1.28s</c:v>
                </c:pt>
                <c:pt idx="1">
                  <c:v>2.56s</c:v>
                </c:pt>
                <c:pt idx="2">
                  <c:v>5.12s</c:v>
                </c:pt>
                <c:pt idx="3">
                  <c:v>10.24s</c:v>
                </c:pt>
                <c:pt idx="4">
                  <c:v>20.48s</c:v>
                </c:pt>
                <c:pt idx="5">
                  <c:v>40.96s</c:v>
                </c:pt>
              </c:strCache>
            </c:strRef>
          </c:cat>
          <c:val>
            <c:numRef>
              <c:f>'DRX length'!$D$139:$D$144</c:f>
              <c:numCache>
                <c:formatCode>General</c:formatCode>
                <c:ptCount val="6"/>
                <c:pt idx="0">
                  <c:v>1.091</c:v>
                </c:pt>
                <c:pt idx="1">
                  <c:v>1.7310000000000001</c:v>
                </c:pt>
                <c:pt idx="2">
                  <c:v>3.0110000000000001</c:v>
                </c:pt>
                <c:pt idx="3">
                  <c:v>5.5709999999999997</c:v>
                </c:pt>
                <c:pt idx="4">
                  <c:v>10.691000000000001</c:v>
                </c:pt>
                <c:pt idx="5">
                  <c:v>20.931000000000001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1F5-4D37-8B19-67B316533CD1}"/>
            </c:ext>
          </c:extLst>
        </c:ser>
        <c:ser>
          <c:idx val="3"/>
          <c:order val="3"/>
          <c:tx>
            <c:v>Avg.delay, PWUR=4 (OFDM)</c:v>
          </c:tx>
          <c:spPr>
            <a:ln w="28575" cap="rnd">
              <a:solidFill>
                <a:srgbClr val="ED7D31"/>
              </a:solidFill>
              <a:prstDash val="dash"/>
              <a:round/>
            </a:ln>
            <a:effectLst/>
          </c:spPr>
          <c:marker>
            <c:symbol val="none"/>
          </c:marker>
          <c:cat>
            <c:strRef>
              <c:f>'DRX length'!$A$139:$A$144</c:f>
              <c:strCache>
                <c:ptCount val="6"/>
                <c:pt idx="0">
                  <c:v>1.28s</c:v>
                </c:pt>
                <c:pt idx="1">
                  <c:v>2.56s</c:v>
                </c:pt>
                <c:pt idx="2">
                  <c:v>5.12s</c:v>
                </c:pt>
                <c:pt idx="3">
                  <c:v>10.24s</c:v>
                </c:pt>
                <c:pt idx="4">
                  <c:v>20.48s</c:v>
                </c:pt>
                <c:pt idx="5">
                  <c:v>40.96s</c:v>
                </c:pt>
              </c:strCache>
            </c:strRef>
          </c:cat>
          <c:val>
            <c:numRef>
              <c:f>'DRX length'!$E$139:$E$144</c:f>
              <c:numCache>
                <c:formatCode>General</c:formatCode>
                <c:ptCount val="6"/>
                <c:pt idx="0">
                  <c:v>1.103</c:v>
                </c:pt>
                <c:pt idx="1">
                  <c:v>1.7430000000000001</c:v>
                </c:pt>
                <c:pt idx="2">
                  <c:v>3.0230000000000001</c:v>
                </c:pt>
                <c:pt idx="3">
                  <c:v>5.5830000000000002</c:v>
                </c:pt>
                <c:pt idx="4">
                  <c:v>10.702999999999999</c:v>
                </c:pt>
                <c:pt idx="5">
                  <c:v>20.943000000000001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1F5-4D37-8B19-67B316533C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65022992"/>
        <c:axId val="966477216"/>
      </c:lineChart>
      <c:catAx>
        <c:axId val="13488738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sng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WUS duty</a:t>
                </a:r>
                <a:r>
                  <a:rPr lang="en-US" baseline="0"/>
                  <a:t> cycle length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0.33843664762492925"/>
              <c:y val="0.916652337474946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sng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S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SE"/>
          </a:p>
        </c:txPr>
        <c:crossAx val="957579536"/>
        <c:crosses val="autoZero"/>
        <c:auto val="1"/>
        <c:lblAlgn val="ctr"/>
        <c:lblOffset val="100"/>
        <c:noMultiLvlLbl val="0"/>
      </c:catAx>
      <c:valAx>
        <c:axId val="957579536"/>
        <c:scaling>
          <c:orientation val="minMax"/>
          <c:max val="1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Power</a:t>
                </a:r>
                <a:r>
                  <a:rPr lang="en-US" baseline="0"/>
                  <a:t> saving gain [%]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1.6049740106016161E-2"/>
              <c:y val="0.299608547374215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SE"/>
            </a:p>
          </c:txPr>
        </c:title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SE"/>
          </a:p>
        </c:txPr>
        <c:crossAx val="1348873824"/>
        <c:crosses val="autoZero"/>
        <c:crossBetween val="between"/>
      </c:valAx>
      <c:valAx>
        <c:axId val="96647721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Average paging delay [sec]</a:t>
                </a:r>
              </a:p>
            </c:rich>
          </c:tx>
          <c:layout>
            <c:manualLayout>
              <c:xMode val="edge"/>
              <c:yMode val="edge"/>
              <c:x val="0.92869377042155443"/>
              <c:y val="0.204931259730967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SE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SE"/>
          </a:p>
        </c:txPr>
        <c:crossAx val="965022992"/>
        <c:crosses val="max"/>
        <c:crossBetween val="between"/>
      </c:valAx>
      <c:catAx>
        <c:axId val="9650229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664772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872169471463126"/>
          <c:y val="0.29304936554154126"/>
          <c:w val="0.40482583672139022"/>
          <c:h val="0.262550248533298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SE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SE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422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[*]</a:t>
            </a:r>
          </a:p>
          <a:p>
            <a:endParaRPr lang="en-US"/>
          </a:p>
          <a:p>
            <a:r>
              <a:rPr lang="en-US"/>
              <a:t>Even if the same LP-WUS design is reused for RRC Connected, there are several </a:t>
            </a:r>
            <a:r>
              <a:rPr lang="en-US" b="1"/>
              <a:t>additional open issues for Connected </a:t>
            </a:r>
            <a:r>
              <a:rPr lang="en-US"/>
              <a:t>which would take a lot of time in Rel-19: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Relation to legacy power saving features, i.e., DCP, C-DRX, SPS, CG, etc. (See RAN2 input to Rel-18 SI TR).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WUS-PDCCH time offset, also WUR PDCCH monitoring window and </a:t>
            </a:r>
            <a:r>
              <a:rPr lang="en-US" i="1" err="1"/>
              <a:t>inactivityTimer</a:t>
            </a:r>
            <a:r>
              <a:rPr lang="en-US"/>
              <a:t> may be different from legacy C-DRX parameters (i.e., different from </a:t>
            </a:r>
            <a:r>
              <a:rPr lang="en-US" i="1" err="1"/>
              <a:t>drx-onDurationTimer</a:t>
            </a:r>
            <a:r>
              <a:rPr lang="en-US"/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Continuous WUR operation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Difference in the WUS payload, UE subgrouping info,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Connected mode measurements, procedures, RLM, etc. using WUR.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Using MR for measurements also while MR is running.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err="1"/>
              <a:t>eDRX</a:t>
            </a:r>
            <a:r>
              <a:rPr lang="en-US" b="1"/>
              <a:t> complexity</a:t>
            </a:r>
            <a:r>
              <a:rPr lang="en-US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CN impact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CN awareness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DL data buffering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/>
              <a:t>Paging Time Window (PTW)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516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619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US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 dirty="0">
                <a:solidFill>
                  <a:schemeClr val="tx1"/>
                </a:solidFill>
                <a:latin typeface="+mn-lt"/>
              </a:rPr>
              <a:t>  |  2023-12-04  |  Page </a:t>
            </a:r>
            <a:fld id="{675AB451-6050-4116-B88A-C31BC9F2DEE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2023-11-29  |  Page </a:t>
            </a:r>
            <a:fld id="{0C02792A-D100-45E4-A5A2-B4E15122DC2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2023-11-29  |  Page </a:t>
            </a:r>
            <a:fld id="{0FCA29B7-185F-4826-9CF6-024A8BDF94D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2023-11-29  |  Page </a:t>
            </a:r>
            <a:fld id="{213E780D-33C7-4DFF-B61F-3084034CB67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2023-11-29  |  Page </a:t>
            </a:r>
            <a:fld id="{81119127-4F1E-48F3-82A0-49C4F24549B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2023-11-29  |  Page </a:t>
            </a:r>
            <a:fld id="{A95DF32A-A27F-401D-8934-57683C62B25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 dirty="0">
                <a:solidFill>
                  <a:schemeClr val="tx1"/>
                </a:solidFill>
                <a:latin typeface="+mn-lt"/>
              </a:rPr>
              <a:t>  |  2023-12-04  |  Page </a:t>
            </a:r>
            <a:fld id="{E18A2E69-116C-4763-BE64-E4676B39086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 dirty="0">
                <a:solidFill>
                  <a:schemeClr val="tx1"/>
                </a:solidFill>
                <a:latin typeface="+mn-lt"/>
              </a:rPr>
              <a:t>  |  2023-12-04  |  Page </a:t>
            </a:r>
            <a:fld id="{AABC1CB5-9386-4CFA-A89D-FEB353D12891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 dirty="0">
                <a:solidFill>
                  <a:schemeClr val="tx1"/>
                </a:solidFill>
                <a:latin typeface="+mn-lt"/>
              </a:rPr>
              <a:t>  |  2023-12-04  |  Page </a:t>
            </a:r>
            <a:fld id="{0E52FA2E-5581-4A32-B239-1A63BDA1663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2023-11-29  |  Page </a:t>
            </a:r>
            <a:fld id="{B3AB759D-10F4-473B-95FB-EB722623F29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2023-11-29  |  Page </a:t>
            </a:r>
            <a:fld id="{0552EF51-7CC6-4FFF-877E-5003945C41D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6329589" cy="3457576"/>
          </a:xfrm>
          <a:ln>
            <a:noFill/>
          </a:ln>
        </p:spPr>
        <p:txBody>
          <a:bodyPr/>
          <a:lstStyle/>
          <a:p>
            <a:r>
              <a:rPr lang="en-US" sz="6000" dirty="0"/>
              <a:t>Low-power </a:t>
            </a:r>
            <a:br>
              <a:rPr lang="en-US" sz="6000" dirty="0"/>
            </a:br>
            <a:r>
              <a:rPr lang="en-US" sz="6000" dirty="0"/>
              <a:t>Wake-Up Signal / </a:t>
            </a:r>
            <a:br>
              <a:rPr lang="en-US" sz="6000" dirty="0"/>
            </a:br>
            <a:r>
              <a:rPr lang="en-US" sz="6000" dirty="0"/>
              <a:t>Wake-Up Receiver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21286" y="476249"/>
            <a:ext cx="4688167" cy="3026229"/>
          </a:xfrm>
          <a:ln>
            <a:noFill/>
          </a:ln>
        </p:spPr>
        <p:txBody>
          <a:bodyPr/>
          <a:lstStyle/>
          <a:p>
            <a:pPr algn="ctr"/>
            <a:r>
              <a:rPr lang="en-US" sz="3200" b="1" dirty="0"/>
              <a:t>RP-233290</a:t>
            </a:r>
            <a:endParaRPr lang="en-US" sz="3200" b="1" dirty="0">
              <a:highlight>
                <a:srgbClr val="FFFF00"/>
              </a:highlight>
            </a:endParaRPr>
          </a:p>
          <a:p>
            <a:endParaRPr lang="en-US" b="1" dirty="0"/>
          </a:p>
          <a:p>
            <a:pPr>
              <a:lnSpc>
                <a:spcPct val="107000"/>
              </a:lnSpc>
              <a:spcAft>
                <a:spcPts val="3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3GPP TSG-RAN Meeting #102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Edinburgh, Scotland, Dec. 11 – 15, 2023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  <a:p>
            <a:r>
              <a:rPr lang="en-US" dirty="0"/>
              <a:t>Agenda Item: 9.1.1.6</a:t>
            </a:r>
          </a:p>
          <a:p>
            <a:r>
              <a:rPr lang="en-US" dirty="0"/>
              <a:t>Source:  Ericsson</a:t>
            </a:r>
          </a:p>
          <a:p>
            <a:r>
              <a:rPr lang="en-US" dirty="0"/>
              <a:t>For: Discussion &amp; Decision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r>
              <a:rPr lang="en-US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r>
              <a:rPr lang="en-US"/>
              <a:t>3GPP TSG RAN#102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r>
              <a:rPr lang="en-US"/>
              <a:t>11-15 Dec, 2023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905F4-916F-F109-4193-6B136DE5C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LP-WUS waveform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D073C-15CE-F6EE-1985-4BC0E196452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61841" y="1929114"/>
            <a:ext cx="4456388" cy="4331619"/>
          </a:xfrm>
        </p:spPr>
        <p:txBody>
          <a:bodyPr vert="horz" lIns="72000" tIns="36000" rIns="72000" bIns="36000" rtlCol="0" anchor="t">
            <a:noAutofit/>
          </a:bodyPr>
          <a:lstStyle/>
          <a:p>
            <a:pPr marL="264795" indent="-264795"/>
            <a:r>
              <a:rPr lang="en-US"/>
              <a:t>Regarding the waveform for LP-WUS, OOK and OFDM are the main candidates from the Rel-18 SI.</a:t>
            </a:r>
          </a:p>
          <a:p>
            <a:pPr marL="264795" indent="-264795"/>
            <a:r>
              <a:rPr lang="en-US"/>
              <a:t>If the decoding time to achieve the same coverage is taken on to account OFDM-based LP-WUS looks very promising and should be included in Rel-19 scope, i.e. as the unified LP-WUS.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ED480D-2FAD-0160-77A7-B8C78E87D2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702" y="774031"/>
            <a:ext cx="4974767" cy="28775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270393-605D-3D6C-E527-EF0EA5F292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702" y="3724642"/>
            <a:ext cx="4999673" cy="282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159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905F4-916F-F109-4193-6B136DE5C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D073C-15CE-F6EE-1985-4BC0E196452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7987" y="1837678"/>
            <a:ext cx="5522790" cy="4658538"/>
          </a:xfrm>
        </p:spPr>
        <p:txBody>
          <a:bodyPr/>
          <a:lstStyle/>
          <a:p>
            <a:r>
              <a:rPr lang="en-US"/>
              <a:t>According to Rel-18 SI TR, the largest WUR gains are found for Idle/Inactive (&gt;90%). Idle/Inactive should be the priority for Rel-19 WI,  and progress should not be jeopardized by Connected workload*, which can instead be considered in Rel-20.</a:t>
            </a:r>
          </a:p>
          <a:p>
            <a:r>
              <a:rPr lang="en-US"/>
              <a:t>WUR UE power saving gains are largest for shorter duty-cycles compared to baseline. For WUR the UE power is mainly determined by the MR start-up which is dictated by the paging rate. Therefore, WUR duty-cycles longer than 10.24s would have little gain compared to shorter duty-cycles and could be omitted (to avoid </a:t>
            </a:r>
            <a:r>
              <a:rPr lang="en-US" err="1"/>
              <a:t>eDRX</a:t>
            </a:r>
            <a:r>
              <a:rPr lang="en-US"/>
              <a:t>-like open issues*).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2B0391-0C29-F141-43A3-FE756D307BA8}"/>
              </a:ext>
            </a:extLst>
          </p:cNvPr>
          <p:cNvSpPr txBox="1"/>
          <p:nvPr/>
        </p:nvSpPr>
        <p:spPr>
          <a:xfrm>
            <a:off x="9827812" y="6504169"/>
            <a:ext cx="2528516" cy="294198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* See comment field below.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C1F2D3C-8B28-D067-0376-B4E3809A5AA7}"/>
              </a:ext>
            </a:extLst>
          </p:cNvPr>
          <p:cNvCxnSpPr/>
          <p:nvPr/>
        </p:nvCxnSpPr>
        <p:spPr bwMode="auto">
          <a:xfrm>
            <a:off x="11974665" y="6551875"/>
            <a:ext cx="0" cy="20673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4819481-9F02-EF97-B2C0-EF0F2AF029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003663"/>
              </p:ext>
            </p:extLst>
          </p:nvPr>
        </p:nvGraphicFramePr>
        <p:xfrm>
          <a:off x="6021096" y="1775749"/>
          <a:ext cx="5256503" cy="416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77954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12ED0-F108-FA75-2EB5-C0CF99822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1B92D-57F4-9BC3-09C0-9F3EB640C5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31587"/>
            <a:ext cx="5599033" cy="4392612"/>
          </a:xfrm>
          <a:ln>
            <a:solidFill>
              <a:schemeClr val="tx1"/>
            </a:solidFill>
          </a:ln>
        </p:spPr>
        <p:txBody>
          <a:bodyPr vert="horz" lIns="72000" tIns="36000" rIns="72000" bIns="36000" rtlCol="0" anchor="t">
            <a:noAutofit/>
          </a:bodyPr>
          <a:lstStyle/>
          <a:p>
            <a:pPr marL="0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900" b="1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4.1	Objective of Core part WI</a:t>
            </a:r>
          </a:p>
          <a:p>
            <a:pPr marL="0" indent="0" algn="just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objective is to specify support for the following functionality: </a:t>
            </a:r>
          </a:p>
          <a:p>
            <a:pPr marL="0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800" b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Wake-up receiver procedure</a:t>
            </a:r>
            <a:endParaRPr lang="en-US" sz="8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23850" lvl="1" indent="-142875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Specify LP-WUS procedure and the associated UE </a:t>
            </a:r>
            <a:r>
              <a:rPr lang="en-US" sz="80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behaviour</a:t>
            </a: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in RRC IDLE/INACTIVE state. [RAN1, RAN2]</a:t>
            </a:r>
          </a:p>
          <a:p>
            <a:pPr marL="627063" lvl="1" indent="-169863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LP-WUS detection triggers UE legacy paging monitoring by MR. </a:t>
            </a:r>
          </a:p>
          <a:p>
            <a:pPr marL="627063" lvl="1" indent="-169863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Duty cycled WUR operation with WUS monitoring occasion(s) associated to PO occasion(s).</a:t>
            </a:r>
          </a:p>
          <a:p>
            <a:pPr marL="627063" lvl="1" indent="-169863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For UE subgrouping, PEI mechanism is assumed as baseline.</a:t>
            </a:r>
          </a:p>
          <a:p>
            <a:pPr marL="342900" lvl="0" indent="-161925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WUR UE capability </a:t>
            </a:r>
            <a:r>
              <a:rPr lang="en-US" sz="80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signalling</a:t>
            </a: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and configuration. [RAN2]</a:t>
            </a:r>
          </a:p>
          <a:p>
            <a:pPr marL="0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800" b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Wake-up signal</a:t>
            </a:r>
            <a:endParaRPr lang="en-US" sz="8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161925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Specify low power wake-up signal (LP-WUS). [RAN1, RAN2, RAN4]</a:t>
            </a:r>
          </a:p>
          <a:p>
            <a:pPr marL="627063" lvl="1" indent="-169863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LP-WUS with harmonized waveform that accommodates OOK-1/OOK-4 and OFDM waveform. [RAN1]</a:t>
            </a:r>
          </a:p>
          <a:p>
            <a:pPr marL="987425" lvl="2" indent="-179388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Target full cell coverage without reduction of the paging success rate. </a:t>
            </a:r>
          </a:p>
          <a:p>
            <a:pPr marL="987425" lvl="2" indent="-179388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Same SCS used for LP-WUS and other NR transmissions in the same CP-OFDM symbol.</a:t>
            </a:r>
          </a:p>
          <a:p>
            <a:pPr marL="987425" lvl="2" indent="-179388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Existing signal structures/sequences should be reused when possible.</a:t>
            </a:r>
          </a:p>
          <a:p>
            <a:pPr marL="627063" lvl="1" indent="-169863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Specify WUR receiver RF minimum performance requirements, e.g., if new performance metric is needed. [RAN4]</a:t>
            </a:r>
          </a:p>
          <a:p>
            <a:pPr marL="627063" lvl="1" indent="-169863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WUS BW, payload size, and content, e.g., UE subgrouping information [RAN1, RAN2]</a:t>
            </a:r>
          </a:p>
          <a:p>
            <a:pPr marL="0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800" b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Low-power synchronization signal</a:t>
            </a:r>
            <a:endParaRPr lang="en-US" sz="8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161925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Specify Low power synchronization signal (LP-SS). [RAN1]</a:t>
            </a:r>
          </a:p>
          <a:p>
            <a:pPr marL="627063" lvl="1" indent="-169863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OOK-1 and/or OOK-4 waveform with/without overlayed OFDM sequences with potential further down-selection in WI phase. </a:t>
            </a:r>
          </a:p>
          <a:p>
            <a:pPr marL="987425" lvl="2" indent="-179388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LP-SS used at least to support synchronization for envelope detection-based LP-WUR.</a:t>
            </a:r>
          </a:p>
          <a:p>
            <a:pPr marL="1341438" lvl="3" indent="-173038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Note: For OFDM-based LP-WUR, existing PSS/SSS can be used for synchronization instead of LP-SS.</a:t>
            </a:r>
          </a:p>
          <a:p>
            <a:pPr marL="987425" lvl="2" indent="-179388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8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System impact due to LP-SS (i.e., overhead and NW energy efficiency) should be minimized.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00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0913BD-FF6B-1B52-C431-EADFFFC64F49}"/>
              </a:ext>
            </a:extLst>
          </p:cNvPr>
          <p:cNvSpPr txBox="1">
            <a:spLocks/>
          </p:cNvSpPr>
          <p:nvPr/>
        </p:nvSpPr>
        <p:spPr>
          <a:xfrm>
            <a:off x="6161635" y="1831587"/>
            <a:ext cx="5587419" cy="439261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72000" tIns="36000" rIns="72000" bIns="36000" rtlCol="0" anchor="t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hangingPunct="0">
              <a:spcBef>
                <a:spcPts val="0"/>
              </a:spcBef>
              <a:spcAft>
                <a:spcPts val="600"/>
              </a:spcAft>
              <a:buFont typeface="Ericsson Hilda" panose="00000500000000000000" pitchFamily="2" charset="0"/>
              <a:buNone/>
            </a:pPr>
            <a:r>
              <a:rPr lang="en-US" sz="800" b="1">
                <a:latin typeface="Times New Roman" panose="02020603050405020304" pitchFamily="18" charset="0"/>
                <a:ea typeface="SimSun" panose="02010600030101010101" pitchFamily="2" charset="-122"/>
              </a:rPr>
              <a:t>RRM measurements</a:t>
            </a:r>
            <a:endParaRPr lang="en-US" sz="80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indent="-161925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Specify serving cell RRM measurement support in IDLE/INACTIVE for LP-WUR. [RAN2, RAN4, RAN1]</a:t>
            </a:r>
          </a:p>
          <a:p>
            <a:pPr marL="627063" lvl="1" indent="-169863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Study and if found beneficial, specify RRM measurements by envelope detection-based LP-WUR using LP-SS in RRC IDLE/INACTIVE. [RAN1, RAN2, RAN4]</a:t>
            </a:r>
          </a:p>
          <a:p>
            <a:pPr marL="987425" lvl="2" indent="-179388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Evaluate the feasibility of LP-SS based RRM measurements considering the LP-SS periodicity. [RAN4, RAN2]</a:t>
            </a:r>
          </a:p>
          <a:p>
            <a:pPr marL="627063" lvl="1" indent="-169863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Specify offloading of RRM measurements from MR to LP-WUR. [RAN2, RAN4]</a:t>
            </a:r>
          </a:p>
          <a:p>
            <a:pPr marL="987425" lvl="2" indent="-179388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RRM measurements using existing PSS/SSS for OFDM based LP-WUR.</a:t>
            </a:r>
          </a:p>
          <a:p>
            <a:pPr marL="987425" lvl="2" indent="-179388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RRM measurements using LP-SS for envelope detection-based LP-WUR (if found beneficial as of above).</a:t>
            </a:r>
          </a:p>
          <a:p>
            <a:pPr marL="627063" lvl="1" indent="-169863" hangingPunct="0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Study and if found feasible, specify relaxation of MR RRM measurement periodicity for LP-WUR. [RAN2, RAN4]</a:t>
            </a:r>
          </a:p>
          <a:p>
            <a:pPr marL="0" lvl="1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Specify RAN4 core requirements for the above.</a:t>
            </a:r>
          </a:p>
          <a:p>
            <a:pPr marL="0" lvl="1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Notes:</a:t>
            </a:r>
          </a:p>
          <a:p>
            <a:pPr marL="342900" indent="-161925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LP-WUS transmission should not require new </a:t>
            </a:r>
            <a:r>
              <a:rPr lang="en-US" sz="800" err="1">
                <a:latin typeface="Times New Roman" panose="02020603050405020304" pitchFamily="18" charset="0"/>
                <a:ea typeface="SimSun" panose="02010600030101010101" pitchFamily="2" charset="-122"/>
              </a:rPr>
              <a:t>gNB</a:t>
            </a: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 hardware nor trigger new emissions/compliance requirements.</a:t>
            </a:r>
          </a:p>
          <a:p>
            <a:pPr marL="342900" indent="-161925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LP-WUR supports band and carrier tuning and flexible frequency location within a carrier.</a:t>
            </a:r>
          </a:p>
          <a:p>
            <a:pPr marL="342900" indent="-161925" hangingPunct="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800">
                <a:latin typeface="Times New Roman" panose="02020603050405020304" pitchFamily="18" charset="0"/>
                <a:ea typeface="SimSun" panose="02010600030101010101" pitchFamily="2" charset="-122"/>
              </a:rPr>
              <a:t>Dynamic reuse of unused LP-WUS radio resources for legacy NR transmissions should be supported.</a:t>
            </a:r>
          </a:p>
          <a:p>
            <a:pPr marL="265113" lvl="1" indent="0">
              <a:spcBef>
                <a:spcPts val="0"/>
              </a:spcBef>
              <a:spcAft>
                <a:spcPts val="600"/>
              </a:spcAft>
              <a:buFont typeface="Ericsson Hilda" panose="00000500000000000000" pitchFamily="2" charset="0"/>
              <a:buNone/>
            </a:pPr>
            <a:endParaRPr lang="en-US" sz="100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00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88CD69B-D6D5-F4E7-4988-91A4BB14821E}"/>
              </a:ext>
            </a:extLst>
          </p:cNvPr>
          <p:cNvSpPr txBox="1">
            <a:spLocks/>
          </p:cNvSpPr>
          <p:nvPr/>
        </p:nvSpPr>
        <p:spPr>
          <a:xfrm>
            <a:off x="389478" y="1335268"/>
            <a:ext cx="11037232" cy="394855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/>
              <a:t>We therefore propose the following Rel-19 objectives:</a:t>
            </a:r>
          </a:p>
        </p:txBody>
      </p:sp>
    </p:spTree>
    <p:extLst>
      <p:ext uri="{BB962C8B-B14F-4D97-AF65-F5344CB8AC3E}">
        <p14:creationId xmlns:p14="http://schemas.microsoft.com/office/powerpoint/2010/main" val="2237187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tru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6kxHSXLhMHhCO9trkxFApZhkqyeuL8/dL2IxDXU2AgU="},{"name":"ConfidentialityClass","value":"cT/FOwTWaPknrhRlNMh4SQ=="},{"name":"DocTypePresentation","value":"57EaftkJYeHFc86mjV4B8w=="},{"name":"LanguageCode","value":"5wlu7ZdPxHQj1W0w+yTNSg=="},{"name":"Date","value":"mHy3JMSM/qMn/Wor8SSQKQ=="},{"name":"TemplateType","value":"PxVEvJY8nE7m/hY9622Sng=="},{"name":"DocTitle","value":"PxVEvJY8nE7m/hY9622Sng=="},{"name":"TotalPageNo","value":"PxVEvJY8nE7m/hY9622Sng=="},{"name":"Prepared","value":"fClc4h0ICpqyydy+U3XzJ9Gwc/o2Lb27ikhIL5VMrlE="}]}]]></TemplafyFormConfiguration>
</file>

<file path=customXml/item3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1" ma:contentTypeDescription="Create a new document." ma:contentTypeScope="" ma:versionID="2ccf4b56b599cf8e6ea5ffbb9e7242d2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970ffe4eafcd9f4eda3f5040a1e0e65c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TemplafySlideFormConfiguration><![CDATA[{"formFields":[],"formDataEntries":[]}]]></TemplafySlideFormConfiguration>
</file>

<file path=customXml/item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D92C3DF5-A179-4E2D-BD20-07044B39171F}">
  <ds:schemaRefs/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http://schemas.microsoft.com/office/infopath/2007/PartnerControls"/>
    <ds:schemaRef ds:uri="http://www.w3.org/XML/1998/namespace"/>
    <ds:schemaRef ds:uri="9b239327-9e80-40e4-b1b7-4394fed77a33"/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2f282d3b-eb4a-4b09-b61f-b9593442e286"/>
    <ds:schemaRef ds:uri="d8762117-8292-4133-b1c7-eab5c6487cfd"/>
    <ds:schemaRef ds:uri="http://schemas.microsoft.com/sharepoint/v3"/>
    <ds:schemaRef ds:uri="http://purl.org/dc/elements/1.1/"/>
  </ds:schemaRefs>
</ds:datastoreItem>
</file>

<file path=customXml/itemProps5.xml><?xml version="1.0" encoding="utf-8"?>
<ds:datastoreItem xmlns:ds="http://schemas.openxmlformats.org/officeDocument/2006/customXml" ds:itemID="{1E1897F6-9ED5-4531-A240-37A28C8FE122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8</TotalTime>
  <Words>871</Words>
  <Application>Microsoft Office PowerPoint</Application>
  <PresentationFormat>Widescreen</PresentationFormat>
  <Paragraphs>84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Ericsson Hilda Light</vt:lpstr>
      <vt:lpstr>Courier New</vt:lpstr>
      <vt:lpstr>Symbol</vt:lpstr>
      <vt:lpstr>Wingdings</vt:lpstr>
      <vt:lpstr>Ericsson Hilda</vt:lpstr>
      <vt:lpstr>Times New Roman</vt:lpstr>
      <vt:lpstr>Arial</vt:lpstr>
      <vt:lpstr>Ericsson Hilda ExtraBold</vt:lpstr>
      <vt:lpstr>Ericsson Hilda ExtraLight</vt:lpstr>
      <vt:lpstr>Calibri</vt:lpstr>
      <vt:lpstr>Ericsson Technical Icons</vt:lpstr>
      <vt:lpstr>PresentationTemplate2021</vt:lpstr>
      <vt:lpstr>Low-power  Wake-Up Signal /  Wake-Up Receiver</vt:lpstr>
      <vt:lpstr>LP-WUS waveform</vt:lpstr>
      <vt:lpstr>WI scope</vt:lpstr>
      <vt:lpstr>WI Objectives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Channel modelling for Rel-19</dc:title>
  <dc:creator>EANDHOG Andreas Höglund</dc:creator>
  <cp:keywords/>
  <dc:description>Rev</dc:description>
  <cp:lastModifiedBy>Sorour Falahati v02</cp:lastModifiedBy>
  <cp:revision>2</cp:revision>
  <dcterms:created xsi:type="dcterms:W3CDTF">2019-04-23T15:12:54Z</dcterms:created>
  <dcterms:modified xsi:type="dcterms:W3CDTF">2023-12-04T16:46:31Z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LanguageCode">
    <vt:lpwstr>en-US</vt:lpwstr>
  </property>
  <property fmtid="{D5CDD505-2E9C-101B-9397-08002B2CF9AE}" pid="12" name="FooterText">
    <vt:lpwstr>true</vt:lpwstr>
  </property>
  <property fmtid="{D5CDD505-2E9C-101B-9397-08002B2CF9AE}" pid="13" name="SecurityClass">
    <vt:lpwstr>Open</vt:lpwstr>
  </property>
  <property fmtid="{D5CDD505-2E9C-101B-9397-08002B2CF9AE}" pid="14" name="ExtConf">
    <vt:lpwstr/>
  </property>
  <property fmtid="{D5CDD505-2E9C-101B-9397-08002B2CF9AE}" pid="15" name="ApprovedBy">
    <vt:lpwstr/>
  </property>
  <property fmtid="{D5CDD505-2E9C-101B-9397-08002B2CF9AE}" pid="16" name="DocNo">
    <vt:lpwstr> </vt:lpwstr>
  </property>
  <property fmtid="{D5CDD505-2E9C-101B-9397-08002B2CF9AE}" pid="17" name="Checked">
    <vt:lpwstr/>
  </property>
  <property fmtid="{D5CDD505-2E9C-101B-9397-08002B2CF9AE}" pid="18" name="Reference">
    <vt:lpwstr/>
  </property>
  <property fmtid="{D5CDD505-2E9C-101B-9397-08002B2CF9AE}" pid="19" name="Title">
    <vt:lpwstr>On Channel modelling for Rel-19</vt:lpwstr>
  </property>
  <property fmtid="{D5CDD505-2E9C-101B-9397-08002B2CF9AE}" pid="20" name="Keyword">
    <vt:lpwstr/>
  </property>
  <property fmtid="{D5CDD505-2E9C-101B-9397-08002B2CF9AE}" pid="21" name="DocumentType">
    <vt:lpwstr>Presentation2011</vt:lpwstr>
  </property>
  <property fmtid="{D5CDD505-2E9C-101B-9397-08002B2CF9AE}" pid="22" name="Language">
    <vt:lpwstr>EnglishUS</vt:lpwstr>
  </property>
  <property fmtid="{D5CDD505-2E9C-101B-9397-08002B2CF9AE}" pid="23" name="TemplateID">
    <vt:lpwstr>FALSE</vt:lpwstr>
  </property>
  <property fmtid="{D5CDD505-2E9C-101B-9397-08002B2CF9AE}" pid="24" name="ConfCtrl">
    <vt:lpwstr>FALSE</vt:lpwstr>
  </property>
  <property fmtid="{D5CDD505-2E9C-101B-9397-08002B2CF9AE}" pid="25" name="DocTitle">
    <vt:lpwstr>false</vt:lpwstr>
  </property>
  <property fmtid="{D5CDD505-2E9C-101B-9397-08002B2CF9AE}" pid="26" name="IsDocument">
    <vt:lpwstr>false</vt:lpwstr>
  </property>
  <property fmtid="{D5CDD505-2E9C-101B-9397-08002B2CF9AE}" pid="27" name="IsPresentation">
    <vt:lpwstr>true</vt:lpwstr>
  </property>
  <property fmtid="{D5CDD505-2E9C-101B-9397-08002B2CF9AE}" pid="28" name="PageNumberVisible">
    <vt:lpwstr>PageX</vt:lpwstr>
  </property>
  <property fmtid="{D5CDD505-2E9C-101B-9397-08002B2CF9AE}" pid="29" name="Revision">
    <vt:lpwstr/>
  </property>
  <property fmtid="{D5CDD505-2E9C-101B-9397-08002B2CF9AE}" pid="30" name="DocType">
    <vt:lpwstr>Decision</vt:lpwstr>
  </property>
  <property fmtid="{D5CDD505-2E9C-101B-9397-08002B2CF9AE}" pid="31" name="TemplateVersion">
    <vt:lpwstr>R2A</vt:lpwstr>
  </property>
  <property fmtid="{D5CDD505-2E9C-101B-9397-08002B2CF9AE}" pid="32" name="PackageNo">
    <vt:lpwstr>LXA 119 603</vt:lpwstr>
  </property>
  <property fmtid="{D5CDD505-2E9C-101B-9397-08002B2CF9AE}" pid="33" name="PackageVersion">
    <vt:lpwstr>R6B</vt:lpwstr>
  </property>
  <property fmtid="{D5CDD505-2E9C-101B-9397-08002B2CF9AE}" pid="34" name="TemplateName">
    <vt:lpwstr>CXC 173 2731/1</vt:lpwstr>
  </property>
  <property fmtid="{D5CDD505-2E9C-101B-9397-08002B2CF9AE}" pid="35" name="MediaServiceImageTags">
    <vt:lpwstr/>
  </property>
  <property fmtid="{D5CDD505-2E9C-101B-9397-08002B2CF9AE}" pid="36" name="Date">
    <vt:lpwstr>2023-11-29</vt:lpwstr>
  </property>
  <property fmtid="{D5CDD505-2E9C-101B-9397-08002B2CF9AE}" pid="37" name="TemplafyUserProfileId">
    <vt:lpwstr>637146906470749149</vt:lpwstr>
  </property>
  <property fmtid="{D5CDD505-2E9C-101B-9397-08002B2CF9AE}" pid="38" name="Prepared">
    <vt:lpwstr>EANDHOG Andreas Höglund</vt:lpwstr>
  </property>
</Properties>
</file>