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3"/>
  </p:notesMasterIdLst>
  <p:sldIdLst>
    <p:sldId id="276" r:id="rId5"/>
    <p:sldId id="813" r:id="rId6"/>
    <p:sldId id="814" r:id="rId7"/>
    <p:sldId id="816" r:id="rId8"/>
    <p:sldId id="817" r:id="rId9"/>
    <p:sldId id="818" r:id="rId10"/>
    <p:sldId id="820" r:id="rId11"/>
    <p:sldId id="815" r:id="rId12"/>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276"/>
            <p14:sldId id="813"/>
            <p14:sldId id="814"/>
            <p14:sldId id="816"/>
            <p14:sldId id="817"/>
            <p14:sldId id="818"/>
            <p14:sldId id="820"/>
            <p14:sldId id="815"/>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y KIM (LG Electronics)" initials="JayKIM" lastIdx="6" clrIdx="0">
    <p:extLst>
      <p:ext uri="{19B8F6BF-5375-455C-9EA6-DF929625EA0E}">
        <p15:presenceInfo xmlns:p15="http://schemas.microsoft.com/office/powerpoint/2012/main" userId="Jay KIM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0000FF"/>
    <a:srgbClr val="D9CBB5"/>
    <a:srgbClr val="FF6699"/>
    <a:srgbClr val="E46C0A"/>
    <a:srgbClr val="FFFFFF"/>
    <a:srgbClr val="0067A6"/>
    <a:srgbClr val="A50034"/>
    <a:srgbClr val="00004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55" autoAdjust="0"/>
    <p:restoredTop sz="96529" autoAdjust="0"/>
  </p:normalViewPr>
  <p:slideViewPr>
    <p:cSldViewPr>
      <p:cViewPr varScale="1">
        <p:scale>
          <a:sx n="125" d="100"/>
          <a:sy n="125" d="100"/>
        </p:scale>
        <p:origin x="492" y="102"/>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2023-11-30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1335904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2060204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3</a:t>
            </a:fld>
            <a:endParaRPr lang="ko-KR" altLang="en-US"/>
          </a:p>
        </p:txBody>
      </p:sp>
    </p:spTree>
    <p:extLst>
      <p:ext uri="{BB962C8B-B14F-4D97-AF65-F5344CB8AC3E}">
        <p14:creationId xmlns:p14="http://schemas.microsoft.com/office/powerpoint/2010/main" val="3797379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4</a:t>
            </a:fld>
            <a:endParaRPr lang="ko-KR" altLang="en-US"/>
          </a:p>
        </p:txBody>
      </p:sp>
    </p:spTree>
    <p:extLst>
      <p:ext uri="{BB962C8B-B14F-4D97-AF65-F5344CB8AC3E}">
        <p14:creationId xmlns:p14="http://schemas.microsoft.com/office/powerpoint/2010/main" val="3338655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5</a:t>
            </a:fld>
            <a:endParaRPr lang="ko-KR" altLang="en-US"/>
          </a:p>
        </p:txBody>
      </p:sp>
    </p:spTree>
    <p:extLst>
      <p:ext uri="{BB962C8B-B14F-4D97-AF65-F5344CB8AC3E}">
        <p14:creationId xmlns:p14="http://schemas.microsoft.com/office/powerpoint/2010/main" val="2648098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6</a:t>
            </a:fld>
            <a:endParaRPr lang="ko-KR" altLang="en-US"/>
          </a:p>
        </p:txBody>
      </p:sp>
    </p:spTree>
    <p:extLst>
      <p:ext uri="{BB962C8B-B14F-4D97-AF65-F5344CB8AC3E}">
        <p14:creationId xmlns:p14="http://schemas.microsoft.com/office/powerpoint/2010/main" val="2906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7</a:t>
            </a:fld>
            <a:endParaRPr lang="ko-KR" altLang="en-US"/>
          </a:p>
        </p:txBody>
      </p:sp>
    </p:spTree>
    <p:extLst>
      <p:ext uri="{BB962C8B-B14F-4D97-AF65-F5344CB8AC3E}">
        <p14:creationId xmlns:p14="http://schemas.microsoft.com/office/powerpoint/2010/main" val="2253187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8</a:t>
            </a:fld>
            <a:endParaRPr lang="ko-KR" altLang="en-US"/>
          </a:p>
        </p:txBody>
      </p:sp>
    </p:spTree>
    <p:extLst>
      <p:ext uri="{BB962C8B-B14F-4D97-AF65-F5344CB8AC3E}">
        <p14:creationId xmlns:p14="http://schemas.microsoft.com/office/powerpoint/2010/main" val="2184263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userDrawn="1"/>
        </p:nvSpPr>
        <p:spPr>
          <a:xfrm>
            <a:off x="193053" y="181797"/>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Meeting #102</a:t>
            </a:r>
          </a:p>
          <a:p>
            <a:r>
              <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Edinburgh, Scotland, December 11-15, 2023</a:t>
            </a:r>
          </a:p>
          <a:p>
            <a:pPr marL="0" marR="0" lvl="0" indent="0" algn="l" defTabSz="1138238" rtl="0" eaLnBrk="0" fontAlgn="base" latinLnBrk="0" hangingPunct="0">
              <a:lnSpc>
                <a:spcPct val="100000"/>
              </a:lnSpc>
              <a:spcBef>
                <a:spcPct val="0"/>
              </a:spcBef>
              <a:spcAft>
                <a:spcPct val="0"/>
              </a:spcAft>
              <a:buClrTx/>
              <a:buSzTx/>
              <a:buFontTx/>
              <a:buNone/>
              <a:tabLst/>
              <a:defRPr/>
            </a:pPr>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 9.1.1.6</a:t>
            </a:r>
          </a:p>
        </p:txBody>
      </p:sp>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2023-11-30</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2023-11-30</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Proposal on LP-WUS WI in Rel-19</a:t>
            </a:r>
            <a:endParaRPr lang="ko-KR" altLang="en-US" dirty="0"/>
          </a:p>
        </p:txBody>
      </p:sp>
      <p:sp>
        <p:nvSpPr>
          <p:cNvPr id="2" name="직사각형 1">
            <a:extLst>
              <a:ext uri="{FF2B5EF4-FFF2-40B4-BE49-F238E27FC236}">
                <a16:creationId xmlns:a16="http://schemas.microsoft.com/office/drawing/2014/main" id="{91196C05-ADB2-48A5-D83E-6D5BA50A1DAC}"/>
              </a:ext>
            </a:extLst>
          </p:cNvPr>
          <p:cNvSpPr/>
          <p:nvPr/>
        </p:nvSpPr>
        <p:spPr>
          <a:xfrm>
            <a:off x="11171901" y="236609"/>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RP-233156</a:t>
            </a:r>
            <a:endParaRPr lang="en-US" altLang="ko-KR" sz="2400" b="1" i="1" dirty="0">
              <a:solidFill>
                <a:srgbClr val="FF0000"/>
              </a:solidFill>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926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Introduction</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During Rel-18 Study on low-power Wake-up Signal and Receiver for NR [1][2], followings have been discussed/analyzed,</a:t>
            </a:r>
          </a:p>
          <a:p>
            <a:pPr lvl="1"/>
            <a:r>
              <a:rPr lang="en-US" altLang="ko-KR" dirty="0"/>
              <a:t>By RAN1:</a:t>
            </a:r>
          </a:p>
          <a:p>
            <a:pPr lvl="2"/>
            <a:r>
              <a:rPr lang="en-US" altLang="ko-KR" sz="1700" dirty="0"/>
              <a:t>System impacts for introducing LP-WUS/WUR</a:t>
            </a:r>
          </a:p>
          <a:p>
            <a:pPr lvl="3"/>
            <a:r>
              <a:rPr lang="en-US" altLang="ko-KR" sz="1400" b="0" dirty="0"/>
              <a:t>Coverage, </a:t>
            </a:r>
            <a:r>
              <a:rPr lang="en-US" altLang="ko-KR" sz="1400" dirty="0"/>
              <a:t>network power consumption, s</a:t>
            </a:r>
            <a:r>
              <a:rPr lang="en-US" altLang="ko-KR" sz="1400" b="0" dirty="0"/>
              <a:t>ystem overhead</a:t>
            </a:r>
          </a:p>
          <a:p>
            <a:pPr lvl="2"/>
            <a:r>
              <a:rPr lang="en-US" altLang="ko-KR" sz="1700" dirty="0"/>
              <a:t>Candidate waveforms for LP-WUS</a:t>
            </a:r>
          </a:p>
          <a:p>
            <a:pPr lvl="3"/>
            <a:r>
              <a:rPr lang="en-US" altLang="ko-KR" sz="1400" dirty="0"/>
              <a:t>OOK, FSK, OFDMA-based waveforms</a:t>
            </a:r>
          </a:p>
          <a:p>
            <a:pPr lvl="2"/>
            <a:r>
              <a:rPr lang="en-US" altLang="ko-KR" sz="1700" dirty="0"/>
              <a:t>Potential UE power saving gains compared to the existing Rel-15/16/17 UE power saving mechanisms</a:t>
            </a:r>
          </a:p>
          <a:p>
            <a:pPr lvl="3"/>
            <a:r>
              <a:rPr lang="en-US" altLang="ko-KR" sz="1400" dirty="0"/>
              <a:t>LP-WUS/WUR for Idle/Inactive mode (paging, RRM measurement)</a:t>
            </a:r>
          </a:p>
          <a:p>
            <a:pPr lvl="3"/>
            <a:r>
              <a:rPr lang="en-US" altLang="ko-KR" sz="1400" dirty="0"/>
              <a:t>LP-WUS/WUR for Connected mode (connected mode DRX)</a:t>
            </a:r>
          </a:p>
          <a:p>
            <a:pPr lvl="2"/>
            <a:r>
              <a:rPr lang="en-US" altLang="ko-KR" sz="1700" dirty="0"/>
              <a:t>Low-power WUR architectures</a:t>
            </a:r>
          </a:p>
          <a:p>
            <a:pPr lvl="3"/>
            <a:r>
              <a:rPr lang="en-US" altLang="ko-KR" sz="1400" dirty="0"/>
              <a:t>RF envelope detector, heterodyne/IF envelope detector, homodyne/zero IF with BB envelope detector</a:t>
            </a:r>
          </a:p>
          <a:p>
            <a:pPr lvl="3"/>
            <a:r>
              <a:rPr lang="en-US" altLang="ko-KR" sz="1400" dirty="0"/>
              <a:t>OFDM-based receiver with or without FFT</a:t>
            </a:r>
          </a:p>
          <a:p>
            <a:pPr lvl="1"/>
            <a:r>
              <a:rPr lang="en-US" altLang="ko-KR" dirty="0"/>
              <a:t>By RAN2:</a:t>
            </a:r>
          </a:p>
          <a:p>
            <a:pPr lvl="2"/>
            <a:r>
              <a:rPr lang="en-US" altLang="ko-KR" sz="1700" dirty="0"/>
              <a:t>LP-WUS based wake up procedure </a:t>
            </a:r>
          </a:p>
          <a:p>
            <a:pPr lvl="2"/>
            <a:r>
              <a:rPr lang="en-US" altLang="ko-KR" sz="1700" dirty="0"/>
              <a:t>Entry/exit condition for using LP-WUS</a:t>
            </a:r>
          </a:p>
          <a:p>
            <a:pPr lvl="2"/>
            <a:r>
              <a:rPr lang="en-US" altLang="ko-KR" sz="1700" dirty="0"/>
              <a:t>System information update and PWS during ultra-deep-sleep</a:t>
            </a:r>
          </a:p>
          <a:p>
            <a:pPr lvl="2"/>
            <a:r>
              <a:rPr lang="en-US" altLang="ko-KR" sz="1700" dirty="0"/>
              <a:t>RRM measurement offloading using Low-power receiver</a:t>
            </a:r>
          </a:p>
          <a:p>
            <a:pPr lvl="2"/>
            <a:r>
              <a:rPr lang="en-US" altLang="ko-KR" sz="1700" dirty="0"/>
              <a:t>UE subgrouping using LP-WUS</a:t>
            </a:r>
          </a:p>
          <a:p>
            <a:pPr lvl="3"/>
            <a:endParaRPr lang="en-US" altLang="ko-KR" sz="1200" dirty="0"/>
          </a:p>
          <a:p>
            <a:r>
              <a:rPr lang="en-US" altLang="ko-KR" sz="2400" dirty="0"/>
              <a:t>In this contribution, we propose our preferred work scopes for Rel-19 LP-WUS WI</a:t>
            </a:r>
          </a:p>
          <a:p>
            <a:pPr marL="0" indent="0">
              <a:buNone/>
            </a:pPr>
            <a:endParaRPr lang="en-US" altLang="ko-KR" sz="2000" b="0" dirty="0"/>
          </a:p>
        </p:txBody>
      </p:sp>
      <p:sp>
        <p:nvSpPr>
          <p:cNvPr id="4" name="TextBox 3"/>
          <p:cNvSpPr txBox="1"/>
          <p:nvPr/>
        </p:nvSpPr>
        <p:spPr>
          <a:xfrm>
            <a:off x="10212288" y="8050570"/>
            <a:ext cx="4889928" cy="461665"/>
          </a:xfrm>
          <a:prstGeom prst="rect">
            <a:avLst/>
          </a:prstGeom>
          <a:noFill/>
        </p:spPr>
        <p:txBody>
          <a:bodyPr wrap="none" rtlCol="0">
            <a:spAutoFit/>
          </a:bodyPr>
          <a:lstStyle/>
          <a:p>
            <a:r>
              <a:rPr lang="en-US" altLang="ko-KR" sz="1200" dirty="0">
                <a:solidFill>
                  <a:schemeClr val="bg1">
                    <a:lumMod val="50000"/>
                  </a:schemeClr>
                </a:solidFill>
                <a:latin typeface="Arial" panose="020B0604020202020204" pitchFamily="34" charset="0"/>
                <a:cs typeface="Arial" panose="020B0604020202020204" pitchFamily="34" charset="0"/>
              </a:rPr>
              <a:t>[1] RP-222644 Revised SID on low-power WUS WUR for NR</a:t>
            </a:r>
          </a:p>
          <a:p>
            <a:r>
              <a:rPr lang="en-US" altLang="ko-KR" sz="1200" dirty="0">
                <a:solidFill>
                  <a:schemeClr val="bg1">
                    <a:lumMod val="50000"/>
                  </a:schemeClr>
                </a:solidFill>
                <a:latin typeface="Arial" panose="020B0604020202020204" pitchFamily="34" charset="0"/>
                <a:cs typeface="Arial" panose="020B0604020202020204" pitchFamily="34" charset="0"/>
              </a:rPr>
              <a:t>[2] TR38.869 Study on low-power wake up signal and receiver for NR</a:t>
            </a:r>
            <a:endParaRPr lang="ko-KR" altLang="en-US"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2138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Waveform for LP-WUS</a:t>
            </a:r>
            <a:endParaRPr lang="ko-KR" altLang="en-US" dirty="0"/>
          </a:p>
        </p:txBody>
      </p:sp>
      <p:sp>
        <p:nvSpPr>
          <p:cNvPr id="3" name="내용 개체 틀 2"/>
          <p:cNvSpPr>
            <a:spLocks noGrp="1"/>
          </p:cNvSpPr>
          <p:nvPr>
            <p:ph idx="1"/>
          </p:nvPr>
        </p:nvSpPr>
        <p:spPr>
          <a:xfrm>
            <a:off x="419200" y="1333922"/>
            <a:ext cx="14257584" cy="7238578"/>
          </a:xfrm>
        </p:spPr>
        <p:txBody>
          <a:bodyPr>
            <a:normAutofit/>
          </a:bodyPr>
          <a:lstStyle/>
          <a:p>
            <a:r>
              <a:rPr lang="en-US" altLang="ko-KR" sz="2400" dirty="0"/>
              <a:t>Motivation</a:t>
            </a:r>
          </a:p>
          <a:p>
            <a:pPr lvl="1"/>
            <a:r>
              <a:rPr lang="en-US" altLang="ko-KR" dirty="0"/>
              <a:t>In RAN#101, waveform down-selection for potential WID objectives was discussed and the following two directions were proposed for further discussion</a:t>
            </a:r>
          </a:p>
          <a:p>
            <a:pPr lvl="2"/>
            <a:r>
              <a:rPr lang="en-US" altLang="ko-KR" dirty="0"/>
              <a:t>Direction#1: Waveform-option-1 + Waveform-option-3</a:t>
            </a:r>
          </a:p>
          <a:p>
            <a:pPr lvl="2"/>
            <a:r>
              <a:rPr lang="en-US" altLang="ko-KR" dirty="0"/>
              <a:t>Direction#2: Waveform-option-3 only</a:t>
            </a:r>
          </a:p>
          <a:p>
            <a:pPr lvl="1"/>
            <a:r>
              <a:rPr lang="en-US" altLang="ko-KR" dirty="0"/>
              <a:t>During SI phase, Waveform-option-1 (i.e., OOK-1 and/or OOK-4) was extensively discussed in terms of power consumption, spectral efficiency, resource overhead, complexity, impact to the existing NR transmitter, etc., and concluded this waveform option as one of potential waveforms for LP-WUS.</a:t>
            </a:r>
          </a:p>
          <a:p>
            <a:pPr lvl="1"/>
            <a:r>
              <a:rPr lang="en-US" altLang="ko-KR" dirty="0"/>
              <a:t>Waveform-option-3 (i.e., Overlayed OFDM sequences over OOK waveform) was also discussed but not much due to the limited input and time, therefore it is difficult to say that this option was intensively</a:t>
            </a:r>
            <a:r>
              <a:rPr lang="ko-KR" altLang="en-US" dirty="0"/>
              <a:t> </a:t>
            </a:r>
            <a:r>
              <a:rPr lang="en-US" altLang="ko-KR" dirty="0"/>
              <a:t>investigated,</a:t>
            </a:r>
            <a:r>
              <a:rPr lang="ko-KR" altLang="en-US" dirty="0"/>
              <a:t> </a:t>
            </a:r>
            <a:r>
              <a:rPr lang="en-US" altLang="ko-KR" dirty="0"/>
              <a:t>sufficiently</a:t>
            </a:r>
            <a:r>
              <a:rPr lang="ko-KR" altLang="en-US" dirty="0"/>
              <a:t> </a:t>
            </a:r>
            <a:r>
              <a:rPr lang="en-US" altLang="ko-KR" dirty="0"/>
              <a:t>to be selected as the potential waveform at this stage. Moreover, although it is observed in TR conclusion that the knowledge of sequence(s) used in LP-WUS waveform may improve performance, but it may be only for the receiver with I/Q branches, not for all types of receivers.</a:t>
            </a:r>
          </a:p>
          <a:p>
            <a:pPr lvl="1"/>
            <a:r>
              <a:rPr lang="en-US" altLang="ko-KR" dirty="0"/>
              <a:t>In this perspective, between two directions, Direction#1 is preferred although we think further investigation seems to be necessary before selecting Waveform-option-3 as the potential waveform for LP-WUS.</a:t>
            </a:r>
          </a:p>
          <a:p>
            <a:pPr lvl="1"/>
            <a:endParaRPr lang="en-US" altLang="ko-KR" sz="3200" dirty="0"/>
          </a:p>
          <a:p>
            <a:r>
              <a:rPr lang="en-US" altLang="ko-KR" sz="2400" dirty="0"/>
              <a:t>Proposal</a:t>
            </a:r>
          </a:p>
          <a:p>
            <a:pPr lvl="1"/>
            <a:r>
              <a:rPr lang="en-US" altLang="ko-KR" dirty="0"/>
              <a:t>Adopt both Waveform-option-1 (i.e., OOK-1 and/or OOK-4) and Waveform-option-3 (i.e., Overlayed OFDM sequences over OOK waveform) as the potential waveforms for LP-WUS</a:t>
            </a:r>
            <a:endParaRPr lang="en-US" altLang="ko-KR" sz="3200" dirty="0"/>
          </a:p>
          <a:p>
            <a:pPr marL="571462" lvl="1" indent="0">
              <a:buNone/>
            </a:pPr>
            <a:endParaRPr lang="en-US" altLang="ko-KR" sz="24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25993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LP-SS for LP-WUS</a:t>
            </a:r>
            <a:endParaRPr lang="ko-KR" altLang="en-US" dirty="0"/>
          </a:p>
        </p:txBody>
      </p:sp>
      <p:sp>
        <p:nvSpPr>
          <p:cNvPr id="3" name="내용 개체 틀 2"/>
          <p:cNvSpPr>
            <a:spLocks noGrp="1"/>
          </p:cNvSpPr>
          <p:nvPr>
            <p:ph idx="1"/>
          </p:nvPr>
        </p:nvSpPr>
        <p:spPr>
          <a:xfrm>
            <a:off x="419199" y="1333922"/>
            <a:ext cx="14058907" cy="7238578"/>
          </a:xfrm>
        </p:spPr>
        <p:txBody>
          <a:bodyPr>
            <a:normAutofit/>
          </a:bodyPr>
          <a:lstStyle/>
          <a:p>
            <a:r>
              <a:rPr lang="en-US" altLang="ko-KR" sz="2400" dirty="0"/>
              <a:t>Motivation</a:t>
            </a:r>
          </a:p>
          <a:p>
            <a:pPr lvl="1"/>
            <a:r>
              <a:rPr lang="en-US" altLang="ko-KR" dirty="0"/>
              <a:t>During SI phase, RAN1 studied on synchronization signal for LP-WUR. At least for LP-WUR that cannot receive existing PSS/SSS, periodic LP-SS signal is beneficial at least for the following functionalities: </a:t>
            </a:r>
          </a:p>
          <a:p>
            <a:pPr lvl="2"/>
            <a:r>
              <a:rPr lang="en-US" altLang="ko-KR" dirty="0"/>
              <a:t>RRM measurements by LP-WUR</a:t>
            </a:r>
            <a:endParaRPr lang="en-US" altLang="ko-KR" strike="sngStrike" dirty="0">
              <a:solidFill>
                <a:schemeClr val="accent2"/>
              </a:solidFill>
            </a:endParaRPr>
          </a:p>
          <a:p>
            <a:pPr lvl="2"/>
            <a:r>
              <a:rPr lang="en-US" altLang="ko-KR" dirty="0"/>
              <a:t>Coarse time synchronization of LP-WUR</a:t>
            </a:r>
          </a:p>
          <a:p>
            <a:pPr lvl="2"/>
            <a:r>
              <a:rPr lang="en-US" altLang="ko-KR" dirty="0"/>
              <a:t>Coarse frequency synchronization of LP-WUR</a:t>
            </a:r>
          </a:p>
          <a:p>
            <a:pPr lvl="1"/>
            <a:r>
              <a:rPr lang="en-US" altLang="ko-KR" dirty="0"/>
              <a:t>In RAN#101, the majority companies considered that the dedicated LP-SS could be helpful to LP-WUR, which could ensure the main radio is in sleep state and consequently reduce the power consumption as much as possible.</a:t>
            </a:r>
          </a:p>
          <a:p>
            <a:pPr lvl="1"/>
            <a:r>
              <a:rPr lang="en-US" altLang="ko-KR" dirty="0"/>
              <a:t>Moreover, the following consensus was reached regarding the necessity of LP-SS</a:t>
            </a:r>
          </a:p>
          <a:p>
            <a:pPr lvl="2"/>
            <a:r>
              <a:rPr lang="en-US" altLang="ko-KR" dirty="0"/>
              <a:t>For RRC IDLE/INACTIVE, in addition to existing PSS/SSS, LP-SS (i.e., OOK-1 and/or OOK-4 waveform with/without overlayed OFDM sequences with potential further down selection in WI phase) for LP-WUR that cannot receive existing PSS/SSS, is supported for synchronization and/or RRM measurement for serving cell. </a:t>
            </a:r>
          </a:p>
          <a:p>
            <a:pPr lvl="1"/>
            <a:endParaRPr lang="en-US" altLang="ko-KR" sz="3200" dirty="0"/>
          </a:p>
          <a:p>
            <a:r>
              <a:rPr lang="en-US" altLang="ko-KR" sz="2400" dirty="0"/>
              <a:t>Proposal</a:t>
            </a:r>
          </a:p>
          <a:p>
            <a:pPr lvl="1"/>
            <a:r>
              <a:rPr lang="en-US" altLang="ko-KR" dirty="0"/>
              <a:t>Specify LP-SS and necessary procedures for synchronization and RRM measurement </a:t>
            </a:r>
            <a:endParaRPr lang="en-US" altLang="ko-KR" sz="3200" dirty="0"/>
          </a:p>
          <a:p>
            <a:pPr marL="571462" lvl="1" indent="0">
              <a:buNone/>
            </a:pPr>
            <a:endParaRPr lang="en-US" altLang="ko-KR" sz="24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176024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Procedures for LP-WUS</a:t>
            </a:r>
            <a:endParaRPr lang="ko-KR" altLang="en-US" dirty="0">
              <a:solidFill>
                <a:srgbClr val="FF0000"/>
              </a:solidFill>
            </a:endParaRPr>
          </a:p>
        </p:txBody>
      </p:sp>
      <p:sp>
        <p:nvSpPr>
          <p:cNvPr id="3" name="내용 개체 틀 2"/>
          <p:cNvSpPr>
            <a:spLocks noGrp="1"/>
          </p:cNvSpPr>
          <p:nvPr>
            <p:ph idx="1"/>
          </p:nvPr>
        </p:nvSpPr>
        <p:spPr>
          <a:xfrm>
            <a:off x="419200" y="1333922"/>
            <a:ext cx="14257584" cy="7238578"/>
          </a:xfrm>
        </p:spPr>
        <p:txBody>
          <a:bodyPr>
            <a:normAutofit fontScale="92500" lnSpcReduction="10000"/>
          </a:bodyPr>
          <a:lstStyle/>
          <a:p>
            <a:r>
              <a:rPr lang="en-US" altLang="ko-KR" sz="2600" dirty="0"/>
              <a:t>Motivation</a:t>
            </a:r>
          </a:p>
          <a:p>
            <a:pPr lvl="1"/>
            <a:r>
              <a:rPr lang="en-US" altLang="ko-KR" sz="2200" dirty="0"/>
              <a:t>In SI phase, LP-WUS based operations in both RRC Idle/Inactive and Connected mode have been investigated</a:t>
            </a:r>
          </a:p>
          <a:p>
            <a:pPr lvl="1"/>
            <a:r>
              <a:rPr lang="en-US" altLang="ko-KR" sz="2200" dirty="0"/>
              <a:t>For Idle/Inactive mode</a:t>
            </a:r>
          </a:p>
          <a:p>
            <a:pPr lvl="2"/>
            <a:r>
              <a:rPr lang="en-US" altLang="ko-KR" sz="1900" dirty="0"/>
              <a:t>Significant power saving gains have been observed by adopting LP-WUS for Idle/Inactive mode compared to existing I-DRX operation with or without Rel-17 PEI</a:t>
            </a:r>
          </a:p>
          <a:p>
            <a:pPr lvl="2"/>
            <a:r>
              <a:rPr lang="en-US" altLang="ko-KR" sz="1900" dirty="0"/>
              <a:t>When LP-WUS is monitored by UE while the MR is in ultra-deep sleep state, it has been observed the paging latency increases compared to the legacy I-DRX operation with same I-DRX cycle</a:t>
            </a:r>
          </a:p>
          <a:p>
            <a:pPr lvl="2"/>
            <a:r>
              <a:rPr lang="en-US" altLang="ko-KR" sz="1900" dirty="0"/>
              <a:t>For paging, as</a:t>
            </a:r>
            <a:r>
              <a:rPr lang="ko-KR" altLang="en-US" sz="1900" dirty="0"/>
              <a:t> </a:t>
            </a:r>
            <a:r>
              <a:rPr lang="en-US" altLang="ko-KR" sz="1900" dirty="0"/>
              <a:t>RAN2 concluded during SI, paging subgrouping via LP-WUS can significantly increase power saving gain</a:t>
            </a:r>
          </a:p>
          <a:p>
            <a:pPr lvl="1"/>
            <a:r>
              <a:rPr lang="en-US" altLang="ko-KR" sz="2200" dirty="0"/>
              <a:t>For Connected mode</a:t>
            </a:r>
          </a:p>
          <a:p>
            <a:pPr lvl="2"/>
            <a:r>
              <a:rPr lang="en-US" altLang="ko-KR" sz="1900" dirty="0"/>
              <a:t>Significant power saving gains have been observed by adopting LP-WUS for Connected mode compared to Rel-15 long/short C-DRX operation, Rel-16 DCP or Rel-17 PDCCH monitoring adaptation</a:t>
            </a:r>
          </a:p>
          <a:p>
            <a:pPr lvl="1"/>
            <a:r>
              <a:rPr lang="en-US" altLang="ko-KR" sz="2200" dirty="0"/>
              <a:t>Regarding the potential coverage imbalance between LP-WUS and NR</a:t>
            </a:r>
          </a:p>
          <a:p>
            <a:pPr lvl="2"/>
            <a:r>
              <a:rPr lang="en-US" altLang="ko-KR" sz="1900" dirty="0"/>
              <a:t>LP-WUS may have a smaller coverage than PDCCH/PDSCH. When the channel condition of LP-WUS is not good enough, the UE needs to fallback to legacy operation based on the MR. Accordingly, UE needs to start/stop using LP-WUS based on the condition configured by network</a:t>
            </a:r>
          </a:p>
          <a:p>
            <a:pPr lvl="2"/>
            <a:r>
              <a:rPr lang="en-US" altLang="ko-KR" sz="1900" dirty="0"/>
              <a:t>Considering potential coverage imbalance between LP-WUS and NR transmissions, RAN1 agreed to further study on activation/deactivation procedures of LP-WUS monitoring for Idle/Inactive mode</a:t>
            </a:r>
          </a:p>
          <a:p>
            <a:endParaRPr lang="en-US" altLang="ko-KR" sz="3200" dirty="0"/>
          </a:p>
          <a:p>
            <a:r>
              <a:rPr lang="en-US" altLang="ko-KR" sz="2600" dirty="0"/>
              <a:t>Proposal</a:t>
            </a:r>
          </a:p>
          <a:p>
            <a:pPr lvl="1"/>
            <a:r>
              <a:rPr lang="en-US" altLang="ko-KR" sz="2200" dirty="0"/>
              <a:t>For IDLE/INACTIVE mode, to specify procedures to allow UE MR paging monitoring triggered by LP-WUS</a:t>
            </a:r>
          </a:p>
          <a:p>
            <a:pPr lvl="2"/>
            <a:r>
              <a:rPr lang="en-US" altLang="ko-KR" sz="1900" dirty="0"/>
              <a:t>Including entry/exit condition of LP-WUS, paging subgrouping via LP-WUS and paging latency reduction for LP-WUS</a:t>
            </a:r>
          </a:p>
          <a:p>
            <a:pPr lvl="1"/>
            <a:r>
              <a:rPr lang="en-US" altLang="ko-KR" sz="2200" dirty="0"/>
              <a:t>For CONNECTED mode, to specify procedures to allow UE MR PDCCH monitoring triggered by LP-WUS</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290120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RRM supported by LP-WUR</a:t>
            </a:r>
            <a:endParaRPr lang="ko-KR" altLang="en-US" dirty="0"/>
          </a:p>
        </p:txBody>
      </p:sp>
      <p:sp>
        <p:nvSpPr>
          <p:cNvPr id="3" name="내용 개체 틀 2"/>
          <p:cNvSpPr>
            <a:spLocks noGrp="1"/>
          </p:cNvSpPr>
          <p:nvPr>
            <p:ph idx="1"/>
          </p:nvPr>
        </p:nvSpPr>
        <p:spPr>
          <a:xfrm>
            <a:off x="419200" y="1333922"/>
            <a:ext cx="13897544" cy="7238578"/>
          </a:xfrm>
        </p:spPr>
        <p:txBody>
          <a:bodyPr>
            <a:normAutofit/>
          </a:bodyPr>
          <a:lstStyle/>
          <a:p>
            <a:r>
              <a:rPr lang="en-US" altLang="ko-KR" sz="2400" dirty="0"/>
              <a:t>Motivation</a:t>
            </a:r>
          </a:p>
          <a:p>
            <a:pPr lvl="1"/>
            <a:r>
              <a:rPr lang="en-US" altLang="ko-KR" dirty="0"/>
              <a:t>Even though LP-WUS is adopted for Idle/Inactive mode, UE power saving gain cannot be guaranteed with existing RRM measurement by the main radio</a:t>
            </a:r>
          </a:p>
          <a:p>
            <a:pPr lvl="2"/>
            <a:r>
              <a:rPr lang="en-US" altLang="ko-KR" dirty="0"/>
              <a:t>For example, if serving cell measurement by the main radio is not offloaded to LP-WUR, a UE with LP-WUR should wake up to perform serving cell measurement every I-DRX, thus the power saving benefit of ultra-deep sleep state cannot be fully utilized.</a:t>
            </a:r>
          </a:p>
          <a:p>
            <a:pPr lvl="1"/>
            <a:r>
              <a:rPr lang="en-US" altLang="ko-KR" dirty="0"/>
              <a:t>During SI, significant power saving gains have been observed by adopting serving cell measurement offloading to LP-WUR compared to I-DRX and </a:t>
            </a:r>
            <a:r>
              <a:rPr lang="en-US" altLang="ko-KR" dirty="0" err="1"/>
              <a:t>eDRX</a:t>
            </a:r>
            <a:r>
              <a:rPr lang="en-US" altLang="ko-KR" dirty="0"/>
              <a:t>.</a:t>
            </a:r>
          </a:p>
          <a:p>
            <a:pPr lvl="1"/>
            <a:r>
              <a:rPr lang="en-US" altLang="ko-KR" dirty="0"/>
              <a:t>For MR serving cell measurement with further time domain relaxation, at least serving cell RRM offloading from MR to LR is beneficial</a:t>
            </a:r>
          </a:p>
          <a:p>
            <a:pPr marL="571462" lvl="1" indent="0">
              <a:buNone/>
            </a:pPr>
            <a:endParaRPr lang="en-US" altLang="ko-KR" sz="3200" dirty="0"/>
          </a:p>
          <a:p>
            <a:r>
              <a:rPr lang="en-US" altLang="ko-KR" sz="2400" dirty="0"/>
              <a:t>Proposal</a:t>
            </a:r>
          </a:p>
          <a:p>
            <a:pPr lvl="1"/>
            <a:r>
              <a:rPr lang="en-US" altLang="ko-KR" dirty="0"/>
              <a:t>Specify RRM offloading from MR to LR for RRM measurement relaxation in MR</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429719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Cell reselection for LP-WUS</a:t>
            </a:r>
            <a:endParaRPr lang="ko-KR" altLang="en-US" dirty="0"/>
          </a:p>
        </p:txBody>
      </p:sp>
      <p:sp>
        <p:nvSpPr>
          <p:cNvPr id="3" name="내용 개체 틀 2"/>
          <p:cNvSpPr>
            <a:spLocks noGrp="1"/>
          </p:cNvSpPr>
          <p:nvPr>
            <p:ph idx="1"/>
          </p:nvPr>
        </p:nvSpPr>
        <p:spPr>
          <a:xfrm>
            <a:off x="419199" y="1333922"/>
            <a:ext cx="14058907" cy="7238578"/>
          </a:xfrm>
        </p:spPr>
        <p:txBody>
          <a:bodyPr>
            <a:normAutofit/>
          </a:bodyPr>
          <a:lstStyle/>
          <a:p>
            <a:r>
              <a:rPr lang="en-US" altLang="ko-KR" sz="2400" dirty="0"/>
              <a:t>Motivation</a:t>
            </a:r>
          </a:p>
          <a:p>
            <a:pPr lvl="1"/>
            <a:r>
              <a:rPr lang="en-US" altLang="ko-KR" dirty="0"/>
              <a:t>It is expected that some cells are capable of LP-WUS and others are incapable of LP-WUS. </a:t>
            </a:r>
          </a:p>
          <a:p>
            <a:pPr lvl="1"/>
            <a:r>
              <a:rPr lang="en-US" altLang="ko-KR" dirty="0"/>
              <a:t>For UE power saving in RRC IDLE/INACTIVE mode, it is desirable for UE to camp on a cell capable of LP-WUS rather than a cell incapable of LP-WUS. </a:t>
            </a:r>
          </a:p>
          <a:p>
            <a:pPr lvl="1"/>
            <a:r>
              <a:rPr lang="en-US" altLang="ko-KR" dirty="0"/>
              <a:t>Even if LP-WUS capable cells are deployed on a certain frequency layer, it is not always desirable to configure LP-WUS capable UEs with highest priority for the frequency, because all those UEs will be concentrated on that frequency as camping frequency. </a:t>
            </a:r>
          </a:p>
          <a:p>
            <a:pPr marL="571462" lvl="1" indent="0">
              <a:buNone/>
            </a:pPr>
            <a:endParaRPr lang="en-US" altLang="ko-KR" sz="3200" dirty="0"/>
          </a:p>
          <a:p>
            <a:r>
              <a:rPr lang="en-US" altLang="ko-KR" sz="2400" dirty="0"/>
              <a:t>Proposal</a:t>
            </a:r>
          </a:p>
          <a:p>
            <a:pPr lvl="1"/>
            <a:r>
              <a:rPr lang="en-US" altLang="ko-KR" dirty="0"/>
              <a:t>To allow UE to prioritize LP-WUS capable cell for cell reselection  </a:t>
            </a:r>
            <a:endParaRPr lang="ko-KR" altLang="en-US"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1628001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WI scope for Rel-19 LP-WUS</a:t>
            </a:r>
            <a:endParaRPr lang="ko-KR" altLang="en-US" strike="sngStrike" dirty="0"/>
          </a:p>
        </p:txBody>
      </p:sp>
      <p:sp>
        <p:nvSpPr>
          <p:cNvPr id="3" name="내용 개체 틀 2"/>
          <p:cNvSpPr>
            <a:spLocks noGrp="1"/>
          </p:cNvSpPr>
          <p:nvPr>
            <p:ph idx="1"/>
          </p:nvPr>
        </p:nvSpPr>
        <p:spPr>
          <a:xfrm>
            <a:off x="491208" y="1333922"/>
            <a:ext cx="14257584" cy="6480720"/>
          </a:xfrm>
        </p:spPr>
        <p:txBody>
          <a:bodyPr/>
          <a:lstStyle/>
          <a:p>
            <a:r>
              <a:rPr lang="en-US" altLang="ko-KR" sz="2400" dirty="0"/>
              <a:t>LP-WUS and LP-SS physical design</a:t>
            </a:r>
            <a:endParaRPr lang="en-US" altLang="ko-KR" sz="2400" strike="sngStrike" dirty="0">
              <a:solidFill>
                <a:schemeClr val="accent2"/>
              </a:solidFill>
            </a:endParaRPr>
          </a:p>
          <a:p>
            <a:pPr lvl="1"/>
            <a:r>
              <a:rPr lang="en-US" altLang="ko-KR" dirty="0"/>
              <a:t>Specify OOK-based waveform with or without </a:t>
            </a:r>
            <a:r>
              <a:rPr lang="nl-NL" altLang="ko-KR" dirty="0"/>
              <a:t>overlayed OFDM sequences </a:t>
            </a:r>
            <a:endParaRPr lang="en-US" altLang="ko-KR" dirty="0"/>
          </a:p>
          <a:p>
            <a:pPr lvl="1"/>
            <a:r>
              <a:rPr lang="en-US" altLang="ko-KR" dirty="0"/>
              <a:t>Specify LP-SS for synchronization and RRM measurement by LP-WUR</a:t>
            </a:r>
          </a:p>
          <a:p>
            <a:endParaRPr lang="en-US" altLang="ko-KR" dirty="0"/>
          </a:p>
          <a:p>
            <a:r>
              <a:rPr lang="en-US" altLang="ko-KR" sz="2400" dirty="0"/>
              <a:t>The necessary L1/L2 procedures for LP-WUS</a:t>
            </a:r>
            <a:endParaRPr lang="en-US" altLang="ko-KR" sz="2400" strike="sngStrike" dirty="0">
              <a:solidFill>
                <a:schemeClr val="accent2"/>
              </a:solidFill>
            </a:endParaRPr>
          </a:p>
          <a:p>
            <a:pPr lvl="1"/>
            <a:r>
              <a:rPr lang="en-US" altLang="ko-KR" dirty="0"/>
              <a:t>Specify procedures to allow UE MR paging monitoring triggered by LP-WUS in Idle/Inactive mode</a:t>
            </a:r>
          </a:p>
          <a:p>
            <a:pPr lvl="2"/>
            <a:r>
              <a:rPr lang="en-US" altLang="ko-KR" dirty="0"/>
              <a:t>Including entry/exit condition of LP-WUS, paging subgrouping via LP-WUS and paging latency reduction for LP-WUS</a:t>
            </a:r>
          </a:p>
          <a:p>
            <a:pPr lvl="1"/>
            <a:r>
              <a:rPr lang="en-US" altLang="ko-KR" dirty="0"/>
              <a:t>Specify procedures to allow UE MR PDCCH monitoring triggered by LP-WUS in Connected mode</a:t>
            </a:r>
          </a:p>
          <a:p>
            <a:endParaRPr lang="en-US" altLang="ko-KR" dirty="0"/>
          </a:p>
          <a:p>
            <a:r>
              <a:rPr lang="en-US" altLang="ko-KR" sz="2400" dirty="0"/>
              <a:t>RRM measurement by LP-WUR</a:t>
            </a:r>
            <a:endParaRPr lang="en-US" altLang="ko-KR" sz="2400" strike="sngStrike" dirty="0">
              <a:solidFill>
                <a:schemeClr val="accent2"/>
              </a:solidFill>
            </a:endParaRPr>
          </a:p>
          <a:p>
            <a:pPr lvl="1"/>
            <a:r>
              <a:rPr lang="en-US" altLang="ko-KR" dirty="0"/>
              <a:t>Specify RRM offloading from MR to LR for RRM measurement relaxation in MR</a:t>
            </a:r>
          </a:p>
          <a:p>
            <a:endParaRPr lang="en-US" altLang="ko-KR" dirty="0"/>
          </a:p>
          <a:p>
            <a:pPr marL="423834" lvl="1" indent="-423834">
              <a:buFont typeface="Arial" panose="020B0604020202020204" pitchFamily="34" charset="0"/>
              <a:buChar char="•"/>
            </a:pPr>
            <a:r>
              <a:rPr lang="en-US" altLang="ko-KR" sz="2400" b="1" dirty="0"/>
              <a:t>Mobility enhancement for LP-WUS</a:t>
            </a:r>
          </a:p>
          <a:p>
            <a:pPr lvl="1"/>
            <a:r>
              <a:rPr lang="en-US" altLang="ko-KR" dirty="0"/>
              <a:t>Specify UE’s prioritization of LP-WUS capable cell for cell reselection  </a:t>
            </a:r>
            <a:endParaRPr lang="ko-KR" altLang="en-US" dirty="0"/>
          </a:p>
          <a:p>
            <a:endParaRPr lang="en-US" altLang="ko-KR" dirty="0"/>
          </a:p>
          <a:p>
            <a:pPr lvl="1"/>
            <a:endParaRPr lang="ko-KR" altLang="ko-KR" sz="1800" dirty="0"/>
          </a:p>
          <a:p>
            <a:pPr lvl="1"/>
            <a:endParaRPr lang="ko-KR" altLang="en-US" sz="1800" dirty="0"/>
          </a:p>
        </p:txBody>
      </p:sp>
    </p:spTree>
    <p:extLst>
      <p:ext uri="{BB962C8B-B14F-4D97-AF65-F5344CB8AC3E}">
        <p14:creationId xmlns:p14="http://schemas.microsoft.com/office/powerpoint/2010/main" val="414488384"/>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3.xml><?xml version="1.0" encoding="utf-8"?>
<ds:datastoreItem xmlns:ds="http://schemas.openxmlformats.org/officeDocument/2006/customXml" ds:itemID="{DBF126B1-5379-444F-8DBB-0A41228BE666}">
  <ds:schemaRefs>
    <ds:schemaRef ds:uri="http://schemas.microsoft.com/office/2006/documentManagement/types"/>
    <ds:schemaRef ds:uri="http://purl.org/dc/dcmitype/"/>
    <ds:schemaRef ds:uri="http://purl.org/dc/elements/1.1/"/>
    <ds:schemaRef ds:uri="http://purl.org/dc/terms/"/>
    <ds:schemaRef ds:uri="http://schemas.microsoft.com/sharepoint/v3"/>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92354</TotalTime>
  <Words>1321</Words>
  <Application>Microsoft Office PowerPoint</Application>
  <PresentationFormat>사용자 지정</PresentationFormat>
  <Paragraphs>160</Paragraphs>
  <Slides>8</Slides>
  <Notes>8</Notes>
  <HiddenSlides>0</HiddenSlides>
  <MMClips>0</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8</vt:i4>
      </vt:variant>
    </vt:vector>
  </HeadingPairs>
  <TitlesOfParts>
    <vt:vector size="12" baseType="lpstr">
      <vt:lpstr>굴림</vt:lpstr>
      <vt:lpstr>맑은 고딕</vt:lpstr>
      <vt:lpstr>Arial</vt:lpstr>
      <vt:lpstr>Office 테마</vt:lpstr>
      <vt:lpstr>Proposal on LP-WUS WI in Rel-19</vt:lpstr>
      <vt:lpstr>Introduction</vt:lpstr>
      <vt:lpstr>Waveform for LP-WUS</vt:lpstr>
      <vt:lpstr>LP-SS for LP-WUS</vt:lpstr>
      <vt:lpstr>Procedures for LP-WUS</vt:lpstr>
      <vt:lpstr>RRM supported by LP-WUR</vt:lpstr>
      <vt:lpstr>Cell reselection for LP-WUS</vt:lpstr>
      <vt:lpstr>Proposed WI scope for Rel-19 LP-WUS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Choi Seunghwan/5G Wireless Connect Standard Task(seunghwan.choi@lge.com)</cp:lastModifiedBy>
  <cp:revision>3625</cp:revision>
  <dcterms:created xsi:type="dcterms:W3CDTF">2016-10-11T04:12:52Z</dcterms:created>
  <dcterms:modified xsi:type="dcterms:W3CDTF">2023-11-30T07:43:38Z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