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3"/>
  </p:notesMasterIdLst>
  <p:sldIdLst>
    <p:sldId id="276" r:id="rId5"/>
    <p:sldId id="808" r:id="rId6"/>
    <p:sldId id="810" r:id="rId7"/>
    <p:sldId id="802" r:id="rId8"/>
    <p:sldId id="809" r:id="rId9"/>
    <p:sldId id="806" r:id="rId10"/>
    <p:sldId id="807" r:id="rId11"/>
    <p:sldId id="796" r:id="rId12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808"/>
            <p14:sldId id="810"/>
            <p14:sldId id="802"/>
            <p14:sldId id="809"/>
            <p14:sldId id="806"/>
            <p14:sldId id="807"/>
            <p14:sldId id="796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y KIM (LG Electronics)" initials="JayKIM" lastIdx="9" clrIdx="0">
    <p:extLst>
      <p:ext uri="{19B8F6BF-5375-455C-9EA6-DF929625EA0E}">
        <p15:presenceInfo xmlns:p15="http://schemas.microsoft.com/office/powerpoint/2012/main" userId="Jay KIM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6B6B"/>
    <a:srgbClr val="0000FF"/>
    <a:srgbClr val="D9CBB5"/>
    <a:srgbClr val="FF6699"/>
    <a:srgbClr val="E46C0A"/>
    <a:srgbClr val="FFFFFF"/>
    <a:srgbClr val="0067A6"/>
    <a:srgbClr val="A50034"/>
    <a:srgbClr val="000046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2" autoAdjust="0"/>
    <p:restoredTop sz="97461" autoAdjust="0"/>
  </p:normalViewPr>
  <p:slideViewPr>
    <p:cSldViewPr>
      <p:cViewPr varScale="1">
        <p:scale>
          <a:sx n="74" d="100"/>
          <a:sy n="74" d="100"/>
        </p:scale>
        <p:origin x="408" y="72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2023-12-01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242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6522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714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4625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0025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40100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111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 userDrawn="1"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Meeting #102</a:t>
            </a:r>
          </a:p>
          <a:p>
            <a:r>
              <a:rPr kumimoji="1" lang="fr-FR" altLang="ko-KR" b="1" i="1" kern="120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Edinburgh, Scotland, December 11-15, 2023</a:t>
            </a:r>
          </a:p>
          <a:p>
            <a:pPr marL="0" marR="0" lvl="0" indent="0" algn="l" defTabSz="11382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b="1" i="1" kern="120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9.1.1.4</a:t>
            </a:r>
            <a:endParaRPr kumimoji="1" lang="en-US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RP-233154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2023-12-01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AHs/2023_06_RAN_Rel19_WS/Docs/RWS-230488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TSG_RAN/TSGR_101/Docs/RP-231540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Proposals on Ambient IoT in Rel-19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(1)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23853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Generic requirements of ambient IoT devices</a:t>
            </a:r>
          </a:p>
          <a:p>
            <a:pPr lvl="1"/>
            <a:r>
              <a:rPr lang="en-US" altLang="ko-KR" dirty="0"/>
              <a:t>Ultra-low complexity, ultra-low power, and compact form factor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/>
              <a:t>Device types/categories/set of devices</a:t>
            </a:r>
          </a:p>
          <a:p>
            <a:pPr lvl="1"/>
            <a:r>
              <a:rPr lang="en-US" altLang="ko-KR" dirty="0"/>
              <a:t>Device A: No energy storage, backscattering transmission</a:t>
            </a:r>
          </a:p>
          <a:p>
            <a:pPr lvl="1"/>
            <a:r>
              <a:rPr lang="en-US" altLang="ko-KR" dirty="0"/>
              <a:t>Device B: Has </a:t>
            </a:r>
            <a:r>
              <a:rPr lang="en-US" altLang="ko-KR" i="1" dirty="0"/>
              <a:t>limited</a:t>
            </a:r>
            <a:r>
              <a:rPr lang="en-US" altLang="ko-KR" dirty="0"/>
              <a:t> energy storage (e.g., capacitor), backscattering transmission</a:t>
            </a:r>
          </a:p>
          <a:p>
            <a:pPr lvl="1"/>
            <a:r>
              <a:rPr lang="en-US" altLang="ko-KR" dirty="0"/>
              <a:t>Device C: Has energy storage, independent signal generation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/>
              <a:t>Target use cases</a:t>
            </a:r>
          </a:p>
          <a:p>
            <a:pPr lvl="1"/>
            <a:r>
              <a:rPr lang="en-US" altLang="ko-KR" dirty="0"/>
              <a:t>Inventory, sensors, positioning, and command</a:t>
            </a:r>
          </a:p>
          <a:p>
            <a:pPr lvl="1"/>
            <a:r>
              <a:rPr lang="en-US" altLang="ko-KR" dirty="0"/>
              <a:t>Indoor and outdoor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/>
              <a:t>Competing non-3GPP IoT technologies</a:t>
            </a:r>
          </a:p>
          <a:p>
            <a:pPr lvl="1"/>
            <a:r>
              <a:rPr lang="en-US" altLang="ko-KR" dirty="0"/>
              <a:t>RFID and barcode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/>
              <a:t>Compared to existing 3GPP IoT technologies </a:t>
            </a:r>
          </a:p>
          <a:p>
            <a:pPr marL="0" lvl="1" indent="0">
              <a:buNone/>
            </a:pPr>
            <a:r>
              <a:rPr lang="en-US" altLang="ko-KR" sz="2400" b="1" dirty="0"/>
              <a:t>     (NB-IoT/LTE MTC/RedCap)</a:t>
            </a:r>
          </a:p>
          <a:p>
            <a:pPr lvl="1"/>
            <a:r>
              <a:rPr lang="en-US" altLang="ko-KR" dirty="0"/>
              <a:t>Power and complexity orders of magnitude lower</a:t>
            </a:r>
          </a:p>
          <a:p>
            <a:pPr lvl="1"/>
            <a:r>
              <a:rPr lang="en-US" altLang="ko-KR" dirty="0"/>
              <a:t>Device (connection) density orders of magnitude higher</a:t>
            </a:r>
          </a:p>
          <a:p>
            <a:pPr lvl="1"/>
            <a:r>
              <a:rPr lang="en-US" altLang="ko-KR" dirty="0"/>
              <a:t>Coverage much smaller, especially for Devices A and B</a:t>
            </a:r>
          </a:p>
          <a:p>
            <a:pPr lvl="1"/>
            <a:endParaRPr lang="en-US" altLang="ko-KR" sz="2400" dirty="0"/>
          </a:p>
          <a:p>
            <a:pPr marL="571462" lvl="1" indent="0">
              <a:buNone/>
            </a:pPr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0080" y="2983382"/>
            <a:ext cx="5424404" cy="461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03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(2)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199" y="1333922"/>
            <a:ext cx="14058907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As an outcome of RAN Rel-19 workshop in June, a summary </a:t>
            </a:r>
            <a:r>
              <a:rPr lang="en-US" altLang="ko-KR" sz="2400"/>
              <a:t>document </a:t>
            </a:r>
            <a:r>
              <a:rPr lang="en-US" altLang="ko-KR" sz="2400">
                <a:hlinkClick r:id="rId3" tooltip="http://www.3gpp.org/ftp/tsg_ran/tsg_ran/tsgr_ahs/2021_06_ran_rel18_ws/docs/rws-210659.zip"/>
              </a:rPr>
              <a:t>RWS-230488</a:t>
            </a:r>
            <a:r>
              <a:rPr lang="en-US" altLang="ko-KR" sz="2400" smtClean="0"/>
              <a:t> </a:t>
            </a:r>
            <a:r>
              <a:rPr lang="en-US" altLang="ko-KR" sz="2400" dirty="0"/>
              <a:t>was endorsed</a:t>
            </a:r>
          </a:p>
          <a:p>
            <a:pPr lvl="1"/>
            <a:r>
              <a:rPr lang="en-US" altLang="ko-KR" dirty="0"/>
              <a:t>The summary was intended to be used as a starting point for follow-on discussions on Rel-19 topics</a:t>
            </a:r>
          </a:p>
          <a:p>
            <a:pPr lvl="1"/>
            <a:endParaRPr lang="en-US" altLang="ko-KR" dirty="0"/>
          </a:p>
          <a:p>
            <a:r>
              <a:rPr lang="en-US" altLang="ko-KR" sz="2400" smtClean="0"/>
              <a:t>In RAN#101, </a:t>
            </a:r>
            <a:r>
              <a:rPr lang="en-US" altLang="ko-KR" sz="2400" smtClean="0">
                <a:hlinkClick r:id="rId4"/>
              </a:rPr>
              <a:t>RP-231540</a:t>
            </a:r>
            <a:r>
              <a:rPr lang="en-US" altLang="ko-KR" sz="2400" smtClean="0"/>
              <a:t> (RAN Chair’s Guidance for RAN Release 19) was endorsed</a:t>
            </a:r>
          </a:p>
          <a:p>
            <a:endParaRPr lang="en-US" altLang="ko-KR" sz="2400"/>
          </a:p>
          <a:p>
            <a:r>
              <a:rPr lang="en-US" altLang="ko-KR" sz="2400" smtClean="0"/>
              <a:t>Meanwhile</a:t>
            </a:r>
            <a:r>
              <a:rPr lang="en-US" altLang="ko-KR" sz="2400"/>
              <a:t>, in </a:t>
            </a:r>
            <a:r>
              <a:rPr lang="en-US" altLang="ko-KR" sz="2400" smtClean="0"/>
              <a:t>RAN#101, </a:t>
            </a:r>
            <a:r>
              <a:rPr lang="en-US" altLang="ko-KR" sz="2400"/>
              <a:t>Rel-18 </a:t>
            </a:r>
            <a:r>
              <a:rPr lang="en-US" altLang="ko-KR" sz="2400" smtClean="0"/>
              <a:t>Study </a:t>
            </a:r>
            <a:r>
              <a:rPr lang="en-US" altLang="ko-KR" sz="2400"/>
              <a:t>on Ambient IoT </a:t>
            </a:r>
            <a:r>
              <a:rPr lang="en-US" altLang="ko-KR" sz="2400" smtClean="0"/>
              <a:t>in RAN was </a:t>
            </a:r>
            <a:r>
              <a:rPr lang="en-US" altLang="ko-KR" sz="2400"/>
              <a:t>completed with </a:t>
            </a:r>
            <a:r>
              <a:rPr lang="en-US" altLang="ko-KR" sz="2400" smtClean="0"/>
              <a:t>a few recommendations for </a:t>
            </a:r>
            <a:r>
              <a:rPr lang="en-US" altLang="ko-KR" sz="2400"/>
              <a:t>the initial WG-level study of Ambient IoT </a:t>
            </a:r>
            <a:r>
              <a:rPr lang="en-US" altLang="ko-KR" sz="2400" smtClean="0"/>
              <a:t>(TR </a:t>
            </a:r>
            <a:r>
              <a:rPr lang="en-US" altLang="ko-KR" sz="2400"/>
              <a:t>38.848 </a:t>
            </a:r>
            <a:r>
              <a:rPr lang="en-US" altLang="ko-KR" sz="2400" smtClean="0"/>
              <a:t>V1.0.0)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endParaRPr lang="en-US" altLang="ko-KR" sz="2400" b="1" dirty="0"/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dirty="0"/>
              <a:t>In this contribution, we share our views on the support, focus areas and high-level </a:t>
            </a:r>
            <a:r>
              <a:rPr lang="en-US" altLang="ko-KR" sz="2400" b="1" dirty="0" smtClean="0"/>
              <a:t>objectives </a:t>
            </a:r>
            <a:r>
              <a:rPr lang="en-US" altLang="ko-KR" sz="2400" b="1" dirty="0"/>
              <a:t>for ambient IoT in Rel-19</a:t>
            </a:r>
          </a:p>
        </p:txBody>
      </p:sp>
    </p:spTree>
    <p:extLst>
      <p:ext uri="{BB962C8B-B14F-4D97-AF65-F5344CB8AC3E}">
        <p14:creationId xmlns:p14="http://schemas.microsoft.com/office/powerpoint/2010/main" val="339761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Support for Ambient IoT in Rel-19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Supporting ambient IoT in 3GPP is beneficial</a:t>
            </a:r>
          </a:p>
          <a:p>
            <a:pPr lvl="1"/>
            <a:r>
              <a:rPr lang="en-US" altLang="ko-KR" dirty="0"/>
              <a:t>To accelerate automation and digitization of various industries</a:t>
            </a:r>
          </a:p>
          <a:p>
            <a:pPr lvl="1"/>
            <a:r>
              <a:rPr lang="en-US" altLang="ko-KR" dirty="0"/>
              <a:t>To expand the 3GPP echo system and create a new market opportunity</a:t>
            </a:r>
          </a:p>
          <a:p>
            <a:endParaRPr lang="en-US" altLang="ko-KR" sz="2400" dirty="0"/>
          </a:p>
          <a:p>
            <a:r>
              <a:rPr lang="en-US" altLang="ko-KR" sz="2400" dirty="0" smtClean="0"/>
              <a:t>RAN </a:t>
            </a:r>
            <a:r>
              <a:rPr lang="en-US" altLang="ko-KR" sz="2400" smtClean="0"/>
              <a:t>concluded that</a:t>
            </a:r>
            <a:r>
              <a:rPr lang="en-US" altLang="ko-KR" sz="2400" dirty="0" smtClean="0"/>
              <a:t>, in preliminary </a:t>
            </a:r>
            <a:r>
              <a:rPr lang="en-US" altLang="ko-KR" sz="2400" dirty="0"/>
              <a:t>feasibility analysis at TSG-RAN </a:t>
            </a:r>
            <a:r>
              <a:rPr lang="en-US" altLang="ko-KR" sz="2400" dirty="0" smtClean="0"/>
              <a:t>level, Ambient IoT is feasible and beneficial, and recommended a further WG-level study prior to </a:t>
            </a:r>
            <a:r>
              <a:rPr lang="en-US" altLang="ko-KR" sz="2400" smtClean="0"/>
              <a:t>normative </a:t>
            </a:r>
            <a:r>
              <a:rPr lang="en-US" altLang="ko-KR" sz="2400"/>
              <a:t>work (TR 38.848 V1.0.0)</a:t>
            </a:r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We </a:t>
            </a:r>
            <a:r>
              <a:rPr lang="en-US" altLang="ko-KR" sz="2400" dirty="0"/>
              <a:t>support to introduce </a:t>
            </a:r>
            <a:r>
              <a:rPr lang="en-US" altLang="ko-KR" sz="2400" dirty="0" smtClean="0"/>
              <a:t>a follow-on RAN </a:t>
            </a:r>
            <a:r>
              <a:rPr lang="en-US" altLang="ko-KR" sz="2400" dirty="0"/>
              <a:t>WG-level SI for ambient IoT in Rel-19</a:t>
            </a:r>
          </a:p>
          <a:p>
            <a:pPr lvl="1"/>
            <a:r>
              <a:rPr lang="en-US" altLang="ko-KR" dirty="0"/>
              <a:t>To gain a deeper insight into feasibility and potential specification effort needed to support the ambient IoT in 3GPP</a:t>
            </a:r>
          </a:p>
          <a:p>
            <a:pPr lvl="1"/>
            <a:r>
              <a:rPr lang="en-US" altLang="ko-KR" dirty="0"/>
              <a:t>To continue feasibility study in WG level on power, complexity, coverage, and so on (mainly by RAN1)</a:t>
            </a:r>
          </a:p>
          <a:p>
            <a:pPr lvl="1"/>
            <a:endParaRPr lang="en-US" altLang="ko-KR" dirty="0"/>
          </a:p>
          <a:p>
            <a:pPr lvl="1"/>
            <a:r>
              <a:rPr lang="en-US" altLang="ko-KR" dirty="0"/>
              <a:t>Timely completion of Rel-19 SI/WI within the 18-month time frame is important  </a:t>
            </a:r>
          </a:p>
          <a:p>
            <a:pPr marL="571462" lvl="1" indent="0">
              <a:buNone/>
            </a:pPr>
            <a:r>
              <a:rPr lang="en-US" altLang="ko-KR" dirty="0"/>
              <a:t>* </a:t>
            </a:r>
            <a:r>
              <a:rPr lang="en-US" altLang="ko-KR" dirty="0" smtClean="0"/>
              <a:t>We are open to discuss whether </a:t>
            </a:r>
            <a:r>
              <a:rPr lang="en-US" altLang="ko-KR" dirty="0"/>
              <a:t>to proceed with a normative work on ambient </a:t>
            </a:r>
            <a:r>
              <a:rPr lang="en-US" altLang="ko-KR" dirty="0" smtClean="0"/>
              <a:t>IoT in December 2024, </a:t>
            </a:r>
            <a:r>
              <a:rPr lang="en-US" altLang="ko-KR" dirty="0"/>
              <a:t>but, for now, we think it is more realistic to pursue the study phase only in Rel-19</a:t>
            </a:r>
          </a:p>
          <a:p>
            <a:endParaRPr lang="en-US" altLang="ko-KR" sz="2400" dirty="0"/>
          </a:p>
          <a:p>
            <a:r>
              <a:rPr lang="en-US" altLang="ko-KR" sz="2400" i="1" dirty="0">
                <a:solidFill>
                  <a:srgbClr val="C00000"/>
                </a:solidFill>
              </a:rPr>
              <a:t>Proposal: Introduce RAN WG-level SI for the feasibility study of ambient IoT in Rel-19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The study to be led by RAN1</a:t>
            </a:r>
          </a:p>
        </p:txBody>
      </p:sp>
    </p:spTree>
    <p:extLst>
      <p:ext uri="{BB962C8B-B14F-4D97-AF65-F5344CB8AC3E}">
        <p14:creationId xmlns:p14="http://schemas.microsoft.com/office/powerpoint/2010/main" val="58085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Focus Area – Topology &amp; Device Types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400" dirty="0"/>
              <a:t>Connectivity topologies (Rel-18 RAN study)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smtClean="0"/>
          </a:p>
          <a:p>
            <a:r>
              <a:rPr lang="en-US" altLang="ko-KR" sz="2400" smtClean="0"/>
              <a:t>WG-level </a:t>
            </a:r>
            <a:r>
              <a:rPr lang="en-US" altLang="ko-KR" sz="2400" dirty="0"/>
              <a:t>study to focus on topology 1 in Rel-19</a:t>
            </a:r>
          </a:p>
          <a:p>
            <a:pPr lvl="1"/>
            <a:r>
              <a:rPr lang="en-US" altLang="ko-KR" dirty="0"/>
              <a:t>Feasibility study on topology 1 can be the basis for studying other topologies. Therefore, studying topology 1 </a:t>
            </a:r>
            <a:r>
              <a:rPr lang="en-US" altLang="ko-KR" dirty="0" smtClean="0"/>
              <a:t>should be considered </a:t>
            </a:r>
            <a:r>
              <a:rPr lang="en-US" altLang="ko-KR" dirty="0"/>
              <a:t>to be most important as well as urgent in Rel-19</a:t>
            </a:r>
          </a:p>
          <a:p>
            <a:pPr lvl="1"/>
            <a:r>
              <a:rPr lang="en-US" altLang="ko-KR" dirty="0" smtClean="0"/>
              <a:t>To extend the deployment scenarios (and hence use cases), study on topologies 2 and 3 can start in a later phase in Rel-19 or </a:t>
            </a:r>
            <a:r>
              <a:rPr lang="en-US" altLang="ko-KR" smtClean="0"/>
              <a:t>in a later release</a:t>
            </a:r>
            <a:endParaRPr lang="en-US" altLang="ko-KR" dirty="0" smtClean="0"/>
          </a:p>
          <a:p>
            <a:r>
              <a:rPr lang="en-US" altLang="ko-KR" sz="2400" dirty="0" smtClean="0"/>
              <a:t>WG-level </a:t>
            </a:r>
            <a:r>
              <a:rPr lang="en-US" altLang="ko-KR" sz="2400" dirty="0"/>
              <a:t>study to </a:t>
            </a:r>
            <a:r>
              <a:rPr lang="en-US" altLang="ko-KR" sz="2400" dirty="0" smtClean="0"/>
              <a:t>consider all Devices A, B and C in </a:t>
            </a:r>
            <a:r>
              <a:rPr lang="en-US" altLang="ko-KR" sz="2400" dirty="0"/>
              <a:t>Rel-19</a:t>
            </a:r>
          </a:p>
          <a:p>
            <a:pPr lvl="1"/>
            <a:r>
              <a:rPr lang="en-US" altLang="ko-KR" smtClean="0"/>
              <a:t>According to TR 38.848, with topology 1 which is the most basic and important topology, deployment scenario 1 (Device indoors, basestation indoors) is </a:t>
            </a:r>
            <a:r>
              <a:rPr lang="en-US" altLang="ko-KR"/>
              <a:t>applicable for all Devices A, B and </a:t>
            </a:r>
            <a:r>
              <a:rPr lang="en-US" altLang="ko-KR" smtClean="0"/>
              <a:t>C</a:t>
            </a:r>
          </a:p>
          <a:p>
            <a:r>
              <a:rPr lang="en-US" altLang="ko-KR" sz="2400" i="1">
                <a:solidFill>
                  <a:srgbClr val="C00000"/>
                </a:solidFill>
              </a:rPr>
              <a:t>Proposal: SI </a:t>
            </a:r>
            <a:r>
              <a:rPr lang="en-US" altLang="ko-KR" sz="2400" i="1" dirty="0">
                <a:solidFill>
                  <a:srgbClr val="C00000"/>
                </a:solidFill>
              </a:rPr>
              <a:t>focuses on (or prioritize) connectivity topology 1 (BS </a:t>
            </a:r>
            <a:r>
              <a:rPr lang="en-US" altLang="ko-KR" sz="2400" i="1" dirty="0">
                <a:solidFill>
                  <a:srgbClr val="C00000"/>
                </a:solidFill>
                <a:sym typeface="Wingdings" panose="05000000000000000000" pitchFamily="2" charset="2"/>
              </a:rPr>
              <a:t></a:t>
            </a:r>
            <a:r>
              <a:rPr lang="en-US" altLang="ko-KR" sz="2400" i="1" dirty="0">
                <a:solidFill>
                  <a:srgbClr val="C00000"/>
                </a:solidFill>
              </a:rPr>
              <a:t> Ambient IoT device):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Further consideration : whether to additionally study connectivity topologies 2 and 3 in Rel-19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i="1">
                <a:solidFill>
                  <a:srgbClr val="C00000"/>
                </a:solidFill>
              </a:rPr>
              <a:t>Proposal: SI </a:t>
            </a:r>
            <a:r>
              <a:rPr lang="en-US" altLang="ko-KR" sz="2400" b="1" i="1" dirty="0">
                <a:solidFill>
                  <a:srgbClr val="C00000"/>
                </a:solidFill>
              </a:rPr>
              <a:t>considers all ambient IoT devices (Device </a:t>
            </a:r>
            <a:r>
              <a:rPr lang="en-US" altLang="ko-KR" sz="2400" b="1" i="1" dirty="0" smtClean="0">
                <a:solidFill>
                  <a:srgbClr val="C00000"/>
                </a:solidFill>
              </a:rPr>
              <a:t>A, B and C</a:t>
            </a:r>
            <a:r>
              <a:rPr lang="en-US" altLang="ko-KR" sz="2400" b="1" i="1" dirty="0">
                <a:solidFill>
                  <a:srgbClr val="C00000"/>
                </a:solidFill>
              </a:rPr>
              <a:t>)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226" y="2342034"/>
            <a:ext cx="13593608" cy="2160240"/>
          </a:xfrm>
          <a:prstGeom prst="rect">
            <a:avLst/>
          </a:prstGeom>
        </p:spPr>
      </p:pic>
      <p:sp>
        <p:nvSpPr>
          <p:cNvPr id="9" name="순서도: 대체 처리 8"/>
          <p:cNvSpPr/>
          <p:nvPr/>
        </p:nvSpPr>
        <p:spPr>
          <a:xfrm>
            <a:off x="915126" y="1837978"/>
            <a:ext cx="3032466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1:</a:t>
            </a:r>
          </a:p>
          <a:p>
            <a:pPr algn="ctr">
              <a:lnSpc>
                <a:spcPct val="150000"/>
              </a:lnSpc>
            </a:pPr>
            <a:r>
              <a:rPr lang="en-US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 </a:t>
            </a:r>
            <a:r>
              <a:rPr lang="en-US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 Ambient IoT device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순서도: 대체 처리 9"/>
          <p:cNvSpPr/>
          <p:nvPr/>
        </p:nvSpPr>
        <p:spPr>
          <a:xfrm>
            <a:off x="4163616" y="1837978"/>
            <a:ext cx="3176482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2:</a:t>
            </a:r>
          </a:p>
          <a:p>
            <a:pPr algn="ctr">
              <a:lnSpc>
                <a:spcPct val="150000"/>
              </a:lnSpc>
            </a:pPr>
            <a:r>
              <a:rPr lang="en-US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 ↔ intermediate node ↔ Ambient IoT device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순서도: 대체 처리 10"/>
          <p:cNvSpPr/>
          <p:nvPr/>
        </p:nvSpPr>
        <p:spPr>
          <a:xfrm>
            <a:off x="7556122" y="1837978"/>
            <a:ext cx="4168334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3:</a:t>
            </a:r>
          </a:p>
          <a:p>
            <a:pPr algn="ctr">
              <a:lnSpc>
                <a:spcPct val="150000"/>
              </a:lnSpc>
            </a:pPr>
            <a:r>
              <a:rPr lang="en-US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BS ↔ assisting node ↔ Ambient IoT device ↔ BS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순서도: 대체 처리 11"/>
          <p:cNvSpPr/>
          <p:nvPr/>
        </p:nvSpPr>
        <p:spPr>
          <a:xfrm>
            <a:off x="11940480" y="1837978"/>
            <a:ext cx="2376264" cy="504056"/>
          </a:xfrm>
          <a:prstGeom prst="flowChartAlternateProcess">
            <a:avLst/>
          </a:prstGeom>
          <a:solidFill>
            <a:schemeClr val="accent1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r-FR" altLang="ko-KR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Topology 4:</a:t>
            </a:r>
          </a:p>
          <a:p>
            <a:pPr algn="ctr">
              <a:lnSpc>
                <a:spcPct val="150000"/>
              </a:lnSpc>
            </a:pPr>
            <a:r>
              <a:rPr lang="fr-FR" altLang="ko-KR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UE ↔ Ambient IoT device</a:t>
            </a:r>
            <a:endParaRPr lang="ko-KR" alt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49909" y="3926210"/>
            <a:ext cx="1914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Topology 3 with DL assistance</a:t>
            </a:r>
            <a:endParaRPr lang="ko-KR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38141" y="3926210"/>
            <a:ext cx="19143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Arial" panose="020B0604020202020204" pitchFamily="34" charset="0"/>
                <a:cs typeface="Arial" panose="020B0604020202020204" pitchFamily="34" charset="0"/>
              </a:rPr>
              <a:t>Topology 3 with UL assistance</a:t>
            </a:r>
            <a:endParaRPr lang="ko-KR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Focus Area – Spectrum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 lnSpcReduction="10000"/>
          </a:bodyPr>
          <a:lstStyle/>
          <a:p>
            <a:r>
              <a:rPr lang="en-US" altLang="ko-KR" sz="2400" smtClean="0"/>
              <a:t>Spectrum </a:t>
            </a:r>
            <a:r>
              <a:rPr lang="en-US" altLang="ko-KR" sz="2400"/>
              <a:t>in deployment </a:t>
            </a:r>
            <a:r>
              <a:rPr lang="en-US" altLang="ko-KR" sz="2400" smtClean="0"/>
              <a:t>scenarios</a:t>
            </a:r>
            <a:endParaRPr lang="en-US" altLang="ko-KR" sz="2400"/>
          </a:p>
          <a:p>
            <a:pPr lvl="1"/>
            <a:r>
              <a:rPr lang="en-US" altLang="ko-KR" smtClean="0"/>
              <a:t>Focus </a:t>
            </a:r>
            <a:r>
              <a:rPr lang="en-US" altLang="ko-KR"/>
              <a:t>on the licensed spectrum in </a:t>
            </a:r>
            <a:r>
              <a:rPr lang="en-US" altLang="ko-KR" smtClean="0"/>
              <a:t>FR1 (as recommended </a:t>
            </a:r>
            <a:r>
              <a:rPr lang="en-US" altLang="ko-KR"/>
              <a:t>in </a:t>
            </a:r>
            <a:r>
              <a:rPr lang="en-US" altLang="ko-KR" smtClean="0"/>
              <a:t>Rel-18 RAN study)</a:t>
            </a:r>
          </a:p>
          <a:p>
            <a:pPr lvl="2"/>
            <a:r>
              <a:rPr lang="en-US" altLang="ko-KR" sz="2000" smtClean="0"/>
              <a:t>After </a:t>
            </a:r>
            <a:r>
              <a:rPr lang="en-US" altLang="ko-KR" sz="2000" dirty="0"/>
              <a:t>feasibility study on the </a:t>
            </a:r>
            <a:r>
              <a:rPr lang="en-US" altLang="ko-KR" sz="2000"/>
              <a:t>licensed </a:t>
            </a:r>
            <a:r>
              <a:rPr lang="en-US" altLang="ko-KR" sz="2000" smtClean="0"/>
              <a:t>spectrum, study on the unlicensed spectrum can start in a later release</a:t>
            </a:r>
          </a:p>
          <a:p>
            <a:pPr lvl="2"/>
            <a:r>
              <a:rPr lang="en-US" altLang="ko-KR" sz="2000" smtClean="0"/>
              <a:t>For FR2, further discussions on the justification in terms of applications and use cases, and the feasibility in terms of power, complexity, coverage, etc., are needed before starting the study/work in RAN WG</a:t>
            </a:r>
          </a:p>
          <a:p>
            <a:pPr lvl="1"/>
            <a:r>
              <a:rPr lang="en-US" altLang="ko-KR" smtClean="0"/>
              <a:t>Focus on the spectrum in-band to NR in Rel-19</a:t>
            </a:r>
          </a:p>
          <a:p>
            <a:pPr lvl="2"/>
            <a:r>
              <a:rPr lang="en-US" altLang="ko-KR" sz="2000" smtClean="0"/>
              <a:t>We are open for further discussion on whether to further consider the spectrum in guard-band NR/LTE and in standalone band(s) in Rel-19</a:t>
            </a:r>
          </a:p>
          <a:p>
            <a:pPr lvl="1"/>
            <a:endParaRPr lang="en-US" altLang="ko-KR" smtClean="0"/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GB" altLang="ko-KR" sz="2400" b="1" smtClean="0"/>
              <a:t>Selection </a:t>
            </a:r>
            <a:r>
              <a:rPr lang="en-GB" altLang="ko-KR" sz="2400" b="1"/>
              <a:t>or prioritization between FDD and FDD/TDD </a:t>
            </a:r>
            <a:endParaRPr lang="en-US" altLang="ko-KR" sz="2400" b="1" dirty="0"/>
          </a:p>
          <a:p>
            <a:pPr lvl="1"/>
            <a:r>
              <a:rPr lang="en-US" altLang="ko-KR" smtClean="0"/>
              <a:t>Study both FDD and TDD in licensed spectrum in FR1</a:t>
            </a:r>
          </a:p>
          <a:p>
            <a:pPr lvl="1"/>
            <a:r>
              <a:rPr lang="en-US" altLang="ko-KR" smtClean="0"/>
              <a:t>For FDD, whether there is any (regional) spectrum regulation issues, especially for the devices based on backscattering communications, needs to be carefully checked</a:t>
            </a:r>
          </a:p>
          <a:p>
            <a:pPr lvl="2"/>
            <a:r>
              <a:rPr lang="en-US" altLang="ko-KR" sz="2000" smtClean="0"/>
              <a:t>Note: Currently, non-3GPP competing technology (e.g., RFID) is mainly operating in ISM bands</a:t>
            </a:r>
          </a:p>
          <a:p>
            <a:pPr lvl="1"/>
            <a:r>
              <a:rPr lang="en-US" altLang="ko-KR" smtClean="0"/>
              <a:t>For TDD, feasibility study on whether Ambient IoT devices can support TDD can start in Rel-19</a:t>
            </a:r>
            <a:endParaRPr lang="en-US" altLang="ko-KR" dirty="0"/>
          </a:p>
          <a:p>
            <a:endParaRPr lang="en-US" altLang="ko-KR" sz="2400" smtClean="0"/>
          </a:p>
          <a:p>
            <a:r>
              <a:rPr lang="en-US" altLang="ko-KR" sz="2400" i="1">
                <a:solidFill>
                  <a:srgbClr val="C00000"/>
                </a:solidFill>
              </a:rPr>
              <a:t>Proposal: SI </a:t>
            </a:r>
            <a:r>
              <a:rPr lang="en-US" altLang="ko-KR" sz="2400" i="1" dirty="0">
                <a:solidFill>
                  <a:srgbClr val="C00000"/>
                </a:solidFill>
              </a:rPr>
              <a:t>focuses on (or prioritize) the licensed spectrum in FR1:</a:t>
            </a:r>
          </a:p>
          <a:p>
            <a:pPr lvl="1"/>
            <a:r>
              <a:rPr lang="en-US" altLang="ko-KR" i="1" smtClean="0">
                <a:solidFill>
                  <a:srgbClr val="0000FF"/>
                </a:solidFill>
              </a:rPr>
              <a:t>Study both FDD and TDD in licensed spectrum in FR1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i="1">
                <a:solidFill>
                  <a:srgbClr val="C00000"/>
                </a:solidFill>
              </a:rPr>
              <a:t>Proposal: SI focuses on the spectrum </a:t>
            </a:r>
            <a:r>
              <a:rPr lang="en-US" altLang="ko-KR" sz="2400" b="1" i="1" smtClean="0">
                <a:solidFill>
                  <a:srgbClr val="C00000"/>
                </a:solidFill>
              </a:rPr>
              <a:t>in-band </a:t>
            </a:r>
            <a:r>
              <a:rPr lang="en-US" altLang="ko-KR" sz="2400" b="1" i="1">
                <a:solidFill>
                  <a:srgbClr val="C00000"/>
                </a:solidFill>
              </a:rPr>
              <a:t>to NR in Rel-19</a:t>
            </a:r>
          </a:p>
          <a:p>
            <a:pPr lvl="1"/>
            <a:r>
              <a:rPr lang="en-US" altLang="ko-KR" i="1">
                <a:solidFill>
                  <a:srgbClr val="0000FF"/>
                </a:solidFill>
              </a:rPr>
              <a:t>Further consideration : whether to </a:t>
            </a:r>
            <a:r>
              <a:rPr lang="en-US" altLang="ko-KR" i="1" smtClean="0">
                <a:solidFill>
                  <a:srgbClr val="0000FF"/>
                </a:solidFill>
              </a:rPr>
              <a:t>add the spectrum guard-band to NR/LTE and in standalone band(s) in Rel-19</a:t>
            </a:r>
            <a:endParaRPr lang="en-US" altLang="ko-KR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97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High-level </a:t>
            </a:r>
            <a:r>
              <a:rPr lang="en-US" altLang="ko-KR" smtClean="0"/>
              <a:t>Obejctives </a:t>
            </a:r>
            <a:r>
              <a:rPr lang="en-US" altLang="ko-KR" dirty="0"/>
              <a:t>for Ambient IoT in Rel-19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smtClean="0"/>
              <a:t>High-level objectives </a:t>
            </a:r>
            <a:r>
              <a:rPr lang="en-US" altLang="ko-KR" sz="2400" dirty="0"/>
              <a:t>to be included in the WG-level study</a:t>
            </a:r>
          </a:p>
          <a:p>
            <a:pPr lvl="1"/>
            <a:r>
              <a:rPr lang="en-US" altLang="ko-KR" b="1"/>
              <a:t>Evaluations and </a:t>
            </a:r>
            <a:r>
              <a:rPr lang="en-US" altLang="ko-KR" b="1" smtClean="0"/>
              <a:t>WG-level feasibility </a:t>
            </a:r>
            <a:r>
              <a:rPr lang="en-US" altLang="ko-KR" b="1"/>
              <a:t>assessments</a:t>
            </a:r>
          </a:p>
          <a:p>
            <a:pPr lvl="2"/>
            <a:r>
              <a:rPr lang="en-US" altLang="ko-KR" sz="2100" smtClean="0"/>
              <a:t>Study and evaluation on device architectures </a:t>
            </a:r>
            <a:r>
              <a:rPr lang="en-US" altLang="ko-KR" sz="2100"/>
              <a:t>and </a:t>
            </a:r>
            <a:r>
              <a:rPr lang="en-US" altLang="ko-KR" sz="2100" smtClean="0"/>
              <a:t>characteristics</a:t>
            </a:r>
            <a:endParaRPr lang="en-US" altLang="ko-KR" sz="2100"/>
          </a:p>
          <a:p>
            <a:pPr lvl="2"/>
            <a:r>
              <a:rPr lang="en-US" altLang="ko-KR" sz="2100" smtClean="0"/>
              <a:t>Including coexistence evaluations</a:t>
            </a:r>
            <a:endParaRPr lang="en-US" altLang="ko-KR" sz="2100"/>
          </a:p>
          <a:p>
            <a:pPr lvl="1"/>
            <a:r>
              <a:rPr lang="en-US" altLang="ko-KR" b="1" smtClean="0"/>
              <a:t>PHY </a:t>
            </a:r>
            <a:r>
              <a:rPr lang="en-US" altLang="ko-KR" b="1" dirty="0"/>
              <a:t>layer </a:t>
            </a:r>
            <a:r>
              <a:rPr lang="en-US" altLang="ko-KR" b="1"/>
              <a:t>DL/UL </a:t>
            </a:r>
            <a:r>
              <a:rPr lang="en-US" altLang="ko-KR" b="1" smtClean="0"/>
              <a:t>signal/channel </a:t>
            </a:r>
            <a:r>
              <a:rPr lang="en-US" altLang="ko-KR" b="1" dirty="0"/>
              <a:t>design &amp; L1 procedures to support ambient IoT</a:t>
            </a:r>
          </a:p>
          <a:p>
            <a:pPr lvl="2"/>
            <a:r>
              <a:rPr lang="en-US" altLang="ko-KR" sz="2000" dirty="0"/>
              <a:t>Study on PHY </a:t>
            </a:r>
            <a:r>
              <a:rPr lang="en-US" altLang="ko-KR" sz="2000"/>
              <a:t>layer </a:t>
            </a:r>
            <a:r>
              <a:rPr lang="en-US" altLang="ko-KR" sz="2000" smtClean="0"/>
              <a:t>signal/channel </a:t>
            </a:r>
            <a:r>
              <a:rPr lang="en-US" altLang="ko-KR" sz="2000" dirty="0"/>
              <a:t>design &amp; L1 </a:t>
            </a:r>
            <a:r>
              <a:rPr lang="en-US" altLang="ko-KR" sz="2000"/>
              <a:t>procedures </a:t>
            </a:r>
            <a:r>
              <a:rPr lang="en-US" altLang="ko-KR" sz="2000" smtClean="0"/>
              <a:t>to </a:t>
            </a:r>
            <a:r>
              <a:rPr lang="en-US" altLang="ko-KR" sz="2000" dirty="0"/>
              <a:t>support the ambient IoT devices in NR network</a:t>
            </a:r>
          </a:p>
          <a:p>
            <a:pPr lvl="1"/>
            <a:r>
              <a:rPr lang="en-US" altLang="ko-KR" b="1" dirty="0"/>
              <a:t>Collision/interference/load handling</a:t>
            </a:r>
          </a:p>
          <a:p>
            <a:pPr lvl="2"/>
            <a:r>
              <a:rPr lang="en-US" altLang="ko-KR" sz="2000"/>
              <a:t>Study on </a:t>
            </a:r>
            <a:r>
              <a:rPr lang="en-US" altLang="ko-KR" sz="2000" smtClean="0"/>
              <a:t>collision/interference/load handling techniques to </a:t>
            </a:r>
            <a:r>
              <a:rPr lang="en-US" altLang="ko-KR" sz="2000" dirty="0"/>
              <a:t>support larger coverage and denser deployment of devices compared to existing non-3GPP IoT technologies</a:t>
            </a:r>
          </a:p>
          <a:p>
            <a:pPr lvl="1"/>
            <a:r>
              <a:rPr lang="en-US" altLang="ko-KR" b="1" dirty="0"/>
              <a:t>Coexistence/harmonization with existing NR signals/channels</a:t>
            </a:r>
          </a:p>
          <a:p>
            <a:pPr lvl="2"/>
            <a:r>
              <a:rPr lang="en-US" altLang="ko-KR" sz="2000"/>
              <a:t>Study on </a:t>
            </a:r>
            <a:r>
              <a:rPr lang="en-US" altLang="ko-KR" sz="2000" smtClean="0"/>
              <a:t>coexistence/harmonization techniques with </a:t>
            </a:r>
            <a:r>
              <a:rPr lang="en-US" altLang="ko-KR" sz="2000"/>
              <a:t>existing NR signals/channels </a:t>
            </a:r>
            <a:r>
              <a:rPr lang="en-US" altLang="ko-KR" sz="2000" smtClean="0"/>
              <a:t>for NR in-band deployment scenario</a:t>
            </a:r>
          </a:p>
          <a:p>
            <a:pPr lvl="1"/>
            <a:endParaRPr lang="en-US" altLang="ko-KR" dirty="0"/>
          </a:p>
          <a:p>
            <a:r>
              <a:rPr lang="en-US" altLang="ko-KR" sz="2400" i="1">
                <a:solidFill>
                  <a:srgbClr val="C00000"/>
                </a:solidFill>
              </a:rPr>
              <a:t>Proposal: SI </a:t>
            </a:r>
            <a:r>
              <a:rPr lang="en-US" altLang="ko-KR" sz="2400" i="1" dirty="0">
                <a:solidFill>
                  <a:srgbClr val="C00000"/>
                </a:solidFill>
              </a:rPr>
              <a:t>includes study on</a:t>
            </a:r>
          </a:p>
          <a:p>
            <a:pPr lvl="1"/>
            <a:r>
              <a:rPr lang="en-US" altLang="ko-KR" i="1">
                <a:solidFill>
                  <a:srgbClr val="0000FF"/>
                </a:solidFill>
              </a:rPr>
              <a:t>Evaluations and </a:t>
            </a:r>
            <a:r>
              <a:rPr lang="en-US" altLang="ko-KR" i="1" smtClean="0">
                <a:solidFill>
                  <a:srgbClr val="0000FF"/>
                </a:solidFill>
              </a:rPr>
              <a:t>WG-level feasibility </a:t>
            </a:r>
            <a:r>
              <a:rPr lang="en-US" altLang="ko-KR" i="1">
                <a:solidFill>
                  <a:srgbClr val="0000FF"/>
                </a:solidFill>
              </a:rPr>
              <a:t>assessments</a:t>
            </a:r>
          </a:p>
          <a:p>
            <a:pPr lvl="1"/>
            <a:r>
              <a:rPr lang="en-US" altLang="ko-KR" i="1" smtClean="0">
                <a:solidFill>
                  <a:srgbClr val="0000FF"/>
                </a:solidFill>
              </a:rPr>
              <a:t>PHY </a:t>
            </a:r>
            <a:r>
              <a:rPr lang="en-US" altLang="ko-KR" i="1" dirty="0">
                <a:solidFill>
                  <a:srgbClr val="0000FF"/>
                </a:solidFill>
              </a:rPr>
              <a:t>layer </a:t>
            </a:r>
            <a:r>
              <a:rPr lang="en-US" altLang="ko-KR" i="1">
                <a:solidFill>
                  <a:srgbClr val="0000FF"/>
                </a:solidFill>
              </a:rPr>
              <a:t>DL/UL </a:t>
            </a:r>
            <a:r>
              <a:rPr lang="en-US" altLang="ko-KR" i="1" smtClean="0">
                <a:solidFill>
                  <a:srgbClr val="0000FF"/>
                </a:solidFill>
              </a:rPr>
              <a:t>signal/channel </a:t>
            </a:r>
            <a:r>
              <a:rPr lang="en-US" altLang="ko-KR" i="1" dirty="0">
                <a:solidFill>
                  <a:srgbClr val="0000FF"/>
                </a:solidFill>
              </a:rPr>
              <a:t>design &amp; L1 procedures to support ambient IoT</a:t>
            </a:r>
          </a:p>
          <a:p>
            <a:pPr lvl="1"/>
            <a:r>
              <a:rPr lang="en-US" altLang="ko-KR" i="1" dirty="0">
                <a:solidFill>
                  <a:srgbClr val="0000FF"/>
                </a:solidFill>
              </a:rPr>
              <a:t>Collision/interference/load handling</a:t>
            </a:r>
          </a:p>
          <a:p>
            <a:pPr lvl="1"/>
            <a:r>
              <a:rPr lang="en-US" altLang="ko-KR" i="1">
                <a:solidFill>
                  <a:srgbClr val="0000FF"/>
                </a:solidFill>
              </a:rPr>
              <a:t>Coexistence/harmonization </a:t>
            </a:r>
            <a:r>
              <a:rPr lang="en-US" altLang="ko-KR" i="1" smtClean="0">
                <a:solidFill>
                  <a:srgbClr val="0000FF"/>
                </a:solidFill>
              </a:rPr>
              <a:t>techniques with </a:t>
            </a:r>
            <a:r>
              <a:rPr lang="en-US" altLang="ko-KR" i="1" dirty="0">
                <a:solidFill>
                  <a:srgbClr val="0000FF"/>
                </a:solidFill>
              </a:rPr>
              <a:t>existing NR signals/channels</a:t>
            </a:r>
          </a:p>
        </p:txBody>
      </p:sp>
    </p:spTree>
    <p:extLst>
      <p:ext uri="{BB962C8B-B14F-4D97-AF65-F5344CB8AC3E}">
        <p14:creationId xmlns:p14="http://schemas.microsoft.com/office/powerpoint/2010/main" val="24673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 on Ambient IoT in Rel-19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/>
          <a:lstStyle/>
          <a:p>
            <a:r>
              <a:rPr lang="en-US" altLang="ko-KR" sz="2400" i="1" smtClean="0"/>
              <a:t>Introduce </a:t>
            </a:r>
            <a:r>
              <a:rPr lang="en-US" altLang="ko-KR" sz="2400" i="1"/>
              <a:t>RAN WG-level SI for the feasibility study of ambient IoT in Rel-19</a:t>
            </a:r>
          </a:p>
          <a:p>
            <a:pPr lvl="1"/>
            <a:r>
              <a:rPr lang="en-US" altLang="ko-KR" i="1"/>
              <a:t>The study to be led by RAN1</a:t>
            </a:r>
          </a:p>
          <a:p>
            <a:r>
              <a:rPr lang="en-US" altLang="ko-KR" sz="2400" i="1" smtClean="0"/>
              <a:t>SI </a:t>
            </a:r>
            <a:r>
              <a:rPr lang="en-US" altLang="ko-KR" sz="2400" i="1"/>
              <a:t>focuses on (or prioritize) </a:t>
            </a:r>
            <a:r>
              <a:rPr lang="en-US" altLang="ko-KR" sz="2400" i="1" smtClean="0"/>
              <a:t>on the following:</a:t>
            </a:r>
          </a:p>
          <a:p>
            <a:pPr lvl="1"/>
            <a:r>
              <a:rPr lang="en-US" altLang="ko-KR" i="1" smtClean="0"/>
              <a:t>Connectivity </a:t>
            </a:r>
            <a:r>
              <a:rPr lang="en-US" altLang="ko-KR" i="1"/>
              <a:t>topology 1 (BS </a:t>
            </a:r>
            <a:r>
              <a:rPr lang="en-US" altLang="ko-KR" i="1">
                <a:sym typeface="Wingdings" panose="05000000000000000000" pitchFamily="2" charset="2"/>
              </a:rPr>
              <a:t></a:t>
            </a:r>
            <a:r>
              <a:rPr lang="en-US" altLang="ko-KR" i="1"/>
              <a:t> Ambient IoT device):</a:t>
            </a:r>
          </a:p>
          <a:p>
            <a:pPr lvl="2"/>
            <a:r>
              <a:rPr lang="en-US" altLang="ko-KR" sz="2000" i="1"/>
              <a:t>Further consideration : whether to additionally study connectivity topologies 2 and 3 in Rel-19</a:t>
            </a:r>
          </a:p>
          <a:p>
            <a:pPr lvl="1"/>
            <a:r>
              <a:rPr lang="en-US" altLang="ko-KR" i="1" smtClean="0"/>
              <a:t>Both FDD and TDD in the licensed spectrum in FR1:</a:t>
            </a:r>
          </a:p>
          <a:p>
            <a:pPr lvl="1"/>
            <a:r>
              <a:rPr lang="en-US" altLang="ko-KR" i="1" smtClean="0"/>
              <a:t>The </a:t>
            </a:r>
            <a:r>
              <a:rPr lang="en-US" altLang="ko-KR" i="1"/>
              <a:t>spectrum in-band to NR in Rel-19</a:t>
            </a:r>
          </a:p>
          <a:p>
            <a:pPr lvl="2"/>
            <a:r>
              <a:rPr lang="en-US" altLang="ko-KR" sz="2000" i="1" smtClean="0"/>
              <a:t>Further </a:t>
            </a:r>
            <a:r>
              <a:rPr lang="en-US" altLang="ko-KR" sz="2000" i="1"/>
              <a:t>consideration : </a:t>
            </a:r>
            <a:r>
              <a:rPr lang="en-US" altLang="ko-KR" sz="2000" i="1" smtClean="0"/>
              <a:t>whether </a:t>
            </a:r>
            <a:r>
              <a:rPr lang="en-US" altLang="ko-KR" sz="2000" i="1"/>
              <a:t>to add the spectrum guard-band to NR/LTE and in standalone band(s) in Rel-19</a:t>
            </a:r>
          </a:p>
          <a:p>
            <a:pPr marL="423834" lvl="1" indent="-423834">
              <a:buFont typeface="Arial" panose="020B0604020202020204" pitchFamily="34" charset="0"/>
              <a:buChar char="•"/>
            </a:pPr>
            <a:r>
              <a:rPr lang="en-US" altLang="ko-KR" sz="2400" b="1" i="1" smtClean="0"/>
              <a:t>SI considers all ambient IoT devices (Device A, B and C)</a:t>
            </a:r>
          </a:p>
          <a:p>
            <a:r>
              <a:rPr lang="en-US" altLang="ko-KR" sz="2400" i="1" smtClean="0"/>
              <a:t>SI </a:t>
            </a:r>
            <a:r>
              <a:rPr lang="en-US" altLang="ko-KR" sz="2400" i="1"/>
              <a:t>includes study on</a:t>
            </a:r>
          </a:p>
          <a:p>
            <a:pPr lvl="1"/>
            <a:r>
              <a:rPr lang="en-US" altLang="ko-KR" i="1"/>
              <a:t>Evaluations and WG-level feasibility assessments</a:t>
            </a:r>
          </a:p>
          <a:p>
            <a:pPr lvl="1"/>
            <a:r>
              <a:rPr lang="en-US" altLang="ko-KR" i="1"/>
              <a:t>PHY layer DL/UL signal/channel design &amp; L1 procedures to support ambient IoT</a:t>
            </a:r>
          </a:p>
          <a:p>
            <a:pPr lvl="1"/>
            <a:r>
              <a:rPr lang="en-US" altLang="ko-KR" i="1"/>
              <a:t>Collision/interference/load handling</a:t>
            </a:r>
          </a:p>
          <a:p>
            <a:pPr lvl="1"/>
            <a:r>
              <a:rPr lang="en-US" altLang="ko-KR" i="1"/>
              <a:t>Coexistence/harmonization techniques with existing NR </a:t>
            </a:r>
            <a:r>
              <a:rPr lang="en-US" altLang="ko-KR" i="1" smtClean="0"/>
              <a:t>signals/channels</a:t>
            </a:r>
            <a:endParaRPr lang="en-GB" altLang="ko-KR" sz="1600" dirty="0"/>
          </a:p>
          <a:p>
            <a:pPr lvl="2"/>
            <a:endParaRPr lang="ko-KR" altLang="ko-KR" sz="1600" dirty="0"/>
          </a:p>
          <a:p>
            <a:pPr lvl="1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364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F126B1-5379-444F-8DBB-0A41228BE666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88806</TotalTime>
  <Words>1184</Words>
  <Application>Microsoft Office PowerPoint</Application>
  <PresentationFormat>사용자 지정</PresentationFormat>
  <Paragraphs>142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5" baseType="lpstr">
      <vt:lpstr>LG스마트체 Bold</vt:lpstr>
      <vt:lpstr>LG스마트체 Regular</vt:lpstr>
      <vt:lpstr>굴림</vt:lpstr>
      <vt:lpstr>맑은 고딕</vt:lpstr>
      <vt:lpstr>Arial</vt:lpstr>
      <vt:lpstr>Wingdings</vt:lpstr>
      <vt:lpstr>Office 테마</vt:lpstr>
      <vt:lpstr>Proposals on Ambient IoT in Rel-19</vt:lpstr>
      <vt:lpstr>Background (1)</vt:lpstr>
      <vt:lpstr>Background (2)</vt:lpstr>
      <vt:lpstr>Support for Ambient IoT in Rel-19</vt:lpstr>
      <vt:lpstr>Focus Area – Topology &amp; Device Types</vt:lpstr>
      <vt:lpstr>Focus Area – Spectrum</vt:lpstr>
      <vt:lpstr>High-level Obejctives for Ambient IoT in Rel-19</vt:lpstr>
      <vt:lpstr>Proposals on Ambient IoT in Rel-19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Jay KIM (LG Electronics)</cp:lastModifiedBy>
  <cp:revision>3625</cp:revision>
  <dcterms:created xsi:type="dcterms:W3CDTF">2016-10-11T04:12:52Z</dcterms:created>
  <dcterms:modified xsi:type="dcterms:W3CDTF">2023-11-30T15:53:47Z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