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147376811" r:id="rId2"/>
    <p:sldId id="2147478424" r:id="rId3"/>
    <p:sldId id="2147478411" r:id="rId4"/>
    <p:sldId id="2147478410" r:id="rId5"/>
    <p:sldId id="2147478426" r:id="rId6"/>
    <p:sldId id="2147478420" r:id="rId7"/>
    <p:sldId id="2147478423" r:id="rId8"/>
    <p:sldId id="2147478428" r:id="rId9"/>
    <p:sldId id="2147478417"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BEA723-834D-DE79-F1B4-0B0683BA032A}" name="Shankar" initials="QC" userId="Shankar" providerId="None"/>
  <p188:author id="{2ADDA65D-FC58-2BD0-EE00-335EB0DB6E12}" name="Prasad_QC" initials="PK" userId="Prasad_QC" providerId="None"/>
  <p188:author id="{4FDECEF9-F180-2D69-79D5-849876E9C9A5}" name="Qualcomm - Geetha Rajendran" initials="GPR" userId="Qualcomm - Geetha Rajendran"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3" autoAdjust="0"/>
    <p:restoredTop sz="88819" autoAdjust="0"/>
  </p:normalViewPr>
  <p:slideViewPr>
    <p:cSldViewPr snapToGrid="0">
      <p:cViewPr varScale="1">
        <p:scale>
          <a:sx n="101" d="100"/>
          <a:sy n="101" d="100"/>
        </p:scale>
        <p:origin x="876"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893BA2-F516-477D-9D39-54D6C90BC322}" type="datetimeFigureOut">
              <a:rPr lang="en-US" smtClean="0"/>
              <a:t>12/3/2023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153112-9F17-4E69-888B-6052A442579F}" type="slidenum">
              <a:rPr lang="en-US" smtClean="0"/>
              <a:t>‹#›</a:t>
            </a:fld>
            <a:endParaRPr lang="en-US"/>
          </a:p>
        </p:txBody>
      </p:sp>
    </p:spTree>
    <p:extLst>
      <p:ext uri="{BB962C8B-B14F-4D97-AF65-F5344CB8AC3E}">
        <p14:creationId xmlns:p14="http://schemas.microsoft.com/office/powerpoint/2010/main" val="3826023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A2613-ABFE-468A-A021-82F251360FB0}" type="slidenum">
              <a:rPr kumimoji="0" lang="en-US" sz="1100" b="0" i="0" u="none" strike="noStrike" kern="1200" cap="none" spc="0" normalizeH="0" baseline="0" noProof="0" smtClean="0">
                <a:ln>
                  <a:noFill/>
                </a:ln>
                <a:solidFill>
                  <a:prstClr val="black"/>
                </a:solidFill>
                <a:effectLst/>
                <a:uLnTx/>
                <a:uFillTx/>
                <a:latin typeface="Qualcomm Office Regular"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100" b="0" i="0" u="none" strike="noStrike" kern="1200" cap="none" spc="0" normalizeH="0" baseline="0" noProof="0">
              <a:ln>
                <a:noFill/>
              </a:ln>
              <a:solidFill>
                <a:prstClr val="black"/>
              </a:solidFill>
              <a:effectLst/>
              <a:uLnTx/>
              <a:uFillTx/>
              <a:latin typeface="Qualcomm Office Regular" pitchFamily="34" charset="0"/>
              <a:ea typeface="+mn-ea"/>
              <a:cs typeface="+mn-cs"/>
            </a:endParaRPr>
          </a:p>
        </p:txBody>
      </p:sp>
    </p:spTree>
    <p:extLst>
      <p:ext uri="{BB962C8B-B14F-4D97-AF65-F5344CB8AC3E}">
        <p14:creationId xmlns:p14="http://schemas.microsoft.com/office/powerpoint/2010/main" val="81926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A2613-ABFE-468A-A021-82F251360FB0}" type="slidenum">
              <a:rPr kumimoji="0" lang="en-US" sz="1100" b="0" i="0" u="none" strike="noStrike" kern="1200" cap="none" spc="0" normalizeH="0" baseline="0" noProof="0" smtClean="0">
                <a:ln>
                  <a:noFill/>
                </a:ln>
                <a:solidFill>
                  <a:prstClr val="black"/>
                </a:solidFill>
                <a:effectLst/>
                <a:uLnTx/>
                <a:uFillTx/>
                <a:latin typeface="Qualcomm Office Regular"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100" b="0" i="0" u="none" strike="noStrike" kern="1200" cap="none" spc="0" normalizeH="0" baseline="0" noProof="0">
              <a:ln>
                <a:noFill/>
              </a:ln>
              <a:solidFill>
                <a:prstClr val="black"/>
              </a:solidFill>
              <a:effectLst/>
              <a:uLnTx/>
              <a:uFillTx/>
              <a:latin typeface="Qualcomm Office Regular" pitchFamily="34" charset="0"/>
              <a:ea typeface="+mn-ea"/>
              <a:cs typeface="+mn-cs"/>
            </a:endParaRPr>
          </a:p>
        </p:txBody>
      </p:sp>
    </p:spTree>
    <p:extLst>
      <p:ext uri="{BB962C8B-B14F-4D97-AF65-F5344CB8AC3E}">
        <p14:creationId xmlns:p14="http://schemas.microsoft.com/office/powerpoint/2010/main" val="1790342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A2613-ABFE-468A-A021-82F251360FB0}" type="slidenum">
              <a:rPr kumimoji="0" lang="en-US" sz="1100" b="0" i="0" u="none" strike="noStrike" kern="1200" cap="none" spc="0" normalizeH="0" baseline="0" noProof="0" smtClean="0">
                <a:ln>
                  <a:noFill/>
                </a:ln>
                <a:solidFill>
                  <a:prstClr val="black"/>
                </a:solidFill>
                <a:effectLst/>
                <a:uLnTx/>
                <a:uFillTx/>
                <a:latin typeface="Qualcomm Office Regular"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100" b="0" i="0" u="none" strike="noStrike" kern="1200" cap="none" spc="0" normalizeH="0" baseline="0" noProof="0">
              <a:ln>
                <a:noFill/>
              </a:ln>
              <a:solidFill>
                <a:prstClr val="black"/>
              </a:solidFill>
              <a:effectLst/>
              <a:uLnTx/>
              <a:uFillTx/>
              <a:latin typeface="Qualcomm Office Regular" pitchFamily="34" charset="0"/>
              <a:ea typeface="+mn-ea"/>
              <a:cs typeface="+mn-cs"/>
            </a:endParaRPr>
          </a:p>
        </p:txBody>
      </p:sp>
    </p:spTree>
    <p:extLst>
      <p:ext uri="{BB962C8B-B14F-4D97-AF65-F5344CB8AC3E}">
        <p14:creationId xmlns:p14="http://schemas.microsoft.com/office/powerpoint/2010/main" val="3959638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a:t>In Rel-18, RAN3 further discussed how to enable a more granular selection of UEs (e.g., certain UE types, UEs with certain capability) during management-based MDT but was not pursued. We think this can be one potential objective for Rel-19 and we therefore propose the following:</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A2613-ABFE-468A-A021-82F251360FB0}" type="slidenum">
              <a:rPr kumimoji="0" lang="en-US" sz="1100" b="0" i="0" u="none" strike="noStrike" kern="1200" cap="none" spc="0" normalizeH="0" baseline="0" noProof="0" smtClean="0">
                <a:ln>
                  <a:noFill/>
                </a:ln>
                <a:solidFill>
                  <a:prstClr val="black"/>
                </a:solidFill>
                <a:effectLst/>
                <a:uLnTx/>
                <a:uFillTx/>
                <a:latin typeface="Qualcomm Office Regular"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100" b="0" i="0" u="none" strike="noStrike" kern="1200" cap="none" spc="0" normalizeH="0" baseline="0" noProof="0">
              <a:ln>
                <a:noFill/>
              </a:ln>
              <a:solidFill>
                <a:prstClr val="black"/>
              </a:solidFill>
              <a:effectLst/>
              <a:uLnTx/>
              <a:uFillTx/>
              <a:latin typeface="Qualcomm Office Regular" pitchFamily="34" charset="0"/>
              <a:ea typeface="+mn-ea"/>
              <a:cs typeface="+mn-cs"/>
            </a:endParaRPr>
          </a:p>
        </p:txBody>
      </p:sp>
    </p:spTree>
    <p:extLst>
      <p:ext uri="{BB962C8B-B14F-4D97-AF65-F5344CB8AC3E}">
        <p14:creationId xmlns:p14="http://schemas.microsoft.com/office/powerpoint/2010/main" val="3865437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34551" y="2615708"/>
            <a:ext cx="7425116"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2"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6" y="484983"/>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834915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6"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7"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4" y="5607050"/>
            <a:ext cx="1120928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30"/>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4"/>
            <a:ext cx="1120261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3"/>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437807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6"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7"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4" y="5607050"/>
            <a:ext cx="1120928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30"/>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4"/>
            <a:ext cx="1120261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3"/>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519140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6"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7"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4" y="5607050"/>
            <a:ext cx="1120928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30"/>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4"/>
            <a:ext cx="1120261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3"/>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891562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1"/>
            <a:ext cx="6858000" cy="6096001"/>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1" y="2"/>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4"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8"/>
            <a:ext cx="5119689"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8" y="1132234"/>
            <a:ext cx="512649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4" y="1132234"/>
            <a:ext cx="513064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90" y="6484548"/>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217084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1"/>
            <a:ext cx="6858000" cy="609600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4"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8"/>
            <a:ext cx="5119689"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8" y="1132234"/>
            <a:ext cx="512649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1"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4" y="1132234"/>
            <a:ext cx="513064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90" y="6484548"/>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024801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1"/>
            <a:ext cx="6858000" cy="6096001"/>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1"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4"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8"/>
            <a:ext cx="5119689"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8" y="1132234"/>
            <a:ext cx="512649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4" y="1132234"/>
            <a:ext cx="513064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90" y="6484548"/>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097860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1"/>
            <a:ext cx="6858000" cy="6096001"/>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1"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4"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8"/>
            <a:ext cx="5119689"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8" y="1132234"/>
            <a:ext cx="512649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4" y="1132234"/>
            <a:ext cx="513064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90" y="6484548"/>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811907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8"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7"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4"/>
            <a:ext cx="6441706"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90" y="6484548"/>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71455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8"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7"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4"/>
            <a:ext cx="6441706"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90" y="6484548"/>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64900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8"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7"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4"/>
            <a:ext cx="6441706"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90" y="6484548"/>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662167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34551" y="2615708"/>
            <a:ext cx="7425116"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2"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6" y="484983"/>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248473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8"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7"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4"/>
            <a:ext cx="6441706"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90" y="6484548"/>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06541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8"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5" y="4743452"/>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6" y="6484547"/>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967798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8"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5" y="4743452"/>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6" y="6484547"/>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050503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8"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5" y="4743452"/>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6" y="6484547"/>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573245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8"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5" y="4743452"/>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6" y="6484547"/>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177138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9"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9" y="4743452"/>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9" y="6484547"/>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52771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9"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9" y="4743452"/>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399">
                <a:solidFill>
                  <a:schemeClr val="bg1"/>
                </a:solidFill>
              </a:defRPr>
            </a:lvl1pPr>
          </a:lstStyle>
          <a:p>
            <a:r>
              <a:rPr lang="en-US"/>
              <a:t>Click to edit Master title style</a:t>
            </a:r>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9" y="6484547"/>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889540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9"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9" y="4743452"/>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9" y="6484547"/>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748554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9"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9" y="4743452"/>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9" y="6484547"/>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492247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5"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4" y="504547"/>
            <a:ext cx="2628215" cy="1301247"/>
          </a:xfrm>
        </p:spPr>
        <p:txBody>
          <a:bodyPr/>
          <a:lstStyle>
            <a:lvl1pPr>
              <a:lnSpc>
                <a:spcPct val="89000"/>
              </a:lnSpc>
              <a:defRPr sz="2799">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7" y="1869281"/>
            <a:ext cx="2623453"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9" y="6484547"/>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74333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34551" y="2615708"/>
            <a:ext cx="7425116"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2"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6" y="484983"/>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93640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5"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4" y="504547"/>
            <a:ext cx="2628215" cy="1301247"/>
          </a:xfrm>
        </p:spPr>
        <p:txBody>
          <a:bodyPr/>
          <a:lstStyle>
            <a:lvl1pPr>
              <a:lnSpc>
                <a:spcPct val="89000"/>
              </a:lnSpc>
              <a:defRPr sz="2799">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7" y="1869281"/>
            <a:ext cx="2623453"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9" y="6484547"/>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01919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5"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4" y="504547"/>
            <a:ext cx="2628215" cy="1301247"/>
          </a:xfrm>
        </p:spPr>
        <p:txBody>
          <a:bodyPr/>
          <a:lstStyle>
            <a:lvl1pPr>
              <a:lnSpc>
                <a:spcPct val="89000"/>
              </a:lnSpc>
              <a:defRPr sz="2799">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7" y="1869281"/>
            <a:ext cx="2623453"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9" y="6484547"/>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996170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5"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4" y="504547"/>
            <a:ext cx="2628215" cy="1301247"/>
          </a:xfrm>
        </p:spPr>
        <p:txBody>
          <a:bodyPr/>
          <a:lstStyle>
            <a:lvl1pPr>
              <a:lnSpc>
                <a:spcPct val="89000"/>
              </a:lnSpc>
              <a:defRPr sz="2799">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7" y="1869281"/>
            <a:ext cx="2623453"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9" y="6484547"/>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7372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5" y="1383898"/>
            <a:ext cx="5176367"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7"/>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90" y="3821531"/>
            <a:ext cx="5116143"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197307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5" y="1383898"/>
            <a:ext cx="5176367"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7"/>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90" y="3821531"/>
            <a:ext cx="5116143"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515193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5" y="1383898"/>
            <a:ext cx="5176367"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7"/>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90" y="3821531"/>
            <a:ext cx="5116143"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830565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8"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4" y="395662"/>
            <a:ext cx="10287318"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5"/>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881227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8"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4" y="395662"/>
            <a:ext cx="10287318"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5"/>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201824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8"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4" y="395662"/>
            <a:ext cx="10287318"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5"/>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721808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8"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4" y="395662"/>
            <a:ext cx="10287318"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5"/>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221125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4"/>
            <a:ext cx="1120261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7"/>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9920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8" y="2"/>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7" y="2348893"/>
            <a:ext cx="395223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5"/>
            <a:ext cx="3950208"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529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8" y="2"/>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7" y="2348893"/>
            <a:ext cx="395223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5"/>
            <a:ext cx="3950208"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8046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8" y="2"/>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7" y="2348893"/>
            <a:ext cx="395223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5"/>
            <a:ext cx="3950208"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575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7"/>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007109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489"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4"/>
            <a:ext cx="1120261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7"/>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215893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5" y="575560"/>
            <a:ext cx="11210238" cy="429028"/>
          </a:xfrm>
        </p:spPr>
        <p:txBody>
          <a:bodyPr/>
          <a:lstStyle/>
          <a:p>
            <a:r>
              <a:rPr lang="en-US"/>
              <a:t>Click to edit Master title style</a:t>
            </a:r>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4"/>
            <a:ext cx="1120261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7"/>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748440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p>
        </p:txBody>
      </p:sp>
      <p:sp>
        <p:nvSpPr>
          <p:cNvPr id="12" name="Content Placeholder 11"/>
          <p:cNvSpPr>
            <a:spLocks noGrp="1"/>
          </p:cNvSpPr>
          <p:nvPr>
            <p:ph sz="quarter" idx="15"/>
          </p:nvPr>
        </p:nvSpPr>
        <p:spPr>
          <a:xfrm>
            <a:off x="475489"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7"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4"/>
            <a:ext cx="1120261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7"/>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47544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6"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7"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4" y="5607050"/>
            <a:ext cx="1120928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30"/>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4"/>
            <a:ext cx="1120261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3"/>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471834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p>
        </p:txBody>
      </p:sp>
      <p:sp>
        <p:nvSpPr>
          <p:cNvPr id="6" name="TextBox 5"/>
          <p:cNvSpPr txBox="1"/>
          <p:nvPr userDrawn="1"/>
        </p:nvSpPr>
        <p:spPr>
          <a:xfrm>
            <a:off x="10972800" y="6530336"/>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9" y="1709928"/>
            <a:ext cx="11210544"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389655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6" pos="7359">
          <p15:clr>
            <a:srgbClr val="F26B43"/>
          </p15:clr>
        </p15:guide>
        <p15:guide id="7" orient="horz" pos="4181">
          <p15:clr>
            <a:srgbClr val="F26B43"/>
          </p15:clr>
        </p15:guide>
        <p15:guide id="8" orient="horz" pos="571">
          <p15:clr>
            <a:srgbClr val="F26B43"/>
          </p15:clr>
        </p15:guide>
        <p15:guide id="9" pos="331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ran/TSG_RAN/TSGR_AHs/2023_06_RAN_Rel19_WS/Docs/RWS-230488.zip"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http://www.3gpp.org/ftp/tsg_ran/TSG_RAN/TSGR_101/Docs/RP-232623.zip" TargetMode="External"/><Relationship Id="rId5" Type="http://schemas.openxmlformats.org/officeDocument/2006/relationships/hyperlink" Target="http://www.3gpp.org/ftp/tsg_ran/TSG_RAN/TSGR_101/Docs/RP-232621.zip" TargetMode="External"/><Relationship Id="rId4" Type="http://schemas.openxmlformats.org/officeDocument/2006/relationships/hyperlink" Target="http://www.3gpp.org/ftp/tsg_ran/TSG_RAN/TSGR_101/Docs/RP-231540.zip"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3DEFB-065D-21FA-7FDF-4755062E6D14}"/>
              </a:ext>
            </a:extLst>
          </p:cNvPr>
          <p:cNvSpPr>
            <a:spLocks noGrp="1"/>
          </p:cNvSpPr>
          <p:nvPr>
            <p:ph type="ctrTitle"/>
          </p:nvPr>
        </p:nvSpPr>
        <p:spPr/>
        <p:txBody>
          <a:bodyPr/>
          <a:lstStyle/>
          <a:p>
            <a:r>
              <a:rPr lang="en-US" sz="3200" b="1" dirty="0">
                <a:latin typeface="Calibri"/>
                <a:ea typeface="Calibri"/>
                <a:cs typeface="Calibri"/>
              </a:rPr>
              <a:t>Views</a:t>
            </a:r>
            <a:r>
              <a:rPr lang="ko-KR" altLang="en-US" sz="3200" b="1" dirty="0">
                <a:latin typeface="Calibri"/>
                <a:cs typeface="Calibri"/>
              </a:rPr>
              <a:t> </a:t>
            </a:r>
            <a:r>
              <a:rPr lang="en-US" altLang="ko-KR" sz="3200" b="1" dirty="0">
                <a:latin typeface="Calibri"/>
                <a:cs typeface="Calibri"/>
              </a:rPr>
              <a:t>on</a:t>
            </a:r>
            <a:r>
              <a:rPr lang="ko-KR" altLang="en-US" sz="3200" b="1" dirty="0">
                <a:latin typeface="Calibri"/>
                <a:cs typeface="Calibri"/>
              </a:rPr>
              <a:t> </a:t>
            </a:r>
            <a:r>
              <a:rPr lang="en-US" sz="3200" b="1" dirty="0">
                <a:latin typeface="Calibri"/>
                <a:ea typeface="Calibri"/>
                <a:cs typeface="Calibri"/>
              </a:rPr>
              <a:t>Rel-19 AI/ML for NG-RAN</a:t>
            </a:r>
            <a:br>
              <a:rPr lang="en-US" sz="3200" b="1" dirty="0">
                <a:latin typeface="Calibri" panose="020F0502020204030204" pitchFamily="34" charset="0"/>
                <a:cs typeface="Calibri" panose="020F0502020204030204" pitchFamily="34" charset="0"/>
              </a:rPr>
            </a:br>
            <a:endParaRPr lang="en-US" sz="3200" b="1" dirty="0">
              <a:latin typeface="Calibri"/>
              <a:ea typeface="Calibri"/>
              <a:cs typeface="Calibri"/>
            </a:endParaRPr>
          </a:p>
        </p:txBody>
      </p:sp>
      <p:sp>
        <p:nvSpPr>
          <p:cNvPr id="3" name="Text Placeholder 2">
            <a:extLst>
              <a:ext uri="{FF2B5EF4-FFF2-40B4-BE49-F238E27FC236}">
                <a16:creationId xmlns:a16="http://schemas.microsoft.com/office/drawing/2014/main" id="{2075C076-C56E-22F5-F83F-743A3E834861}"/>
              </a:ext>
            </a:extLst>
          </p:cNvPr>
          <p:cNvSpPr>
            <a:spLocks noGrp="1"/>
          </p:cNvSpPr>
          <p:nvPr>
            <p:ph type="body" sz="quarter" idx="10"/>
          </p:nvPr>
        </p:nvSpPr>
        <p:spPr>
          <a:xfrm>
            <a:off x="436026" y="4195085"/>
            <a:ext cx="7361868" cy="961930"/>
          </a:xfrm>
        </p:spPr>
        <p:txBody>
          <a:bodyPr/>
          <a:lstStyle/>
          <a:p>
            <a:r>
              <a:rPr lang="en-US" dirty="0">
                <a:latin typeface="Calibri" panose="020F0502020204030204" pitchFamily="34" charset="0"/>
                <a:cs typeface="Calibri" panose="020F0502020204030204" pitchFamily="34" charset="0"/>
              </a:rPr>
              <a:t>Qualcomm</a:t>
            </a:r>
          </a:p>
        </p:txBody>
      </p:sp>
      <p:sp>
        <p:nvSpPr>
          <p:cNvPr id="5" name="Text Placeholder 4">
            <a:extLst>
              <a:ext uri="{FF2B5EF4-FFF2-40B4-BE49-F238E27FC236}">
                <a16:creationId xmlns:a16="http://schemas.microsoft.com/office/drawing/2014/main" id="{F7A13775-83AA-8E73-9A46-60FC4EFBCB9B}"/>
              </a:ext>
            </a:extLst>
          </p:cNvPr>
          <p:cNvSpPr>
            <a:spLocks noGrp="1"/>
          </p:cNvSpPr>
          <p:nvPr>
            <p:ph type="body" sz="quarter" idx="13"/>
          </p:nvPr>
        </p:nvSpPr>
        <p:spPr>
          <a:xfrm>
            <a:off x="470919" y="786319"/>
            <a:ext cx="2619802" cy="262176"/>
          </a:xfrm>
        </p:spPr>
        <p:txBody>
          <a:bodyPr vert="horz" lIns="0" tIns="0" rIns="0" bIns="0" rtlCol="0" anchor="t">
            <a:noAutofit/>
          </a:bodyPr>
          <a:lstStyle/>
          <a:p>
            <a:r>
              <a:rPr lang="en-GB" sz="1800" dirty="0">
                <a:latin typeface="Arial" panose="020B0604020202020204" pitchFamily="34" charset="0"/>
                <a:ea typeface="Times New Roman" panose="02020603050405020304" pitchFamily="18" charset="0"/>
              </a:rPr>
              <a:t>Dec 11</a:t>
            </a:r>
            <a:r>
              <a:rPr lang="en-GB" sz="1800" baseline="30000" dirty="0">
                <a:latin typeface="Arial" panose="020B0604020202020204" pitchFamily="34" charset="0"/>
                <a:ea typeface="Times New Roman" panose="02020603050405020304" pitchFamily="18" charset="0"/>
              </a:rPr>
              <a:t>th</a:t>
            </a:r>
            <a:r>
              <a:rPr lang="en-GB" sz="1800" dirty="0">
                <a:latin typeface="Arial" panose="020B0604020202020204" pitchFamily="34" charset="0"/>
                <a:ea typeface="Times New Roman" panose="02020603050405020304" pitchFamily="18" charset="0"/>
              </a:rPr>
              <a:t> to 15</a:t>
            </a:r>
            <a:r>
              <a:rPr lang="en-GB" sz="1800" baseline="30000" dirty="0">
                <a:latin typeface="Arial" panose="020B0604020202020204" pitchFamily="34" charset="0"/>
                <a:ea typeface="Times New Roman" panose="02020603050405020304" pitchFamily="18" charset="0"/>
              </a:rPr>
              <a:t>th</a:t>
            </a:r>
            <a:r>
              <a:rPr lang="en-GB" sz="1800" dirty="0">
                <a:latin typeface="Arial" panose="020B0604020202020204" pitchFamily="34" charset="0"/>
                <a:ea typeface="Times New Roman" panose="02020603050405020304" pitchFamily="18" charset="0"/>
              </a:rPr>
              <a:t>, 2023</a:t>
            </a:r>
            <a:endParaRPr lang="en-US" dirty="0"/>
          </a:p>
        </p:txBody>
      </p:sp>
      <p:sp>
        <p:nvSpPr>
          <p:cNvPr id="6" name="Text Placeholder 5">
            <a:extLst>
              <a:ext uri="{FF2B5EF4-FFF2-40B4-BE49-F238E27FC236}">
                <a16:creationId xmlns:a16="http://schemas.microsoft.com/office/drawing/2014/main" id="{8A8B275A-E003-3964-0141-709A8395E928}"/>
              </a:ext>
            </a:extLst>
          </p:cNvPr>
          <p:cNvSpPr>
            <a:spLocks noGrp="1"/>
          </p:cNvSpPr>
          <p:nvPr>
            <p:ph type="body" sz="quarter" idx="14"/>
          </p:nvPr>
        </p:nvSpPr>
        <p:spPr>
          <a:xfrm>
            <a:off x="493413" y="1151994"/>
            <a:ext cx="2271625" cy="265271"/>
          </a:xfrm>
        </p:spPr>
        <p:txBody>
          <a:bodyPr vert="horz" lIns="0" tIns="0" rIns="0" bIns="0" rtlCol="0" anchor="t">
            <a:noAutofit/>
          </a:bodyPr>
          <a:lstStyle/>
          <a:p>
            <a:r>
              <a:rPr lang="en-US" sz="1800" dirty="0">
                <a:ea typeface="Microsoft Sans Serif"/>
                <a:cs typeface="Microsoft Sans Serif"/>
              </a:rPr>
              <a:t>Edinburgh, Scotland</a:t>
            </a:r>
          </a:p>
        </p:txBody>
      </p:sp>
      <p:sp>
        <p:nvSpPr>
          <p:cNvPr id="8" name="Text Placeholder 2">
            <a:extLst>
              <a:ext uri="{FF2B5EF4-FFF2-40B4-BE49-F238E27FC236}">
                <a16:creationId xmlns:a16="http://schemas.microsoft.com/office/drawing/2014/main" id="{3CBC7F91-2CCB-662B-9015-908282A61C7C}"/>
              </a:ext>
            </a:extLst>
          </p:cNvPr>
          <p:cNvSpPr txBox="1">
            <a:spLocks/>
          </p:cNvSpPr>
          <p:nvPr/>
        </p:nvSpPr>
        <p:spPr bwMode="gray">
          <a:xfrm>
            <a:off x="494506" y="429970"/>
            <a:ext cx="7361868" cy="1318191"/>
          </a:xfrm>
          <a:prstGeom prst="rect">
            <a:avLst/>
          </a:prstGeom>
        </p:spPr>
        <p:txBody>
          <a:bodyPr vert="horz" lIns="0" tIns="0" rIns="0" bIns="0" rtlCol="0" anchor="t">
            <a:noAutofit/>
          </a:bodyPr>
          <a:lstStyle>
            <a:lvl1pPr marL="0" indent="0" algn="l" defTabSz="914126" rtl="0" eaLnBrk="1" latinLnBrk="0" hangingPunct="1">
              <a:lnSpc>
                <a:spcPct val="107000"/>
              </a:lnSpc>
              <a:spcBef>
                <a:spcPts val="0"/>
              </a:spcBef>
              <a:spcAft>
                <a:spcPts val="600"/>
              </a:spcAft>
              <a:buClr>
                <a:srgbClr val="3253DC"/>
              </a:buClr>
              <a:buFont typeface="Microsoft Sans Serif" panose="020B0604020202020204" pitchFamily="34" charset="0"/>
              <a:buChar char="​"/>
              <a:defRPr sz="2099" b="1" kern="1200" spc="3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799"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799"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799" kern="1200" baseline="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Char char="​"/>
              <a:tabLst/>
              <a:defRPr sz="1799" kern="1200" baseline="0">
                <a:solidFill>
                  <a:schemeClr val="bg1"/>
                </a:solidFill>
                <a:latin typeface="+mn-lt"/>
                <a:ea typeface="+mn-ea"/>
                <a:cs typeface="+mn-cs"/>
              </a:defRPr>
            </a:lvl5pPr>
            <a:lvl6pPr marL="0" indent="0" algn="l" defTabSz="914126" rtl="0" eaLnBrk="1" latinLnBrk="0" hangingPunct="1">
              <a:lnSpc>
                <a:spcPct val="98000"/>
              </a:lnSpc>
              <a:spcBef>
                <a:spcPts val="0"/>
              </a:spcBef>
              <a:buFont typeface="Microsoft Sans Serif" panose="020B0604020202020204" pitchFamily="34" charset="0"/>
              <a:buChar char="​"/>
              <a:defRPr sz="1799" kern="1200">
                <a:solidFill>
                  <a:schemeClr val="bg1"/>
                </a:solidFill>
                <a:latin typeface="+mn-lt"/>
                <a:ea typeface="+mn-ea"/>
                <a:cs typeface="+mn-cs"/>
              </a:defRPr>
            </a:lvl6pPr>
            <a:lvl7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7pPr>
            <a:lvl8pPr marL="0" indent="0" algn="l" defTabSz="914126" rtl="0" eaLnBrk="1" latinLnBrk="0" hangingPunct="1">
              <a:lnSpc>
                <a:spcPct val="98000"/>
              </a:lnSpc>
              <a:spcBef>
                <a:spcPts val="0"/>
              </a:spcBef>
              <a:buSzPct val="100000"/>
              <a:buFont typeface="Microsoft Sans Serif" panose="020B0604020202020204" pitchFamily="34" charset="0"/>
              <a:buChar char="​"/>
              <a:defRPr lang="en-US" sz="1799" kern="1200" baseline="0">
                <a:solidFill>
                  <a:schemeClr val="bg1"/>
                </a:solidFill>
                <a:latin typeface="+mn-lt"/>
                <a:ea typeface="+mn-ea"/>
                <a:cs typeface="+mn-cs"/>
              </a:defRPr>
            </a:lvl8pPr>
            <a:lvl9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9pPr>
          </a:lstStyle>
          <a:p>
            <a:r>
              <a:rPr lang="en-US" sz="2050" dirty="0">
                <a:solidFill>
                  <a:srgbClr val="FFFFFF"/>
                </a:solidFill>
                <a:latin typeface="Calibri"/>
                <a:ea typeface="Calibri"/>
                <a:cs typeface="Calibri"/>
              </a:rPr>
              <a:t>3GPP TSG RAN Meeting #102</a:t>
            </a:r>
            <a:endParaRPr lang="en-US" sz="2050" dirty="0">
              <a:solidFill>
                <a:srgbClr val="FFFFFF"/>
              </a:solidFill>
              <a:latin typeface="Calibri" panose="020F0502020204030204" pitchFamily="34" charset="0"/>
              <a:ea typeface="Calibri"/>
              <a:cs typeface="Calibri" panose="020F0502020204030204" pitchFamily="34" charset="0"/>
            </a:endParaRPr>
          </a:p>
        </p:txBody>
      </p:sp>
      <p:sp>
        <p:nvSpPr>
          <p:cNvPr id="9" name="Text Placeholder 2">
            <a:extLst>
              <a:ext uri="{FF2B5EF4-FFF2-40B4-BE49-F238E27FC236}">
                <a16:creationId xmlns:a16="http://schemas.microsoft.com/office/drawing/2014/main" id="{8C0F9BDA-535B-9BFE-4256-60B5A46797D9}"/>
              </a:ext>
            </a:extLst>
          </p:cNvPr>
          <p:cNvSpPr txBox="1">
            <a:spLocks/>
          </p:cNvSpPr>
          <p:nvPr/>
        </p:nvSpPr>
        <p:spPr bwMode="gray">
          <a:xfrm>
            <a:off x="5263227" y="495926"/>
            <a:ext cx="2885109" cy="971337"/>
          </a:xfrm>
          <a:prstGeom prst="rect">
            <a:avLst/>
          </a:prstGeom>
        </p:spPr>
        <p:txBody>
          <a:bodyPr vert="horz" lIns="0" tIns="0" rIns="0" bIns="0" rtlCol="0" anchor="t">
            <a:noAutofit/>
          </a:bodyPr>
          <a:lstStyle>
            <a:lvl1pPr marL="0" indent="0" algn="l" defTabSz="914126" rtl="0" eaLnBrk="1" latinLnBrk="0" hangingPunct="1">
              <a:lnSpc>
                <a:spcPct val="107000"/>
              </a:lnSpc>
              <a:spcBef>
                <a:spcPts val="0"/>
              </a:spcBef>
              <a:spcAft>
                <a:spcPts val="600"/>
              </a:spcAft>
              <a:buClr>
                <a:srgbClr val="3253DC"/>
              </a:buClr>
              <a:buFont typeface="Microsoft Sans Serif" panose="020B0604020202020204" pitchFamily="34" charset="0"/>
              <a:buChar char="​"/>
              <a:defRPr sz="2099" b="1" kern="1200" spc="3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799"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799"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799" kern="1200" baseline="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Char char="​"/>
              <a:tabLst/>
              <a:defRPr sz="1799" kern="1200" baseline="0">
                <a:solidFill>
                  <a:schemeClr val="bg1"/>
                </a:solidFill>
                <a:latin typeface="+mn-lt"/>
                <a:ea typeface="+mn-ea"/>
                <a:cs typeface="+mn-cs"/>
              </a:defRPr>
            </a:lvl5pPr>
            <a:lvl6pPr marL="0" indent="0" algn="l" defTabSz="914126" rtl="0" eaLnBrk="1" latinLnBrk="0" hangingPunct="1">
              <a:lnSpc>
                <a:spcPct val="98000"/>
              </a:lnSpc>
              <a:spcBef>
                <a:spcPts val="0"/>
              </a:spcBef>
              <a:buFont typeface="Microsoft Sans Serif" panose="020B0604020202020204" pitchFamily="34" charset="0"/>
              <a:buChar char="​"/>
              <a:defRPr sz="1799" kern="1200">
                <a:solidFill>
                  <a:schemeClr val="bg1"/>
                </a:solidFill>
                <a:latin typeface="+mn-lt"/>
                <a:ea typeface="+mn-ea"/>
                <a:cs typeface="+mn-cs"/>
              </a:defRPr>
            </a:lvl6pPr>
            <a:lvl7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7pPr>
            <a:lvl8pPr marL="0" indent="0" algn="l" defTabSz="914126" rtl="0" eaLnBrk="1" latinLnBrk="0" hangingPunct="1">
              <a:lnSpc>
                <a:spcPct val="98000"/>
              </a:lnSpc>
              <a:spcBef>
                <a:spcPts val="0"/>
              </a:spcBef>
              <a:buSzPct val="100000"/>
              <a:buFont typeface="Microsoft Sans Serif" panose="020B0604020202020204" pitchFamily="34" charset="0"/>
              <a:buChar char="​"/>
              <a:defRPr lang="en-US" sz="1799" kern="1200" baseline="0">
                <a:solidFill>
                  <a:schemeClr val="bg1"/>
                </a:solidFill>
                <a:latin typeface="+mn-lt"/>
                <a:ea typeface="+mn-ea"/>
                <a:cs typeface="+mn-cs"/>
              </a:defRPr>
            </a:lvl8pPr>
            <a:lvl9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9pPr>
          </a:lstStyle>
          <a:p>
            <a:pPr algn="r"/>
            <a:r>
              <a:rPr lang="en-US" sz="2050" dirty="0">
                <a:solidFill>
                  <a:srgbClr val="FFFFFF"/>
                </a:solidFill>
                <a:latin typeface="Calibri"/>
                <a:ea typeface="Calibri"/>
                <a:cs typeface="Calibri"/>
              </a:rPr>
              <a:t>RP-233022</a:t>
            </a:r>
            <a:endParaRPr lang="en-US" sz="2050" dirty="0">
              <a:solidFill>
                <a:srgbClr val="FFFFFF"/>
              </a:solidFill>
              <a:latin typeface="Calibri" panose="020F0502020204030204" pitchFamily="34" charset="0"/>
              <a:ea typeface="Calibri"/>
              <a:cs typeface="Calibri" panose="020F0502020204030204" pitchFamily="34" charset="0"/>
            </a:endParaRPr>
          </a:p>
        </p:txBody>
      </p:sp>
      <p:sp>
        <p:nvSpPr>
          <p:cNvPr id="7" name="Text Placeholder 5">
            <a:extLst>
              <a:ext uri="{FF2B5EF4-FFF2-40B4-BE49-F238E27FC236}">
                <a16:creationId xmlns:a16="http://schemas.microsoft.com/office/drawing/2014/main" id="{E9978930-547C-7365-2AA8-F2A8A935C900}"/>
              </a:ext>
            </a:extLst>
          </p:cNvPr>
          <p:cNvSpPr txBox="1">
            <a:spLocks/>
          </p:cNvSpPr>
          <p:nvPr/>
        </p:nvSpPr>
        <p:spPr bwMode="gray">
          <a:xfrm>
            <a:off x="486148" y="1482891"/>
            <a:ext cx="2271625" cy="265271"/>
          </a:xfrm>
          <a:prstGeom prst="rect">
            <a:avLst/>
          </a:prstGeom>
        </p:spPr>
        <p:txBody>
          <a:bodyPr vert="horz" lIns="0" tIns="0" rIns="0" bIns="0" rtlCol="0" anchor="t">
            <a:noAutofit/>
          </a:bodyPr>
          <a:lstStyle>
            <a:lvl1pPr marL="0" indent="0" algn="l" defTabSz="914126"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a:lstStyle>
          <a:p>
            <a:r>
              <a:rPr lang="en-US" sz="1800" dirty="0">
                <a:solidFill>
                  <a:srgbClr val="FFFFFF"/>
                </a:solidFill>
                <a:latin typeface="Microsoft Sans Serif"/>
                <a:ea typeface="Microsoft Sans Serif"/>
                <a:cs typeface="Microsoft Sans Serif"/>
              </a:rPr>
              <a:t>Agenda Item: 9.1.3.1</a:t>
            </a:r>
          </a:p>
        </p:txBody>
      </p:sp>
    </p:spTree>
    <p:extLst>
      <p:ext uri="{BB962C8B-B14F-4D97-AF65-F5344CB8AC3E}">
        <p14:creationId xmlns:p14="http://schemas.microsoft.com/office/powerpoint/2010/main" val="1618532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6DB35-4E22-6BF8-36DC-1F122587DE2F}"/>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923F30DC-5BD0-0BFA-A56A-E07B703BFAF8}"/>
              </a:ext>
            </a:extLst>
          </p:cNvPr>
          <p:cNvSpPr>
            <a:spLocks noGrp="1"/>
          </p:cNvSpPr>
          <p:nvPr>
            <p:ph sz="quarter" idx="12"/>
          </p:nvPr>
        </p:nvSpPr>
        <p:spPr/>
        <p:txBody>
          <a:bodyPr/>
          <a:lstStyle/>
          <a:p>
            <a:r>
              <a:rPr lang="en-US" dirty="0"/>
              <a:t>RAN Chair’s summary for RAN Rel-19 Package (RP-232745) </a:t>
            </a:r>
          </a:p>
          <a:p>
            <a:r>
              <a:rPr lang="en-US" dirty="0"/>
              <a:t>Proposals for Rel-19</a:t>
            </a:r>
          </a:p>
          <a:p>
            <a:pPr lvl="1"/>
            <a:r>
              <a:rPr lang="en-US" dirty="0"/>
              <a:t>AI/ML based mobility optimization</a:t>
            </a:r>
          </a:p>
          <a:p>
            <a:pPr lvl="1"/>
            <a:r>
              <a:rPr lang="en-US" dirty="0"/>
              <a:t>Continuous MDT</a:t>
            </a:r>
          </a:p>
          <a:p>
            <a:pPr lvl="1"/>
            <a:r>
              <a:rPr lang="en-US" dirty="0"/>
              <a:t>AI/ML based coverage adaptation</a:t>
            </a:r>
          </a:p>
          <a:p>
            <a:r>
              <a:rPr lang="en-US" dirty="0"/>
              <a:t>Potential SI/WI objectives for Rel-19 AI/ML for NG-RAN</a:t>
            </a:r>
          </a:p>
        </p:txBody>
      </p:sp>
      <p:sp>
        <p:nvSpPr>
          <p:cNvPr id="5" name="Footer Placeholder 4">
            <a:extLst>
              <a:ext uri="{FF2B5EF4-FFF2-40B4-BE49-F238E27FC236}">
                <a16:creationId xmlns:a16="http://schemas.microsoft.com/office/drawing/2014/main" id="{E852C9A1-C87A-8503-3A34-7D94C2F684B6}"/>
              </a:ext>
            </a:extLst>
          </p:cNvPr>
          <p:cNvSpPr>
            <a:spLocks noGrp="1"/>
          </p:cNvSpPr>
          <p:nvPr>
            <p:ph type="ftr" sz="quarter" idx="3"/>
          </p:nvPr>
        </p:nvSpPr>
        <p:spPr/>
        <p:txBody>
          <a:bodyPr/>
          <a:lstStyle/>
          <a:p>
            <a:r>
              <a:rPr lang="en-US">
                <a:solidFill>
                  <a:srgbClr val="000000">
                    <a:lumMod val="50000"/>
                    <a:lumOff val="50000"/>
                  </a:srgbClr>
                </a:solidFill>
                <a:latin typeface="Microsoft Sans Serif"/>
              </a:rPr>
              <a:t>Confidential and Proprietary — Qualcomm Technologies, Inc. and/or its affiliated companies.</a:t>
            </a:r>
          </a:p>
        </p:txBody>
      </p:sp>
    </p:spTree>
    <p:extLst>
      <p:ext uri="{BB962C8B-B14F-4D97-AF65-F5344CB8AC3E}">
        <p14:creationId xmlns:p14="http://schemas.microsoft.com/office/powerpoint/2010/main" val="1934114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B4C07-2F82-D193-310E-D0195E5D3A4B}"/>
              </a:ext>
            </a:extLst>
          </p:cNvPr>
          <p:cNvSpPr>
            <a:spLocks noGrp="1"/>
          </p:cNvSpPr>
          <p:nvPr>
            <p:ph type="title"/>
          </p:nvPr>
        </p:nvSpPr>
        <p:spPr>
          <a:xfrm>
            <a:off x="473638" y="475486"/>
            <a:ext cx="11207320" cy="429028"/>
          </a:xfrm>
        </p:spPr>
        <p:txBody>
          <a:bodyPr/>
          <a:lstStyle/>
          <a:p>
            <a:r>
              <a:rPr lang="en-US" sz="3200" b="1" dirty="0">
                <a:solidFill>
                  <a:schemeClr val="accent1"/>
                </a:solidFill>
              </a:rPr>
              <a:t>RAN Chair’s summary for RAN Rel-19 Package (RP-232745)</a:t>
            </a:r>
            <a:endParaRPr lang="en-US" sz="3200" dirty="0"/>
          </a:p>
        </p:txBody>
      </p:sp>
      <p:sp>
        <p:nvSpPr>
          <p:cNvPr id="4" name="Subtitle 3">
            <a:extLst>
              <a:ext uri="{FF2B5EF4-FFF2-40B4-BE49-F238E27FC236}">
                <a16:creationId xmlns:a16="http://schemas.microsoft.com/office/drawing/2014/main" id="{9AED63E6-EADF-4C1D-7FF2-18FF4A65A843}"/>
              </a:ext>
            </a:extLst>
          </p:cNvPr>
          <p:cNvSpPr>
            <a:spLocks noGrp="1"/>
          </p:cNvSpPr>
          <p:nvPr>
            <p:ph type="subTitle" idx="1"/>
          </p:nvPr>
        </p:nvSpPr>
        <p:spPr>
          <a:xfrm>
            <a:off x="495648" y="963635"/>
            <a:ext cx="11199702" cy="295919"/>
          </a:xfrm>
        </p:spPr>
        <p:txBody>
          <a:bodyPr/>
          <a:lstStyle/>
          <a:p>
            <a:r>
              <a:rPr lang="nb-NO" sz="1800" dirty="0"/>
              <a:t>AI/ML for NG-RAN SI </a:t>
            </a:r>
            <a:r>
              <a:rPr lang="nb-NO" sz="1800" dirty="0">
                <a:sym typeface="Wingdings" panose="05000000000000000000" pitchFamily="2" charset="2"/>
              </a:rPr>
              <a:t></a:t>
            </a:r>
            <a:r>
              <a:rPr lang="nb-NO" sz="1800" dirty="0"/>
              <a:t> WI</a:t>
            </a:r>
            <a:endParaRPr lang="en-US" sz="1800" b="1" dirty="0">
              <a:solidFill>
                <a:schemeClr val="accent1"/>
              </a:solidFill>
            </a:endParaRPr>
          </a:p>
        </p:txBody>
      </p:sp>
      <p:sp>
        <p:nvSpPr>
          <p:cNvPr id="5" name="Footer Placeholder 4">
            <a:extLst>
              <a:ext uri="{FF2B5EF4-FFF2-40B4-BE49-F238E27FC236}">
                <a16:creationId xmlns:a16="http://schemas.microsoft.com/office/drawing/2014/main" id="{57D3A4B6-3BFE-B1EA-CA2E-B9274DEEC853}"/>
              </a:ext>
            </a:extLst>
          </p:cNvPr>
          <p:cNvSpPr>
            <a:spLocks noGrp="1"/>
          </p:cNvSpPr>
          <p:nvPr>
            <p:ph type="ftr" sz="quarter" idx="3"/>
          </p:nvPr>
        </p:nvSpPr>
        <p:spPr/>
        <p:txBody>
          <a:bodyPr/>
          <a:lstStyle/>
          <a:p>
            <a:r>
              <a:rPr lang="en-US" dirty="0">
                <a:solidFill>
                  <a:srgbClr val="000000">
                    <a:lumMod val="50000"/>
                    <a:lumOff val="50000"/>
                  </a:srgbClr>
                </a:solidFill>
                <a:latin typeface="Microsoft Sans Serif"/>
              </a:rPr>
              <a:t>Confidential and Proprietary — Qualcomm Technologies, Inc. and/or its affiliated companies.</a:t>
            </a:r>
          </a:p>
        </p:txBody>
      </p:sp>
      <p:sp>
        <p:nvSpPr>
          <p:cNvPr id="6" name="Rectangle: Rounded Corners 5">
            <a:extLst>
              <a:ext uri="{FF2B5EF4-FFF2-40B4-BE49-F238E27FC236}">
                <a16:creationId xmlns:a16="http://schemas.microsoft.com/office/drawing/2014/main" id="{99ECC346-365B-2312-9B5F-F1AAD07D1F30}"/>
              </a:ext>
            </a:extLst>
          </p:cNvPr>
          <p:cNvSpPr/>
          <p:nvPr/>
        </p:nvSpPr>
        <p:spPr>
          <a:xfrm>
            <a:off x="565150" y="5760628"/>
            <a:ext cx="11061700" cy="628585"/>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srgbClr val="FFFFFF"/>
              </a:solidFill>
              <a:latin typeface="Microsoft Sans Serif"/>
            </a:endParaRPr>
          </a:p>
        </p:txBody>
      </p:sp>
      <p:sp>
        <p:nvSpPr>
          <p:cNvPr id="8" name="Content Placeholder 7">
            <a:extLst>
              <a:ext uri="{FF2B5EF4-FFF2-40B4-BE49-F238E27FC236}">
                <a16:creationId xmlns:a16="http://schemas.microsoft.com/office/drawing/2014/main" id="{8AB7F2F9-5383-9A98-C177-9B0EB85C60D9}"/>
              </a:ext>
            </a:extLst>
          </p:cNvPr>
          <p:cNvSpPr>
            <a:spLocks noGrp="1"/>
          </p:cNvSpPr>
          <p:nvPr>
            <p:ph sz="quarter" idx="12"/>
          </p:nvPr>
        </p:nvSpPr>
        <p:spPr>
          <a:xfrm>
            <a:off x="461784" y="1435532"/>
            <a:ext cx="11207625" cy="4088968"/>
          </a:xfrm>
        </p:spPr>
        <p:txBody>
          <a:bodyPr/>
          <a:lstStyle/>
          <a:p>
            <a:r>
              <a:rPr lang="en-US" sz="1951" dirty="0">
                <a:latin typeface="TimesNewRomanPSMT"/>
              </a:rPr>
              <a:t>References: </a:t>
            </a:r>
            <a:r>
              <a:rPr lang="en-US" sz="1951" dirty="0">
                <a:hlinkClick r:id="rId3" tooltip="http://www.3gpp.org/ftp/tsg_ran/tsg_ran/tsgr_ahs/2021_06_ran_rel18_ws/docs/rws-210659.zip"/>
              </a:rPr>
              <a:t>RWS-230488</a:t>
            </a:r>
            <a:r>
              <a:rPr lang="en-US" sz="1951" dirty="0"/>
              <a:t>, </a:t>
            </a:r>
            <a:r>
              <a:rPr lang="en-US" sz="1951" dirty="0">
                <a:hlinkClick r:id="rId4"/>
              </a:rPr>
              <a:t>RP-231540</a:t>
            </a:r>
            <a:r>
              <a:rPr lang="en-US" sz="1951" dirty="0"/>
              <a:t>, </a:t>
            </a:r>
            <a:r>
              <a:rPr lang="en-US" sz="1951" dirty="0">
                <a:hlinkClick r:id="rId5"/>
              </a:rPr>
              <a:t>RP-</a:t>
            </a:r>
            <a:r>
              <a:rPr lang="en-US" sz="1951" dirty="0">
                <a:hlinkClick r:id="rId6"/>
              </a:rPr>
              <a:t>232623</a:t>
            </a:r>
            <a:endParaRPr lang="en-US" sz="1951" dirty="0">
              <a:solidFill>
                <a:srgbClr val="000000"/>
              </a:solidFill>
              <a:latin typeface="Calibri" panose="020F0502020204030204" pitchFamily="34" charset="0"/>
            </a:endParaRPr>
          </a:p>
          <a:p>
            <a:r>
              <a:rPr lang="en-US" sz="1951" dirty="0">
                <a:latin typeface="TimesNewRomanPSMT"/>
              </a:rPr>
              <a:t>Potential objectives:</a:t>
            </a:r>
          </a:p>
          <a:p>
            <a:pPr lvl="1"/>
            <a:r>
              <a:rPr lang="en-US" sz="1519" u="sng" dirty="0">
                <a:solidFill>
                  <a:srgbClr val="FF0000"/>
                </a:solidFill>
                <a:latin typeface="TimesNewRomanPSMT"/>
              </a:rPr>
              <a:t>6 months SI + 12 months WI</a:t>
            </a:r>
          </a:p>
          <a:p>
            <a:pPr lvl="1"/>
            <a:r>
              <a:rPr lang="en-US" sz="1519" dirty="0">
                <a:latin typeface="TimesNewRomanPSMT"/>
              </a:rPr>
              <a:t>Rel-18 leftovers (depends on Rel-18 outcome</a:t>
            </a:r>
            <a:r>
              <a:rPr lang="en-US" sz="1519" u="sng" dirty="0">
                <a:solidFill>
                  <a:srgbClr val="FF0000"/>
                </a:solidFill>
                <a:latin typeface="TimesNewRomanPSMT"/>
              </a:rPr>
              <a:t>), e.g.:</a:t>
            </a:r>
          </a:p>
          <a:p>
            <a:pPr lvl="2"/>
            <a:r>
              <a:rPr lang="en-US" sz="1300" dirty="0">
                <a:latin typeface="TimesNewRomanPSMT"/>
              </a:rPr>
              <a:t>Mobility optimization</a:t>
            </a:r>
          </a:p>
          <a:p>
            <a:pPr lvl="3"/>
            <a:r>
              <a:rPr lang="en-US" sz="1300" dirty="0">
                <a:latin typeface="TimesNewRomanPSMT"/>
              </a:rPr>
              <a:t>NR-DC</a:t>
            </a:r>
          </a:p>
          <a:p>
            <a:pPr lvl="3"/>
            <a:r>
              <a:rPr lang="en-US" sz="1300" dirty="0">
                <a:latin typeface="TimesNewRomanPSMT"/>
              </a:rPr>
              <a:t>UE Trajectory prediction</a:t>
            </a:r>
          </a:p>
          <a:p>
            <a:pPr lvl="2"/>
            <a:r>
              <a:rPr lang="en-US" sz="1300" dirty="0">
                <a:latin typeface="TimesNewRomanPSMT"/>
              </a:rPr>
              <a:t>Energy saving</a:t>
            </a:r>
          </a:p>
          <a:p>
            <a:pPr lvl="3"/>
            <a:r>
              <a:rPr lang="en-US" sz="1300" dirty="0">
                <a:latin typeface="TimesNewRomanPSMT"/>
              </a:rPr>
              <a:t>Prediction for energy cost</a:t>
            </a:r>
          </a:p>
          <a:p>
            <a:pPr lvl="2"/>
            <a:r>
              <a:rPr lang="en-US" sz="1300" dirty="0">
                <a:latin typeface="TimesNewRomanPSMT"/>
              </a:rPr>
              <a:t>Continuous MDT</a:t>
            </a:r>
          </a:p>
          <a:p>
            <a:pPr lvl="1"/>
            <a:r>
              <a:rPr lang="en-US" sz="1519" strike="sngStrike" dirty="0">
                <a:solidFill>
                  <a:srgbClr val="FF0000"/>
                </a:solidFill>
                <a:latin typeface="TimesNewRomanPSMT"/>
              </a:rPr>
              <a:t>At least 1 </a:t>
            </a:r>
            <a:r>
              <a:rPr lang="en-US" sz="1519" u="sng" dirty="0">
                <a:solidFill>
                  <a:srgbClr val="FF0000"/>
                </a:solidFill>
                <a:latin typeface="TimesNewRomanPSMT"/>
              </a:rPr>
              <a:t>At most 2 </a:t>
            </a:r>
            <a:r>
              <a:rPr lang="en-US" sz="1519" dirty="0">
                <a:latin typeface="TimesNewRomanPSMT"/>
              </a:rPr>
              <a:t>potential new use case/scenario which benefits from inference-based techniques</a:t>
            </a:r>
          </a:p>
          <a:p>
            <a:pPr lvl="2"/>
            <a:r>
              <a:rPr lang="en-US" sz="1300" dirty="0">
                <a:latin typeface="TimesNewRomanPSMT"/>
              </a:rPr>
              <a:t>Coverage and Capacity Optimization</a:t>
            </a:r>
          </a:p>
          <a:p>
            <a:pPr lvl="2"/>
            <a:r>
              <a:rPr lang="en-US" sz="1300" dirty="0">
                <a:latin typeface="TimesNewRomanPSMT"/>
              </a:rPr>
              <a:t>Potential Rel-18 use case enhancements (e.g. new scenarios for ES)</a:t>
            </a:r>
          </a:p>
          <a:p>
            <a:pPr lvl="2"/>
            <a:r>
              <a:rPr lang="en-US" sz="1300" dirty="0" err="1">
                <a:latin typeface="TimesNewRomanPSMT"/>
              </a:rPr>
              <a:t>QoE</a:t>
            </a:r>
            <a:endParaRPr lang="en-US" sz="1300" dirty="0">
              <a:latin typeface="TimesNewRomanPSMT"/>
            </a:endParaRPr>
          </a:p>
          <a:p>
            <a:pPr lvl="2"/>
            <a:r>
              <a:rPr lang="en-US" sz="1300" dirty="0">
                <a:latin typeface="TimesNewRomanPSMT"/>
              </a:rPr>
              <a:t>Slicing</a:t>
            </a:r>
          </a:p>
          <a:p>
            <a:pPr lvl="2"/>
            <a:r>
              <a:rPr lang="en-US" sz="1300" dirty="0">
                <a:latin typeface="TimesNewRomanPSMT"/>
              </a:rPr>
              <a:t>Note: Model training/inference at the DU and/or F1 enhancements must be justified by the use case</a:t>
            </a:r>
          </a:p>
          <a:p>
            <a:pPr lvl="1"/>
            <a:r>
              <a:rPr lang="en-US" sz="1519" dirty="0">
                <a:highlight>
                  <a:srgbClr val="FFFF00"/>
                </a:highlight>
                <a:latin typeface="TimesNewRomanPSMT"/>
              </a:rPr>
              <a:t>Study: Consider available functionality specified in 5GC (NWDAF, MDAS) in order to  align  AI/ML framework between RAN and CN</a:t>
            </a:r>
            <a:endParaRPr lang="en-US" sz="1463" dirty="0">
              <a:highlight>
                <a:srgbClr val="FFFF00"/>
              </a:highlight>
              <a:latin typeface="TimesNewRomanPSMT"/>
            </a:endParaRPr>
          </a:p>
          <a:p>
            <a:endParaRPr lang="en-US" dirty="0"/>
          </a:p>
        </p:txBody>
      </p:sp>
      <p:sp>
        <p:nvSpPr>
          <p:cNvPr id="9" name="Content Placeholder 2">
            <a:extLst>
              <a:ext uri="{FF2B5EF4-FFF2-40B4-BE49-F238E27FC236}">
                <a16:creationId xmlns:a16="http://schemas.microsoft.com/office/drawing/2014/main" id="{844E6D54-2D9D-21FB-C2CD-93062321E5DE}"/>
              </a:ext>
            </a:extLst>
          </p:cNvPr>
          <p:cNvSpPr txBox="1">
            <a:spLocks/>
          </p:cNvSpPr>
          <p:nvPr/>
        </p:nvSpPr>
        <p:spPr>
          <a:xfrm>
            <a:off x="741364" y="5879540"/>
            <a:ext cx="10412639" cy="343461"/>
          </a:xfrm>
          <a:prstGeom prst="rect">
            <a:avLst/>
          </a:prstGeom>
        </p:spPr>
        <p:txBody>
          <a:bodyPr vert="horz" lIns="0" tIns="0" rIns="0" bIns="0" rtlCol="0">
            <a:noAutofit/>
          </a:bodyPr>
          <a:lst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a:lstStyle>
          <a:p>
            <a:r>
              <a:rPr lang="en-US" sz="1800" dirty="0">
                <a:solidFill>
                  <a:srgbClr val="3253DC"/>
                </a:solidFill>
                <a:latin typeface="Microsoft Sans Serif"/>
              </a:rPr>
              <a:t>In this contribution, we express our views to further clarify the potential objectives for Rel-19</a:t>
            </a:r>
            <a:endParaRPr lang="en-US" sz="1800" u="sng" dirty="0">
              <a:solidFill>
                <a:srgbClr val="3253DC"/>
              </a:solidFill>
              <a:latin typeface="Microsoft Sans Serif"/>
            </a:endParaRPr>
          </a:p>
        </p:txBody>
      </p:sp>
    </p:spTree>
    <p:extLst>
      <p:ext uri="{BB962C8B-B14F-4D97-AF65-F5344CB8AC3E}">
        <p14:creationId xmlns:p14="http://schemas.microsoft.com/office/powerpoint/2010/main" val="2251246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3E2E90-E083-3272-8A52-37F1BB685A49}"/>
              </a:ext>
            </a:extLst>
          </p:cNvPr>
          <p:cNvSpPr>
            <a:spLocks noGrp="1"/>
          </p:cNvSpPr>
          <p:nvPr>
            <p:ph type="title"/>
          </p:nvPr>
        </p:nvSpPr>
        <p:spPr/>
        <p:txBody>
          <a:bodyPr/>
          <a:lstStyle/>
          <a:p>
            <a:r>
              <a:rPr lang="en-US" sz="3600" dirty="0"/>
              <a:t>AI/ML </a:t>
            </a:r>
            <a:r>
              <a:rPr lang="en-US" sz="3600" dirty="0">
                <a:solidFill>
                  <a:schemeClr val="tx1"/>
                </a:solidFill>
              </a:rPr>
              <a:t>b</a:t>
            </a:r>
            <a:r>
              <a:rPr lang="en-US" sz="3600" dirty="0"/>
              <a:t>ased Mobility </a:t>
            </a:r>
            <a:r>
              <a:rPr lang="en-US" sz="3600" dirty="0">
                <a:solidFill>
                  <a:schemeClr val="tx1"/>
                </a:solidFill>
              </a:rPr>
              <a:t>O</a:t>
            </a:r>
            <a:r>
              <a:rPr lang="en-US" sz="3600" dirty="0"/>
              <a:t>ptimization (1/2)</a:t>
            </a:r>
          </a:p>
        </p:txBody>
      </p:sp>
      <p:sp>
        <p:nvSpPr>
          <p:cNvPr id="6" name="Content Placeholder 5">
            <a:extLst>
              <a:ext uri="{FF2B5EF4-FFF2-40B4-BE49-F238E27FC236}">
                <a16:creationId xmlns:a16="http://schemas.microsoft.com/office/drawing/2014/main" id="{CF918F06-9908-B382-EFBA-0F4E31838322}"/>
              </a:ext>
            </a:extLst>
          </p:cNvPr>
          <p:cNvSpPr>
            <a:spLocks noGrp="1"/>
          </p:cNvSpPr>
          <p:nvPr>
            <p:ph sz="quarter" idx="12"/>
          </p:nvPr>
        </p:nvSpPr>
        <p:spPr>
          <a:xfrm>
            <a:off x="471867" y="1563891"/>
            <a:ext cx="11447417" cy="4981288"/>
          </a:xfrm>
        </p:spPr>
        <p:txBody>
          <a:bodyPr>
            <a:normAutofit lnSpcReduction="10000"/>
          </a:bodyPr>
          <a:lstStyle/>
          <a:p>
            <a:r>
              <a:rPr lang="en-US" sz="1800" dirty="0"/>
              <a:t>AI/ML based mobility optimization specified in Rel-18 included the following objectives:</a:t>
            </a:r>
          </a:p>
          <a:p>
            <a:pPr lvl="1"/>
            <a:r>
              <a:rPr lang="en-US" sz="1800" dirty="0"/>
              <a:t>Predicting UE Trajectory for </a:t>
            </a:r>
            <a:r>
              <a:rPr lang="en-US" sz="1800" dirty="0" err="1"/>
              <a:t>PCell</a:t>
            </a:r>
            <a:r>
              <a:rPr lang="en-US" sz="1800" dirty="0"/>
              <a:t> mobility </a:t>
            </a:r>
          </a:p>
          <a:p>
            <a:pPr lvl="1"/>
            <a:r>
              <a:rPr lang="en-US" sz="1800" dirty="0"/>
              <a:t>Collecting UE trajectory feedback from first-hop target node</a:t>
            </a:r>
          </a:p>
          <a:p>
            <a:r>
              <a:rPr lang="en-US" sz="1800" dirty="0"/>
              <a:t>Since we already have an AI/ML framework for </a:t>
            </a:r>
            <a:r>
              <a:rPr lang="en-US" sz="1800" dirty="0" err="1"/>
              <a:t>PCell</a:t>
            </a:r>
            <a:r>
              <a:rPr lang="en-US" sz="1800" dirty="0"/>
              <a:t> Mobility Optimization in Rel-18, the same can be reused and enhanced if needed to benefit other mobility use cases like </a:t>
            </a:r>
            <a:r>
              <a:rPr lang="en-US" sz="1800" dirty="0" err="1"/>
              <a:t>PSCell</a:t>
            </a:r>
            <a:r>
              <a:rPr lang="en-US" sz="1800" dirty="0"/>
              <a:t> mobility, CHO, LTM for Rel-19.  We therefore propose the following:</a:t>
            </a:r>
          </a:p>
          <a:p>
            <a:r>
              <a:rPr lang="en-US" sz="1800" dirty="0">
                <a:solidFill>
                  <a:schemeClr val="accent1"/>
                </a:solidFill>
              </a:rPr>
              <a:t>Proposal 1a: RAN3 should study and specify signaling enhancements for R18 AI/ML based mobility optimization use case for the following scenarios, for both split and non-split gNB architectures :</a:t>
            </a:r>
          </a:p>
          <a:p>
            <a:pPr lvl="1"/>
            <a:r>
              <a:rPr lang="en-US" sz="1800" dirty="0">
                <a:solidFill>
                  <a:schemeClr val="accent1"/>
                </a:solidFill>
              </a:rPr>
              <a:t>AI/ML based </a:t>
            </a:r>
            <a:r>
              <a:rPr lang="en-US" sz="1800" dirty="0" err="1">
                <a:solidFill>
                  <a:schemeClr val="accent1"/>
                </a:solidFill>
              </a:rPr>
              <a:t>PSCell</a:t>
            </a:r>
            <a:r>
              <a:rPr lang="en-US" sz="1800" dirty="0">
                <a:solidFill>
                  <a:schemeClr val="accent1"/>
                </a:solidFill>
              </a:rPr>
              <a:t> mobility (e.g. predicting </a:t>
            </a:r>
            <a:r>
              <a:rPr lang="en-US" sz="1800" dirty="0" err="1">
                <a:solidFill>
                  <a:schemeClr val="accent1"/>
                </a:solidFill>
              </a:rPr>
              <a:t>PSCells</a:t>
            </a:r>
            <a:r>
              <a:rPr lang="en-US" sz="1800" dirty="0">
                <a:solidFill>
                  <a:schemeClr val="accent1"/>
                </a:solidFill>
              </a:rPr>
              <a:t>)</a:t>
            </a:r>
          </a:p>
          <a:p>
            <a:pPr lvl="1"/>
            <a:r>
              <a:rPr lang="en-US" sz="1800" dirty="0">
                <a:solidFill>
                  <a:schemeClr val="accent1"/>
                </a:solidFill>
              </a:rPr>
              <a:t>AI/ML based CHO (e.g., predicting CHO candidate/target cells)</a:t>
            </a:r>
          </a:p>
          <a:p>
            <a:pPr lvl="1"/>
            <a:r>
              <a:rPr lang="en-US" sz="1800" dirty="0">
                <a:solidFill>
                  <a:schemeClr val="accent1"/>
                </a:solidFill>
              </a:rPr>
              <a:t>AI/ML based LTM (e.g., predicting LTM candidate/target cell(s) and beam(s))</a:t>
            </a:r>
          </a:p>
          <a:p>
            <a:r>
              <a:rPr lang="en-US" sz="1800" dirty="0"/>
              <a:t>RAN3 collaborates with RAN2 if assistance information is required to augment the above new scenarios and we therefore propose the following:</a:t>
            </a:r>
          </a:p>
          <a:p>
            <a:r>
              <a:rPr lang="en-US" sz="1800" dirty="0">
                <a:solidFill>
                  <a:schemeClr val="accent1"/>
                </a:solidFill>
              </a:rPr>
              <a:t>Proposal 1b: RAN3 collaborates with RAN2 to specify assistance information, if needed for the above mobility scenarios, both from UE to NW and NW to UE.</a:t>
            </a:r>
          </a:p>
          <a:p>
            <a:endParaRPr lang="en-US" sz="1800" dirty="0"/>
          </a:p>
          <a:p>
            <a:endParaRPr lang="en-US" sz="1800" dirty="0"/>
          </a:p>
          <a:p>
            <a:endParaRPr lang="en-US" sz="1800" dirty="0"/>
          </a:p>
        </p:txBody>
      </p:sp>
      <p:sp>
        <p:nvSpPr>
          <p:cNvPr id="5" name="Subtitle 4">
            <a:extLst>
              <a:ext uri="{FF2B5EF4-FFF2-40B4-BE49-F238E27FC236}">
                <a16:creationId xmlns:a16="http://schemas.microsoft.com/office/drawing/2014/main" id="{805170FB-CEC7-DB51-3519-731151D6011A}"/>
              </a:ext>
            </a:extLst>
          </p:cNvPr>
          <p:cNvSpPr>
            <a:spLocks noGrp="1"/>
          </p:cNvSpPr>
          <p:nvPr>
            <p:ph type="subTitle" idx="1"/>
          </p:nvPr>
        </p:nvSpPr>
        <p:spPr/>
        <p:txBody>
          <a:bodyPr/>
          <a:lstStyle/>
          <a:p>
            <a:r>
              <a:rPr lang="en-US" sz="2000" dirty="0"/>
              <a:t>Extension of R18 use case</a:t>
            </a:r>
          </a:p>
        </p:txBody>
      </p:sp>
      <p:sp>
        <p:nvSpPr>
          <p:cNvPr id="3" name="Footer Placeholder 2">
            <a:extLst>
              <a:ext uri="{FF2B5EF4-FFF2-40B4-BE49-F238E27FC236}">
                <a16:creationId xmlns:a16="http://schemas.microsoft.com/office/drawing/2014/main" id="{D6E5B121-D46C-98F9-1021-1EF33A63E7F0}"/>
              </a:ext>
            </a:extLst>
          </p:cNvPr>
          <p:cNvSpPr>
            <a:spLocks noGrp="1"/>
          </p:cNvSpPr>
          <p:nvPr>
            <p:ph type="ftr" sz="quarter" idx="3"/>
          </p:nvPr>
        </p:nvSpPr>
        <p:spPr/>
        <p:txBody>
          <a:bodyPr/>
          <a:lstStyle/>
          <a:p>
            <a:r>
              <a:rPr lang="en-US" dirty="0">
                <a:solidFill>
                  <a:srgbClr val="000000">
                    <a:lumMod val="50000"/>
                    <a:lumOff val="50000"/>
                  </a:srgbClr>
                </a:solidFill>
                <a:latin typeface="Microsoft Sans Serif"/>
              </a:rPr>
              <a:t>Source sample text</a:t>
            </a:r>
          </a:p>
        </p:txBody>
      </p:sp>
    </p:spTree>
    <p:extLst>
      <p:ext uri="{BB962C8B-B14F-4D97-AF65-F5344CB8AC3E}">
        <p14:creationId xmlns:p14="http://schemas.microsoft.com/office/powerpoint/2010/main" val="1029390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3E2E90-E083-3272-8A52-37F1BB685A49}"/>
              </a:ext>
            </a:extLst>
          </p:cNvPr>
          <p:cNvSpPr>
            <a:spLocks noGrp="1"/>
          </p:cNvSpPr>
          <p:nvPr>
            <p:ph type="title"/>
          </p:nvPr>
        </p:nvSpPr>
        <p:spPr/>
        <p:txBody>
          <a:bodyPr/>
          <a:lstStyle/>
          <a:p>
            <a:r>
              <a:rPr lang="en-US" sz="3600" dirty="0"/>
              <a:t>AI/ML </a:t>
            </a:r>
            <a:r>
              <a:rPr lang="en-US" sz="3600" dirty="0">
                <a:solidFill>
                  <a:schemeClr val="tx1"/>
                </a:solidFill>
              </a:rPr>
              <a:t>b</a:t>
            </a:r>
            <a:r>
              <a:rPr lang="en-US" sz="3600" dirty="0"/>
              <a:t>ased Mobility </a:t>
            </a:r>
            <a:r>
              <a:rPr lang="en-US" sz="3600" dirty="0">
                <a:solidFill>
                  <a:schemeClr val="tx1"/>
                </a:solidFill>
              </a:rPr>
              <a:t>O</a:t>
            </a:r>
            <a:r>
              <a:rPr lang="en-US" sz="3600" dirty="0"/>
              <a:t>ptimization (2/2)</a:t>
            </a:r>
          </a:p>
        </p:txBody>
      </p:sp>
      <p:sp>
        <p:nvSpPr>
          <p:cNvPr id="6" name="Content Placeholder 5">
            <a:extLst>
              <a:ext uri="{FF2B5EF4-FFF2-40B4-BE49-F238E27FC236}">
                <a16:creationId xmlns:a16="http://schemas.microsoft.com/office/drawing/2014/main" id="{CF918F06-9908-B382-EFBA-0F4E31838322}"/>
              </a:ext>
            </a:extLst>
          </p:cNvPr>
          <p:cNvSpPr>
            <a:spLocks noGrp="1"/>
          </p:cNvSpPr>
          <p:nvPr>
            <p:ph sz="quarter" idx="12"/>
          </p:nvPr>
        </p:nvSpPr>
        <p:spPr/>
        <p:txBody>
          <a:bodyPr/>
          <a:lstStyle/>
          <a:p>
            <a:r>
              <a:rPr lang="en-US" sz="1800" dirty="0"/>
              <a:t>The</a:t>
            </a:r>
            <a:r>
              <a:rPr lang="en-US" sz="1800" strike="sngStrike" dirty="0"/>
              <a:t> </a:t>
            </a:r>
            <a:r>
              <a:rPr lang="en-US" sz="1800" dirty="0"/>
              <a:t>following leftovers from Rel-18 AI/ML based Mobility Optimization use case should be considered for Rel-19.</a:t>
            </a:r>
            <a:endParaRPr lang="en-US" sz="1800" strike="sngStrike" dirty="0"/>
          </a:p>
          <a:p>
            <a:pPr lvl="1"/>
            <a:r>
              <a:rPr lang="en-US" sz="1800" b="1" dirty="0"/>
              <a:t>UE Trajectory Feedback from multi-hop target nodes </a:t>
            </a:r>
            <a:r>
              <a:rPr lang="en-US" sz="1800" dirty="0"/>
              <a:t>– though the source node predicts UE trajectory for multi-hop targets, due to time restriction and complexity involved, the feedback was restricted to single (first) hop target node in Rel-18. Hence, we propose to further work on solution to receive feedback from multi-hop targets for prediction validation at the source node.</a:t>
            </a:r>
          </a:p>
          <a:p>
            <a:pPr lvl="1"/>
            <a:endParaRPr lang="en-US" sz="1800" dirty="0"/>
          </a:p>
          <a:p>
            <a:pPr lvl="1"/>
            <a:r>
              <a:rPr lang="en-US" sz="1800" b="1" dirty="0"/>
              <a:t>UE Trajectory Prediction continuity across UE RRC State Transition – </a:t>
            </a:r>
            <a:r>
              <a:rPr lang="en-US" sz="1800" dirty="0"/>
              <a:t>UE stays in RRC Connected mode for a very short period and to collect metrics and perform AI/ML training and predictions in this short duration will not be beneficial for AI/ML based MO. Hence, we propose to specify solutions to provide predictions and collect feedback for UE trajectory across RRC states of the UE.</a:t>
            </a:r>
          </a:p>
          <a:p>
            <a:pPr marL="0" indent="0">
              <a:buNone/>
            </a:pPr>
            <a:r>
              <a:rPr lang="en-US" sz="1800" dirty="0">
                <a:solidFill>
                  <a:schemeClr val="accent1"/>
                </a:solidFill>
              </a:rPr>
              <a:t>Proposal 2: RAN3 should study and specify signaling enhancements, if needed, to enhance R18 AI/ML based mobility optimization for both split and non-split </a:t>
            </a:r>
            <a:r>
              <a:rPr lang="en-US" sz="1800" dirty="0" err="1">
                <a:solidFill>
                  <a:schemeClr val="accent1"/>
                </a:solidFill>
              </a:rPr>
              <a:t>gNB</a:t>
            </a:r>
            <a:r>
              <a:rPr lang="en-US" sz="1800" dirty="0">
                <a:solidFill>
                  <a:schemeClr val="accent1"/>
                </a:solidFill>
              </a:rPr>
              <a:t> architectures for the following:</a:t>
            </a:r>
          </a:p>
          <a:p>
            <a:pPr lvl="1"/>
            <a:r>
              <a:rPr lang="en-US" sz="1800" dirty="0">
                <a:solidFill>
                  <a:schemeClr val="accent1"/>
                </a:solidFill>
              </a:rPr>
              <a:t>UE Trajectory Feedback collection across multi-hop Target nodes</a:t>
            </a:r>
          </a:p>
          <a:p>
            <a:pPr lvl="1"/>
            <a:r>
              <a:rPr lang="en-US" sz="1800" dirty="0">
                <a:solidFill>
                  <a:schemeClr val="accent1"/>
                </a:solidFill>
              </a:rPr>
              <a:t>UE Trajectory Prediction and Feedback across UE RRC state Transition</a:t>
            </a:r>
          </a:p>
          <a:p>
            <a:pPr lvl="1"/>
            <a:endParaRPr lang="en-US" sz="1800" dirty="0">
              <a:solidFill>
                <a:schemeClr val="accent1"/>
              </a:solidFill>
            </a:endParaRPr>
          </a:p>
          <a:p>
            <a:endParaRPr lang="en-US" sz="1800" dirty="0"/>
          </a:p>
          <a:p>
            <a:endParaRPr lang="en-US" sz="1800" dirty="0"/>
          </a:p>
          <a:p>
            <a:endParaRPr lang="en-US" sz="1800" dirty="0"/>
          </a:p>
        </p:txBody>
      </p:sp>
      <p:sp>
        <p:nvSpPr>
          <p:cNvPr id="5" name="Subtitle 4">
            <a:extLst>
              <a:ext uri="{FF2B5EF4-FFF2-40B4-BE49-F238E27FC236}">
                <a16:creationId xmlns:a16="http://schemas.microsoft.com/office/drawing/2014/main" id="{805170FB-CEC7-DB51-3519-731151D6011A}"/>
              </a:ext>
            </a:extLst>
          </p:cNvPr>
          <p:cNvSpPr>
            <a:spLocks noGrp="1"/>
          </p:cNvSpPr>
          <p:nvPr>
            <p:ph type="subTitle" idx="1"/>
          </p:nvPr>
        </p:nvSpPr>
        <p:spPr/>
        <p:txBody>
          <a:bodyPr/>
          <a:lstStyle/>
          <a:p>
            <a:r>
              <a:rPr lang="en-US" sz="2000" dirty="0"/>
              <a:t>Leftover from R18</a:t>
            </a:r>
          </a:p>
        </p:txBody>
      </p:sp>
      <p:sp>
        <p:nvSpPr>
          <p:cNvPr id="3" name="Footer Placeholder 2">
            <a:extLst>
              <a:ext uri="{FF2B5EF4-FFF2-40B4-BE49-F238E27FC236}">
                <a16:creationId xmlns:a16="http://schemas.microsoft.com/office/drawing/2014/main" id="{D6E5B121-D46C-98F9-1021-1EF33A63E7F0}"/>
              </a:ext>
            </a:extLst>
          </p:cNvPr>
          <p:cNvSpPr>
            <a:spLocks noGrp="1"/>
          </p:cNvSpPr>
          <p:nvPr>
            <p:ph type="ftr" sz="quarter" idx="3"/>
          </p:nvPr>
        </p:nvSpPr>
        <p:spPr/>
        <p:txBody>
          <a:bodyPr/>
          <a:lstStyle/>
          <a:p>
            <a:r>
              <a:rPr lang="en-US" dirty="0">
                <a:solidFill>
                  <a:srgbClr val="000000">
                    <a:lumMod val="50000"/>
                    <a:lumOff val="50000"/>
                  </a:srgbClr>
                </a:solidFill>
                <a:latin typeface="Microsoft Sans Serif"/>
              </a:rPr>
              <a:t>Source sample text</a:t>
            </a:r>
          </a:p>
        </p:txBody>
      </p:sp>
    </p:spTree>
    <p:extLst>
      <p:ext uri="{BB962C8B-B14F-4D97-AF65-F5344CB8AC3E}">
        <p14:creationId xmlns:p14="http://schemas.microsoft.com/office/powerpoint/2010/main" val="141746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B1B3FB-FBF2-9CD3-C609-842A875AF4CD}"/>
              </a:ext>
            </a:extLst>
          </p:cNvPr>
          <p:cNvSpPr/>
          <p:nvPr/>
        </p:nvSpPr>
        <p:spPr>
          <a:xfrm>
            <a:off x="581025" y="2171700"/>
            <a:ext cx="10953750" cy="2466975"/>
          </a:xfrm>
          <a:prstGeom prst="rect">
            <a:avLst/>
          </a:prstGeom>
          <a:solidFill>
            <a:schemeClr val="accent6">
              <a:lumMod val="40000"/>
              <a:lumOff val="60000"/>
            </a:schemeClr>
          </a:solidFill>
          <a:ln>
            <a:solidFill>
              <a:schemeClr val="tx1"/>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err="1"/>
          </a:p>
        </p:txBody>
      </p:sp>
      <p:sp>
        <p:nvSpPr>
          <p:cNvPr id="2" name="Title 1">
            <a:extLst>
              <a:ext uri="{FF2B5EF4-FFF2-40B4-BE49-F238E27FC236}">
                <a16:creationId xmlns:a16="http://schemas.microsoft.com/office/drawing/2014/main" id="{462FF6BD-6F6A-BB75-5936-2EC4F2B92A53}"/>
              </a:ext>
            </a:extLst>
          </p:cNvPr>
          <p:cNvSpPr>
            <a:spLocks noGrp="1"/>
          </p:cNvSpPr>
          <p:nvPr>
            <p:ph type="title"/>
          </p:nvPr>
        </p:nvSpPr>
        <p:spPr/>
        <p:txBody>
          <a:bodyPr/>
          <a:lstStyle/>
          <a:p>
            <a:r>
              <a:rPr lang="en-US" sz="3600" dirty="0"/>
              <a:t>Continuous MDT (1/2)</a:t>
            </a:r>
            <a:endParaRPr lang="en-US" dirty="0"/>
          </a:p>
        </p:txBody>
      </p:sp>
      <p:sp>
        <p:nvSpPr>
          <p:cNvPr id="3" name="Content Placeholder 2">
            <a:extLst>
              <a:ext uri="{FF2B5EF4-FFF2-40B4-BE49-F238E27FC236}">
                <a16:creationId xmlns:a16="http://schemas.microsoft.com/office/drawing/2014/main" id="{4FFFA6B3-5AA0-2349-395F-9D16BDBAEA55}"/>
              </a:ext>
            </a:extLst>
          </p:cNvPr>
          <p:cNvSpPr>
            <a:spLocks noGrp="1"/>
          </p:cNvSpPr>
          <p:nvPr>
            <p:ph sz="quarter" idx="12"/>
          </p:nvPr>
        </p:nvSpPr>
        <p:spPr>
          <a:xfrm>
            <a:off x="373338" y="1706214"/>
            <a:ext cx="11207625" cy="4636008"/>
          </a:xfrm>
        </p:spPr>
        <p:txBody>
          <a:bodyPr/>
          <a:lstStyle/>
          <a:p>
            <a:r>
              <a:rPr lang="en-US" sz="1800" dirty="0"/>
              <a:t>In Rel-18 we had the following common understanding captured in RAN3 Chair’s Notes RAN3#120</a:t>
            </a:r>
          </a:p>
          <a:p>
            <a:endParaRPr lang="en-US" sz="1800" dirty="0"/>
          </a:p>
          <a:p>
            <a:pPr marL="742950" lvl="1" indent="-285750">
              <a:buFont typeface="Arial" panose="020B0604020202020204" pitchFamily="34" charset="0"/>
              <a:buChar char="•"/>
            </a:pPr>
            <a:r>
              <a:rPr lang="en-US" sz="1600" dirty="0">
                <a:solidFill>
                  <a:schemeClr val="bg2"/>
                </a:solidFill>
              </a:rPr>
              <a:t>Continuous collection of MDT traces is beneficial only for AI/ML training in OAM. </a:t>
            </a:r>
          </a:p>
          <a:p>
            <a:pPr marL="742950" lvl="1" indent="-285750">
              <a:buFont typeface="Arial" panose="020B0604020202020204" pitchFamily="34" charset="0"/>
              <a:buChar char="•"/>
            </a:pPr>
            <a:r>
              <a:rPr lang="en-US" sz="1600" dirty="0">
                <a:solidFill>
                  <a:schemeClr val="bg2"/>
                </a:solidFill>
              </a:rPr>
              <a:t>Continuous MDT collection is to enable the continuous collection of MDT data from the same UE across RRC state changes (</a:t>
            </a:r>
            <a:r>
              <a:rPr lang="en-US" sz="1600" dirty="0" err="1">
                <a:solidFill>
                  <a:schemeClr val="bg2"/>
                </a:solidFill>
              </a:rPr>
              <a:t>RRC_Connected</a:t>
            </a:r>
            <a:r>
              <a:rPr lang="en-US" sz="1600" dirty="0">
                <a:solidFill>
                  <a:schemeClr val="bg2"/>
                </a:solidFill>
              </a:rPr>
              <a:t>, </a:t>
            </a:r>
            <a:r>
              <a:rPr lang="en-US" sz="1600" dirty="0" err="1">
                <a:solidFill>
                  <a:schemeClr val="bg2"/>
                </a:solidFill>
              </a:rPr>
              <a:t>RRC_Idle</a:t>
            </a:r>
            <a:r>
              <a:rPr lang="en-US" sz="1600" dirty="0">
                <a:solidFill>
                  <a:schemeClr val="bg2"/>
                </a:solidFill>
              </a:rPr>
              <a:t>, </a:t>
            </a:r>
            <a:r>
              <a:rPr lang="en-US" sz="1600" dirty="0" err="1">
                <a:solidFill>
                  <a:schemeClr val="bg2"/>
                </a:solidFill>
              </a:rPr>
              <a:t>RRC_Inactive</a:t>
            </a:r>
            <a:r>
              <a:rPr lang="en-US" sz="1600" dirty="0">
                <a:solidFill>
                  <a:schemeClr val="bg2"/>
                </a:solidFill>
              </a:rPr>
              <a:t>).</a:t>
            </a:r>
          </a:p>
          <a:p>
            <a:pPr marL="742950" lvl="1" indent="-285750">
              <a:buFont typeface="Arial" panose="020B0604020202020204" pitchFamily="34" charset="0"/>
              <a:buChar char="•"/>
            </a:pPr>
            <a:r>
              <a:rPr lang="en-US" sz="1600" dirty="0">
                <a:solidFill>
                  <a:schemeClr val="bg2"/>
                </a:solidFill>
              </a:rPr>
              <a:t>Signaling-based MDT could provide continuous Data Collection from a certain UE; however, it has scalability issues when selecting large number of UEs and lacks cell-level granularity. </a:t>
            </a:r>
          </a:p>
          <a:p>
            <a:pPr marL="742950" lvl="1" indent="-285750">
              <a:buFont typeface="Arial" panose="020B0604020202020204" pitchFamily="34" charset="0"/>
              <a:buChar char="•"/>
            </a:pPr>
            <a:r>
              <a:rPr lang="en-US" sz="1600" dirty="0">
                <a:solidFill>
                  <a:schemeClr val="bg2"/>
                </a:solidFill>
              </a:rPr>
              <a:t>Management-based MDT provides the advantage of being scalable when selecting large number of UEs. However, current management-based MDT mechanism cannot identify and group together MDT reports collected from the same UE across RRC states. UE selection is left to RAN implementation and it is not controllable by OAM.</a:t>
            </a:r>
          </a:p>
          <a:p>
            <a:endParaRPr lang="en-US" sz="1800" dirty="0">
              <a:solidFill>
                <a:schemeClr val="tx1"/>
              </a:solidFill>
            </a:endParaRPr>
          </a:p>
          <a:p>
            <a:r>
              <a:rPr lang="en-US" sz="1800" dirty="0">
                <a:solidFill>
                  <a:schemeClr val="tx1"/>
                </a:solidFill>
              </a:rPr>
              <a:t>Due to time constraint and the complexity involved, solutions to address Continuous MDT could not be achieved in Rel-18. However, there was common understanding that continuous MDT can be useful e.g., for AI/ML training.</a:t>
            </a:r>
          </a:p>
          <a:p>
            <a:endParaRPr lang="en-US" sz="2000" dirty="0"/>
          </a:p>
        </p:txBody>
      </p:sp>
      <p:sp>
        <p:nvSpPr>
          <p:cNvPr id="5" name="Footer Placeholder 4">
            <a:extLst>
              <a:ext uri="{FF2B5EF4-FFF2-40B4-BE49-F238E27FC236}">
                <a16:creationId xmlns:a16="http://schemas.microsoft.com/office/drawing/2014/main" id="{A802405D-9C4E-88E0-864F-FA327C546A02}"/>
              </a:ext>
            </a:extLst>
          </p:cNvPr>
          <p:cNvSpPr>
            <a:spLocks noGrp="1"/>
          </p:cNvSpPr>
          <p:nvPr>
            <p:ph type="ftr" sz="quarter" idx="3"/>
          </p:nvPr>
        </p:nvSpPr>
        <p:spPr/>
        <p:txBody>
          <a:bodyPr/>
          <a:lstStyle/>
          <a:p>
            <a:r>
              <a:rPr lang="en-US" dirty="0">
                <a:solidFill>
                  <a:srgbClr val="000000">
                    <a:lumMod val="50000"/>
                    <a:lumOff val="50000"/>
                  </a:srgbClr>
                </a:solidFill>
                <a:latin typeface="Microsoft Sans Serif"/>
              </a:rPr>
              <a:t>Confidential and Proprietary — Qualcomm Technologies, Inc. and/or its affiliated companies.</a:t>
            </a:r>
          </a:p>
        </p:txBody>
      </p:sp>
      <p:sp>
        <p:nvSpPr>
          <p:cNvPr id="6" name="Subtitle 4">
            <a:extLst>
              <a:ext uri="{FF2B5EF4-FFF2-40B4-BE49-F238E27FC236}">
                <a16:creationId xmlns:a16="http://schemas.microsoft.com/office/drawing/2014/main" id="{07A36748-11A3-6FDE-4AF1-C28C513D4E63}"/>
              </a:ext>
            </a:extLst>
          </p:cNvPr>
          <p:cNvSpPr>
            <a:spLocks noGrp="1"/>
          </p:cNvSpPr>
          <p:nvPr>
            <p:ph type="subTitle" idx="1"/>
          </p:nvPr>
        </p:nvSpPr>
        <p:spPr>
          <a:xfrm>
            <a:off x="481256" y="1132234"/>
            <a:ext cx="11199702" cy="431657"/>
          </a:xfrm>
        </p:spPr>
        <p:txBody>
          <a:bodyPr/>
          <a:lstStyle/>
          <a:p>
            <a:r>
              <a:rPr lang="en-US" sz="2000" dirty="0"/>
              <a:t>Left over from R18</a:t>
            </a:r>
          </a:p>
        </p:txBody>
      </p:sp>
    </p:spTree>
    <p:extLst>
      <p:ext uri="{BB962C8B-B14F-4D97-AF65-F5344CB8AC3E}">
        <p14:creationId xmlns:p14="http://schemas.microsoft.com/office/powerpoint/2010/main" val="3665651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800C7-2B2C-C2DD-44F0-31443FC9E8F5}"/>
              </a:ext>
            </a:extLst>
          </p:cNvPr>
          <p:cNvSpPr>
            <a:spLocks noGrp="1"/>
          </p:cNvSpPr>
          <p:nvPr>
            <p:ph type="title"/>
          </p:nvPr>
        </p:nvSpPr>
        <p:spPr/>
        <p:txBody>
          <a:bodyPr/>
          <a:lstStyle/>
          <a:p>
            <a:r>
              <a:rPr lang="en-US" dirty="0"/>
              <a:t>Continuous MDT (2/2)</a:t>
            </a:r>
            <a:endParaRPr lang="en-US" dirty="0">
              <a:solidFill>
                <a:srgbClr val="FF0000"/>
              </a:solidFill>
            </a:endParaRPr>
          </a:p>
        </p:txBody>
      </p:sp>
      <p:sp>
        <p:nvSpPr>
          <p:cNvPr id="3" name="Content Placeholder 2">
            <a:extLst>
              <a:ext uri="{FF2B5EF4-FFF2-40B4-BE49-F238E27FC236}">
                <a16:creationId xmlns:a16="http://schemas.microsoft.com/office/drawing/2014/main" id="{84243F33-44D7-E333-60B9-CB5E6370FEDE}"/>
              </a:ext>
            </a:extLst>
          </p:cNvPr>
          <p:cNvSpPr>
            <a:spLocks noGrp="1"/>
          </p:cNvSpPr>
          <p:nvPr>
            <p:ph sz="quarter" idx="12"/>
          </p:nvPr>
        </p:nvSpPr>
        <p:spPr/>
        <p:txBody>
          <a:bodyPr/>
          <a:lstStyle/>
          <a:p>
            <a:r>
              <a:rPr lang="en-US" sz="1600" dirty="0"/>
              <a:t>During R18 RAN3 discussions, there were many different solutions proposed by various companies to achieve Continuous MDT in Rel-18. It is preferable to achieve Continuous MDT via Network based solutions without any UE impact. </a:t>
            </a:r>
          </a:p>
          <a:p>
            <a:pPr lvl="1"/>
            <a:r>
              <a:rPr lang="en-US" sz="1400" dirty="0"/>
              <a:t>Any UE enhancement for enabling continuous MDT would mean continuous data collection can only be done from Rel-19 UEs (and not from legacy UEs) and this will not be very useful for AI/ML training across a diverse set of UEs (including legacy UEs). </a:t>
            </a:r>
          </a:p>
          <a:p>
            <a:pPr marL="457200" lvl="1" indent="0">
              <a:buNone/>
            </a:pPr>
            <a:endParaRPr lang="en-US" sz="1600" dirty="0">
              <a:solidFill>
                <a:schemeClr val="tx1"/>
              </a:solidFill>
            </a:endParaRPr>
          </a:p>
          <a:p>
            <a:pPr marL="292657" indent="0">
              <a:buNone/>
            </a:pPr>
            <a:r>
              <a:rPr lang="en-US" sz="1600" b="1" dirty="0"/>
              <a:t>Observation: Continuous MDT collection is to enable identification of the UE across RRC state changes by leveraging  legacy Logged and Immediate MDT procedures. </a:t>
            </a:r>
          </a:p>
          <a:p>
            <a:pPr marL="457200" lvl="1" indent="0">
              <a:buNone/>
            </a:pPr>
            <a:endParaRPr lang="en-US" sz="1600" dirty="0">
              <a:solidFill>
                <a:srgbClr val="FF6600"/>
              </a:solidFill>
            </a:endParaRPr>
          </a:p>
          <a:p>
            <a:pPr marL="292657" indent="0">
              <a:buNone/>
            </a:pPr>
            <a:r>
              <a:rPr lang="en-US" sz="1600" dirty="0">
                <a:solidFill>
                  <a:schemeClr val="tx1"/>
                </a:solidFill>
              </a:rPr>
              <a:t>Therefore, we propose, </a:t>
            </a:r>
          </a:p>
          <a:p>
            <a:endParaRPr lang="en-US" sz="1600" dirty="0">
              <a:solidFill>
                <a:schemeClr val="tx1"/>
              </a:solidFill>
            </a:endParaRPr>
          </a:p>
          <a:p>
            <a:pPr lvl="1"/>
            <a:r>
              <a:rPr lang="en-US" sz="1600" b="1" dirty="0">
                <a:solidFill>
                  <a:schemeClr val="accent1"/>
                </a:solidFill>
              </a:rPr>
              <a:t>Proposal 3:</a:t>
            </a:r>
            <a:r>
              <a:rPr lang="en-US" sz="1600" dirty="0">
                <a:solidFill>
                  <a:schemeClr val="accent1"/>
                </a:solidFill>
              </a:rPr>
              <a:t> RAN3 should study and specify Network-based solution (</a:t>
            </a:r>
            <a:r>
              <a:rPr lang="en-US" sz="1600" b="1" dirty="0">
                <a:solidFill>
                  <a:schemeClr val="accent1"/>
                </a:solidFill>
              </a:rPr>
              <a:t>without UE impacts</a:t>
            </a:r>
            <a:r>
              <a:rPr lang="en-US" sz="1600" dirty="0">
                <a:solidFill>
                  <a:schemeClr val="accent1"/>
                </a:solidFill>
              </a:rPr>
              <a:t>) to enable Continuous MDT i.e., continuous collection of MDT data from the same UE across RRC state changes for NG-RAN AI/ML use cases.</a:t>
            </a:r>
          </a:p>
          <a:p>
            <a:endParaRPr lang="en-US" sz="1600" dirty="0">
              <a:solidFill>
                <a:schemeClr val="accent2">
                  <a:lumMod val="50000"/>
                </a:schemeClr>
              </a:solidFill>
            </a:endParaRPr>
          </a:p>
          <a:p>
            <a:pPr lvl="1"/>
            <a:endParaRPr lang="en-US" sz="1600" dirty="0">
              <a:solidFill>
                <a:schemeClr val="accent2">
                  <a:lumMod val="50000"/>
                </a:schemeClr>
              </a:solidFill>
            </a:endParaRPr>
          </a:p>
          <a:p>
            <a:endParaRPr lang="en-US" sz="1600" dirty="0"/>
          </a:p>
          <a:p>
            <a:endParaRPr lang="en-US" sz="1600" dirty="0"/>
          </a:p>
        </p:txBody>
      </p:sp>
      <p:sp>
        <p:nvSpPr>
          <p:cNvPr id="5" name="Footer Placeholder 4">
            <a:extLst>
              <a:ext uri="{FF2B5EF4-FFF2-40B4-BE49-F238E27FC236}">
                <a16:creationId xmlns:a16="http://schemas.microsoft.com/office/drawing/2014/main" id="{F68ED425-7666-9B3C-CD8B-4811410F56F9}"/>
              </a:ext>
            </a:extLst>
          </p:cNvPr>
          <p:cNvSpPr>
            <a:spLocks noGrp="1"/>
          </p:cNvSpPr>
          <p:nvPr>
            <p:ph type="ftr" sz="quarter" idx="3"/>
          </p:nvPr>
        </p:nvSpPr>
        <p:spPr/>
        <p:txBody>
          <a:bodyPr/>
          <a:lstStyle/>
          <a:p>
            <a:r>
              <a:rPr lang="en-US">
                <a:solidFill>
                  <a:srgbClr val="000000">
                    <a:lumMod val="50000"/>
                    <a:lumOff val="50000"/>
                  </a:srgbClr>
                </a:solidFill>
                <a:latin typeface="Microsoft Sans Serif"/>
              </a:rPr>
              <a:t>Confidential and Proprietary — Qualcomm Technologies, Inc. and/or its affiliated companies.</a:t>
            </a:r>
          </a:p>
        </p:txBody>
      </p:sp>
      <p:sp>
        <p:nvSpPr>
          <p:cNvPr id="6" name="Subtitle 4">
            <a:extLst>
              <a:ext uri="{FF2B5EF4-FFF2-40B4-BE49-F238E27FC236}">
                <a16:creationId xmlns:a16="http://schemas.microsoft.com/office/drawing/2014/main" id="{395FE4E5-D17F-7C83-EB43-F1FAFB87BD91}"/>
              </a:ext>
            </a:extLst>
          </p:cNvPr>
          <p:cNvSpPr>
            <a:spLocks noGrp="1"/>
          </p:cNvSpPr>
          <p:nvPr>
            <p:ph type="subTitle" idx="1"/>
          </p:nvPr>
        </p:nvSpPr>
        <p:spPr>
          <a:xfrm>
            <a:off x="620049" y="1139662"/>
            <a:ext cx="11199702" cy="431657"/>
          </a:xfrm>
        </p:spPr>
        <p:txBody>
          <a:bodyPr/>
          <a:lstStyle/>
          <a:p>
            <a:r>
              <a:rPr lang="en-US" sz="2000" dirty="0"/>
              <a:t>Leftover from R18</a:t>
            </a:r>
          </a:p>
        </p:txBody>
      </p:sp>
    </p:spTree>
    <p:extLst>
      <p:ext uri="{BB962C8B-B14F-4D97-AF65-F5344CB8AC3E}">
        <p14:creationId xmlns:p14="http://schemas.microsoft.com/office/powerpoint/2010/main" val="4217384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221E3-4423-00C9-E846-FF9AA7051B53}"/>
              </a:ext>
            </a:extLst>
          </p:cNvPr>
          <p:cNvSpPr>
            <a:spLocks noGrp="1"/>
          </p:cNvSpPr>
          <p:nvPr>
            <p:ph type="title"/>
          </p:nvPr>
        </p:nvSpPr>
        <p:spPr/>
        <p:txBody>
          <a:bodyPr/>
          <a:lstStyle/>
          <a:p>
            <a:r>
              <a:rPr lang="en-US" sz="3600" dirty="0"/>
              <a:t>AI/ML based Coverage and Capacity Adaptation</a:t>
            </a:r>
          </a:p>
        </p:txBody>
      </p:sp>
      <p:sp>
        <p:nvSpPr>
          <p:cNvPr id="3" name="Content Placeholder 2">
            <a:extLst>
              <a:ext uri="{FF2B5EF4-FFF2-40B4-BE49-F238E27FC236}">
                <a16:creationId xmlns:a16="http://schemas.microsoft.com/office/drawing/2014/main" id="{C4A2951E-4A98-9B7E-93FF-996D37E7C78A}"/>
              </a:ext>
            </a:extLst>
          </p:cNvPr>
          <p:cNvSpPr>
            <a:spLocks noGrp="1"/>
          </p:cNvSpPr>
          <p:nvPr>
            <p:ph sz="quarter" idx="12"/>
          </p:nvPr>
        </p:nvSpPr>
        <p:spPr/>
        <p:txBody>
          <a:bodyPr/>
          <a:lstStyle/>
          <a:p>
            <a:r>
              <a:rPr lang="en-US" sz="1800" b="1" u="sng" dirty="0"/>
              <a:t>AI/ML based coverage adaptation</a:t>
            </a:r>
            <a:r>
              <a:rPr lang="en-US" sz="1800" dirty="0"/>
              <a:t> can be a good practical use case to study in Rel-19 because: </a:t>
            </a:r>
          </a:p>
          <a:p>
            <a:endParaRPr lang="en-US" sz="1800" dirty="0"/>
          </a:p>
          <a:p>
            <a:pPr lvl="1"/>
            <a:r>
              <a:rPr lang="en-US" sz="1800" dirty="0"/>
              <a:t>Operators perform CCO as a regular operational task in their network and any intelligence to enhance this operation will be very useful in Operator Network.</a:t>
            </a:r>
          </a:p>
          <a:p>
            <a:pPr lvl="1"/>
            <a:r>
              <a:rPr lang="en-US" sz="1800" dirty="0"/>
              <a:t>Coverage and capacity adaptation can be performed via existing SON procedures but is done </a:t>
            </a:r>
            <a:r>
              <a:rPr lang="en-US" sz="1800" b="1" u="sng" dirty="0"/>
              <a:t>reactively.  </a:t>
            </a:r>
            <a:r>
              <a:rPr lang="en-US" sz="1800" b="1" u="sng" dirty="0">
                <a:solidFill>
                  <a:schemeClr val="tx1"/>
                </a:solidFill>
              </a:rPr>
              <a:t>Proactive</a:t>
            </a:r>
            <a:r>
              <a:rPr lang="en-US" sz="1800" dirty="0"/>
              <a:t> coverage adaptation (via AI/ML techniques) can help in performing better CCO and NES e.g., by proactively deciding how to change cell/beam patterns and cell/beam activation states, predicting coverage, capacity and NES etc.</a:t>
            </a:r>
          </a:p>
          <a:p>
            <a:pPr marL="173684" lvl="1" indent="-173684">
              <a:spcBef>
                <a:spcPts val="1200"/>
              </a:spcBef>
              <a:buClr>
                <a:srgbClr val="3253DC"/>
              </a:buClr>
              <a:buFont typeface="Arial" panose="020B0604020202020204" pitchFamily="34" charset="0"/>
              <a:buChar char="•"/>
            </a:pPr>
            <a:endParaRPr lang="en-US" sz="1800" dirty="0">
              <a:solidFill>
                <a:schemeClr val="accent1"/>
              </a:solidFill>
            </a:endParaRPr>
          </a:p>
          <a:p>
            <a:pPr marL="173684" lvl="1" indent="-173684">
              <a:spcBef>
                <a:spcPts val="1200"/>
              </a:spcBef>
              <a:buClr>
                <a:srgbClr val="3253DC"/>
              </a:buClr>
              <a:buFont typeface="Arial" panose="020B0604020202020204" pitchFamily="34" charset="0"/>
              <a:buChar char="•"/>
            </a:pPr>
            <a:r>
              <a:rPr lang="en-US" sz="1800" dirty="0">
                <a:solidFill>
                  <a:schemeClr val="accent1"/>
                </a:solidFill>
              </a:rPr>
              <a:t>Proposal 4: RAN3 should study and specify signaling enhancement to support AI/ML based Coverage and Capacity Adaption (including CCO and cell/beam (de)activation) for both split and non-split gNB architecture</a:t>
            </a:r>
          </a:p>
          <a:p>
            <a:pPr lvl="1"/>
            <a:endParaRPr lang="en-US" sz="1800" dirty="0"/>
          </a:p>
          <a:p>
            <a:pPr lvl="1"/>
            <a:endParaRPr lang="en-US" sz="1800" dirty="0"/>
          </a:p>
          <a:p>
            <a:endParaRPr lang="en-US" sz="1800" dirty="0"/>
          </a:p>
        </p:txBody>
      </p:sp>
      <p:sp>
        <p:nvSpPr>
          <p:cNvPr id="4" name="Subtitle 3">
            <a:extLst>
              <a:ext uri="{FF2B5EF4-FFF2-40B4-BE49-F238E27FC236}">
                <a16:creationId xmlns:a16="http://schemas.microsoft.com/office/drawing/2014/main" id="{6CFADB89-BB15-7FBC-DAA7-8FA900A21A99}"/>
              </a:ext>
            </a:extLst>
          </p:cNvPr>
          <p:cNvSpPr>
            <a:spLocks noGrp="1"/>
          </p:cNvSpPr>
          <p:nvPr>
            <p:ph type="subTitle" idx="1"/>
          </p:nvPr>
        </p:nvSpPr>
        <p:spPr/>
        <p:txBody>
          <a:bodyPr/>
          <a:lstStyle/>
          <a:p>
            <a:r>
              <a:rPr lang="en-US" sz="2000" dirty="0"/>
              <a:t>New Use Case</a:t>
            </a:r>
          </a:p>
        </p:txBody>
      </p:sp>
      <p:sp>
        <p:nvSpPr>
          <p:cNvPr id="5" name="Footer Placeholder 4">
            <a:extLst>
              <a:ext uri="{FF2B5EF4-FFF2-40B4-BE49-F238E27FC236}">
                <a16:creationId xmlns:a16="http://schemas.microsoft.com/office/drawing/2014/main" id="{D05251ED-EE4C-2489-65EB-3D4169FA2D59}"/>
              </a:ext>
            </a:extLst>
          </p:cNvPr>
          <p:cNvSpPr>
            <a:spLocks noGrp="1"/>
          </p:cNvSpPr>
          <p:nvPr>
            <p:ph type="ftr" sz="quarter" idx="3"/>
          </p:nvPr>
        </p:nvSpPr>
        <p:spPr/>
        <p:txBody>
          <a:bodyPr/>
          <a:lstStyle/>
          <a:p>
            <a:r>
              <a:rPr lang="en-US">
                <a:solidFill>
                  <a:srgbClr val="000000">
                    <a:lumMod val="50000"/>
                    <a:lumOff val="50000"/>
                  </a:srgbClr>
                </a:solidFill>
                <a:latin typeface="Microsoft Sans Serif"/>
              </a:rPr>
              <a:t>Confidential and Proprietary — Qualcomm Technologies, Inc. and/or its affiliated companies.</a:t>
            </a:r>
          </a:p>
        </p:txBody>
      </p:sp>
    </p:spTree>
    <p:extLst>
      <p:ext uri="{BB962C8B-B14F-4D97-AF65-F5344CB8AC3E}">
        <p14:creationId xmlns:p14="http://schemas.microsoft.com/office/powerpoint/2010/main" val="3242780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23476-8A42-87EC-65FD-34B7F0DE2111}"/>
              </a:ext>
            </a:extLst>
          </p:cNvPr>
          <p:cNvSpPr>
            <a:spLocks noGrp="1"/>
          </p:cNvSpPr>
          <p:nvPr>
            <p:ph type="title"/>
          </p:nvPr>
        </p:nvSpPr>
        <p:spPr>
          <a:xfrm>
            <a:off x="492340" y="427613"/>
            <a:ext cx="11207320" cy="429028"/>
          </a:xfrm>
        </p:spPr>
        <p:txBody>
          <a:bodyPr/>
          <a:lstStyle/>
          <a:p>
            <a:r>
              <a:rPr lang="en-US" dirty="0"/>
              <a:t>Potential SI/WI objectives for Rel-19 AI/ML for NG-RAN</a:t>
            </a:r>
            <a:endParaRPr lang="en-US" dirty="0">
              <a:solidFill>
                <a:srgbClr val="FF0000"/>
              </a:solidFill>
            </a:endParaRPr>
          </a:p>
        </p:txBody>
      </p:sp>
      <p:sp>
        <p:nvSpPr>
          <p:cNvPr id="3" name="Content Placeholder 2">
            <a:extLst>
              <a:ext uri="{FF2B5EF4-FFF2-40B4-BE49-F238E27FC236}">
                <a16:creationId xmlns:a16="http://schemas.microsoft.com/office/drawing/2014/main" id="{B62A13EE-1E64-887E-2C83-32E75382FE1E}"/>
              </a:ext>
            </a:extLst>
          </p:cNvPr>
          <p:cNvSpPr>
            <a:spLocks noGrp="1"/>
          </p:cNvSpPr>
          <p:nvPr>
            <p:ph sz="quarter" idx="12"/>
          </p:nvPr>
        </p:nvSpPr>
        <p:spPr>
          <a:xfrm>
            <a:off x="473334" y="1195577"/>
            <a:ext cx="11207625" cy="5367147"/>
          </a:xfrm>
        </p:spPr>
        <p:txBody>
          <a:bodyPr>
            <a:normAutofit fontScale="92500" lnSpcReduction="20000"/>
          </a:bodyPr>
          <a:lstStyle/>
          <a:p>
            <a:pPr marL="0" indent="0">
              <a:buNone/>
            </a:pPr>
            <a:r>
              <a:rPr lang="en-US" sz="1600" b="1" u="sng" dirty="0">
                <a:solidFill>
                  <a:schemeClr val="accent1"/>
                </a:solidFill>
              </a:rPr>
              <a:t>R18 leftovers</a:t>
            </a:r>
          </a:p>
          <a:p>
            <a:r>
              <a:rPr lang="en-US" sz="1600" dirty="0">
                <a:solidFill>
                  <a:schemeClr val="accent1"/>
                </a:solidFill>
              </a:rPr>
              <a:t>Study and specify signaling enhancements, if needed, to enhance R18 AI/ML based mobility optimization for both split and non-split gNB architectures for the following [RAN3]:</a:t>
            </a:r>
          </a:p>
          <a:p>
            <a:pPr lvl="1"/>
            <a:r>
              <a:rPr lang="en-US" sz="1600" dirty="0">
                <a:solidFill>
                  <a:schemeClr val="accent1"/>
                </a:solidFill>
              </a:rPr>
              <a:t>UE Trajectory Feedback collection across multi-hop Target nodes</a:t>
            </a:r>
          </a:p>
          <a:p>
            <a:pPr lvl="1"/>
            <a:r>
              <a:rPr lang="en-US" sz="1600" dirty="0">
                <a:solidFill>
                  <a:schemeClr val="accent1"/>
                </a:solidFill>
              </a:rPr>
              <a:t>UE Trajectory Prediction and Feedback across UE RRC state Transition</a:t>
            </a:r>
          </a:p>
          <a:p>
            <a:pPr lvl="1"/>
            <a:endParaRPr lang="en-US" sz="1600" dirty="0">
              <a:solidFill>
                <a:schemeClr val="accent1"/>
              </a:solidFill>
            </a:endParaRPr>
          </a:p>
          <a:p>
            <a:r>
              <a:rPr lang="en-US" sz="1600" dirty="0">
                <a:solidFill>
                  <a:schemeClr val="accent1"/>
                </a:solidFill>
              </a:rPr>
              <a:t>Study and specify Network-based solution (without UE impacts) to enable Continuous MDT i.e., continuous collection of MDT data from the same UE across RRC state changes for NG-RAN AI/ML use cases. [RAN3]</a:t>
            </a:r>
          </a:p>
          <a:p>
            <a:pPr marL="0" indent="0">
              <a:buNone/>
            </a:pPr>
            <a:r>
              <a:rPr lang="en-US" sz="1600" b="1" u="sng" dirty="0">
                <a:solidFill>
                  <a:schemeClr val="accent1"/>
                </a:solidFill>
              </a:rPr>
              <a:t>R19 New use cases</a:t>
            </a:r>
          </a:p>
          <a:p>
            <a:r>
              <a:rPr lang="en-US" sz="1600" dirty="0">
                <a:solidFill>
                  <a:schemeClr val="accent1"/>
                </a:solidFill>
              </a:rPr>
              <a:t>Study and specify signaling enhancements for R18 AI/ML based mobility optimization use case for the following scenarios, for both split and non-split </a:t>
            </a:r>
            <a:r>
              <a:rPr lang="en-US" sz="1600" dirty="0" err="1">
                <a:solidFill>
                  <a:schemeClr val="accent1"/>
                </a:solidFill>
              </a:rPr>
              <a:t>gNB</a:t>
            </a:r>
            <a:r>
              <a:rPr lang="en-US" sz="1600" dirty="0">
                <a:solidFill>
                  <a:schemeClr val="accent1"/>
                </a:solidFill>
              </a:rPr>
              <a:t> architectures : [RAN3]</a:t>
            </a:r>
          </a:p>
          <a:p>
            <a:pPr lvl="1"/>
            <a:r>
              <a:rPr lang="en-US" sz="1600" dirty="0">
                <a:solidFill>
                  <a:schemeClr val="accent1"/>
                </a:solidFill>
              </a:rPr>
              <a:t>AI/ML based </a:t>
            </a:r>
            <a:r>
              <a:rPr lang="en-US" sz="1600" dirty="0" err="1">
                <a:solidFill>
                  <a:schemeClr val="accent1"/>
                </a:solidFill>
              </a:rPr>
              <a:t>PSCell</a:t>
            </a:r>
            <a:r>
              <a:rPr lang="en-US" sz="1600" dirty="0">
                <a:solidFill>
                  <a:schemeClr val="accent1"/>
                </a:solidFill>
              </a:rPr>
              <a:t> mobility (e.g. predicting </a:t>
            </a:r>
            <a:r>
              <a:rPr lang="en-US" sz="1600" dirty="0" err="1">
                <a:solidFill>
                  <a:schemeClr val="accent1"/>
                </a:solidFill>
              </a:rPr>
              <a:t>PSCells</a:t>
            </a:r>
            <a:r>
              <a:rPr lang="en-US" sz="1600" dirty="0">
                <a:solidFill>
                  <a:schemeClr val="accent1"/>
                </a:solidFill>
              </a:rPr>
              <a:t>)</a:t>
            </a:r>
          </a:p>
          <a:p>
            <a:pPr lvl="1"/>
            <a:r>
              <a:rPr lang="en-US" sz="1600" dirty="0">
                <a:solidFill>
                  <a:schemeClr val="accent1"/>
                </a:solidFill>
              </a:rPr>
              <a:t>AI/ML based CHO (e.g., predicting CHO candidate/target cells)</a:t>
            </a:r>
          </a:p>
          <a:p>
            <a:pPr lvl="1"/>
            <a:r>
              <a:rPr lang="en-US" sz="1600" dirty="0">
                <a:solidFill>
                  <a:schemeClr val="accent1"/>
                </a:solidFill>
              </a:rPr>
              <a:t>AI/ML based LTM (e.g., predicting LTM candidate/target cell(s) and beam(s))</a:t>
            </a:r>
          </a:p>
          <a:p>
            <a:r>
              <a:rPr lang="en-US" sz="1600" dirty="0">
                <a:solidFill>
                  <a:schemeClr val="accent1"/>
                </a:solidFill>
              </a:rPr>
              <a:t>Collaborate with RAN2 if assistance information is required for the above new mobility </a:t>
            </a:r>
            <a:r>
              <a:rPr lang="en-US" sz="1600">
                <a:solidFill>
                  <a:schemeClr val="accent1"/>
                </a:solidFill>
              </a:rPr>
              <a:t>use cases:</a:t>
            </a:r>
            <a:endParaRPr lang="en-US" sz="1600" dirty="0">
              <a:solidFill>
                <a:schemeClr val="accent1"/>
              </a:solidFill>
            </a:endParaRPr>
          </a:p>
          <a:p>
            <a:pPr lvl="1"/>
            <a:r>
              <a:rPr lang="en-US" sz="1600" dirty="0">
                <a:solidFill>
                  <a:schemeClr val="accent1"/>
                </a:solidFill>
              </a:rPr>
              <a:t>UE to NW assistance information, and </a:t>
            </a:r>
          </a:p>
          <a:p>
            <a:pPr lvl="1"/>
            <a:r>
              <a:rPr lang="en-US" sz="1600" dirty="0">
                <a:solidFill>
                  <a:schemeClr val="accent1"/>
                </a:solidFill>
              </a:rPr>
              <a:t>NW to UE assistance information.</a:t>
            </a:r>
          </a:p>
          <a:p>
            <a:r>
              <a:rPr lang="en-US" sz="1600" dirty="0">
                <a:solidFill>
                  <a:schemeClr val="accent1"/>
                </a:solidFill>
              </a:rPr>
              <a:t>Study and specify signaling enhancement to support AI/ML based Coverage and Capacity Adaption (including CCO and cell/beam (de)activation) for both split and non-split </a:t>
            </a:r>
            <a:r>
              <a:rPr lang="en-US" sz="1600" dirty="0" err="1">
                <a:solidFill>
                  <a:schemeClr val="accent1"/>
                </a:solidFill>
              </a:rPr>
              <a:t>gNB</a:t>
            </a:r>
            <a:r>
              <a:rPr lang="en-US" sz="1600" dirty="0">
                <a:solidFill>
                  <a:schemeClr val="accent1"/>
                </a:solidFill>
              </a:rPr>
              <a:t> architecture [RAN3]</a:t>
            </a:r>
          </a:p>
          <a:p>
            <a:pPr marL="0" indent="0">
              <a:buNone/>
            </a:pPr>
            <a:r>
              <a:rPr lang="en-US" sz="1600" dirty="0">
                <a:solidFill>
                  <a:schemeClr val="accent1"/>
                </a:solidFill>
              </a:rPr>
              <a:t>NOTE: Model training and/or inference in gNB-DU and F1AP enhancements are needed to support R19 new use cases</a:t>
            </a:r>
          </a:p>
        </p:txBody>
      </p:sp>
      <p:sp>
        <p:nvSpPr>
          <p:cNvPr id="5" name="Footer Placeholder 4">
            <a:extLst>
              <a:ext uri="{FF2B5EF4-FFF2-40B4-BE49-F238E27FC236}">
                <a16:creationId xmlns:a16="http://schemas.microsoft.com/office/drawing/2014/main" id="{4E27BB49-EF82-FD4D-DA77-23FFA050E371}"/>
              </a:ext>
            </a:extLst>
          </p:cNvPr>
          <p:cNvSpPr>
            <a:spLocks noGrp="1"/>
          </p:cNvSpPr>
          <p:nvPr>
            <p:ph type="ftr" sz="quarter" idx="3"/>
          </p:nvPr>
        </p:nvSpPr>
        <p:spPr/>
        <p:txBody>
          <a:bodyPr/>
          <a:lstStyle/>
          <a:p>
            <a:r>
              <a:rPr lang="en-US" dirty="0">
                <a:solidFill>
                  <a:srgbClr val="000000">
                    <a:lumMod val="50000"/>
                    <a:lumOff val="50000"/>
                  </a:srgbClr>
                </a:solidFill>
                <a:latin typeface="Microsoft Sans Serif"/>
              </a:rPr>
              <a:t>Confidential and Proprietary — Qualcomm Technologies, Inc. and/or its affiliated companies.</a:t>
            </a:r>
          </a:p>
        </p:txBody>
      </p:sp>
    </p:spTree>
    <p:extLst>
      <p:ext uri="{BB962C8B-B14F-4D97-AF65-F5344CB8AC3E}">
        <p14:creationId xmlns:p14="http://schemas.microsoft.com/office/powerpoint/2010/main" val="1113304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3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550</TotalTime>
  <Words>1643</Words>
  <Application>Microsoft Office PowerPoint</Application>
  <PresentationFormat>Widescreen</PresentationFormat>
  <Paragraphs>119</Paragraphs>
  <Slides>9</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Calibri</vt:lpstr>
      <vt:lpstr>Century Gothic</vt:lpstr>
      <vt:lpstr>Microsoft Sans Serif</vt:lpstr>
      <vt:lpstr>Qualcomm Office Regular</vt:lpstr>
      <vt:lpstr>TimesNewRomanPSMT</vt:lpstr>
      <vt:lpstr>3_Qualcomm</vt:lpstr>
      <vt:lpstr>Views on Rel-19 AI/ML for NG-RAN </vt:lpstr>
      <vt:lpstr>Overview</vt:lpstr>
      <vt:lpstr>RAN Chair’s summary for RAN Rel-19 Package (RP-232745)</vt:lpstr>
      <vt:lpstr>AI/ML based Mobility Optimization (1/2)</vt:lpstr>
      <vt:lpstr>AI/ML based Mobility Optimization (2/2)</vt:lpstr>
      <vt:lpstr>Continuous MDT (1/2)</vt:lpstr>
      <vt:lpstr>Continuous MDT (2/2)</vt:lpstr>
      <vt:lpstr>AI/ML based Coverage and Capacity Adaptation</vt:lpstr>
      <vt:lpstr>Potential SI/WI objectives for Rel-19 AI/ML for NG-RAN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Rel-19 AI/ML for NG-RAN</dc:title>
  <dc:creator>Shankar</dc:creator>
  <cp:lastModifiedBy>Prasad_QC</cp:lastModifiedBy>
  <cp:revision>12</cp:revision>
  <dcterms:created xsi:type="dcterms:W3CDTF">2023-11-29T20:26:38Z</dcterms:created>
  <dcterms:modified xsi:type="dcterms:W3CDTF">2023-12-04T06:06:45Z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