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9"/>
  </p:notesMasterIdLst>
  <p:sldIdLst>
    <p:sldId id="789" r:id="rId5"/>
    <p:sldId id="802" r:id="rId6"/>
    <p:sldId id="800" r:id="rId7"/>
    <p:sldId id="803" r:id="rId8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B6B"/>
    <a:srgbClr val="FF6699"/>
    <a:srgbClr val="E46C0A"/>
    <a:srgbClr val="FFFFFF"/>
    <a:srgbClr val="0067A6"/>
    <a:srgbClr val="A50034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2" autoAdjust="0"/>
    <p:restoredTop sz="95320" autoAdjust="0"/>
  </p:normalViewPr>
  <p:slideViewPr>
    <p:cSldViewPr>
      <p:cViewPr varScale="1">
        <p:scale>
          <a:sx n="100" d="100"/>
          <a:sy n="100" d="100"/>
        </p:scale>
        <p:origin x="102" y="22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2023-12-04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 userDrawn="1"/>
        </p:nvSpPr>
        <p:spPr>
          <a:xfrm>
            <a:off x="193053" y="181797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#102</a:t>
            </a:r>
          </a:p>
          <a:p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Edinburgh, GB, 11 – 15 December, 2023</a:t>
            </a:r>
            <a:endParaRPr kumimoji="1" lang="en-US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RP-232987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1283296" y="2342034"/>
            <a:ext cx="12954000" cy="2080815"/>
          </a:xfrm>
        </p:spPr>
        <p:txBody>
          <a:bodyPr/>
          <a:lstStyle/>
          <a:p>
            <a:pPr fontAlgn="auto" hangingPunct="1"/>
            <a:r>
              <a:rPr lang="en-US" altLang="ko-KR" b="1" dirty="0"/>
              <a:t>Rel-19 WI proposal for </a:t>
            </a:r>
            <a:br>
              <a:rPr lang="en-US" altLang="ko-KR" b="1" dirty="0"/>
            </a:br>
            <a:r>
              <a:rPr lang="en-US" altLang="ko-KR" b="1" dirty="0"/>
              <a:t>NR </a:t>
            </a:r>
            <a:r>
              <a:rPr lang="en-US" altLang="ko-KR" b="1" dirty="0" err="1"/>
              <a:t>Sidelink</a:t>
            </a:r>
            <a:r>
              <a:rPr lang="en-US" altLang="ko-KR" b="1" dirty="0"/>
              <a:t> Relay Enhancements</a:t>
            </a:r>
            <a:endParaRPr lang="ko-KR" altLang="ko-KR" dirty="0"/>
          </a:p>
        </p:txBody>
      </p:sp>
      <p:sp>
        <p:nvSpPr>
          <p:cNvPr id="3" name="제목 3"/>
          <p:cNvSpPr txBox="1">
            <a:spLocks/>
          </p:cNvSpPr>
          <p:nvPr/>
        </p:nvSpPr>
        <p:spPr bwMode="auto">
          <a:xfrm>
            <a:off x="1427312" y="4422849"/>
            <a:ext cx="12954000" cy="2080815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8163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Bold" panose="020B0600000101010101" pitchFamily="50" charset="-127"/>
                <a:cs typeface="Arial" panose="020B0604020202020204" pitchFamily="34" charset="0"/>
              </a:defRPr>
            </a:lvl1pPr>
            <a:lvl2pPr algn="ctr" defTabSz="1138163" rtl="0" eaLnBrk="0" fontAlgn="base" latinLnBrk="1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defTabSz="1138163" rtl="0" eaLnBrk="0" fontAlgn="base" latinLnBrk="1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defTabSz="1138163" rtl="0" eaLnBrk="0" fontAlgn="base" latinLnBrk="1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defTabSz="1138163" rtl="0" eaLnBrk="0" fontAlgn="base" latinLnBrk="1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08067" algn="ctr" defTabSz="1142023" rtl="0" fontAlgn="base" latinLnBrk="1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816135" algn="ctr" defTabSz="1142023" rtl="0" fontAlgn="base" latinLnBrk="1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224201" algn="ctr" defTabSz="1142023" rtl="0" fontAlgn="base" latinLnBrk="1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632270" algn="ctr" defTabSz="1142023" rtl="0" fontAlgn="base" latinLnBrk="1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r>
              <a:rPr kumimoji="0" lang="en-US" altLang="ko-KR" sz="3600" b="1" dirty="0"/>
              <a:t>LG Electronics Inc.</a:t>
            </a:r>
            <a:endParaRPr kumimoji="0"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95191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ko-KR" sz="3600" dirty="0"/>
              <a:t>Offline discussions on SL relaying</a:t>
            </a:r>
            <a:endParaRPr lang="ko-KR" altLang="en-US" sz="3600" dirty="0"/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6840760"/>
          </a:xfrm>
          <a:ln>
            <a:noFill/>
          </a:ln>
        </p:spPr>
        <p:txBody>
          <a:bodyPr>
            <a:normAutofit/>
          </a:bodyPr>
          <a:lstStyle/>
          <a:p>
            <a:pPr marL="457200" lvl="1" indent="-457200"/>
            <a:r>
              <a:rPr lang="en-US" altLang="ko-KR" sz="2600" b="1" dirty="0"/>
              <a:t>In RAN#101, REL-19 RAN2 additional topics were discussed. The RAN plenary discussion on SL relay was summarized in RP-232627 as follows:</a:t>
            </a:r>
          </a:p>
          <a:p>
            <a:pPr marL="457200" lvl="1" indent="-457200"/>
            <a:endParaRPr lang="en-US" altLang="ko-KR" sz="2600" b="1" dirty="0"/>
          </a:p>
          <a:p>
            <a:pPr marL="457200" lvl="1" indent="-457200"/>
            <a:endParaRPr lang="en-US" altLang="ko-KR" sz="2600" b="1" dirty="0"/>
          </a:p>
          <a:p>
            <a:pPr marL="457200" lvl="1" indent="-457200"/>
            <a:endParaRPr lang="en-US" altLang="ko-KR" sz="2600" b="1" dirty="0"/>
          </a:p>
          <a:p>
            <a:pPr marL="457200" lvl="1" indent="-457200"/>
            <a:endParaRPr lang="en-US" altLang="ko-KR" sz="2600" b="1" dirty="0"/>
          </a:p>
          <a:p>
            <a:pPr marL="457200" lvl="1" indent="-457200"/>
            <a:endParaRPr lang="en-US" altLang="ko-KR" sz="2600" b="1" dirty="0"/>
          </a:p>
          <a:p>
            <a:pPr marL="457200" lvl="1" indent="-457200"/>
            <a:endParaRPr lang="en-US" altLang="ko-KR" sz="2600" b="1" dirty="0"/>
          </a:p>
          <a:p>
            <a:pPr marL="457200" lvl="1" indent="-457200"/>
            <a:endParaRPr lang="en-US" altLang="ko-KR" sz="2600" b="1" dirty="0"/>
          </a:p>
          <a:p>
            <a:pPr marL="457200" lvl="1" indent="-457200"/>
            <a:endParaRPr lang="en-US" altLang="ko-KR" sz="2600" b="1" dirty="0"/>
          </a:p>
          <a:p>
            <a:pPr marL="457200" lvl="1" indent="-457200"/>
            <a:endParaRPr lang="en-US" altLang="ko-KR" sz="2600" b="1" dirty="0"/>
          </a:p>
          <a:p>
            <a:pPr marL="457200" lvl="1" indent="-457200"/>
            <a:endParaRPr lang="en-US" altLang="ko-KR" sz="2600" b="1" dirty="0">
              <a:solidFill>
                <a:srgbClr val="FF0000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067272" y="2434436"/>
            <a:ext cx="13537504" cy="322395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altLang="ko-KR" sz="2800" b="1" u="sng" dirty="0">
                <a:solidFill>
                  <a:srgbClr val="000000"/>
                </a:solidFill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Summary/conclusions for SL relay:</a:t>
            </a:r>
            <a:endParaRPr lang="ko-KR" altLang="ko-KR" sz="28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"/>
            </a:pPr>
            <a:r>
              <a:rPr lang="en-GB" altLang="ko-KR" sz="2800" dirty="0">
                <a:solidFill>
                  <a:srgbClr val="000000"/>
                </a:solidFill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There is support from companies for SL relay especially to cover the public safety applications </a:t>
            </a:r>
            <a:endParaRPr lang="ko-KR" altLang="ko-KR" sz="28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"/>
            </a:pPr>
            <a:r>
              <a:rPr lang="en-GB" altLang="ko-KR" sz="2800" dirty="0">
                <a:solidFill>
                  <a:srgbClr val="000000"/>
                </a:solidFill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Acceptable objective if it is in Rel-19 package:</a:t>
            </a:r>
            <a:endParaRPr lang="ko-KR" altLang="ko-KR" sz="28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ko-KR" sz="2800" dirty="0">
                <a:solidFill>
                  <a:srgbClr val="000000"/>
                </a:solidFill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Support for multi-hop L2 relaying for U2N </a:t>
            </a:r>
            <a:endParaRPr lang="ko-KR" altLang="ko-KR" sz="28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ko-KR" sz="2800" dirty="0">
                <a:solidFill>
                  <a:srgbClr val="000000"/>
                </a:solidFill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For further discussion: multi-path enhancements multi indirect paths for a remote UE</a:t>
            </a:r>
            <a:endParaRPr lang="ko-KR" altLang="ko-KR" sz="28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GB" altLang="ko-KR" sz="2800" kern="0" dirty="0">
                <a:solidFill>
                  <a:srgbClr val="000000"/>
                </a:solidFill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Concerns from multiple companies on the time required for this additional scope </a:t>
            </a:r>
            <a:endParaRPr lang="ko-KR" altLang="en-US" sz="2800"/>
          </a:p>
        </p:txBody>
      </p:sp>
    </p:spTree>
    <p:extLst>
      <p:ext uri="{BB962C8B-B14F-4D97-AF65-F5344CB8AC3E}">
        <p14:creationId xmlns:p14="http://schemas.microsoft.com/office/powerpoint/2010/main" val="4195707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objectives for R19 WI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761895" y="3134122"/>
            <a:ext cx="13986897" cy="49628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220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The objective of this work item is to specify solutions that are needed to improve coverage extension with Layer 2 based UE-to-Network Relay for the V2X, public safety and commercial use cases.</a:t>
            </a:r>
            <a:endParaRPr lang="ko-KR" altLang="ko-KR" sz="220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342900" lvl="0" indent="-342900">
              <a:spcAft>
                <a:spcPts val="900"/>
              </a:spcAft>
              <a:buFont typeface="+mj-lt"/>
              <a:buAutoNum type="arabicPeriod"/>
            </a:pPr>
            <a:r>
              <a:rPr lang="en-GB" altLang="ko-KR" sz="220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Specify multi-hop </a:t>
            </a:r>
            <a:r>
              <a:rPr lang="en-GB" altLang="ko-KR" sz="2200" dirty="0">
                <a:latin typeface="Times New Roman" panose="02020603050405020304" pitchFamily="18" charset="0"/>
                <a:ea typeface="DengXian"/>
              </a:rPr>
              <a:t>Layer-2 UE-to-Network relay for unicast (i.e., remote UE &lt;-&gt; U2U relay UE &lt;-&gt; U2N relay UE &lt;-&gt; </a:t>
            </a:r>
            <a:r>
              <a:rPr lang="en-GB" altLang="ko-KR" sz="2200" dirty="0" err="1">
                <a:latin typeface="Times New Roman" panose="02020603050405020304" pitchFamily="18" charset="0"/>
                <a:ea typeface="DengXian"/>
              </a:rPr>
              <a:t>gNB</a:t>
            </a:r>
            <a:r>
              <a:rPr lang="en-GB" altLang="ko-KR" sz="2200" dirty="0">
                <a:latin typeface="Times New Roman" panose="02020603050405020304" pitchFamily="18" charset="0"/>
                <a:ea typeface="DengXian"/>
              </a:rPr>
              <a:t>) based on Rel-17/18 SL relay functionalities [RAN2, RAN3]</a:t>
            </a:r>
            <a:endParaRPr lang="ko-KR" altLang="ko-KR" sz="220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742950" lvl="1" indent="-285750">
              <a:spcAft>
                <a:spcPts val="900"/>
              </a:spcAft>
              <a:buFont typeface="+mj-lt"/>
              <a:buAutoNum type="alphaUcPeriod"/>
            </a:pPr>
            <a:r>
              <a:rPr lang="en-GB" altLang="ko-KR" sz="220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Control plane procedures at least including relay discovery and (re-)selection and, if needed, authorization [RAN2, RAN3]</a:t>
            </a:r>
            <a:endParaRPr lang="ko-KR" altLang="ko-KR" sz="220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742950" lvl="1" indent="-285750">
              <a:spcAft>
                <a:spcPts val="900"/>
              </a:spcAft>
              <a:buFont typeface="+mj-lt"/>
              <a:buAutoNum type="alphaUcPeriod"/>
            </a:pPr>
            <a:r>
              <a:rPr lang="en-GB" altLang="ko-KR" sz="2200" dirty="0">
                <a:latin typeface="Times New Roman" panose="02020603050405020304" pitchFamily="18" charset="0"/>
                <a:ea typeface="DengXian"/>
              </a:rPr>
              <a:t>SRAP support and </a:t>
            </a:r>
            <a:r>
              <a:rPr lang="en-GB" altLang="ko-KR" sz="2200" dirty="0" err="1">
                <a:latin typeface="Times New Roman" panose="02020603050405020304" pitchFamily="18" charset="0"/>
                <a:ea typeface="DengXian"/>
              </a:rPr>
              <a:t>QoS</a:t>
            </a:r>
            <a:r>
              <a:rPr lang="en-GB" altLang="ko-KR" sz="2200" dirty="0">
                <a:latin typeface="Times New Roman" panose="02020603050405020304" pitchFamily="18" charset="0"/>
                <a:ea typeface="DengXian"/>
              </a:rPr>
              <a:t> handling </a:t>
            </a:r>
            <a:r>
              <a:rPr lang="en-US" altLang="ko-KR" sz="2200" dirty="0">
                <a:latin typeface="Times New Roman" panose="02020603050405020304" pitchFamily="18" charset="0"/>
                <a:ea typeface="DengXian"/>
              </a:rPr>
              <a:t>for multi-hop </a:t>
            </a:r>
            <a:r>
              <a:rPr lang="en-GB" altLang="ko-KR" sz="2200" dirty="0">
                <a:latin typeface="Times New Roman" panose="02020603050405020304" pitchFamily="18" charset="0"/>
                <a:ea typeface="DengXian"/>
              </a:rPr>
              <a:t>[RAN2]</a:t>
            </a:r>
            <a:endParaRPr lang="ko-KR" altLang="ko-KR" sz="220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342900" lvl="0" indent="-342900">
              <a:spcAft>
                <a:spcPts val="900"/>
              </a:spcAft>
              <a:buFont typeface="+mj-lt"/>
              <a:buAutoNum type="arabicPeriod"/>
            </a:pPr>
            <a:r>
              <a:rPr lang="en-GB" altLang="ko-KR" sz="220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Specify mechanisms to support more than one indirect path based on Rel-18 multi-path with/without the direct path [RAN2, RAN3]</a:t>
            </a:r>
            <a:endParaRPr lang="ko-KR" altLang="ko-KR" sz="220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742950" lvl="1" indent="-285750">
              <a:spcAft>
                <a:spcPts val="900"/>
              </a:spcAft>
              <a:buFont typeface="+mj-lt"/>
              <a:buAutoNum type="alphaUcPeriod"/>
            </a:pPr>
            <a:r>
              <a:rPr lang="en-GB" altLang="ko-KR" sz="220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Support indirect path addition/switching for more than one indirect path via SL/N3C relay</a:t>
            </a:r>
            <a:endParaRPr lang="ko-KR" altLang="ko-KR" sz="220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742950" lvl="1" indent="-285750">
              <a:spcAft>
                <a:spcPts val="900"/>
              </a:spcAft>
              <a:buFont typeface="+mj-lt"/>
              <a:buAutoNum type="alphaUcPeriod"/>
            </a:pPr>
            <a:r>
              <a:rPr lang="en-GB" altLang="ko-KR" sz="220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Support duplicated packet transmission over more than one indirect path via SL/N3C relay</a:t>
            </a:r>
          </a:p>
          <a:p>
            <a:pPr marL="176212" indent="-285750">
              <a:spcAft>
                <a:spcPts val="900"/>
              </a:spcAft>
              <a:buFont typeface="+mj-lt"/>
              <a:buAutoNum type="arabicPeriod"/>
            </a:pPr>
            <a:r>
              <a:rPr lang="en-GB" altLang="ko-KR" sz="22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Support </a:t>
            </a:r>
            <a:r>
              <a:rPr lang="en-GB" altLang="ko-KR" sz="220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multi-hop </a:t>
            </a:r>
            <a:r>
              <a:rPr lang="en-GB" altLang="ko-KR" sz="2200" dirty="0">
                <a:latin typeface="Times New Roman" panose="02020603050405020304" pitchFamily="18" charset="0"/>
                <a:ea typeface="DengXian"/>
              </a:rPr>
              <a:t>Layer-3 UE-to-UE relay, if deem necessary, in coordination with any corresponding SA2 work.</a:t>
            </a:r>
            <a:endParaRPr lang="ko-KR" altLang="ko-KR" sz="22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7" name="내용 개체 틀 2"/>
          <p:cNvSpPr>
            <a:spLocks noGrp="1"/>
          </p:cNvSpPr>
          <p:nvPr>
            <p:ph idx="1"/>
          </p:nvPr>
        </p:nvSpPr>
        <p:spPr>
          <a:xfrm>
            <a:off x="491208" y="1189906"/>
            <a:ext cx="14113568" cy="2448272"/>
          </a:xfrm>
          <a:ln>
            <a:noFill/>
          </a:ln>
        </p:spPr>
        <p:txBody>
          <a:bodyPr>
            <a:normAutofit/>
          </a:bodyPr>
          <a:lstStyle/>
          <a:p>
            <a:pPr marL="457200" lvl="1" indent="-457200"/>
            <a:r>
              <a:rPr lang="en-US" altLang="ko-KR" sz="2600" b="1" dirty="0"/>
              <a:t>The following objectives are proposed as the essential part of for Rel-19 WI on multi-hop multi-path relay, based on the summary in RP-232627.</a:t>
            </a:r>
          </a:p>
          <a:p>
            <a:pPr marL="457200" lvl="1" indent="-457200"/>
            <a:r>
              <a:rPr lang="en-US" altLang="ko-KR" sz="2600" b="1" dirty="0"/>
              <a:t>Layer 3 based U2U relay can be additionally considered as part of Rel-19 work considering negligible AS impact</a:t>
            </a:r>
          </a:p>
          <a:p>
            <a:pPr marL="457200" lvl="1" indent="-457200"/>
            <a:endParaRPr lang="en-US" altLang="ko-KR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997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Way</a:t>
            </a:r>
            <a:r>
              <a:rPr lang="ko-KR" altLang="en-US" dirty="0"/>
              <a:t> </a:t>
            </a:r>
            <a:r>
              <a:rPr lang="en-US" altLang="ko-KR" dirty="0"/>
              <a:t>forward for R19 SL relay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113568" cy="4104456"/>
          </a:xfrm>
          <a:ln>
            <a:noFill/>
          </a:ln>
        </p:spPr>
        <p:txBody>
          <a:bodyPr>
            <a:normAutofit/>
          </a:bodyPr>
          <a:lstStyle/>
          <a:p>
            <a:pPr marL="457200" lvl="1" indent="-457200"/>
            <a:r>
              <a:rPr lang="en-US" altLang="ko-KR" sz="2800" b="1" dirty="0"/>
              <a:t>Approve Rel-19 work on SL relay e.g. starting from June or September 2024.</a:t>
            </a:r>
          </a:p>
          <a:p>
            <a:pPr marL="957228" lvl="2" indent="-457200"/>
            <a:r>
              <a:rPr lang="en-US" altLang="ko-KR" sz="2600" b="1" dirty="0"/>
              <a:t>The proposed objectives in the previous slide are considered as the scope of Rel-19 work.</a:t>
            </a:r>
            <a:endParaRPr lang="en-US" altLang="ko-KR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814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microsoft.com/sharepoint/v3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77399</TotalTime>
  <Words>372</Words>
  <Application>Microsoft Office PowerPoint</Application>
  <PresentationFormat>사용자 지정</PresentationFormat>
  <Paragraphs>32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굴림</vt:lpstr>
      <vt:lpstr>맑은 고딕</vt:lpstr>
      <vt:lpstr>Arial</vt:lpstr>
      <vt:lpstr>Courier New</vt:lpstr>
      <vt:lpstr>Times</vt:lpstr>
      <vt:lpstr>Times New Roman</vt:lpstr>
      <vt:lpstr>Wingdings</vt:lpstr>
      <vt:lpstr>Office 테마</vt:lpstr>
      <vt:lpstr>Rel-19 WI proposal for  NR Sidelink Relay Enhancements</vt:lpstr>
      <vt:lpstr>Offline discussions on SL relaying</vt:lpstr>
      <vt:lpstr>Proposed objectives for R19 WI</vt:lpstr>
      <vt:lpstr>Way forward for R19 SL relay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LEE Young Dae/5G Wireless Connect Standard Task(youngdae.lee@lge.com)</cp:lastModifiedBy>
  <cp:revision>3659</cp:revision>
  <dcterms:created xsi:type="dcterms:W3CDTF">2016-10-11T04:12:52Z</dcterms:created>
  <dcterms:modified xsi:type="dcterms:W3CDTF">2023-12-04T05:05:39Z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