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98" r:id="rId4"/>
    <p:sldId id="299" r:id="rId5"/>
    <p:sldId id="301" r:id="rId6"/>
    <p:sldId id="310" r:id="rId7"/>
    <p:sldId id="311" r:id="rId8"/>
    <p:sldId id="306" r:id="rId9"/>
    <p:sldId id="30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customXml" Target="../customXml/item3.xml"/><Relationship Id="rId15" Type="http://schemas.openxmlformats.org/officeDocument/2006/relationships/customXml" Target="../customXml/item2.xml"/><Relationship Id="rId14" Type="http://schemas.openxmlformats.org/officeDocument/2006/relationships/customXml" Target="../customXml/item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E6F6C9C2-5D9B-4551-8F03-57E145592D98}"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Date Placeholder 3"/>
          <p:cNvSpPr>
            <a:spLocks noGrp="1"/>
          </p:cNvSpPr>
          <p:nvPr>
            <p:ph type="dt" sz="half" idx="10"/>
          </p:nvPr>
        </p:nvSpPr>
        <p:spPr/>
        <p:txBody>
          <a:bodyPr/>
          <a:lstStyle/>
          <a:p>
            <a:fld id="{0E8C38CA-98CD-4057-B088-04A1A791A1A8}"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Date Placeholder 3"/>
          <p:cNvSpPr>
            <a:spLocks noGrp="1"/>
          </p:cNvSpPr>
          <p:nvPr>
            <p:ph type="dt" sz="half" idx="10"/>
          </p:nvPr>
        </p:nvSpPr>
        <p:spPr/>
        <p:txBody>
          <a:bodyPr/>
          <a:lstStyle/>
          <a:p>
            <a:fld id="{C58A1CEC-7DDF-491B-98EF-2CB22BBD374D}"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Text Placeholder 2"/>
          <p:cNvSpPr>
            <a:spLocks noGrp="1"/>
          </p:cNvSpPr>
          <p:nvPr>
            <p:ph type="body"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7D6C8C9E-C4B4-4AD2-902B-4DEA4C8D6D48}"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Date Placeholder 3"/>
          <p:cNvSpPr>
            <a:spLocks noGrp="1"/>
          </p:cNvSpPr>
          <p:nvPr>
            <p:ph type="dt" sz="half" idx="10"/>
          </p:nvPr>
        </p:nvSpPr>
        <p:spPr/>
        <p:txBody>
          <a:bodyPr/>
          <a:lstStyle/>
          <a:p>
            <a:fld id="{02381870-E236-4201-9601-C1107C027288}"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3B9E50DF-872B-4FC1-A15B-315B235664E9}" type="datetime1">
              <a:rPr lang="en-IN" smtClean="0"/>
            </a:fld>
            <a:endParaRPr lang="en-IN"/>
          </a:p>
        </p:txBody>
      </p:sp>
      <p:sp>
        <p:nvSpPr>
          <p:cNvPr id="5" name="Footer Placeholder 4"/>
          <p:cNvSpPr>
            <a:spLocks noGrp="1"/>
          </p:cNvSpPr>
          <p:nvPr>
            <p:ph type="ftr" sz="quarter" idx="11"/>
          </p:nvPr>
        </p:nvSpPr>
        <p:spPr/>
        <p:txBody>
          <a:bodyPr/>
          <a:lstStyle/>
          <a:p>
            <a:r>
              <a:rPr lang="en-IN"/>
              <a:t>© Lekha Wireless-2023</a:t>
            </a:r>
            <a:endParaRPr lang="en-IN"/>
          </a:p>
        </p:txBody>
      </p:sp>
      <p:sp>
        <p:nvSpPr>
          <p:cNvPr id="6" name="Slide Number Placeholder 5"/>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5" name="Date Placeholder 4"/>
          <p:cNvSpPr>
            <a:spLocks noGrp="1"/>
          </p:cNvSpPr>
          <p:nvPr>
            <p:ph type="dt" sz="half" idx="10"/>
          </p:nvPr>
        </p:nvSpPr>
        <p:spPr/>
        <p:txBody>
          <a:bodyPr/>
          <a:lstStyle/>
          <a:p>
            <a:fld id="{15912FA8-3689-4413-9A49-14EB16EF626A}" type="datetime1">
              <a:rPr lang="en-IN" smtClean="0"/>
            </a:fld>
            <a:endParaRPr lang="en-IN"/>
          </a:p>
        </p:txBody>
      </p:sp>
      <p:sp>
        <p:nvSpPr>
          <p:cNvPr id="6" name="Footer Placeholder 5"/>
          <p:cNvSpPr>
            <a:spLocks noGrp="1"/>
          </p:cNvSpPr>
          <p:nvPr>
            <p:ph type="ftr" sz="quarter" idx="11"/>
          </p:nvPr>
        </p:nvSpPr>
        <p:spPr/>
        <p:txBody>
          <a:bodyPr/>
          <a:lstStyle/>
          <a:p>
            <a:r>
              <a:rPr lang="en-IN"/>
              <a:t>© Lekha Wireless-2023</a:t>
            </a:r>
            <a:endParaRPr lang="en-IN"/>
          </a:p>
        </p:txBody>
      </p:sp>
      <p:sp>
        <p:nvSpPr>
          <p:cNvPr id="7" name="Slide Number Placeholder 6"/>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7" name="Date Placeholder 6"/>
          <p:cNvSpPr>
            <a:spLocks noGrp="1"/>
          </p:cNvSpPr>
          <p:nvPr>
            <p:ph type="dt" sz="half" idx="10"/>
          </p:nvPr>
        </p:nvSpPr>
        <p:spPr/>
        <p:txBody>
          <a:bodyPr/>
          <a:lstStyle/>
          <a:p>
            <a:fld id="{939850D0-B199-4853-850F-C0962A67CEBB}" type="datetime1">
              <a:rPr lang="en-IN" smtClean="0"/>
            </a:fld>
            <a:endParaRPr lang="en-IN"/>
          </a:p>
        </p:txBody>
      </p:sp>
      <p:sp>
        <p:nvSpPr>
          <p:cNvPr id="8" name="Footer Placeholder 7"/>
          <p:cNvSpPr>
            <a:spLocks noGrp="1"/>
          </p:cNvSpPr>
          <p:nvPr>
            <p:ph type="ftr" sz="quarter" idx="11"/>
          </p:nvPr>
        </p:nvSpPr>
        <p:spPr/>
        <p:txBody>
          <a:bodyPr/>
          <a:lstStyle/>
          <a:p>
            <a:r>
              <a:rPr lang="en-IN"/>
              <a:t>© Lekha Wireless-2023</a:t>
            </a:r>
            <a:endParaRPr lang="en-IN"/>
          </a:p>
        </p:txBody>
      </p:sp>
      <p:sp>
        <p:nvSpPr>
          <p:cNvPr id="9" name="Slide Number Placeholder 8"/>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D4DA93FD-C0B3-40FC-A660-8B9ED12C6A7B}" type="datetime1">
              <a:rPr lang="en-IN" smtClean="0"/>
            </a:fld>
            <a:endParaRPr lang="en-IN"/>
          </a:p>
        </p:txBody>
      </p:sp>
      <p:sp>
        <p:nvSpPr>
          <p:cNvPr id="4" name="Footer Placeholder 3"/>
          <p:cNvSpPr>
            <a:spLocks noGrp="1"/>
          </p:cNvSpPr>
          <p:nvPr>
            <p:ph type="ftr" sz="quarter" idx="11"/>
          </p:nvPr>
        </p:nvSpPr>
        <p:spPr/>
        <p:txBody>
          <a:bodyPr/>
          <a:lstStyle/>
          <a:p>
            <a:r>
              <a:rPr lang="en-IN"/>
              <a:t>© Lekha Wireless-2023</a:t>
            </a:r>
            <a:endParaRPr lang="en-IN"/>
          </a:p>
        </p:txBody>
      </p:sp>
      <p:sp>
        <p:nvSpPr>
          <p:cNvPr id="5" name="Slide Number Placeholder 4"/>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791003-AC37-406E-87AC-B3D35A608D4A}" type="datetime1">
              <a:rPr lang="en-IN" smtClean="0"/>
            </a:fld>
            <a:endParaRPr lang="en-IN"/>
          </a:p>
        </p:txBody>
      </p:sp>
      <p:sp>
        <p:nvSpPr>
          <p:cNvPr id="3" name="Footer Placeholder 2"/>
          <p:cNvSpPr>
            <a:spLocks noGrp="1"/>
          </p:cNvSpPr>
          <p:nvPr>
            <p:ph type="ftr" sz="quarter" idx="11"/>
          </p:nvPr>
        </p:nvSpPr>
        <p:spPr/>
        <p:txBody>
          <a:bodyPr/>
          <a:lstStyle/>
          <a:p>
            <a:r>
              <a:rPr lang="en-IN"/>
              <a:t>© Lekha Wireless-2023</a:t>
            </a:r>
            <a:endParaRPr lang="en-IN"/>
          </a:p>
        </p:txBody>
      </p:sp>
      <p:sp>
        <p:nvSpPr>
          <p:cNvPr id="4" name="Slide Number Placeholder 3"/>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59B88268-7F4B-4EEB-B31F-A6385E8F283D}" type="datetime1">
              <a:rPr lang="en-IN" smtClean="0"/>
            </a:fld>
            <a:endParaRPr lang="en-IN"/>
          </a:p>
        </p:txBody>
      </p:sp>
      <p:sp>
        <p:nvSpPr>
          <p:cNvPr id="6" name="Footer Placeholder 5"/>
          <p:cNvSpPr>
            <a:spLocks noGrp="1"/>
          </p:cNvSpPr>
          <p:nvPr>
            <p:ph type="ftr" sz="quarter" idx="11"/>
          </p:nvPr>
        </p:nvSpPr>
        <p:spPr/>
        <p:txBody>
          <a:bodyPr/>
          <a:lstStyle/>
          <a:p>
            <a:r>
              <a:rPr lang="en-IN"/>
              <a:t>© Lekha Wireless-2023</a:t>
            </a:r>
            <a:endParaRPr lang="en-IN"/>
          </a:p>
        </p:txBody>
      </p:sp>
      <p:sp>
        <p:nvSpPr>
          <p:cNvPr id="7" name="Slide Number Placeholder 6"/>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BE70B636-D83F-4089-9913-C89D5D2808F2}" type="datetime1">
              <a:rPr lang="en-IN" smtClean="0"/>
            </a:fld>
            <a:endParaRPr lang="en-IN"/>
          </a:p>
        </p:txBody>
      </p:sp>
      <p:sp>
        <p:nvSpPr>
          <p:cNvPr id="6" name="Footer Placeholder 5"/>
          <p:cNvSpPr>
            <a:spLocks noGrp="1"/>
          </p:cNvSpPr>
          <p:nvPr>
            <p:ph type="ftr" sz="quarter" idx="11"/>
          </p:nvPr>
        </p:nvSpPr>
        <p:spPr/>
        <p:txBody>
          <a:bodyPr/>
          <a:lstStyle/>
          <a:p>
            <a:r>
              <a:rPr lang="en-IN"/>
              <a:t>© Lekha Wireless-2023</a:t>
            </a:r>
            <a:endParaRPr lang="en-IN"/>
          </a:p>
        </p:txBody>
      </p:sp>
      <p:sp>
        <p:nvSpPr>
          <p:cNvPr id="7" name="Slide Number Placeholder 6"/>
          <p:cNvSpPr>
            <a:spLocks noGrp="1"/>
          </p:cNvSpPr>
          <p:nvPr>
            <p:ph type="sldNum" sz="quarter" idx="12"/>
          </p:nvPr>
        </p:nvSpPr>
        <p:spPr/>
        <p:txBody>
          <a:bodyPr/>
          <a:lstStyle/>
          <a:p>
            <a:fld id="{20EE6F86-2851-4D64-9367-611050F6CA35}" type="slidenum">
              <a:rPr lang="en-IN" smtClean="0"/>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00062"/>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C8C9E-C4B4-4AD2-902B-4DEA4C8D6D48}" type="datetime1">
              <a:rPr lang="en-IN" smtClean="0"/>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 Lekha Wireless-2023</a:t>
            </a:r>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E6F86-2851-4D64-9367-611050F6CA35}" type="slidenum">
              <a:rPr lang="en-IN" smtClean="0"/>
            </a:fld>
            <a:endParaRPr lang="en-IN"/>
          </a:p>
        </p:txBody>
      </p:sp>
      <p:pic>
        <p:nvPicPr>
          <p:cNvPr id="7" name="Picture 6" descr="Logo&#10;&#10;Description automatically generated"/>
          <p:cNvPicPr>
            <a:picLocks noChangeAspect="1"/>
          </p:cNvPicPr>
          <p:nvPr userDrawn="1"/>
        </p:nvPicPr>
        <p:blipFill>
          <a:blip r:embed="rId13"/>
          <a:stretch>
            <a:fillRect/>
          </a:stretch>
        </p:blipFill>
        <p:spPr>
          <a:xfrm>
            <a:off x="71116" y="16019"/>
            <a:ext cx="2219325" cy="8572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392501" y="461184"/>
            <a:ext cx="11800417" cy="2967208"/>
          </a:xfrm>
        </p:spPr>
        <p:txBody>
          <a:bodyPr>
            <a:normAutofit fontScale="90000"/>
          </a:bodyPr>
          <a:lstStyle/>
          <a:p>
            <a:r>
              <a:rPr lang="en-US" sz="7200" b="1" dirty="0">
                <a:solidFill>
                  <a:schemeClr val="accent6"/>
                </a:solidFill>
                <a:latin typeface="+mn-lt"/>
              </a:rPr>
              <a:t>Study on AI/ML based Mobility Enhancement in Release 19</a:t>
            </a:r>
            <a:endParaRPr lang="en-IN" sz="7200" b="1" dirty="0">
              <a:solidFill>
                <a:schemeClr val="accent6"/>
              </a:solidFill>
              <a:latin typeface="+mn-lt"/>
              <a:cs typeface="Calibri" panose="020F0502020204030204"/>
            </a:endParaRPr>
          </a:p>
        </p:txBody>
      </p:sp>
      <p:sp>
        <p:nvSpPr>
          <p:cNvPr id="3" name="Subtitle 2"/>
          <p:cNvSpPr>
            <a:spLocks noGrp="1"/>
          </p:cNvSpPr>
          <p:nvPr>
            <p:ph type="subTitle" idx="1"/>
          </p:nvPr>
        </p:nvSpPr>
        <p:spPr>
          <a:xfrm>
            <a:off x="7400924" y="4619624"/>
            <a:ext cx="3946779" cy="1038225"/>
          </a:xfrm>
        </p:spPr>
        <p:txBody>
          <a:bodyPr>
            <a:normAutofit/>
          </a:bodyPr>
          <a:lstStyle/>
          <a:p>
            <a:pPr algn="r"/>
            <a:r>
              <a:rPr lang="en-IN">
                <a:solidFill>
                  <a:schemeClr val="accent2"/>
                </a:solidFill>
              </a:rPr>
              <a:t>Sourced By: Lekha Wireless</a:t>
            </a:r>
            <a:endParaRPr lang="en-IN">
              <a:solidFill>
                <a:schemeClr val="accent2"/>
              </a:solidFill>
            </a:endParaRPr>
          </a:p>
          <a:p>
            <a:pPr algn="r"/>
            <a:r>
              <a:rPr lang="en-IN">
                <a:solidFill>
                  <a:schemeClr val="accent2"/>
                </a:solidFill>
              </a:rPr>
              <a:t>Agenda Item: </a:t>
            </a:r>
            <a:r>
              <a:rPr lang="en-US" altLang="en-IN">
                <a:solidFill>
                  <a:schemeClr val="accent2"/>
                </a:solidFill>
              </a:rPr>
              <a:t>9.1.2.4</a:t>
            </a:r>
            <a:endParaRPr lang="en-US" altLang="en-IN">
              <a:solidFill>
                <a:schemeClr val="accent2"/>
              </a:solidFill>
            </a:endParaRPr>
          </a:p>
        </p:txBody>
      </p:sp>
      <p:sp>
        <p:nvSpPr>
          <p:cNvPr id="20" name="Rectangle 19"/>
          <p:cNvSpPr>
            <a:spLocks noGrp="1" noRot="1" noChangeAspect="1" noMove="1" noResize="1" noEditPoints="1" noAdjustHandles="1" noChangeArrowheads="1" noChangeShapeType="1" noTextEdit="1"/>
          </p:cNvSpPr>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a:spLocks noGrp="1" noRot="1" noChangeAspect="1" noMove="1" noResize="1" noEditPoints="1" noAdjustHandles="1" noChangeArrowheads="1" noChangeShapeType="1" noTextEdit="1"/>
          </p:cNvSpPr>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ooter Placeholder 11"/>
          <p:cNvSpPr>
            <a:spLocks noGrp="1"/>
          </p:cNvSpPr>
          <p:nvPr>
            <p:ph type="ftr" sz="quarter" idx="11"/>
          </p:nvPr>
        </p:nvSpPr>
        <p:spPr>
          <a:xfrm>
            <a:off x="4038600" y="6356350"/>
            <a:ext cx="4114800"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defRPr/>
            </a:pPr>
            <a:r>
              <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rPr>
              <a:t>© Lekha Wireless-2023</a:t>
            </a:r>
            <a:endPar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sp>
        <p:nvSpPr>
          <p:cNvPr id="13" name="Slide Number Placeholder 12"/>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defRPr/>
            </a:pPr>
            <a:fld id="{20EE6F86-2851-4D64-9367-611050F6CA35}" type="slidenum">
              <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rPr>
            </a:fld>
            <a:endPar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pic>
        <p:nvPicPr>
          <p:cNvPr id="15" name="Picture 6" descr="Logo&#10;&#10;Description automatically generated"/>
          <p:cNvPicPr>
            <a:picLocks noChangeAspect="1"/>
          </p:cNvPicPr>
          <p:nvPr/>
        </p:nvPicPr>
        <p:blipFill>
          <a:blip r:embed="rId1"/>
          <a:stretch>
            <a:fillRect/>
          </a:stretch>
        </p:blipFill>
        <p:spPr>
          <a:xfrm>
            <a:off x="787805" y="4545226"/>
            <a:ext cx="2866306" cy="1116042"/>
          </a:xfrm>
          <a:prstGeom prst="rect">
            <a:avLst/>
          </a:prstGeom>
        </p:spPr>
      </p:pic>
      <p:sp>
        <p:nvSpPr>
          <p:cNvPr id="4" name="TextBox 3"/>
          <p:cNvSpPr txBox="1"/>
          <p:nvPr/>
        </p:nvSpPr>
        <p:spPr>
          <a:xfrm>
            <a:off x="329991" y="256253"/>
            <a:ext cx="8528621" cy="1076325"/>
          </a:xfrm>
          <a:prstGeom prst="rect">
            <a:avLst/>
          </a:prstGeom>
          <a:noFill/>
        </p:spPr>
        <p:txBody>
          <a:bodyPr wrap="square" lIns="91440" tIns="45720" rIns="91440" bIns="45720" rtlCol="0" anchor="t">
            <a:spAutoFit/>
          </a:bodyPr>
          <a:lstStyle/>
          <a:p>
            <a:pPr>
              <a:spcAft>
                <a:spcPts val="600"/>
              </a:spcAft>
              <a:defRPr/>
            </a:pPr>
            <a:r>
              <a:rPr kumimoji="0" lang="en-GB" sz="1800" b="1" i="0" u="none" strike="noStrike" kern="1200" cap="none" spc="0" normalizeH="0" baseline="0" noProof="0" dirty="0">
                <a:ln>
                  <a:noFill/>
                </a:ln>
                <a:solidFill>
                  <a:srgbClr val="5B9BD5"/>
                </a:solidFill>
                <a:effectLst/>
                <a:uLnTx/>
                <a:uFillTx/>
                <a:latin typeface="Arial" panose="020B0604020202020204"/>
                <a:ea typeface="Times New Roman" panose="02020603050405020304" pitchFamily="18" charset="0"/>
                <a:cs typeface="Times New Roman" panose="02020603050405020304"/>
              </a:rPr>
              <a:t>3GPP TSG RAN Meeting #</a:t>
            </a:r>
            <a:r>
              <a:rPr lang="en-GB" b="1" dirty="0">
                <a:solidFill>
                  <a:srgbClr val="5B9BD5"/>
                </a:solidFill>
                <a:latin typeface="Arial" panose="020B0604020202020204"/>
                <a:ea typeface="Times New Roman" panose="02020603050405020304" pitchFamily="18" charset="0"/>
                <a:cs typeface="Times New Roman" panose="02020603050405020304"/>
              </a:rPr>
              <a:t>10</a:t>
            </a:r>
            <a:r>
              <a:rPr lang="en-US" altLang="en-GB" b="1" dirty="0">
                <a:solidFill>
                  <a:srgbClr val="5B9BD5"/>
                </a:solidFill>
                <a:latin typeface="Arial" panose="020B0604020202020204"/>
                <a:ea typeface="Times New Roman" panose="02020603050405020304" pitchFamily="18" charset="0"/>
                <a:cs typeface="Times New Roman" panose="02020603050405020304"/>
              </a:rPr>
              <a:t>2</a:t>
            </a:r>
            <a:endParaRPr lang="en-IN" dirty="0">
              <a:solidFill>
                <a:srgbClr val="5B9BD5"/>
              </a:solidFill>
              <a:latin typeface="Arial" panose="020B0604020202020204"/>
              <a:ea typeface="Times New Roman" panose="02020603050405020304" pitchFamily="18" charset="0"/>
              <a:cs typeface="Times New Roman" panose="02020603050405020304"/>
            </a:endParaRPr>
          </a:p>
          <a:p>
            <a:pPr>
              <a:spcAft>
                <a:spcPts val="600"/>
              </a:spcAft>
              <a:defRPr/>
            </a:pPr>
            <a:r>
              <a:rPr b="1" dirty="0">
                <a:solidFill>
                  <a:srgbClr val="5B9BD5"/>
                </a:solidFill>
                <a:latin typeface="Arial" panose="020B0604020202020204"/>
                <a:ea typeface="Times New Roman" panose="02020603050405020304" pitchFamily="18" charset="0"/>
                <a:cs typeface="Times New Roman" panose="02020603050405020304"/>
              </a:rPr>
              <a:t>Edinburgh, Scotland, December 11-15, 2023</a:t>
            </a:r>
            <a:endParaRPr b="1" dirty="0">
              <a:solidFill>
                <a:srgbClr val="5B9BD5"/>
              </a:solidFill>
              <a:latin typeface="Arial" panose="020B0604020202020204"/>
              <a:ea typeface="Times New Roman" panose="02020603050405020304" pitchFamily="18" charset="0"/>
              <a:cs typeface="Times New Roman" panose="02020603050405020304"/>
            </a:endParaRPr>
          </a:p>
          <a:p>
            <a:pPr marL="0" marR="0" lvl="0" indent="0" defTabSz="914400" rtl="0" eaLnBrk="1" fontAlgn="auto" latinLnBrk="0" hangingPunct="1">
              <a:lnSpc>
                <a:spcPct val="100000"/>
              </a:lnSpc>
              <a:spcBef>
                <a:spcPts val="0"/>
              </a:spcBef>
              <a:spcAft>
                <a:spcPts val="0"/>
              </a:spcAft>
              <a:buClrTx/>
              <a:buSzTx/>
              <a:buFontTx/>
              <a:buNone/>
              <a:defRPr/>
            </a:pPr>
            <a:endParaRPr lang="en-IN" sz="1800" b="0" i="0" u="none" strike="noStrike" kern="1200" cap="none" spc="0" normalizeH="0" baseline="0" noProof="0">
              <a:ln>
                <a:noFill/>
              </a:ln>
              <a:solidFill>
                <a:prstClr val="black"/>
              </a:solidFill>
              <a:effectLst/>
              <a:uLnTx/>
              <a:uFillTx/>
              <a:latin typeface="Calibri" panose="020F0502020204030204"/>
              <a:cs typeface="Calibri" panose="020F0502020204030204"/>
            </a:endParaRPr>
          </a:p>
        </p:txBody>
      </p:sp>
      <p:sp>
        <p:nvSpPr>
          <p:cNvPr id="5" name="TextBox 1"/>
          <p:cNvSpPr txBox="1"/>
          <p:nvPr/>
        </p:nvSpPr>
        <p:spPr>
          <a:xfrm>
            <a:off x="9977198" y="371274"/>
            <a:ext cx="1526848" cy="72199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r>
              <a:rPr lang="en-GB" b="1" dirty="0">
                <a:latin typeface="Arial" panose="020B0604020202020204"/>
                <a:ea typeface="Times New Roman" panose="02020603050405020304" pitchFamily="18" charset="0"/>
                <a:cs typeface="Times New Roman" panose="02020603050405020304"/>
              </a:rPr>
              <a:t>RP-23</a:t>
            </a:r>
            <a:r>
              <a:rPr lang="en-IN" altLang="en-GB" b="1" dirty="0">
                <a:latin typeface="Arial" panose="020B0604020202020204"/>
                <a:ea typeface="Times New Roman" panose="02020603050405020304" pitchFamily="18" charset="0"/>
                <a:cs typeface="Times New Roman" panose="02020603050405020304"/>
              </a:rPr>
              <a:t>2758</a:t>
            </a:r>
            <a:endParaRPr lang="en-IN" sz="1800"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662577" y="-127592"/>
            <a:ext cx="10515600" cy="1325563"/>
          </a:xfrm>
        </p:spPr>
        <p:txBody>
          <a:bodyPr>
            <a:normAutofit/>
          </a:bodyPr>
          <a:lstStyle/>
          <a:p>
            <a:r>
              <a:rPr lang="en-US" b="1">
                <a:solidFill>
                  <a:schemeClr val="accent1"/>
                </a:solidFill>
                <a:cs typeface="Times New Roman" panose="02020603050405020304" pitchFamily="18" charset="0"/>
              </a:rPr>
              <a:t>Motivation</a:t>
            </a:r>
            <a:endParaRPr lang="en-IN" b="1">
              <a:solidFill>
                <a:schemeClr val="accent1"/>
              </a:solidFill>
              <a:cs typeface="Times New Roman" panose="02020603050405020304" pitchFamily="18" charset="0"/>
            </a:endParaRPr>
          </a:p>
        </p:txBody>
      </p:sp>
      <p:sp>
        <p:nvSpPr>
          <p:cNvPr id="10" name="Content Placeholder 9"/>
          <p:cNvSpPr>
            <a:spLocks noGrp="1"/>
          </p:cNvSpPr>
          <p:nvPr>
            <p:ph idx="1"/>
          </p:nvPr>
        </p:nvSpPr>
        <p:spPr>
          <a:xfrm>
            <a:off x="438785" y="1189355"/>
            <a:ext cx="11536045" cy="4582160"/>
          </a:xfrm>
        </p:spPr>
        <p:txBody>
          <a:bodyPr vert="horz" lIns="91440" tIns="45720" rIns="91440" bIns="45720" rtlCol="0" anchor="t">
            <a:noAutofit/>
          </a:bodyPr>
          <a:lstStyle/>
          <a:p>
            <a:pPr marL="285750" algn="just">
              <a:buFont typeface="Arial" panose="020B0604020202020204"/>
              <a:buChar char="•"/>
            </a:pPr>
            <a:r>
              <a:rPr lang="en-US" sz="1800" b="1" dirty="0">
                <a:solidFill>
                  <a:srgbClr val="843C0C"/>
                </a:solidFill>
                <a:latin typeface="Calibri Light" panose="020F0302020204030204"/>
                <a:ea typeface="Calibri Light" panose="020F0302020204030204" pitchFamily="34" charset="0"/>
                <a:cs typeface="Calibri Light" panose="020F0302020204030204"/>
              </a:rPr>
              <a:t>Mobility leads to handover mechanism. The </a:t>
            </a: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existing handover mechanisms (including Rel-18 features) can be considered as a starting point:</a:t>
            </a:r>
            <a:endParaRPr lang="en-US" sz="1800" b="1" dirty="0">
              <a:solidFill>
                <a:srgbClr val="843C0C"/>
              </a:solidFill>
              <a:latin typeface="Calibri Light" panose="020F0302020204030204"/>
              <a:ea typeface="Calibri Light" panose="020F0302020204030204" pitchFamily="34" charset="0"/>
              <a:cs typeface="Calibri Light" panose="020F0302020204030204"/>
            </a:endParaRPr>
          </a:p>
          <a:p>
            <a:pPr marL="1200150" lvl="2" algn="just">
              <a:buClrTx/>
              <a:buSzTx/>
              <a:buFont typeface="Arial" panose="020B0604020202020204"/>
              <a:buChar char="•"/>
            </a:pP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Rel-15: Basic HO</a:t>
            </a:r>
            <a:endParaRPr lang="en-US" sz="1800" b="1" dirty="0">
              <a:solidFill>
                <a:srgbClr val="843C0C"/>
              </a:solidFill>
              <a:latin typeface="Calibri Light" panose="020F0302020204030204"/>
              <a:ea typeface="Calibri Light" panose="020F0302020204030204" pitchFamily="34" charset="0"/>
              <a:cs typeface="Calibri Light" panose="020F0302020204030204"/>
            </a:endParaRPr>
          </a:p>
          <a:p>
            <a:pPr marL="1200150" lvl="2" algn="just">
              <a:buClrTx/>
              <a:buSzTx/>
              <a:buFont typeface="Arial" panose="020B0604020202020204"/>
              <a:buChar char="•"/>
            </a:pP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Rel-16: CHO</a:t>
            </a:r>
            <a:endParaRPr lang="en-US" sz="1800" b="1" dirty="0">
              <a:solidFill>
                <a:srgbClr val="843C0C"/>
              </a:solidFill>
              <a:latin typeface="Calibri Light" panose="020F0302020204030204"/>
              <a:ea typeface="Calibri Light" panose="020F0302020204030204" pitchFamily="34" charset="0"/>
              <a:cs typeface="Calibri Light" panose="020F0302020204030204"/>
              <a:sym typeface="+mn-ea"/>
            </a:endParaRPr>
          </a:p>
          <a:p>
            <a:pPr marL="1200150" lvl="2" algn="just">
              <a:buClrTx/>
              <a:buSzTx/>
              <a:buFont typeface="Arial" panose="020B0604020202020204"/>
              <a:buChar char="•"/>
            </a:pP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Rel-18: LTM (L1/L2-Triggered Mobility)</a:t>
            </a:r>
            <a:endParaRPr lang="en-US" sz="1800">
              <a:solidFill>
                <a:srgbClr val="843C0C"/>
              </a:solidFill>
              <a:latin typeface="Calibri Light" panose="020F0302020204030204" pitchFamily="34" charset="0"/>
              <a:ea typeface="Calibri Light" panose="020F0302020204030204" pitchFamily="34" charset="0"/>
              <a:cs typeface="Calibri Light" panose="020F0302020204030204"/>
            </a:endParaRPr>
          </a:p>
          <a:p>
            <a:pPr marL="285750" algn="just">
              <a:buFont typeface="Arial" panose="020B0604020202020204"/>
              <a:buChar char="•"/>
            </a:pPr>
            <a:r>
              <a:rPr lang="en-US" sz="1800" b="1" dirty="0">
                <a:solidFill>
                  <a:srgbClr val="843C0C"/>
                </a:solidFill>
                <a:latin typeface="Calibri Light" panose="020F0302020204030204"/>
                <a:ea typeface="Calibri Light" panose="020F0302020204030204" pitchFamily="34" charset="0"/>
                <a:cs typeface="Calibri Light" panose="020F0302020204030204"/>
              </a:rPr>
              <a:t>Limitations: </a:t>
            </a: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They can perform well in normal mobility scenarios, however, </a:t>
            </a:r>
            <a:r>
              <a:rPr lang="en-IN" altLang="en-US" sz="1800" b="1" dirty="0">
                <a:solidFill>
                  <a:srgbClr val="843C0C"/>
                </a:solidFill>
                <a:latin typeface="Calibri Light" panose="020F0302020204030204"/>
                <a:ea typeface="Calibri Light" panose="020F0302020204030204" pitchFamily="34" charset="0"/>
                <a:cs typeface="Calibri Light" panose="020F0302020204030204"/>
                <a:sym typeface="+mn-ea"/>
              </a:rPr>
              <a:t>the </a:t>
            </a: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performance</a:t>
            </a:r>
            <a:r>
              <a:rPr lang="en-IN" altLang="en-US" sz="1800" b="1" dirty="0">
                <a:solidFill>
                  <a:srgbClr val="843C0C"/>
                </a:solidFill>
                <a:latin typeface="Calibri Light" panose="020F0302020204030204"/>
                <a:ea typeface="Calibri Light" panose="020F0302020204030204" pitchFamily="34" charset="0"/>
                <a:cs typeface="Calibri Light" panose="020F0302020204030204"/>
                <a:sym typeface="+mn-ea"/>
              </a:rPr>
              <a:t> is constrained</a:t>
            </a:r>
            <a:r>
              <a:rPr lang="en-US" sz="1800" b="1" dirty="0">
                <a:solidFill>
                  <a:srgbClr val="843C0C"/>
                </a:solidFill>
                <a:latin typeface="Calibri Light" panose="020F0302020204030204"/>
                <a:ea typeface="Calibri Light" panose="020F0302020204030204" pitchFamily="34" charset="0"/>
                <a:cs typeface="Calibri Light" panose="020F0302020204030204"/>
                <a:sym typeface="+mn-ea"/>
              </a:rPr>
              <a:t> in some scenarios, e.g. FR2, high mobility etc.</a:t>
            </a:r>
            <a:endParaRPr lang="en-US" sz="1800" b="1" dirty="0">
              <a:solidFill>
                <a:srgbClr val="843C0C"/>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b="1" dirty="0">
                <a:solidFill>
                  <a:srgbClr val="843C0C"/>
                </a:solidFill>
                <a:latin typeface="Calibri Light" panose="020F0302020204030204"/>
                <a:ea typeface="Calibri Light" panose="020F0302020204030204" pitchFamily="34" charset="0"/>
                <a:cs typeface="Calibri Light" panose="020F0302020204030204"/>
                <a:sym typeface="+mn-ea"/>
              </a:rPr>
              <a:t>The existing handover mechanisms are reactive by design</a:t>
            </a:r>
            <a:endParaRPr lang="en-US" b="1" dirty="0">
              <a:solidFill>
                <a:srgbClr val="843C0C"/>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b="1" dirty="0">
                <a:solidFill>
                  <a:srgbClr val="843C0C"/>
                </a:solidFill>
                <a:latin typeface="Calibri Light" panose="020F0302020204030204"/>
                <a:ea typeface="Calibri Light" panose="020F0302020204030204" pitchFamily="34" charset="0"/>
                <a:cs typeface="Calibri Light" panose="020F0302020204030204"/>
                <a:sym typeface="+mn-ea"/>
              </a:rPr>
              <a:t>The existing decisions are made based on historical measurements and sometimes inaccurate RRM measurements and/or UE location that can impair good handover decisions</a:t>
            </a:r>
            <a:endParaRPr lang="en-US" b="1" dirty="0">
              <a:solidFill>
                <a:srgbClr val="843C0C"/>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b="1" dirty="0">
                <a:solidFill>
                  <a:srgbClr val="843C0C"/>
                </a:solidFill>
                <a:latin typeface="Calibri Light" panose="020F0302020204030204"/>
                <a:ea typeface="Calibri Light" panose="020F0302020204030204" pitchFamily="34" charset="0"/>
                <a:cs typeface="Calibri Light" panose="020F0302020204030204"/>
                <a:sym typeface="+mn-ea"/>
              </a:rPr>
              <a:t>The complexity, measurement effort, and signalling overhead may be high</a:t>
            </a:r>
            <a:endParaRPr lang="en-US" b="1" dirty="0">
              <a:solidFill>
                <a:srgbClr val="843C0C"/>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b="1" dirty="0">
                <a:solidFill>
                  <a:srgbClr val="843C0C"/>
                </a:solidFill>
                <a:latin typeface="Calibri Light" panose="020F0302020204030204"/>
                <a:ea typeface="Calibri Light" panose="020F0302020204030204" pitchFamily="34" charset="0"/>
                <a:cs typeface="Calibri Light" panose="020F0302020204030204"/>
                <a:sym typeface="+mn-ea"/>
              </a:rPr>
              <a:t>Due to mobility, there may be RLF, beam failure and HOF happened, and current failure handling methods focus on fast recovery, and they are reactive and cannot eliminate the interruption or bad services caused by a failure event.</a:t>
            </a:r>
            <a:endParaRPr lang="en-US" b="1" dirty="0">
              <a:solidFill>
                <a:srgbClr val="843C0C"/>
              </a:solidFill>
              <a:latin typeface="Calibri Light" panose="020F0302020204030204"/>
              <a:ea typeface="Calibri Light" panose="020F0302020204030204" pitchFamily="34" charset="0"/>
              <a:cs typeface="Calibri Light" panose="020F0302020204030204"/>
            </a:endParaRPr>
          </a:p>
          <a:p>
            <a:pPr marL="514350" lvl="1" indent="0" algn="just">
              <a:buNone/>
            </a:pP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14350" lvl="1" indent="0" algn="just">
              <a:buNone/>
            </a:pPr>
            <a:r>
              <a:rPr lang="en-US" sz="1800" dirty="0">
                <a:solidFill>
                  <a:srgbClr val="843C0C"/>
                </a:solidFill>
                <a:latin typeface="Calibri Light" panose="020F0302020204030204"/>
                <a:ea typeface="Calibri Light" panose="020F0302020204030204" pitchFamily="34" charset="0"/>
                <a:cs typeface="Calibri Light" panose="020F0302020204030204"/>
              </a:rPr>
              <a:t>All these limitations related to mobility have led to the researchers working on AI/ML based Mobility Enhancements. </a:t>
            </a:r>
            <a:endParaRPr lang="en-US" sz="1800" dirty="0">
              <a:cs typeface="Calibri" panose="020F0502020204030204"/>
            </a:endParaRPr>
          </a:p>
          <a:p>
            <a:pPr marL="742950" lvl="1" algn="just">
              <a:buFont typeface="Arial" panose="020B0604020202020204"/>
              <a:buChar char="•"/>
            </a:pPr>
            <a:endParaRPr lang="en-US" sz="1800">
              <a:solidFill>
                <a:srgbClr val="843C0C"/>
              </a:solidFill>
              <a:latin typeface="Calibri Light" panose="020F0302020204030204" pitchFamily="34" charset="0"/>
              <a:ea typeface="Calibri Light" panose="020F0302020204030204" pitchFamily="34" charset="0"/>
              <a:cs typeface="Calibri Light" panose="020F0302020204030204"/>
            </a:endParaRPr>
          </a:p>
          <a:p>
            <a:pPr marL="285750" algn="just">
              <a:spcBef>
                <a:spcPts val="1000"/>
              </a:spcBef>
              <a:buFont typeface="Arial" panose="020B0604020202020204"/>
              <a:buChar char="•"/>
            </a:pPr>
            <a:endParaRPr lang="en-US" sz="180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a:p>
            <a:pPr algn="just"/>
            <a:endParaRPr lang="en-US" sz="180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a:p>
            <a:pPr algn="just"/>
            <a:endParaRPr lang="en-IN" sz="180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Lekha Wireless-2023</a:t>
            </a:r>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dissolve">
                                      <p:cBhvr>
                                        <p:cTn id="12" dur="500"/>
                                        <p:tgtEl>
                                          <p:spTgt spid="10">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dissolve">
                                      <p:cBhvr>
                                        <p:cTn id="15" dur="500"/>
                                        <p:tgtEl>
                                          <p:spTgt spid="10">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animEffect transition="in" filter="dissolve">
                                      <p:cBhvr>
                                        <p:cTn id="18" dur="500"/>
                                        <p:tgtEl>
                                          <p:spTgt spid="10">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animEffect transition="in" filter="dissolve">
                                      <p:cBhvr>
                                        <p:cTn id="23" dur="500"/>
                                        <p:tgtEl>
                                          <p:spTgt spid="10">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0">
                                            <p:txEl>
                                              <p:pRg st="5" end="5"/>
                                            </p:txEl>
                                          </p:spTgt>
                                        </p:tgtEl>
                                        <p:attrNameLst>
                                          <p:attrName>style.visibility</p:attrName>
                                        </p:attrNameLst>
                                      </p:cBhvr>
                                      <p:to>
                                        <p:strVal val="visible"/>
                                      </p:to>
                                    </p:set>
                                    <p:animEffect transition="in" filter="dissolve">
                                      <p:cBhvr>
                                        <p:cTn id="28" dur="500"/>
                                        <p:tgtEl>
                                          <p:spTgt spid="10">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0">
                                            <p:txEl>
                                              <p:pRg st="6" end="6"/>
                                            </p:txEl>
                                          </p:spTgt>
                                        </p:tgtEl>
                                        <p:attrNameLst>
                                          <p:attrName>style.visibility</p:attrName>
                                        </p:attrNameLst>
                                      </p:cBhvr>
                                      <p:to>
                                        <p:strVal val="visible"/>
                                      </p:to>
                                    </p:set>
                                    <p:animEffect transition="in" filter="dissolve">
                                      <p:cBhvr>
                                        <p:cTn id="33" dur="500"/>
                                        <p:tgtEl>
                                          <p:spTgt spid="10">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0">
                                            <p:txEl>
                                              <p:pRg st="7" end="7"/>
                                            </p:txEl>
                                          </p:spTgt>
                                        </p:tgtEl>
                                        <p:attrNameLst>
                                          <p:attrName>style.visibility</p:attrName>
                                        </p:attrNameLst>
                                      </p:cBhvr>
                                      <p:to>
                                        <p:strVal val="visible"/>
                                      </p:to>
                                    </p:set>
                                    <p:animEffect transition="in" filter="dissolve">
                                      <p:cBhvr>
                                        <p:cTn id="38" dur="500"/>
                                        <p:tgtEl>
                                          <p:spTgt spid="10">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10">
                                            <p:txEl>
                                              <p:pRg st="8" end="8"/>
                                            </p:txEl>
                                          </p:spTgt>
                                        </p:tgtEl>
                                        <p:attrNameLst>
                                          <p:attrName>style.visibility</p:attrName>
                                        </p:attrNameLst>
                                      </p:cBhvr>
                                      <p:to>
                                        <p:strVal val="visible"/>
                                      </p:to>
                                    </p:set>
                                    <p:animEffect transition="in" filter="dissolve">
                                      <p:cBhvr>
                                        <p:cTn id="43" dur="500"/>
                                        <p:tgtEl>
                                          <p:spTgt spid="10">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10">
                                            <p:txEl>
                                              <p:pRg st="10" end="10"/>
                                            </p:txEl>
                                          </p:spTgt>
                                        </p:tgtEl>
                                        <p:attrNameLst>
                                          <p:attrName>style.visibility</p:attrName>
                                        </p:attrNameLst>
                                      </p:cBhvr>
                                      <p:to>
                                        <p:strVal val="visible"/>
                                      </p:to>
                                    </p:set>
                                    <p:animEffect transition="in" filter="dissolve">
                                      <p:cBhvr>
                                        <p:cTn id="48" dur="500"/>
                                        <p:tgtEl>
                                          <p:spTgt spid="1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196087" y="-170725"/>
            <a:ext cx="10515600" cy="1325563"/>
          </a:xfrm>
        </p:spPr>
        <p:txBody>
          <a:bodyPr>
            <a:normAutofit fontScale="90000"/>
          </a:bodyPr>
          <a:lstStyle/>
          <a:p>
            <a:pPr algn="l">
              <a:buClrTx/>
              <a:buSzTx/>
              <a:buFontTx/>
            </a:pPr>
            <a:r>
              <a:rPr lang="en-US" b="1">
                <a:solidFill>
                  <a:schemeClr val="accent1"/>
                </a:solidFill>
                <a:cs typeface="Times New Roman" panose="02020603050405020304" pitchFamily="18" charset="0"/>
              </a:rPr>
              <a:t>            </a:t>
            </a:r>
            <a:br>
              <a:rPr lang="en-US" b="1">
                <a:solidFill>
                  <a:schemeClr val="accent1"/>
                </a:solidFill>
                <a:cs typeface="Times New Roman" panose="02020603050405020304" pitchFamily="18" charset="0"/>
              </a:rPr>
            </a:br>
            <a:r>
              <a:rPr lang="en-US" b="1">
                <a:solidFill>
                  <a:schemeClr val="accent1"/>
                </a:solidFill>
                <a:cs typeface="Times New Roman" panose="02020603050405020304" pitchFamily="18" charset="0"/>
              </a:rPr>
              <a:t>Objective: Handover Enhancement </a:t>
            </a:r>
            <a:br>
              <a:rPr lang="en-US" b="1">
                <a:solidFill>
                  <a:schemeClr val="accent1"/>
                </a:solidFill>
                <a:cs typeface="Times New Roman" panose="02020603050405020304" pitchFamily="18" charset="0"/>
              </a:rPr>
            </a:br>
            <a:endParaRPr lang="en-US" b="1">
              <a:solidFill>
                <a:schemeClr val="accent1"/>
              </a:solidFill>
              <a:cs typeface="Times New Roman" panose="02020603050405020304" pitchFamily="18" charset="0"/>
            </a:endParaRPr>
          </a:p>
        </p:txBody>
      </p:sp>
      <p:sp>
        <p:nvSpPr>
          <p:cNvPr id="10" name="Content Placeholder 9"/>
          <p:cNvSpPr>
            <a:spLocks noGrp="1"/>
          </p:cNvSpPr>
          <p:nvPr>
            <p:ph idx="1"/>
          </p:nvPr>
        </p:nvSpPr>
        <p:spPr>
          <a:xfrm>
            <a:off x="219710" y="1811020"/>
            <a:ext cx="11297285" cy="3281045"/>
          </a:xfrm>
        </p:spPr>
        <p:txBody>
          <a:bodyPr vert="horz" lIns="91440" tIns="45720" rIns="91440" bIns="45720" rtlCol="0" anchor="t">
            <a:noAutofit/>
          </a:bodyPr>
          <a:lstStyle/>
          <a:p>
            <a:pPr marL="1200150" lvl="1"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HO decision optimization, including </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Candidate/target cell prediction in L3-based mobility, or, candidate/target beam(s) and cell(s) prediction in LTM</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HO parameter adjustment/tuning</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Unintended events prediction, e.g., HO failure/RLF prediction, ping-pong and short-stay HO prediction</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1828800" lvl="3" indent="0" algn="just">
              <a:buFont typeface="Arial" panose="020B0604020202020204"/>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1200150" lvl="1"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RRM measurement prediction, including</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Beam-level measurement prediction</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114550" lvl="3" indent="-285750" algn="just">
              <a:buFont typeface="Arial" panose="020B0604020202020204"/>
              <a:buChar char="•"/>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Cell-level measurement prediction, e.g., using intra-frequency measurement results to forecast the RRM measurement of inter-frequency/inter-RAT cells</a:t>
            </a: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1828800" lvl="3" indent="0" algn="just">
              <a:buFont typeface="Arial" panose="020B0604020202020204"/>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algn="just"/>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Lekha Wireless-2023</a:t>
            </a:r>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ext Box 2"/>
          <p:cNvSpPr txBox="1"/>
          <p:nvPr/>
        </p:nvSpPr>
        <p:spPr>
          <a:xfrm>
            <a:off x="930910" y="1016635"/>
            <a:ext cx="10657840" cy="922020"/>
          </a:xfrm>
          <a:prstGeom prst="rect">
            <a:avLst/>
          </a:prstGeom>
          <a:noFill/>
        </p:spPr>
        <p:txBody>
          <a:bodyPr wrap="square" rtlCol="0">
            <a:spAutoFit/>
          </a:bodyPr>
          <a:lstStyle/>
          <a:p>
            <a:pPr marL="0" lvl="1"/>
            <a:r>
              <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Taking above into account, the study item can aim to investigate potential enhancements on AI/ML-based mobility and corresponding feasibility</a:t>
            </a:r>
            <a:endPar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endParaRPr lang="en-US"/>
          </a:p>
        </p:txBody>
      </p:sp>
      <p:sp>
        <p:nvSpPr>
          <p:cNvPr id="5" name="Text Box 4"/>
          <p:cNvSpPr txBox="1"/>
          <p:nvPr/>
        </p:nvSpPr>
        <p:spPr>
          <a:xfrm>
            <a:off x="1151890" y="5385435"/>
            <a:ext cx="8970645" cy="36830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Frequency Bands : FR3 and its feasibility study of handover mechanisms</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dissolv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dissolv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dissolv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dissolve">
                                      <p:cBhvr>
                                        <p:cTn id="27" dur="500"/>
                                        <p:tgtEl>
                                          <p:spTgt spid="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0">
                                            <p:txEl>
                                              <p:pRg st="6" end="6"/>
                                            </p:txEl>
                                          </p:spTgt>
                                        </p:tgtEl>
                                        <p:attrNameLst>
                                          <p:attrName>style.visibility</p:attrName>
                                        </p:attrNameLst>
                                      </p:cBhvr>
                                      <p:to>
                                        <p:strVal val="visible"/>
                                      </p:to>
                                    </p:set>
                                    <p:animEffect transition="in" filter="dissolve">
                                      <p:cBhvr>
                                        <p:cTn id="32" dur="500"/>
                                        <p:tgtEl>
                                          <p:spTgt spid="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0">
                                            <p:txEl>
                                              <p:pRg st="7" end="7"/>
                                            </p:txEl>
                                          </p:spTgt>
                                        </p:tgtEl>
                                        <p:attrNameLst>
                                          <p:attrName>style.visibility</p:attrName>
                                        </p:attrNameLst>
                                      </p:cBhvr>
                                      <p:to>
                                        <p:strVal val="visible"/>
                                      </p:to>
                                    </p:set>
                                    <p:animEffect transition="in" filter="dissolve">
                                      <p:cBhvr>
                                        <p:cTn id="37" dur="500"/>
                                        <p:tgtEl>
                                          <p:spTgt spid="1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dissolve">
                                      <p:cBhvr>
                                        <p:cTn id="4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540503" y="1804"/>
            <a:ext cx="10515600" cy="857251"/>
          </a:xfrm>
        </p:spPr>
        <p:txBody>
          <a:bodyPr>
            <a:normAutofit fontScale="90000"/>
          </a:bodyPr>
          <a:lstStyle/>
          <a:p>
            <a:r>
              <a:rPr lang="en-US" b="1" dirty="0">
                <a:solidFill>
                  <a:schemeClr val="accent1"/>
                </a:solidFill>
                <a:cs typeface="Times New Roman" panose="02020603050405020304"/>
              </a:rPr>
              <a:t>            </a:t>
            </a:r>
            <a:br>
              <a:rPr lang="en-US" b="1" dirty="0">
                <a:cs typeface="Times New Roman" panose="02020603050405020304"/>
              </a:rPr>
            </a:br>
            <a:r>
              <a:rPr lang="en-US" b="1" dirty="0">
                <a:solidFill>
                  <a:schemeClr val="accent1"/>
                </a:solidFill>
                <a:cs typeface="Times New Roman" panose="02020603050405020304"/>
              </a:rPr>
              <a:t>     Use Cases and Performance Evaluation</a:t>
            </a:r>
            <a:br>
              <a:rPr lang="en-US" dirty="0"/>
            </a:br>
            <a:endParaRPr lang="en-IN" b="1">
              <a:solidFill>
                <a:schemeClr val="accent1"/>
              </a:solidFill>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r>
              <a:rPr kumimoji="0" lang="en-IN" sz="1200" b="0" i="0" u="none" strike="noStrike" kern="1200" cap="none" spc="0" normalizeH="0" baseline="0" noProof="0" err="1">
                <a:ln>
                  <a:noFill/>
                </a:ln>
                <a:solidFill>
                  <a:prstClr val="black">
                    <a:tint val="75000"/>
                  </a:prstClr>
                </a:solidFill>
                <a:effectLst/>
                <a:uLnTx/>
                <a:uFillTx/>
                <a:latin typeface="Calibri" panose="020F0502020204030204"/>
                <a:ea typeface="+mn-ea"/>
                <a:cs typeface="+mn-cs"/>
              </a:rPr>
              <a:t>Lekha</a:t>
            </a:r>
            <a:r>
              <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Wireless-2023</a:t>
            </a:r>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Content Placeholder 9"/>
          <p:cNvSpPr txBox="1"/>
          <p:nvPr/>
        </p:nvSpPr>
        <p:spPr>
          <a:xfrm>
            <a:off x="857250" y="2016125"/>
            <a:ext cx="10106025" cy="68834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gn="just">
              <a:buFont typeface="Wingdings" panose="05000000000000000000" charset="0"/>
              <a:buChar char="o"/>
            </a:pPr>
            <a:r>
              <a:rPr lang="en-US" sz="1800" b="1" dirty="0">
                <a:solidFill>
                  <a:schemeClr val="accent2">
                    <a:lumMod val="50000"/>
                  </a:schemeClr>
                </a:solidFill>
                <a:latin typeface="Calibri Light" panose="020F0302020204030204"/>
                <a:ea typeface="Calibri Light" panose="020F0302020204030204" pitchFamily="34" charset="0"/>
                <a:cs typeface="Calibri Light" panose="020F0302020204030204"/>
              </a:rPr>
              <a:t>Group handover (for UEs with the same mobility properties) </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For example: G</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rPr>
              <a:t>roup of passengers in a train who move from same source to destination.</a:t>
            </a:r>
            <a:r>
              <a:rPr lang="en-IN" alt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 </a:t>
            </a:r>
            <a:endParaRPr lang="en-IN" alt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342900" indent="-285750" algn="just">
              <a:buFont typeface="Wingdings" panose="05000000000000000000" charset="0"/>
              <a:buChar char="o"/>
            </a:pPr>
            <a:r>
              <a:rPr lang="en-US" sz="1800"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AI/ML can be used in the following aspects</a:t>
            </a:r>
            <a:endParaRPr lang="en-US" sz="1800"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800100" lvl="1" indent="-285750" algn="just">
              <a:buFont typeface="Wingdings" panose="05000000000000000000" charset="0"/>
              <a:buChar char="o"/>
            </a:pP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AI/ML based </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Target/Candidate cell/beam prediction</a:t>
            </a:r>
            <a:endPar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800100" lvl="1" indent="-285750" algn="just">
              <a:buFont typeface="Wingdings" panose="05000000000000000000" charset="0"/>
              <a:buChar char="o"/>
            </a:pP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AI/ML </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based </a:t>
            </a: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Load balancing in Target cell to achieve better QoE</a:t>
            </a:r>
            <a:endPar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800100" lvl="1" indent="-285750" algn="just">
              <a:buFont typeface="Wingdings" panose="05000000000000000000" charset="0"/>
              <a:buChar char="o"/>
            </a:pP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AI/ML based Interference aware RRM </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(e.g., RSRP, SINR)</a:t>
            </a: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 and Synchronization procedures in teh target cell</a:t>
            </a:r>
            <a:endPar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800100" lvl="1" indent="-285750" algn="just">
              <a:buFont typeface="Wingdings" panose="05000000000000000000" charset="0"/>
              <a:buChar char="o"/>
            </a:pP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AI/ML based </a:t>
            </a: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HO parameter tuning</a:t>
            </a:r>
            <a:r>
              <a:rPr lang="en-IN" alt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 such as triggering time, decision metrics etc.</a:t>
            </a:r>
            <a:endPar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85750" algn="just">
              <a:buFont typeface="Arial" panose="020B0604020202020204"/>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algn="just">
              <a:buFont typeface="Arial" panose="020B0604020202020204"/>
            </a:pPr>
            <a:endPar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p:txBody>
      </p:sp>
      <p:sp>
        <p:nvSpPr>
          <p:cNvPr id="11" name="Text Box 10"/>
          <p:cNvSpPr txBox="1"/>
          <p:nvPr/>
        </p:nvSpPr>
        <p:spPr>
          <a:xfrm>
            <a:off x="349885" y="4304030"/>
            <a:ext cx="11003915" cy="2052320"/>
          </a:xfrm>
          <a:prstGeom prst="rect">
            <a:avLst/>
          </a:prstGeom>
          <a:noFill/>
        </p:spPr>
        <p:txBody>
          <a:bodyPr wrap="square" rtlCol="0">
            <a:noAutofit/>
          </a:bodyPr>
          <a:lstStyle/>
          <a:p>
            <a:r>
              <a:rPr lang="en-US"/>
              <a:t>  </a:t>
            </a:r>
            <a:endParaRPr lang="en-US"/>
          </a:p>
          <a:p>
            <a:pPr marL="742950" lvl="1" indent="-285750">
              <a:buFont typeface="Wingdings" panose="05000000000000000000" charset="0"/>
              <a:buChar char="o"/>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Reliability/robustness </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indent="-285750">
              <a:buFont typeface="Wingdings" panose="05000000000000000000" charset="0"/>
              <a:buChar char="o"/>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Reduction in interruption time  </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indent="-285750">
              <a:buFont typeface="Wingdings" panose="05000000000000000000" charset="0"/>
              <a:buChar char="o"/>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Reduction in procedure latency (</a:t>
            </a:r>
            <a:r>
              <a:rPr lang="en-IN" alt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eg: </a:t>
            </a: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Same set of RRM resources, Beams used in all </a:t>
            </a:r>
            <a:r>
              <a:rPr lang="en-IN" alt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target </a:t>
            </a: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BS’s) </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indent="-285750">
              <a:buFont typeface="Wingdings" panose="05000000000000000000" charset="0"/>
              <a:buChar char="o"/>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Reduction in signalling overhead </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indent="-285750">
              <a:buFont typeface="Wingdings" panose="05000000000000000000" charset="0"/>
              <a:buChar char="o"/>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Minimising data rate impact during mobility procedures </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1828800" lvl="3" indent="0" algn="just">
              <a:lnSpc>
                <a:spcPct val="90000"/>
              </a:lnSpc>
              <a:spcBef>
                <a:spcPts val="500"/>
              </a:spcBef>
              <a:buClrTx/>
              <a:buSzTx/>
              <a:buFont typeface="Arial" panose="020B0604020202020204"/>
              <a:buNone/>
            </a:pPr>
            <a:r>
              <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rPr>
              <a:t> </a:t>
            </a:r>
            <a:endPar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p:txBody>
      </p:sp>
      <p:sp>
        <p:nvSpPr>
          <p:cNvPr id="12" name="Text Box 11"/>
          <p:cNvSpPr txBox="1"/>
          <p:nvPr/>
        </p:nvSpPr>
        <p:spPr>
          <a:xfrm>
            <a:off x="727710" y="4186555"/>
            <a:ext cx="4803775" cy="460375"/>
          </a:xfrm>
          <a:prstGeom prst="rect">
            <a:avLst/>
          </a:prstGeom>
          <a:noFill/>
        </p:spPr>
        <p:txBody>
          <a:bodyPr wrap="square" rtlCol="0">
            <a:spAutoFit/>
          </a:bodyPr>
          <a:lstStyle/>
          <a:p>
            <a:r>
              <a:rPr 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KPIs for performance comparison</a:t>
            </a:r>
            <a:r>
              <a:rPr lang="en-IN" alt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a:t>
            </a:r>
            <a:endParaRPr lang="en-IN" alt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p:txBody>
      </p:sp>
      <p:sp>
        <p:nvSpPr>
          <p:cNvPr id="13" name="Text Box 12"/>
          <p:cNvSpPr txBox="1"/>
          <p:nvPr/>
        </p:nvSpPr>
        <p:spPr>
          <a:xfrm>
            <a:off x="953770" y="974090"/>
            <a:ext cx="10106025" cy="1109345"/>
          </a:xfrm>
          <a:prstGeom prst="rect">
            <a:avLst/>
          </a:prstGeom>
          <a:noFill/>
        </p:spPr>
        <p:txBody>
          <a:bodyPr wrap="square" rtlCol="0">
            <a:noAutofit/>
          </a:bodyPr>
          <a:lstStyle/>
          <a:p>
            <a:r>
              <a:rPr 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rPr>
              <a:t>Predictive mobility</a:t>
            </a:r>
            <a:r>
              <a:rPr lang="en-IN" alt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rPr>
              <a:t>:</a:t>
            </a:r>
            <a:endParaRPr lang="en-IN" altLang="en-US" sz="2400" b="1"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285750" indent="-285750">
              <a:buFont typeface="Wingdings" panose="05000000000000000000" charset="0"/>
              <a:buChar char="o"/>
            </a:pPr>
            <a:r>
              <a:rPr lang="en-IN" altLang="en-US" b="1" dirty="0">
                <a:solidFill>
                  <a:schemeClr val="accent2">
                    <a:lumMod val="50000"/>
                  </a:schemeClr>
                </a:solidFill>
                <a:latin typeface="Calibri Light" panose="020F0302020204030204"/>
                <a:ea typeface="Calibri Light" panose="020F0302020204030204" pitchFamily="34" charset="0"/>
                <a:cs typeface="Calibri Light" panose="020F0302020204030204"/>
              </a:rPr>
              <a:t>Intelligent transportation networks</a:t>
            </a:r>
            <a:endParaRPr lang="en-IN" altLang="en-US" b="1"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742950" lvl="1" indent="-285750">
              <a:buFont typeface="Wingdings" panose="05000000000000000000" charset="0"/>
              <a:buChar char="o"/>
            </a:pPr>
            <a:r>
              <a:rPr lang="en-US" sz="1540" dirty="0">
                <a:solidFill>
                  <a:schemeClr val="accent2">
                    <a:lumMod val="50000"/>
                  </a:schemeClr>
                </a:solidFill>
                <a:latin typeface="Calibri Light" panose="020F0302020204030204"/>
                <a:ea typeface="Calibri Light" panose="020F0302020204030204" pitchFamily="34" charset="0"/>
                <a:cs typeface="Calibri Light" panose="020F0302020204030204"/>
              </a:rPr>
              <a:t>For example: Railways, Fixed source to destination routes like home, office etc. </a:t>
            </a:r>
            <a:r>
              <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rPr>
              <a:t> </a:t>
            </a:r>
            <a:endParaRPr lang="en-US" b="1"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dissolv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dissolve">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dissolve">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dissolve">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animEffect transition="in" filter="dissolve">
                                      <p:cBhvr>
                                        <p:cTn id="32" dur="500"/>
                                        <p:tgtEl>
                                          <p:spTgt spid="8">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Effect transition="in" filter="dissolve">
                                      <p:cBhvr>
                                        <p:cTn id="37" dur="500"/>
                                        <p:tgtEl>
                                          <p:spTgt spid="8">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8">
                                            <p:txEl>
                                              <p:pRg st="3" end="3"/>
                                            </p:txEl>
                                          </p:spTgt>
                                        </p:tgtEl>
                                        <p:attrNameLst>
                                          <p:attrName>style.visibility</p:attrName>
                                        </p:attrNameLst>
                                      </p:cBhvr>
                                      <p:to>
                                        <p:strVal val="visible"/>
                                      </p:to>
                                    </p:set>
                                    <p:animEffect transition="in" filter="dissolve">
                                      <p:cBhvr>
                                        <p:cTn id="42" dur="500"/>
                                        <p:tgtEl>
                                          <p:spTgt spid="8">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8">
                                            <p:txEl>
                                              <p:pRg st="4" end="4"/>
                                            </p:txEl>
                                          </p:spTgt>
                                        </p:tgtEl>
                                        <p:attrNameLst>
                                          <p:attrName>style.visibility</p:attrName>
                                        </p:attrNameLst>
                                      </p:cBhvr>
                                      <p:to>
                                        <p:strVal val="visible"/>
                                      </p:to>
                                    </p:set>
                                    <p:animEffect transition="in" filter="dissolve">
                                      <p:cBhvr>
                                        <p:cTn id="47" dur="500"/>
                                        <p:tgtEl>
                                          <p:spTgt spid="8">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8">
                                            <p:txEl>
                                              <p:pRg st="5" end="5"/>
                                            </p:txEl>
                                          </p:spTgt>
                                        </p:tgtEl>
                                        <p:attrNameLst>
                                          <p:attrName>style.visibility</p:attrName>
                                        </p:attrNameLst>
                                      </p:cBhvr>
                                      <p:to>
                                        <p:strVal val="visible"/>
                                      </p:to>
                                    </p:set>
                                    <p:animEffect transition="in" filter="dissolve">
                                      <p:cBhvr>
                                        <p:cTn id="52" dur="500"/>
                                        <p:tgtEl>
                                          <p:spTgt spid="8">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dissolve">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a:t>© Lekha Wireless-2023</a:t>
            </a:r>
            <a:endParaRPr lang="en-IN"/>
          </a:p>
        </p:txBody>
      </p:sp>
      <p:sp>
        <p:nvSpPr>
          <p:cNvPr id="5" name="Slide Number Placeholder 4"/>
          <p:cNvSpPr>
            <a:spLocks noGrp="1"/>
          </p:cNvSpPr>
          <p:nvPr>
            <p:ph type="sldNum" sz="quarter" idx="12"/>
          </p:nvPr>
        </p:nvSpPr>
        <p:spPr/>
        <p:txBody>
          <a:bodyPr/>
          <a:lstStyle/>
          <a:p>
            <a:fld id="{20EE6F86-2851-4D64-9367-611050F6CA35}" type="slidenum">
              <a:rPr lang="en-IN" smtClean="0"/>
            </a:fld>
            <a:endParaRPr lang="en-IN"/>
          </a:p>
        </p:txBody>
      </p:sp>
      <p:sp>
        <p:nvSpPr>
          <p:cNvPr id="6" name="Text Box 5"/>
          <p:cNvSpPr txBox="1"/>
          <p:nvPr/>
        </p:nvSpPr>
        <p:spPr>
          <a:xfrm>
            <a:off x="3470275" y="547370"/>
            <a:ext cx="4064000" cy="768350"/>
          </a:xfrm>
          <a:prstGeom prst="rect">
            <a:avLst/>
          </a:prstGeom>
          <a:noFill/>
        </p:spPr>
        <p:txBody>
          <a:bodyPr wrap="square" rtlCol="0">
            <a:spAutoFit/>
          </a:bodyPr>
          <a:lstStyle/>
          <a:p>
            <a:r>
              <a:rPr lang="en-US" sz="4400" b="1" dirty="0">
                <a:solidFill>
                  <a:schemeClr val="accent1"/>
                </a:solidFill>
                <a:latin typeface="+mj-lt"/>
                <a:ea typeface="+mj-ea"/>
                <a:cs typeface="Times New Roman" panose="02020603050405020304"/>
              </a:rPr>
              <a:t>Conclusion</a:t>
            </a:r>
            <a:endParaRPr lang="en-IN" altLang="en-US"/>
          </a:p>
        </p:txBody>
      </p:sp>
      <p:sp>
        <p:nvSpPr>
          <p:cNvPr id="3" name="Content Placeholder 9"/>
          <p:cNvSpPr txBox="1"/>
          <p:nvPr/>
        </p:nvSpPr>
        <p:spPr>
          <a:xfrm>
            <a:off x="438785" y="1189355"/>
            <a:ext cx="11536045" cy="45821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gn="just">
              <a:buNone/>
            </a:pP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dirty="0">
                <a:solidFill>
                  <a:srgbClr val="843C0C"/>
                </a:solidFill>
                <a:latin typeface="Calibri Light" panose="020F0302020204030204"/>
                <a:ea typeface="Calibri Light" panose="020F0302020204030204" pitchFamily="34" charset="0"/>
                <a:cs typeface="Calibri Light" panose="020F0302020204030204"/>
              </a:rPr>
              <a:t>Following are the observations: </a:t>
            </a:r>
            <a:endParaRPr lang="en-US">
              <a:cs typeface="Calibri" panose="020F0502020204030204"/>
            </a:endParaRPr>
          </a:p>
          <a:p>
            <a:pPr marL="57150" indent="0" algn="just">
              <a:buNone/>
            </a:pP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rgbClr val="843C0C"/>
                </a:solidFill>
                <a:latin typeface="Calibri Light" panose="020F0302020204030204"/>
                <a:ea typeface="Calibri Light" panose="020F0302020204030204" pitchFamily="34" charset="0"/>
                <a:cs typeface="Calibri Light" panose="020F0302020204030204"/>
              </a:rPr>
              <a:t>Observation 1</a:t>
            </a:r>
            <a:r>
              <a:rPr lang="en-US" sz="1800" dirty="0">
                <a:solidFill>
                  <a:srgbClr val="843C0C"/>
                </a:solidFill>
                <a:latin typeface="Calibri Light" panose="020F0302020204030204"/>
                <a:ea typeface="Calibri Light" panose="020F0302020204030204" pitchFamily="34" charset="0"/>
                <a:cs typeface="Calibri Light" panose="020F0302020204030204"/>
              </a:rPr>
              <a:t>: Existing</a:t>
            </a:r>
            <a:r>
              <a:rPr lang="en-US" sz="1800" dirty="0">
                <a:solidFill>
                  <a:srgbClr val="843C0C"/>
                </a:solidFill>
                <a:latin typeface="Calibri Light" panose="020F0302020204030204"/>
                <a:ea typeface="Calibri Light" panose="020F0302020204030204" pitchFamily="34" charset="0"/>
                <a:cs typeface="Calibri Light" panose="020F0302020204030204"/>
                <a:sym typeface="+mn-ea"/>
              </a:rPr>
              <a:t> handover mechanisms (Basic HO, CHO and LTM-L1/L2-Triggered Mobility) can perform well in normal mobility scenarios, however, </a:t>
            </a:r>
            <a:r>
              <a:rPr lang="en-IN" altLang="en-US" sz="1800" dirty="0">
                <a:solidFill>
                  <a:srgbClr val="843C0C"/>
                </a:solidFill>
                <a:latin typeface="Calibri Light" panose="020F0302020204030204"/>
                <a:ea typeface="Calibri Light" panose="020F0302020204030204" pitchFamily="34" charset="0"/>
                <a:cs typeface="Calibri Light" panose="020F0302020204030204"/>
                <a:sym typeface="+mn-ea"/>
              </a:rPr>
              <a:t>the </a:t>
            </a:r>
            <a:r>
              <a:rPr lang="en-US" sz="1800" dirty="0">
                <a:solidFill>
                  <a:srgbClr val="843C0C"/>
                </a:solidFill>
                <a:latin typeface="Calibri Light" panose="020F0302020204030204"/>
                <a:ea typeface="Calibri Light" panose="020F0302020204030204" pitchFamily="34" charset="0"/>
                <a:cs typeface="Calibri Light" panose="020F0302020204030204"/>
                <a:sym typeface="+mn-ea"/>
              </a:rPr>
              <a:t>performance</a:t>
            </a:r>
            <a:r>
              <a:rPr lang="en-IN" altLang="en-US" sz="1800" dirty="0">
                <a:solidFill>
                  <a:srgbClr val="843C0C"/>
                </a:solidFill>
                <a:latin typeface="Calibri Light" panose="020F0302020204030204"/>
                <a:ea typeface="Calibri Light" panose="020F0302020204030204" pitchFamily="34" charset="0"/>
                <a:cs typeface="Calibri Light" panose="020F0302020204030204"/>
                <a:sym typeface="+mn-ea"/>
              </a:rPr>
              <a:t> is constrained</a:t>
            </a:r>
            <a:r>
              <a:rPr lang="en-US" sz="1800" dirty="0">
                <a:solidFill>
                  <a:srgbClr val="843C0C"/>
                </a:solidFill>
                <a:latin typeface="Calibri Light" panose="020F0302020204030204"/>
                <a:ea typeface="Calibri Light" panose="020F0302020204030204" pitchFamily="34" charset="0"/>
                <a:cs typeface="Calibri Light" panose="020F0302020204030204"/>
                <a:sym typeface="+mn-ea"/>
              </a:rPr>
              <a:t> in some scenarios, e.g. FR2, high mobility etc.</a:t>
            </a: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rgbClr val="843C0C"/>
                </a:solidFill>
                <a:latin typeface="Calibri Light" panose="020F0302020204030204"/>
                <a:ea typeface="Calibri Light" panose="020F0302020204030204" pitchFamily="34" charset="0"/>
                <a:cs typeface="Calibri Light" panose="020F0302020204030204"/>
              </a:rPr>
              <a:t>Observation 2:</a:t>
            </a:r>
            <a:r>
              <a:rPr lang="en-US" sz="1800" dirty="0">
                <a:solidFill>
                  <a:srgbClr val="843C0C"/>
                </a:solidFill>
                <a:latin typeface="Calibri Light" panose="020F0302020204030204"/>
                <a:ea typeface="Calibri Light" panose="020F0302020204030204" pitchFamily="34" charset="0"/>
                <a:cs typeface="Calibri Light" panose="020F0302020204030204"/>
              </a:rPr>
              <a:t> Existing handover </a:t>
            </a:r>
            <a:r>
              <a:rPr lang="en-US" sz="1800" dirty="0">
                <a:solidFill>
                  <a:srgbClr val="843C0C"/>
                </a:solidFill>
                <a:latin typeface="Calibri Light" panose="020F0302020204030204"/>
                <a:ea typeface="Calibri Light" panose="020F0302020204030204" pitchFamily="34" charset="0"/>
                <a:cs typeface="Calibri Light" panose="020F0302020204030204"/>
                <a:sym typeface="+mn-ea"/>
              </a:rPr>
              <a:t>decisions are made based on historical measurements and inaccurate RRM measurements and/or UE location that can impair good handover decisions. </a:t>
            </a: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endParaRPr lang="en-US" sz="1800" dirty="0">
              <a:solidFill>
                <a:srgbClr val="843C0C"/>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rgbClr val="843C0C"/>
                </a:solidFill>
                <a:latin typeface="Calibri Light" panose="020F0302020204030204"/>
                <a:ea typeface="Calibri Light" panose="020F0302020204030204" pitchFamily="34" charset="0"/>
                <a:cs typeface="Calibri Light" panose="020F0302020204030204"/>
                <a:sym typeface="+mn-ea"/>
              </a:rPr>
              <a:t>Observation 3:</a:t>
            </a:r>
            <a:r>
              <a:rPr lang="en-US" sz="1800" dirty="0">
                <a:solidFill>
                  <a:srgbClr val="843C0C"/>
                </a:solidFill>
                <a:latin typeface="Calibri Light" panose="020F0302020204030204"/>
                <a:ea typeface="Calibri Light" panose="020F0302020204030204" pitchFamily="34" charset="0"/>
                <a:cs typeface="Calibri Light" panose="020F0302020204030204"/>
                <a:sym typeface="+mn-ea"/>
              </a:rPr>
              <a:t> Catering to mobility there may be RLF, beam failure and HOF happened, and current failure handling methods focus on fast recovery, and they are reactive and cannot eliminate the interruption or bad services demanding mobility enhancements. </a:t>
            </a:r>
            <a:endParaRPr lang="en-US" sz="1800"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ssolv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dissolve">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a:t>© Lekha Wireless-2023</a:t>
            </a:r>
            <a:endParaRPr lang="en-IN"/>
          </a:p>
        </p:txBody>
      </p:sp>
      <p:sp>
        <p:nvSpPr>
          <p:cNvPr id="5" name="Slide Number Placeholder 4"/>
          <p:cNvSpPr>
            <a:spLocks noGrp="1"/>
          </p:cNvSpPr>
          <p:nvPr>
            <p:ph type="sldNum" sz="quarter" idx="12"/>
          </p:nvPr>
        </p:nvSpPr>
        <p:spPr/>
        <p:txBody>
          <a:bodyPr/>
          <a:lstStyle/>
          <a:p>
            <a:fld id="{20EE6F86-2851-4D64-9367-611050F6CA35}" type="slidenum">
              <a:rPr lang="en-IN" smtClean="0"/>
            </a:fld>
            <a:endParaRPr lang="en-IN"/>
          </a:p>
        </p:txBody>
      </p:sp>
      <p:sp>
        <p:nvSpPr>
          <p:cNvPr id="6" name="Text Box 5"/>
          <p:cNvSpPr txBox="1"/>
          <p:nvPr/>
        </p:nvSpPr>
        <p:spPr>
          <a:xfrm>
            <a:off x="3470275" y="547370"/>
            <a:ext cx="4064000" cy="768350"/>
          </a:xfrm>
          <a:prstGeom prst="rect">
            <a:avLst/>
          </a:prstGeom>
          <a:noFill/>
        </p:spPr>
        <p:txBody>
          <a:bodyPr wrap="square" rtlCol="0">
            <a:spAutoFit/>
          </a:bodyPr>
          <a:lstStyle/>
          <a:p>
            <a:r>
              <a:rPr lang="en-US" sz="4400" b="1" dirty="0">
                <a:solidFill>
                  <a:schemeClr val="accent1"/>
                </a:solidFill>
                <a:latin typeface="+mj-lt"/>
                <a:ea typeface="+mj-ea"/>
                <a:cs typeface="Times New Roman" panose="02020603050405020304"/>
              </a:rPr>
              <a:t>Conclusion</a:t>
            </a:r>
            <a:endParaRPr lang="en-IN" altLang="en-US"/>
          </a:p>
        </p:txBody>
      </p:sp>
      <p:sp>
        <p:nvSpPr>
          <p:cNvPr id="3" name="Content Placeholder 9"/>
          <p:cNvSpPr txBox="1"/>
          <p:nvPr/>
        </p:nvSpPr>
        <p:spPr>
          <a:xfrm>
            <a:off x="438785" y="1189355"/>
            <a:ext cx="11536045" cy="45821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gn="just">
              <a:buNone/>
            </a:pPr>
            <a:endParaRPr lang="en-US" sz="1800" dirty="0">
              <a:solidFill>
                <a:srgbClr val="843C0C"/>
              </a:solidFill>
              <a:latin typeface="Calibri Light" panose="020F0302020204030204" pitchFamily="34" charset="0"/>
              <a:ea typeface="Calibri Light" panose="020F0302020204030204" pitchFamily="34" charset="0"/>
              <a:cs typeface="Calibri Light" panose="020F0302020204030204" pitchFamily="34" charset="0"/>
            </a:endParaRPr>
          </a:p>
          <a:p>
            <a:pPr marL="57150" indent="0" algn="just">
              <a:buNone/>
            </a:pP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It is proposed to consider the following for further discussion: </a:t>
            </a:r>
            <a:endParaRPr lang="en-US" sz="1800"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a:p>
            <a:pPr marL="57150" indent="0" algn="just">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chemeClr val="accent2">
                    <a:lumMod val="50000"/>
                  </a:schemeClr>
                </a:solidFill>
                <a:latin typeface="Calibri Light" panose="020F0302020204030204"/>
                <a:ea typeface="Calibri Light" panose="020F0302020204030204" pitchFamily="34" charset="0"/>
                <a:cs typeface="Calibri Light" panose="020F0302020204030204"/>
              </a:rPr>
              <a:t>Proposal 1:</a:t>
            </a: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 Study and investigate the potential enhancements of AI/ML based mobility involving HO decision optimization and RRM measurement prediction with respect to FR3 bands. </a:t>
            </a:r>
            <a:endParaRPr lang="en-US" sz="1800"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a:p>
            <a:pPr marL="57150" indent="0" algn="just">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chemeClr val="accent2">
                    <a:lumMod val="50000"/>
                  </a:schemeClr>
                </a:solidFill>
                <a:latin typeface="Calibri Light" panose="020F0302020204030204"/>
                <a:ea typeface="Calibri Light" panose="020F0302020204030204" pitchFamily="34" charset="0"/>
                <a:cs typeface="Calibri Light" panose="020F0302020204030204"/>
              </a:rPr>
              <a:t>Proposal 2:</a:t>
            </a: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 Study and evaluate performance of predictive mobility in intelligent transportation networks. </a:t>
            </a:r>
            <a:endParaRPr lang="en-US" sz="180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a:p>
            <a:pPr marL="57150" indent="0" algn="just">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chemeClr val="accent2">
                    <a:lumMod val="50000"/>
                  </a:schemeClr>
                </a:solidFill>
                <a:latin typeface="Calibri Light" panose="020F0302020204030204"/>
                <a:ea typeface="Calibri Light" panose="020F0302020204030204" pitchFamily="34" charset="0"/>
                <a:cs typeface="Calibri Light" panose="020F0302020204030204"/>
              </a:rPr>
              <a:t>Proposal 3:</a:t>
            </a: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 Study and investigate the AI ML models in establishing Group HO.</a:t>
            </a:r>
            <a:endParaRPr lang="en-US" sz="1800"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a:p>
            <a:pPr marL="57150" indent="0" algn="just">
              <a:buNone/>
            </a:pPr>
            <a:endPar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57150" indent="0" algn="just">
              <a:buNone/>
            </a:pPr>
            <a:r>
              <a:rPr lang="en-US" sz="1800" b="1" u="sng" dirty="0">
                <a:solidFill>
                  <a:schemeClr val="accent2">
                    <a:lumMod val="50000"/>
                  </a:schemeClr>
                </a:solidFill>
                <a:latin typeface="Calibri Light" panose="020F0302020204030204"/>
                <a:ea typeface="Calibri Light" panose="020F0302020204030204" pitchFamily="34" charset="0"/>
                <a:cs typeface="Calibri Light" panose="020F0302020204030204"/>
              </a:rPr>
              <a:t>Proposal 4:</a:t>
            </a:r>
            <a:r>
              <a:rPr lang="en-US" sz="1800" dirty="0">
                <a:solidFill>
                  <a:schemeClr val="accent2">
                    <a:lumMod val="50000"/>
                  </a:schemeClr>
                </a:solidFill>
                <a:latin typeface="Calibri Light" panose="020F0302020204030204"/>
                <a:ea typeface="Calibri Light" panose="020F0302020204030204" pitchFamily="34" charset="0"/>
                <a:cs typeface="Calibri Light" panose="020F0302020204030204"/>
              </a:rPr>
              <a:t> Evaluate the KPIs performance of the AI ML based mobility enhancements and compare with the existing methods. </a:t>
            </a:r>
            <a:endParaRPr lang="en-US" sz="1800"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ssolv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dissolv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dissolve">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a:t>© Lekha Wireless-2023</a:t>
            </a:r>
            <a:endParaRPr lang="en-IN"/>
          </a:p>
        </p:txBody>
      </p:sp>
      <p:sp>
        <p:nvSpPr>
          <p:cNvPr id="5" name="Slide Number Placeholder 4"/>
          <p:cNvSpPr>
            <a:spLocks noGrp="1"/>
          </p:cNvSpPr>
          <p:nvPr>
            <p:ph type="sldNum" sz="quarter" idx="12"/>
          </p:nvPr>
        </p:nvSpPr>
        <p:spPr/>
        <p:txBody>
          <a:bodyPr/>
          <a:lstStyle/>
          <a:p>
            <a:fld id="{20EE6F86-2851-4D64-9367-611050F6CA35}" type="slidenum">
              <a:rPr lang="en-IN" smtClean="0"/>
            </a:fld>
            <a:endParaRPr lang="en-IN"/>
          </a:p>
        </p:txBody>
      </p:sp>
      <p:sp>
        <p:nvSpPr>
          <p:cNvPr id="6" name="Text Box 5"/>
          <p:cNvSpPr txBox="1"/>
          <p:nvPr/>
        </p:nvSpPr>
        <p:spPr>
          <a:xfrm>
            <a:off x="381635" y="998855"/>
            <a:ext cx="4064000" cy="768350"/>
          </a:xfrm>
          <a:prstGeom prst="rect">
            <a:avLst/>
          </a:prstGeom>
          <a:noFill/>
        </p:spPr>
        <p:txBody>
          <a:bodyPr wrap="square" rtlCol="0">
            <a:spAutoFit/>
          </a:bodyPr>
          <a:lstStyle/>
          <a:p>
            <a:r>
              <a:rPr lang="en-US" sz="4400" b="1" dirty="0">
                <a:solidFill>
                  <a:schemeClr val="accent1"/>
                </a:solidFill>
                <a:latin typeface="+mj-lt"/>
                <a:ea typeface="+mj-ea"/>
                <a:cs typeface="Times New Roman" panose="02020603050405020304"/>
              </a:rPr>
              <a:t>References :</a:t>
            </a:r>
            <a:endParaRPr lang="en-US" sz="4400" b="1" dirty="0">
              <a:solidFill>
                <a:schemeClr val="accent1"/>
              </a:solidFill>
              <a:latin typeface="+mj-lt"/>
              <a:ea typeface="+mj-ea"/>
              <a:cs typeface="Times New Roman" panose="02020603050405020304"/>
            </a:endParaRPr>
          </a:p>
        </p:txBody>
      </p:sp>
      <p:sp>
        <p:nvSpPr>
          <p:cNvPr id="7" name="Text Box 6"/>
          <p:cNvSpPr txBox="1"/>
          <p:nvPr/>
        </p:nvSpPr>
        <p:spPr>
          <a:xfrm>
            <a:off x="1488440" y="2000250"/>
            <a:ext cx="9796145" cy="1844608"/>
          </a:xfrm>
          <a:prstGeom prst="rect">
            <a:avLst/>
          </a:prstGeom>
          <a:noFill/>
        </p:spPr>
        <p:txBody>
          <a:bodyPr wrap="square" lIns="91440" tIns="45720" rIns="91440" bIns="45720" rtlCol="0" anchor="t">
            <a:spAutoFit/>
          </a:bodyPr>
          <a:lstStyle/>
          <a:p>
            <a:pPr marL="800100" lvl="0" indent="-342900" algn="l">
              <a:lnSpc>
                <a:spcPct val="90000"/>
              </a:lnSpc>
              <a:spcBef>
                <a:spcPts val="500"/>
              </a:spcBef>
              <a:buClrTx/>
              <a:buSzTx/>
              <a:buFont typeface="+mj-lt"/>
              <a:buAutoNum type="arabicPeriod"/>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RP-231590- Mobility Enhancements objectives, 3GPP #RAN 101, </a:t>
            </a: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Deutsche Telekom</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endParaRPr>
          </a:p>
          <a:p>
            <a:pPr marL="800100" lvl="0" indent="-342900" algn="l">
              <a:lnSpc>
                <a:spcPct val="90000"/>
              </a:lnSpc>
              <a:spcBef>
                <a:spcPts val="500"/>
              </a:spcBef>
              <a:buClrTx/>
              <a:buSzTx/>
              <a:buFont typeface="+mj-lt"/>
              <a:buAutoNum type="arabicPeriod"/>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sym typeface="+mn-ea"/>
              </a:rPr>
              <a:t>RP-232623- Moderator's summary for Rel-19 RAN3 topic AI/ML for NG-RAN, 3GPP  #RAN 101</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800100" indent="-342900">
              <a:lnSpc>
                <a:spcPct val="90000"/>
              </a:lnSpc>
              <a:spcBef>
                <a:spcPts val="500"/>
              </a:spcBef>
              <a:buAutoNum type="arabicPeriod"/>
            </a:pPr>
            <a:r>
              <a:rPr lang="en-US" dirty="0">
                <a:solidFill>
                  <a:schemeClr val="accent2">
                    <a:lumMod val="50000"/>
                  </a:schemeClr>
                </a:solidFill>
                <a:latin typeface="Calibri Light" panose="020F0302020204030204"/>
                <a:ea typeface="Calibri Light" panose="020F0302020204030204" pitchFamily="34" charset="0"/>
                <a:cs typeface="Calibri Light" panose="020F0302020204030204"/>
              </a:rPr>
              <a:t>RP-232622- Moderator's summary for Rel-19 topic AI/ML for Air Interface SI (mobility), 3GPP #RAN101</a:t>
            </a:r>
            <a:endParaRPr lang="en-US" dirty="0">
              <a:solidFill>
                <a:schemeClr val="accent2">
                  <a:lumMod val="50000"/>
                </a:schemeClr>
              </a:solidFill>
              <a:latin typeface="Calibri Light" panose="020F0302020204030204"/>
              <a:ea typeface="Calibri Light" panose="020F0302020204030204" pitchFamily="34" charset="0"/>
              <a:cs typeface="Calibri Light" panose="020F0302020204030204"/>
            </a:endParaRPr>
          </a:p>
          <a:p>
            <a:pPr marL="800100" indent="-342900" algn="l">
              <a:lnSpc>
                <a:spcPct val="90000"/>
              </a:lnSpc>
              <a:spcBef>
                <a:spcPts val="500"/>
              </a:spcBef>
              <a:buClrTx/>
              <a:buSzTx/>
              <a:buFont typeface="Calibri Light" panose="020F0302020204030204"/>
              <a:buAutoNum type="arabicPeriod"/>
            </a:pPr>
            <a:endParaRPr lang="en-US"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a:p>
            <a:pPr marL="2114550" lvl="3" indent="-285750">
              <a:lnSpc>
                <a:spcPct val="90000"/>
              </a:lnSpc>
              <a:spcBef>
                <a:spcPts val="500"/>
              </a:spcBef>
              <a:buFont typeface="Arial" panose="020B0604020202020204"/>
              <a:buChar char="•"/>
            </a:pPr>
            <a:endParaRPr lang="en-US" dirty="0">
              <a:solidFill>
                <a:schemeClr val="accent2">
                  <a:lumMod val="50000"/>
                </a:schemeClr>
              </a:solidFill>
              <a:latin typeface="Calibri Light" panose="020F0302020204030204" pitchFamily="34" charset="0"/>
              <a:ea typeface="Calibri Light" panose="020F0302020204030204" pitchFamily="34" charset="0"/>
              <a:cs typeface="Calibri Light" panose="020F03020202040302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a:t>© Lekha Wireless-2023</a:t>
            </a:r>
            <a:endParaRPr lang="en-IN"/>
          </a:p>
        </p:txBody>
      </p:sp>
      <p:sp>
        <p:nvSpPr>
          <p:cNvPr id="5" name="Slide Number Placeholder 4"/>
          <p:cNvSpPr>
            <a:spLocks noGrp="1"/>
          </p:cNvSpPr>
          <p:nvPr>
            <p:ph type="sldNum" sz="quarter" idx="12"/>
          </p:nvPr>
        </p:nvSpPr>
        <p:spPr/>
        <p:txBody>
          <a:bodyPr/>
          <a:lstStyle/>
          <a:p>
            <a:fld id="{20EE6F86-2851-4D64-9367-611050F6CA35}" type="slidenum">
              <a:rPr lang="en-IN" smtClean="0"/>
            </a:fld>
            <a:endParaRPr lang="en-IN"/>
          </a:p>
        </p:txBody>
      </p:sp>
      <p:sp>
        <p:nvSpPr>
          <p:cNvPr id="7" name="Title 8"/>
          <p:cNvSpPr txBox="1"/>
          <p:nvPr/>
        </p:nvSpPr>
        <p:spPr>
          <a:xfrm>
            <a:off x="4906992" y="2690371"/>
            <a:ext cx="10602191" cy="101604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chemeClr val="accent1"/>
                </a:solidFill>
                <a:cs typeface="Times New Roman" panose="02020603050405020304"/>
              </a:rPr>
              <a:t>Thank You </a:t>
            </a:r>
            <a:endParaRPr lang="en-US">
              <a:solidFill>
                <a:schemeClr val="accent1"/>
              </a:solidFill>
            </a:endParaRPr>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p : p r o p e r t i e s   x m l n s : p = " h t t p : / / s c h e m a s . m i c r o s o f t . c o m / o f f i c e / 2 0 0 6 / m e t a d a t a / p r o p e r t i e s "   x m l n s : x s i = " h t t p : / / w w w . w 3 . o r g / 2 0 0 1 / X M L S c h e m a - i n s t a n c e "   x m l n s : p c = " h t t p : / / s c h e m a s . m i c r o s o f t . c o m / o f f i c e / i n f o p a t h / 2 0 0 7 / P a r t n e r C o n t r o l s " > < d o c u m e n t M a n a g e m e n t / > < / p : p r o p e r t i e s > 
</file>

<file path=customXml/item2.xml>��< ? x m l   v e r s i o n = " 1 . 0 " ? > < c t : c o n t e n t T y p e S c h e m a   c t : _ = " "   m a : _ = " "   m a : c o n t e n t T y p e N a m e = " D o c u m e n t "   m a : c o n t e n t T y p e I D = " 0 x 0 1 0 1 0 0 B 4 2 1 0 2 1 F 0 B 7 6 E 1 4 D 8 3 1 3 4 7 E C 1 4 F 3 D B 6 9 "   m a : c o n t e n t T y p e V e r s i o n = " 6 "   m a : c o n t e n t T y p e D e s c r i p t i o n = " C r e a t e   a   n e w   d o c u m e n t . "   m a : c o n t e n t T y p e S c o p e = " "   m a : v e r s i o n I D = " e e c 6 d f 1 e b 7 f e a c e 7 5 c 0 3 8 1 4 c d 9 9 7 5 2 7 4 "   x m l n s : c t = " h t t p : / / s c h e m a s . m i c r o s o f t . c o m / o f f i c e / 2 0 0 6 / m e t a d a t a / c o n t e n t T y p e "   x m l n s : m a = " h t t p : / / s c h e m a s . m i c r o s o f t . c o m / o f f i c e / 2 0 0 6 / m e t a d a t a / p r o p e r t i e s / m e t a A t t r i b u t e s " >  
 < x s d : s c h e m a   t a r g e t N a m e s p a c e = " h t t p : / / s c h e m a s . m i c r o s o f t . c o m / o f f i c e / 2 0 0 6 / m e t a d a t a / p r o p e r t i e s "   m a : r o o t = " t r u e "   m a : f i e l d s I D = " 7 1 3 4 4 a c 1 d e 7 2 2 4 9 0 8 0 a 1 7 d 0 2 d c f e 0 f e 9 "   n s 2 : _ = " "   n s 3 : _ = " "   x m l n s : x s d = " h t t p : / / w w w . w 3 . o r g / 2 0 0 1 / X M L S c h e m a "   x m l n s : x s = " h t t p : / / w w w . w 3 . o r g / 2 0 0 1 / X M L S c h e m a "   x m l n s : p = " h t t p : / / s c h e m a s . m i c r o s o f t . c o m / o f f i c e / 2 0 0 6 / m e t a d a t a / p r o p e r t i e s "   x m l n s : n s 2 = " 3 4 1 4 f f 9 1 - 7 f 3 0 - 4 3 d 9 - 9 3 c f - c a 2 b a 6 e a e 3 0 d "   x m l n s : n s 3 = " 5 7 3 d e 5 5 c - 0 0 8 b - 4 4 f 2 - 9 f b 8 - 6 1 1 1 a 4 c c 7 e 9 8 " >  
 < x s d : i m p o r t   n a m e s p a c e = " 3 4 1 4 f f 9 1 - 7 f 3 0 - 4 3 d 9 - 9 3 c f - c a 2 b a 6 e a e 3 0 d " / >  
 < x s d : i m p o r t   n a m e s p a c e = " 5 7 3 d e 5 5 c - 0 0 8 b - 4 4 f 2 - 9 f b 8 - 6 1 1 1 a 4 c c 7 e 9 8 " / >  
 < x s d : e l e m e n t   n a m e = " p r o p e r t i e s " >  
 < x s d : c o m p l e x T y p e >  
 < x s d : s e q u e n c e >  
 < x s d : e l e m e n t   n a m e = " d o c u m e n t M a n a g e m e n t " >  
 < x s d : c o m p l e x T y p e >  
 < x s d : a l l >  
 < x s d : e l e m e n t   r e f = " n s 2 : M e d i a S e r v i c e M e t a d a t a "   m i n O c c u r s = " 0 " / >  
 < x s d : e l e m e n t   r e f = " n s 2 : M e d i a S e r v i c e F a s t M e t a d a t a "   m i n O c c u r s = " 0 " / >  
 < x s d : e l e m e n t   r e f = " n s 2 : M e d i a S e r v i c e S e a r c h P r o p e r t i e s "   m i n O c c u r s = " 0 " / >  
 < x s d : e l e m e n t   r e f = " n s 2 : M e d i a S e r v i c e O b j e c t D e t e c t o r V e r s i o n s "   m i n O c c u r s = " 0 " / >  
 < x s d : e l e m e n t   r e f = " n s 3 : S h a r e d W i t h U s e r s "   m i n O c c u r s = " 0 " / >  
 < x s d : e l e m e n t   r e f = " n s 3 : S h a r e d W i t h D e t a i l s "   m i n O c c u r s = " 0 " / >  
 < / x s d : a l l >  
 < / x s d : c o m p l e x T y p e >  
 < / x s d : e l e m e n t >  
 < / x s d : s e q u e n c e >  
 < / x s d : c o m p l e x T y p e >  
 < / x s d : e l e m e n t >  
 < / x s d : s c h e m a >  
 < x s d : s c h e m a   t a r g e t N a m e s p a c e = " 3 4 1 4 f f 9 1 - 7 f 3 0 - 4 3 d 9 - 9 3 c f - c a 2 b a 6 e a e 3 0 d " 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S e a r c h P r o p e r t i e s "   m a : i n d e x = " 1 0 "   n i l l a b l e = " t r u e "   m a : d i s p l a y N a m e = " M e d i a S e r v i c e S e a r c h P r o p e r t i e s "   m a : h i d d e n = " t r u e "   m a : i n t e r n a l N a m e = " M e d i a S e r v i c e S e a r c h P r o p e r t i e s "   m a : r e a d O n l y = " t r u e " >  
 < x s d : s i m p l e T y p e >  
 < x s d : r e s t r i c t i o n   b a s e = " d m s : N o t e " / >  
 < / x s d : s i m p l e T y p e >  
 < / x s d : e l e m e n t >  
 < x s d : e l e m e n t   n a m e = " M e d i a S e r v i c e O b j e c t D e t e c t o r V e r s i o n s "   m a : i n d e x = " 1 1 "   n i l l a b l e = " t r u e "   m a : d i s p l a y N a m e = " M e d i a S e r v i c e O b j e c t D e t e c t o r V e r s i o n s "   m a : h i d d e n = " t r u e "   m a : i n d e x e d = " t r u e "   m a : i n t e r n a l N a m e = " M e d i a S e r v i c e O b j e c t D e t e c t o r V e r s i o n s "   m a : r e a d O n l y = " t r u e " >  
 < x s d : s i m p l e T y p e >  
 < x s d : r e s t r i c t i o n   b a s e = " d m s : T e x t " / >  
 < / x s d : s i m p l e T y p e >  
 < / x s d : e l e m e n t >  
 < / x s d : s c h e m a >  
 < x s d : s c h e m a   t a r g e t N a m e s p a c e = " 5 7 3 d e 5 5 c - 0 0 8 b - 4 4 f 2 - 9 f b 8 - 6 1 1 1 a 4 c c 7 e 9 8 " 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2 "   n i l l a b l e = " t r u e "   m a : d i s p l a y N a m e = " S h a r e d   W i t h " 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3 "   n i l l a b l e = " t r u e "   m a : d i s p l a y N a m e = " S h a r e d   W i t h   D e t a i l s "   m a : i n t e r n a l N a m e = " S h a r e d W i t h D e t a i l s "   m a : r e a d O n l y = " t r u e " >  
 < x s d : s i m p l e T y p e >  
 < x s d : r e s t r i c t i o n   b a s e = " d m s : N o t e " >  
 < x s d : m a x L e n g t h   v a l u e = " 2 5 5 " / >  
 < / x s d : r e s t r i c t i o n >  
 < / x s d : s i m p l e 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0 "   m a : d i s p l a y N a m e = " C o n t e n t   T y p e " / >  
 < x s d : e l e m e n t   r e f = " d c : t i t l e "   m i n O c c u r s = " 0 "   m a x O c c u r s = " 1 "   m a : i n d e x = " 4 " 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3.xml>��< ? m s o - c o n t e n t T y p e ? > < F o r m T e m p l a t e s   x m l n s = " h t t p : / / s c h e m a s . m i c r o s o f t . c o m / s h a r e p o i n t / v 3 / c o n t e n t t y p e / f o r m s " > < D i s p l a y > D o c u m e n t L i b r a r y F o r m < / D i s p l a y > < E d i t > D o c u m e n t L i b r a r y F o r m < / E d i t > < N e w > D o c u m e n t L i b r a r y F o r m < / N e w > < / F o r m T e m p l a t e s > 
</file>

<file path=customXml/itemProps1.xml><?xml version="1.0" encoding="utf-8"?>
<ds:datastoreItem xmlns:ds="http://schemas.openxmlformats.org/officeDocument/2006/customXml" ds:itemID="{52109F66-4F43-40CF-8A07-A5438FFC2B38}">
  <ds:schemaRefs/>
</ds:datastoreItem>
</file>

<file path=customXml/itemProps2.xml><?xml version="1.0" encoding="utf-8"?>
<ds:datastoreItem xmlns:ds="http://schemas.openxmlformats.org/officeDocument/2006/customXml" ds:itemID="{2688AEF1-640A-4239-B23C-286BC300D299}">
  <ds:schemaRefs/>
</ds:datastoreItem>
</file>

<file path=customXml/itemProps3.xml><?xml version="1.0" encoding="utf-8"?>
<ds:datastoreItem xmlns:ds="http://schemas.openxmlformats.org/officeDocument/2006/customXml" ds:itemID="{555F68B1-0789-406B-9D6C-C9DD30A800D1}">
  <ds:schemaRefs/>
</ds:datastoreItem>
</file>

<file path=docProps/app.xml><?xml version="1.0" encoding="utf-8"?>
<Properties xmlns="http://schemas.openxmlformats.org/officeDocument/2006/extended-properties" xmlns:vt="http://schemas.openxmlformats.org/officeDocument/2006/docPropsVTypes">
  <TotalTime>0</TotalTime>
  <Words>4594</Words>
  <Application>WPS Presentation</Application>
  <PresentationFormat>Widescreen</PresentationFormat>
  <Paragraphs>138</Paragraphs>
  <Slides>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vt:i4>
      </vt:variant>
    </vt:vector>
  </HeadingPairs>
  <TitlesOfParts>
    <vt:vector size="22" baseType="lpstr">
      <vt:lpstr>Arial</vt:lpstr>
      <vt:lpstr>SimSun</vt:lpstr>
      <vt:lpstr>Wingdings</vt:lpstr>
      <vt:lpstr>Calibri</vt:lpstr>
      <vt:lpstr>Arial</vt:lpstr>
      <vt:lpstr>Times New Roman</vt:lpstr>
      <vt:lpstr>Times New Roman</vt:lpstr>
      <vt:lpstr>Calibri Light</vt:lpstr>
      <vt:lpstr>Calibri Light</vt:lpstr>
      <vt:lpstr>Wingdings</vt:lpstr>
      <vt:lpstr>Microsoft YaHei</vt:lpstr>
      <vt:lpstr>Arial Unicode MS</vt:lpstr>
      <vt:lpstr>Calibri</vt:lpstr>
      <vt:lpstr>1_Office Theme</vt:lpstr>
      <vt:lpstr>Study on AI/ML based Mobility Enhancement in Release 19</vt:lpstr>
      <vt:lpstr>Motivation</vt:lpstr>
      <vt:lpstr>             Objective: Handover Enhancement  </vt:lpstr>
      <vt:lpstr>                  Use Cases and Performance Evaluation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Channel Model Study on Coverage Enhancements using RIS</dc:title>
  <dc:creator>Mukund Sriram Narasimhan</dc:creator>
  <cp:lastModifiedBy>Sashiganth M</cp:lastModifiedBy>
  <cp:revision>278</cp:revision>
  <dcterms:created xsi:type="dcterms:W3CDTF">2023-09-06T10:43:00Z</dcterms:created>
  <dcterms:modified xsi:type="dcterms:W3CDTF">2023-12-04T04:44:05Z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0x010100B421021F0B76E14D831347EC14F3DB69</vt:lpwstr>
  </property>
  <property fmtid="{D5CDD505-2E9C-101B-9397-08002B2CF9AE}" pid="3" name="ICV">
    <vt:lpwstr>202BDE1CB7C24785BD4B4D1F598E7126_13</vt:lpwstr>
  </property>
  <property fmtid="{D5CDD505-2E9C-101B-9397-08002B2CF9AE}" pid="4" name="KSOProductBuildVer">
    <vt:lpwstr>1033-12.2.0.13306</vt:lpwstr>
  </property>
</Properties>
</file>