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02" r:id="rId3"/>
    <p:sldId id="298" r:id="rId4"/>
    <p:sldId id="314" r:id="rId5"/>
    <p:sldId id="316" r:id="rId6"/>
    <p:sldId id="315" r:id="rId7"/>
    <p:sldId id="31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033" autoAdjust="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DE1BC-295D-4BB9-8C41-3A3EC2D54F71}" type="datetimeFigureOut">
              <a:rPr lang="en-IN" smtClean="0"/>
              <a:t>01-12-2023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BCB02-DBD6-4A12-A766-D6AB011371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1645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DE2C9-F4C2-06B5-1422-A9AB50425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1D97A8-2FB7-244F-46AA-D3C58F9F3A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2EF8A-A135-C08C-72E9-3D0CF7989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6C9C2-5D9B-4551-8F03-57E145592D98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09D02-71E3-FB93-D58F-6666953DC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DCF8D-D10B-5224-2025-386E7CC5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5146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20FCF-D7A2-8336-82CB-AC31B3511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4E5D81-A285-0D99-01A6-504A5E08B2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63612-E2BA-9403-128F-E8D27A43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8CA-98CD-4057-B088-04A1A791A1A8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07DC3-605C-BF77-36E1-77DDE836A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21B74E-8081-AF83-B27A-D1ED420A8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665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986E8-1DF1-0C53-5534-4A657AC1AB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795D47-8B45-A55F-FF93-20C955003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C5617-EB81-305B-163E-4BEC285D5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A1CEC-7DDF-491B-98EF-2CB22BBD374D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625C7-2C6F-C520-D619-6D5763C4E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53D94-C879-B9F2-6046-476FA542F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394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BA29F-D8DE-5B67-824A-FFDCF6075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6D8B8-172C-BEA1-2EF6-A7B7C5FB1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75036-3873-7C30-EBCE-DAC24F225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81870-E236-4201-9601-C1107C027288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8FA8B-3125-3AA6-0780-9FF23729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C6A83-CD01-6B5F-41AD-C46CDF424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8580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DE258-72A7-C0A2-EED9-8360603D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FEB14-FD9C-25F2-2BA2-8EB199C91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47E5B-29A3-FEC8-6779-1B8E1184A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50DF-872B-4FC1-A15B-315B235664E9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6A82C-34B7-1AF5-628C-015488E50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475A-DA6A-5942-3621-8C88F2E91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77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AA73C-15D9-F018-8C80-65472BD1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C2EAC-4140-DD3F-F6F1-B642995C8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FCCD65-08B7-8E50-5F32-E04E72DCD0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B94858-5581-442D-2092-DC465B9D0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12FA8-3689-4413-9A49-14EB16EF626A}" type="datetime1">
              <a:rPr lang="en-IN" smtClean="0"/>
              <a:t>01-12-2023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1234FF-CD31-089D-61D9-F1F8CE01E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F4CC7-6352-F935-9C81-C5A97394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431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45E5-E4E5-1121-D63F-AE2444E2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946F69-5DDD-7DE4-9576-C8BF732AA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E4C33D-26D6-1207-5318-A1D40F3AE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7979-48A0-B61E-8186-449E670B8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92919B-C398-1CD0-C49A-9B654FF3AB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0138F-6A20-121B-D317-F6BEFBB76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50D0-B199-4853-850F-C0962A67CEBB}" type="datetime1">
              <a:rPr lang="en-IN" smtClean="0"/>
              <a:t>01-12-2023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C743B9-F4F4-BF6C-EED0-7844F682C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24A6FD-F187-1F9D-2231-B0B398C09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142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1133C-55C4-B519-055D-A1172C6DE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D7F98-9CBE-8E16-85B9-EEF188D5C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A93FD-C0B3-40FC-A660-8B9ED12C6A7B}" type="datetime1">
              <a:rPr lang="en-IN" smtClean="0"/>
              <a:t>01-12-2023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ECE99-C304-09C8-3809-49B211962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D9FDA6-441A-57D5-7C2F-46CF375F7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0909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D99160-F6F5-FAAD-A37B-40A3EDE7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1003-AC37-406E-87AC-B3D35A608D4A}" type="datetime1">
              <a:rPr lang="en-IN" smtClean="0"/>
              <a:t>01-12-2023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F26077-CAB4-FCCC-E137-99DD633B0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075FB6-F477-7E6F-243C-B66CB038C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588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37CAF-BD2A-CDE3-45FC-A796A6DA5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B0753-825D-43B4-0DE6-0680338F7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0B871-BA29-C2B9-1C77-49326B745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C7B964-4E0E-0911-0944-DD9EE5CB0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88268-7F4B-4EEB-B31F-A6385E8F283D}" type="datetime1">
              <a:rPr lang="en-IN" smtClean="0"/>
              <a:t>01-12-2023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7E9385-BA16-484F-3F51-0AC59225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F6C98-95FC-E7D4-A61F-F6A2BE9E4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93865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ECFA0-AFB5-50BA-A20A-C08527CF3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455A9F-47D6-7E43-90AF-58BCBAC936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68965-7513-896B-05BB-4BC810344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69DFF-FC1B-B11E-0331-D798BB87A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0B636-D83F-4089-9913-C89D5D2808F2}" type="datetime1">
              <a:rPr lang="en-IN" smtClean="0"/>
              <a:t>01-12-2023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5DC650-B5E0-A057-E2C8-C69DB6160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2C9C20-8104-C620-0160-F9E45F9BC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1489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99710-D4F2-5FA5-2BCB-D1264E03F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0B7C7-BCC8-70A7-6595-59F1508D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9E825-79F8-91B4-9FC1-5681590C1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C8C9E-C4B4-4AD2-902B-4DEA4C8D6D48}" type="datetime1">
              <a:rPr lang="en-IN" smtClean="0"/>
              <a:t>01-12-2023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B0F3-B638-FCB9-C84E-66CB4FAEA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© Lekha Wireless-2023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E13C2-A8D2-64EE-0D12-ACEEC4E70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E6F86-2851-4D64-9367-611050F6CA35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58F5BC5-C8B2-0598-29CA-E5B1D1E0919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1116" y="16019"/>
            <a:ext cx="22193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AD76F3E-3A97-486B-B402-44400A8B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C47CD3-7C26-B76D-48DA-BA401670C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0243" y="518984"/>
            <a:ext cx="10506455" cy="2967208"/>
          </a:xfrm>
        </p:spPr>
        <p:txBody>
          <a:bodyPr>
            <a:normAutofit/>
          </a:bodyPr>
          <a:lstStyle/>
          <a:p>
            <a:pPr algn="l"/>
            <a:r>
              <a:rPr lang="en-GB" sz="8000" b="1" dirty="0">
                <a:solidFill>
                  <a:schemeClr val="accent6"/>
                </a:solidFill>
                <a:effectLst/>
                <a:latin typeface="+mn-lt"/>
                <a:ea typeface="Times New Roman" panose="02020603050405020304" pitchFamily="18" charset="0"/>
              </a:rPr>
              <a:t>Rel-19 Study on ISAC</a:t>
            </a:r>
            <a:endParaRPr lang="en-IN" sz="8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04783A-A50E-C4F6-6048-3723915DC8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0924" y="4619624"/>
            <a:ext cx="3946779" cy="1038225"/>
          </a:xfrm>
        </p:spPr>
        <p:txBody>
          <a:bodyPr>
            <a:normAutofit/>
          </a:bodyPr>
          <a:lstStyle/>
          <a:p>
            <a:pPr algn="r"/>
            <a:r>
              <a:rPr lang="en-IN" dirty="0">
                <a:solidFill>
                  <a:schemeClr val="accent2"/>
                </a:solidFill>
              </a:rPr>
              <a:t>Sourced By: Lekha Wireless</a:t>
            </a:r>
          </a:p>
          <a:p>
            <a:pPr algn="r"/>
            <a:r>
              <a:rPr lang="en-IN" dirty="0">
                <a:solidFill>
                  <a:schemeClr val="accent2"/>
                </a:solidFill>
              </a:rPr>
              <a:t>Agenda Item: 9.1.1.7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1F6B52-91F4-4AEB-B6DB-29FEBCF28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D6F061-7C53-44F4-9794-953DB70A4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6DB570A-AD15-A72B-E8F5-14460FA4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Lekha Wireless-2023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FEAD296-CEEC-C378-FB19-CF1A4269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20EE6F86-2851-4D64-9367-611050F6CA35}" type="slidenum"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</a:t>
            </a:fld>
            <a:endParaRPr lang="en-I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A51F29-FD7A-B6FC-E6F2-40829708EAF2}"/>
              </a:ext>
            </a:extLst>
          </p:cNvPr>
          <p:cNvSpPr txBox="1"/>
          <p:nvPr/>
        </p:nvSpPr>
        <p:spPr>
          <a:xfrm>
            <a:off x="117988" y="285009"/>
            <a:ext cx="11141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 RAN Meeting #102	                                                     			      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RP-232756</a:t>
            </a:r>
            <a:endParaRPr lang="en-IN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Edinburgh</a:t>
            </a:r>
            <a:r>
              <a:rPr lang="en-GB" sz="1800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GB, December 11-15, 2023</a:t>
            </a:r>
            <a:endParaRPr lang="en-IN" sz="1800" dirty="0">
              <a:solidFill>
                <a:schemeClr val="accent5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15" name="Picture 6" descr="Logo&#10;&#10;Description automatically generated">
            <a:extLst>
              <a:ext uri="{FF2B5EF4-FFF2-40B4-BE49-F238E27FC236}">
                <a16:creationId xmlns:a16="http://schemas.microsoft.com/office/drawing/2014/main" id="{A3CAABAA-53D2-37E0-FFF4-6B077151E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275" y="4385824"/>
            <a:ext cx="2988802" cy="115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86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2E5D9-C709-8809-2E5E-3E7D85603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n-IN" sz="44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Prioritising Use Cases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E009-34A5-3176-12BE-70E039378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8812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Importance to limited set of use cases in TR22.837 [1].</a:t>
            </a:r>
          </a:p>
          <a:p>
            <a:pPr algn="just"/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UAV detection/tracking use cases in TR22.837 must be prioritized for RAN study [2]:</a:t>
            </a:r>
          </a:p>
          <a:p>
            <a:pPr lvl="1" algn="just"/>
            <a:r>
              <a:rPr lang="en-US" sz="2000" i="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Unmanned aerial vehicles (UAVs) have enormous potential in the public and civil domains.</a:t>
            </a: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/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2000" i="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igh flexibility, unmanned aerial vehicles (UAVs) can be very useful in the current and future wireless communication systems.</a:t>
            </a:r>
          </a:p>
          <a:p>
            <a:pPr lvl="1" algn="just"/>
            <a:r>
              <a:rPr lang="en-GB" sz="20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UAV flight trajectory tracing</a:t>
            </a: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/>
            <a:r>
              <a:rPr lang="en-GB" sz="20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sensing for UAV intrusion detection</a:t>
            </a:r>
            <a:endParaRPr lang="en-US" sz="2000" i="0" dirty="0"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Other use case can be addressed with less priority. </a:t>
            </a:r>
          </a:p>
          <a:p>
            <a:pPr marL="0" indent="0" algn="just">
              <a:buNone/>
            </a:pPr>
            <a:endParaRPr lang="en-US" sz="2000" i="0" dirty="0"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</a:pPr>
            <a:r>
              <a:rPr lang="en-US" sz="2400" b="1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1: </a:t>
            </a:r>
            <a:r>
              <a:rPr lang="en-US" sz="24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UAV detection/tracking use case in 3GPP TR22.837 must be prioritized for Rel-19 RAN study.</a:t>
            </a:r>
            <a:endParaRPr lang="en-US" sz="2400" i="1" dirty="0">
              <a:solidFill>
                <a:schemeClr val="accent2"/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n-US" sz="2000" i="0" dirty="0"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862A4F-B0BD-B379-BB4B-3C5F047AF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4962C-FC30-7708-D419-8E2C8759C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5695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0975A8-A3F6-EAF3-38A3-B5B259D4A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634"/>
            <a:ext cx="10515600" cy="1325563"/>
          </a:xfrm>
        </p:spPr>
        <p:txBody>
          <a:bodyPr>
            <a:normAutofit/>
          </a:bodyPr>
          <a:lstStyle/>
          <a:p>
            <a:r>
              <a:rPr lang="en-I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Frequency Ranges for Sensing</a:t>
            </a:r>
            <a:endParaRPr lang="en-IN" b="1" dirty="0">
              <a:solidFill>
                <a:schemeClr val="accent1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EEC044E-D760-D8B2-2F78-B91E1B82C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986"/>
            <a:ext cx="10515600" cy="4351338"/>
          </a:xfrm>
        </p:spPr>
        <p:txBody>
          <a:bodyPr>
            <a:noAutofit/>
          </a:bodyPr>
          <a:lstStyle/>
          <a:p>
            <a:r>
              <a:rPr lang="en-IN" sz="16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FR1 ( &lt; 7.125 GHz):</a:t>
            </a:r>
            <a:r>
              <a:rPr lang="en-US" sz="1600" b="1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can support the use cases requiring a low level of details from the sensing channel, specifically, the ones concerning object detection, location and/or tracking, etc.</a:t>
            </a:r>
          </a:p>
          <a:p>
            <a:r>
              <a:rPr lang="en-US" sz="1600" b="1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FR2(&gt; 24.25 GHz): 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characterized by properties such as large bandwidth and large no. of antenna elements compared to FR1 and FR3.</a:t>
            </a:r>
            <a:r>
              <a:rPr lang="en-IN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lvl="1"/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 large sensing resolution in terms of range, angle (e.g., for </a:t>
            </a:r>
            <a:r>
              <a:rPr lang="en-US" sz="1600" dirty="0" err="1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AoD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AoA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measurements), phase, etc.</a:t>
            </a:r>
          </a:p>
          <a:p>
            <a:pPr lvl="1"/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Enables 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receiver to measure the signal with finer resolution and hence in higher detail compared to FR1 and FR3.</a:t>
            </a:r>
          </a:p>
          <a:p>
            <a:r>
              <a:rPr lang="en-US" sz="16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FR3 (7.125-24.25 GHz): 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mid-way point between the two frequency bands that allow for more higher sensing resolution compared to FR1 band.</a:t>
            </a:r>
          </a:p>
          <a:p>
            <a:pPr lvl="1"/>
            <a:r>
              <a:rPr lang="en-US" sz="1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sz="16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 has the advantage of higher reliability and coverage area compared to FR2 band.</a:t>
            </a:r>
          </a:p>
          <a:p>
            <a:pPr marL="457200" lvl="1" indent="0">
              <a:buNone/>
            </a:pPr>
            <a:endParaRPr lang="en-IN" sz="1600" dirty="0"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</a:pPr>
            <a:r>
              <a:rPr lang="en-US" sz="2000" b="1" i="1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Observation 1: </a:t>
            </a:r>
            <a:r>
              <a:rPr lang="en-US" sz="2000" i="1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Existing frequency bands (FR1, FR2, FR3) are enough to support sensing application and new frequency bands would add complexity to the system in terms of modelling efforts.</a:t>
            </a:r>
          </a:p>
          <a:p>
            <a:pPr marL="0" indent="0" algn="just">
              <a:buNone/>
            </a:pPr>
            <a:r>
              <a:rPr lang="en-US" sz="2000" b="1" i="1" dirty="0">
                <a:solidFill>
                  <a:schemeClr val="accent2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2: </a:t>
            </a:r>
            <a:r>
              <a:rPr lang="en-US" sz="2000" i="1" dirty="0">
                <a:solidFill>
                  <a:schemeClr val="accent2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For UAV detection, use 7-15 GHz to achieve </a:t>
            </a:r>
            <a:r>
              <a:rPr lang="en-US" sz="2000" b="0" i="0" dirty="0">
                <a:solidFill>
                  <a:schemeClr val="accent2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propagation characteristics like below 7 GHz with moderate sensing resolution.</a:t>
            </a:r>
            <a:endParaRPr lang="en-US" sz="2000" i="1" dirty="0">
              <a:solidFill>
                <a:schemeClr val="accent2"/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08732B-F52A-4E73-32A0-B47084F1B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89B4-CC5D-4AE7-8EF6-A1737801594F}" type="slidenum">
              <a:rPr lang="en-IN" smtClean="0"/>
              <a:t>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F763D8-D933-FAE9-C1C2-30E61ADB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</p:spTree>
    <p:extLst>
      <p:ext uri="{BB962C8B-B14F-4D97-AF65-F5344CB8AC3E}">
        <p14:creationId xmlns:p14="http://schemas.microsoft.com/office/powerpoint/2010/main" val="199719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0D9B9-9EF0-4775-E1B2-E19CB0B22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4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Prioritising Sensing Modes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27FC5-F7DF-E2DA-5C8D-EE8230C21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290040"/>
          </a:xfrm>
        </p:spPr>
        <p:txBody>
          <a:bodyPr>
            <a:normAutofit/>
          </a:bodyPr>
          <a:lstStyle/>
          <a:p>
            <a:r>
              <a:rPr lang="en-IN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Types of Sensing: </a:t>
            </a:r>
          </a:p>
          <a:p>
            <a:pPr lvl="1"/>
            <a:r>
              <a:rPr lang="en-IN" sz="18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based sensing: </a:t>
            </a:r>
            <a:r>
              <a:rPr lang="en-US" sz="18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collision avoidance, pedestrian/animal intrusion on a highway, rainfall monitoring, flooding in smart cities, and railway intrusion detection.</a:t>
            </a:r>
            <a:endParaRPr lang="en-IN" sz="18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/>
            <a:r>
              <a:rPr lang="en-IN" sz="1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UE based sensing: </a:t>
            </a:r>
            <a:r>
              <a:rPr lang="en-US" sz="18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integrated sensing and positioning in factory hall, blind spot detection, Vehicles Sensing for ADAS, and immersive experience based on sensing.</a:t>
            </a:r>
            <a:endParaRPr lang="en-IN" sz="18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/>
            <a:r>
              <a:rPr lang="en-IN" sz="1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UE assisted sensing: </a:t>
            </a:r>
            <a:r>
              <a:rPr lang="en-US" sz="18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 crossroads with/without obstacle, accurate sensing for automotive maneuvering and navigation service, gesture recognition.</a:t>
            </a:r>
          </a:p>
          <a:p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For UAV tracking/detection, enable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based Bi-static sensing.</a:t>
            </a:r>
          </a:p>
          <a:p>
            <a:pPr marL="0" indent="0">
              <a:buNone/>
            </a:pP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9036B1-0743-FCB5-1300-A143606BC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282510-F3FD-AA13-C07F-B119366E1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4</a:t>
            </a:fld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FD4FFA-1FB1-C633-B572-0592CA472605}"/>
              </a:ext>
            </a:extLst>
          </p:cNvPr>
          <p:cNvSpPr txBox="1"/>
          <p:nvPr/>
        </p:nvSpPr>
        <p:spPr>
          <a:xfrm>
            <a:off x="6499123" y="2602374"/>
            <a:ext cx="49947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sz="1800" b="1" i="1" dirty="0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Observation 2: </a:t>
            </a:r>
            <a:r>
              <a:rPr lang="en-IN" sz="1800" i="1" dirty="0" err="1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gNB-gNB</a:t>
            </a:r>
            <a:r>
              <a:rPr lang="en-IN" sz="1800" i="1" dirty="0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UE-</a:t>
            </a:r>
            <a:r>
              <a:rPr lang="en-IN" sz="1800" i="1" dirty="0" err="1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i="1" dirty="0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(UL) based Bistatic sensing are more appropriate for UAV detection and tracking. </a:t>
            </a:r>
          </a:p>
          <a:p>
            <a:pPr marL="0" indent="0">
              <a:buNone/>
            </a:pPr>
            <a:endParaRPr lang="en-IN" sz="1800" b="1" i="1" dirty="0">
              <a:solidFill>
                <a:schemeClr val="accent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</a:pPr>
            <a:r>
              <a:rPr lang="en-IN" sz="1800" b="1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3: </a:t>
            </a:r>
            <a:r>
              <a:rPr lang="en-IN" sz="18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UE-</a:t>
            </a:r>
            <a:r>
              <a:rPr lang="en-IN" sz="1800" i="1" dirty="0" err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(UL) Bistatic sensing should be prioritised for UAV detection and tracking as the current channel models are based on DL and UL. </a:t>
            </a:r>
          </a:p>
          <a:p>
            <a:pPr marL="0" indent="0" algn="just">
              <a:buNone/>
            </a:pPr>
            <a:r>
              <a:rPr lang="en-IN" sz="18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IN" sz="1800" b="1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4: </a:t>
            </a:r>
            <a:r>
              <a:rPr lang="en-IN" sz="18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Enable sensing at </a:t>
            </a:r>
            <a:r>
              <a:rPr lang="en-IN" sz="1800" i="1" dirty="0" err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i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53140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880D0-25E4-5E67-ED4C-C7F65C23E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746C7-42F0-CA62-167C-B4377FD2A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878" y="2246672"/>
            <a:ext cx="5257800" cy="2785704"/>
          </a:xfrm>
        </p:spPr>
        <p:txBody>
          <a:bodyPr>
            <a:normAutofit/>
          </a:bodyPr>
          <a:lstStyle/>
          <a:p>
            <a:pPr algn="just"/>
            <a:r>
              <a:rPr lang="en-IN" sz="2000" dirty="0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Observations 1 : </a:t>
            </a:r>
            <a:r>
              <a:rPr lang="en-US" sz="20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Existing frequency bands (FR1, FR2, FR3) are enough to support sensing application and new frequency bands would add complexity to the system in terms of modelling efforts.</a:t>
            </a:r>
          </a:p>
          <a:p>
            <a:pPr algn="just"/>
            <a:r>
              <a:rPr lang="en-US" sz="2000" dirty="0">
                <a:solidFill>
                  <a:schemeClr val="accen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Observation 2: </a:t>
            </a:r>
            <a:r>
              <a:rPr lang="en-IN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gNB-gNB</a:t>
            </a:r>
            <a:r>
              <a:rPr lang="en-IN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UE-</a:t>
            </a:r>
            <a:r>
              <a:rPr lang="en-IN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(UL) based Bistatic sensing are more appropriate for UAV detection and tracking. </a:t>
            </a:r>
          </a:p>
          <a:p>
            <a:endParaRPr lang="en-IN" sz="2000" dirty="0">
              <a:solidFill>
                <a:schemeClr val="accent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000" dirty="0">
              <a:solidFill>
                <a:schemeClr val="accent2"/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IN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94AA41-8EE5-C9FD-9554-C7B72D682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2ECCE8-317A-B9E5-1E2F-08B6191F3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5</a:t>
            </a:fld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6432A-050F-7E43-6A9D-21030DCE8A48}"/>
              </a:ext>
            </a:extLst>
          </p:cNvPr>
          <p:cNvSpPr txBox="1"/>
          <p:nvPr/>
        </p:nvSpPr>
        <p:spPr>
          <a:xfrm>
            <a:off x="6292645" y="2320413"/>
            <a:ext cx="5417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1: </a:t>
            </a:r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UAV detection/tracking use case in 3GPP TR22.837 must be prioritized for Rel-19 RAN study.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2: </a:t>
            </a:r>
            <a:r>
              <a:rPr lang="en-US" sz="18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For UAV detection, use 7-15 GHz to achieve </a:t>
            </a:r>
            <a:r>
              <a:rPr lang="en-US" sz="1800" b="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propagation characteristics like below 7 GHz with moderate sensing resolution.</a:t>
            </a:r>
            <a:endParaRPr lang="en-US" sz="18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800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3: </a:t>
            </a:r>
            <a:r>
              <a:rPr lang="en-IN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UE-</a:t>
            </a:r>
            <a:r>
              <a:rPr lang="en-IN" sz="18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(UL) Bistatic sensing should be prioritised for UAV detection and tracking as the current channel models are based on DL and UL.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800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Proposal 4: </a:t>
            </a:r>
            <a:r>
              <a:rPr lang="en-IN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Enable sensing at </a:t>
            </a:r>
            <a:r>
              <a:rPr lang="en-IN" sz="18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gNB</a:t>
            </a:r>
            <a:r>
              <a:rPr lang="en-IN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73824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62CFD-C0A6-EFF0-8F14-C93321E49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8C0AC-B190-1B0C-2D59-F62C1C341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[1] 3GPP TR 22.837 Study on Integrated Sensing and Communication.</a:t>
            </a:r>
          </a:p>
          <a:p>
            <a:pPr marL="0" indent="0">
              <a:buNone/>
            </a:pPr>
            <a:r>
              <a:rPr lang="en-I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RP 232617 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Moderator's summary for REL-19 RAN1 topic ISAC &amp; Exploring Study in New Spectrum (7-24GHz) Nokia, Nokia Shanghai Bell.</a:t>
            </a:r>
          </a:p>
          <a:p>
            <a:pPr marL="0" indent="0">
              <a:buNone/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[3] 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RP 231737 Study on Channel Model for ISAC Techniques, Lekha Wireless Solutions.</a:t>
            </a:r>
          </a:p>
          <a:p>
            <a:pPr marL="0" indent="0">
              <a:buNone/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[4] RP 231990 </a:t>
            </a:r>
            <a:r>
              <a:rPr lang="en-US" sz="16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Views on Rel-19 Channel Modelling,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InterDigital</a:t>
            </a:r>
            <a:r>
              <a:rPr lang="en-US" sz="16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Inc.</a:t>
            </a:r>
          </a:p>
          <a:p>
            <a:pPr marL="0" indent="0">
              <a:buNone/>
            </a:pPr>
            <a:endParaRPr lang="en-IN" sz="16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0FA523-DF82-D29A-A053-B591E8CA8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544807-9232-2ACE-064D-271BD8FCB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6403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3E4640-996C-80D1-BB79-576DB091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C8312-BF75-7B7F-82AF-FF56A4374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  <a:t>7</a:t>
            </a:fld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5FBF83-85DE-4233-8582-C3BD24A53F04}"/>
              </a:ext>
            </a:extLst>
          </p:cNvPr>
          <p:cNvSpPr txBox="1"/>
          <p:nvPr/>
        </p:nvSpPr>
        <p:spPr>
          <a:xfrm>
            <a:off x="1907458" y="3246791"/>
            <a:ext cx="83967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Thank You!</a:t>
            </a:r>
            <a:endParaRPr lang="en-IN" sz="5400" dirty="0"/>
          </a:p>
        </p:txBody>
      </p:sp>
    </p:spTree>
    <p:extLst>
      <p:ext uri="{BB962C8B-B14F-4D97-AF65-F5344CB8AC3E}">
        <p14:creationId xmlns:p14="http://schemas.microsoft.com/office/powerpoint/2010/main" val="1707829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3398</TotalTime>
  <Words>752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Rel-19 Study on ISAC</vt:lpstr>
      <vt:lpstr>Prioritising Use Cases</vt:lpstr>
      <vt:lpstr>Frequency Ranges for Sensing</vt:lpstr>
      <vt:lpstr>Prioritising Sensing Modes</vt:lpstr>
      <vt:lpstr>Conclusion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Model for ISAC Techniques</dc:title>
  <dc:creator>Vivek Chaudhary</dc:creator>
  <cp:lastModifiedBy>Vivek Chaudhary</cp:lastModifiedBy>
  <cp:revision>27</cp:revision>
  <dcterms:created xsi:type="dcterms:W3CDTF">2023-09-05T10:10:25Z</dcterms:created>
  <dcterms:modified xsi:type="dcterms:W3CDTF">2023-12-01T12:56:21Z</dcterms:modified>
</cp:coreProperties>
</file>