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729" r:id="rId4"/>
  </p:sldMasterIdLst>
  <p:notesMasterIdLst>
    <p:notesMasterId r:id="rId17"/>
  </p:notesMasterIdLst>
  <p:handoutMasterIdLst>
    <p:handoutMasterId r:id="rId18"/>
  </p:handoutMasterIdLst>
  <p:sldIdLst>
    <p:sldId id="934" r:id="rId5"/>
    <p:sldId id="928" r:id="rId6"/>
    <p:sldId id="1058" r:id="rId7"/>
    <p:sldId id="979" r:id="rId8"/>
    <p:sldId id="1114" r:id="rId9"/>
    <p:sldId id="1122" r:id="rId10"/>
    <p:sldId id="1127" r:id="rId11"/>
    <p:sldId id="1128" r:id="rId12"/>
    <p:sldId id="1129" r:id="rId13"/>
    <p:sldId id="1112" r:id="rId14"/>
    <p:sldId id="1030" r:id="rId15"/>
    <p:sldId id="985" r:id="rId16"/>
  </p:sldIdLst>
  <p:sldSz cx="12192000" cy="6858000"/>
  <p:notesSz cx="7010400" cy="9296400"/>
  <p:defaultTextStyle>
    <a:defPPr>
      <a:defRPr lang="en-GB"/>
    </a:defPPr>
    <a:lvl1pPr algn="l" rtl="0" eaLnBrk="0" fontAlgn="base" hangingPunct="0">
      <a:spcBef>
        <a:spcPct val="0"/>
      </a:spcBef>
      <a:spcAft>
        <a:spcPct val="0"/>
      </a:spcAft>
      <a:defRPr sz="2400" kern="1200">
        <a:solidFill>
          <a:schemeClr val="tx1"/>
        </a:solidFill>
        <a:latin typeface="Calibri" pitchFamily="34" charset="0"/>
        <a:ea typeface="+mn-ea"/>
        <a:cs typeface="Arial" charset="0"/>
      </a:defRPr>
    </a:lvl1pPr>
    <a:lvl2pPr marL="457200" algn="l" rtl="0" eaLnBrk="0" fontAlgn="base" hangingPunct="0">
      <a:spcBef>
        <a:spcPct val="0"/>
      </a:spcBef>
      <a:spcAft>
        <a:spcPct val="0"/>
      </a:spcAft>
      <a:defRPr sz="2400" kern="1200">
        <a:solidFill>
          <a:schemeClr val="tx1"/>
        </a:solidFill>
        <a:latin typeface="Calibri" pitchFamily="34" charset="0"/>
        <a:ea typeface="+mn-ea"/>
        <a:cs typeface="Arial" charset="0"/>
      </a:defRPr>
    </a:lvl2pPr>
    <a:lvl3pPr marL="914400" algn="l" rtl="0" eaLnBrk="0" fontAlgn="base" hangingPunct="0">
      <a:spcBef>
        <a:spcPct val="0"/>
      </a:spcBef>
      <a:spcAft>
        <a:spcPct val="0"/>
      </a:spcAft>
      <a:defRPr sz="2400" kern="1200">
        <a:solidFill>
          <a:schemeClr val="tx1"/>
        </a:solidFill>
        <a:latin typeface="Calibri" pitchFamily="34" charset="0"/>
        <a:ea typeface="+mn-ea"/>
        <a:cs typeface="Arial" charset="0"/>
      </a:defRPr>
    </a:lvl3pPr>
    <a:lvl4pPr marL="1371600" algn="l" rtl="0" eaLnBrk="0" fontAlgn="base" hangingPunct="0">
      <a:spcBef>
        <a:spcPct val="0"/>
      </a:spcBef>
      <a:spcAft>
        <a:spcPct val="0"/>
      </a:spcAft>
      <a:defRPr sz="2400" kern="1200">
        <a:solidFill>
          <a:schemeClr val="tx1"/>
        </a:solidFill>
        <a:latin typeface="Calibri" pitchFamily="34" charset="0"/>
        <a:ea typeface="+mn-ea"/>
        <a:cs typeface="Arial" charset="0"/>
      </a:defRPr>
    </a:lvl4pPr>
    <a:lvl5pPr marL="1828800" algn="l" rtl="0" eaLnBrk="0" fontAlgn="base" hangingPunct="0">
      <a:spcBef>
        <a:spcPct val="0"/>
      </a:spcBef>
      <a:spcAft>
        <a:spcPct val="0"/>
      </a:spcAft>
      <a:defRPr sz="2400" kern="1200">
        <a:solidFill>
          <a:schemeClr val="tx1"/>
        </a:solidFill>
        <a:latin typeface="Calibri" pitchFamily="34" charset="0"/>
        <a:ea typeface="+mn-ea"/>
        <a:cs typeface="Arial" charset="0"/>
      </a:defRPr>
    </a:lvl5pPr>
    <a:lvl6pPr marL="2286000" algn="l" defTabSz="914400" rtl="0" eaLnBrk="1" latinLnBrk="0" hangingPunct="1">
      <a:defRPr sz="2400" kern="1200">
        <a:solidFill>
          <a:schemeClr val="tx1"/>
        </a:solidFill>
        <a:latin typeface="Calibri" pitchFamily="34" charset="0"/>
        <a:ea typeface="+mn-ea"/>
        <a:cs typeface="Arial" charset="0"/>
      </a:defRPr>
    </a:lvl6pPr>
    <a:lvl7pPr marL="2743200" algn="l" defTabSz="914400" rtl="0" eaLnBrk="1" latinLnBrk="0" hangingPunct="1">
      <a:defRPr sz="2400" kern="1200">
        <a:solidFill>
          <a:schemeClr val="tx1"/>
        </a:solidFill>
        <a:latin typeface="Calibri" pitchFamily="34" charset="0"/>
        <a:ea typeface="+mn-ea"/>
        <a:cs typeface="Arial" charset="0"/>
      </a:defRPr>
    </a:lvl7pPr>
    <a:lvl8pPr marL="3200400" algn="l" defTabSz="914400" rtl="0" eaLnBrk="1" latinLnBrk="0" hangingPunct="1">
      <a:defRPr sz="2400" kern="1200">
        <a:solidFill>
          <a:schemeClr val="tx1"/>
        </a:solidFill>
        <a:latin typeface="Calibri" pitchFamily="34" charset="0"/>
        <a:ea typeface="+mn-ea"/>
        <a:cs typeface="Arial" charset="0"/>
      </a:defRPr>
    </a:lvl8pPr>
    <a:lvl9pPr marL="3657600" algn="l" defTabSz="914400" rtl="0" eaLnBrk="1" latinLnBrk="0" hangingPunct="1">
      <a:defRPr sz="2400" kern="1200">
        <a:solidFill>
          <a:schemeClr val="tx1"/>
        </a:solidFill>
        <a:latin typeface="Calibri" pitchFamily="34" charset="0"/>
        <a:ea typeface="+mn-ea"/>
        <a:cs typeface="Arial"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Xizeng Dai" initials="XzD" lastIdx="13" clrIdx="0">
    <p:extLst>
      <p:ext uri="{19B8F6BF-5375-455C-9EA6-DF929625EA0E}">
        <p15:presenceInfo xmlns:p15="http://schemas.microsoft.com/office/powerpoint/2012/main" userId="Xizeng Dai" providerId="None"/>
      </p:ext>
    </p:extLst>
  </p:cmAuthor>
  <p:cmAuthor id="2" name="Andrey Chervyakov" initials="CA" lastIdx="13" clrIdx="1">
    <p:extLst>
      <p:ext uri="{19B8F6BF-5375-455C-9EA6-DF929625EA0E}">
        <p15:presenceInfo xmlns:p15="http://schemas.microsoft.com/office/powerpoint/2012/main" userId="Andrey Chervyakov" providerId="None"/>
      </p:ext>
    </p:extLst>
  </p:cmAuthor>
  <p:cmAuthor id="3" name="Haijie Qiu_Samsung" initials="1" lastIdx="1" clrIdx="2">
    <p:extLst>
      <p:ext uri="{19B8F6BF-5375-455C-9EA6-DF929625EA0E}">
        <p15:presenceInfo xmlns:p15="http://schemas.microsoft.com/office/powerpoint/2012/main" userId="Haijie Qiu_Samsung"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9966"/>
    <a:srgbClr val="9BBB59"/>
    <a:srgbClr val="EFF3EA"/>
    <a:srgbClr val="FFFFFF"/>
    <a:srgbClr val="BEC6B4"/>
    <a:srgbClr val="D0D8E8"/>
    <a:srgbClr val="DEE7D1"/>
    <a:srgbClr val="E9EDF4"/>
    <a:srgbClr val="00CC99"/>
    <a:srgbClr val="00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653FD9F-09BD-4327-A32A-3B6B3E5A5CD5}" v="20" dt="2021-12-01T08:34:12.92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D27102A9-8310-4765-A935-A1911B00CA55}" styleName="浅色样式 1 - 强调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35758FB7-9AC5-4552-8A53-C91805E547FA}" styleName="主题样式 1 - 强调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69012ECD-51FC-41F1-AA8D-1B2483CD663E}" styleName="浅色样式 2 - 强调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949" autoAdjust="0"/>
    <p:restoredTop sz="78815" autoAdjust="0"/>
  </p:normalViewPr>
  <p:slideViewPr>
    <p:cSldViewPr snapToGrid="0">
      <p:cViewPr varScale="1">
        <p:scale>
          <a:sx n="82" d="100"/>
          <a:sy n="82" d="100"/>
        </p:scale>
        <p:origin x="621" y="45"/>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46"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45"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ervyakov, Andrey" userId="dbdfc4e7-c505-4785-a117-c03dfe609c52" providerId="ADAL" clId="{8653FD9F-09BD-4327-A32A-3B6B3E5A5CD5}"/>
    <pc:docChg chg="undo custSel modSld">
      <pc:chgData name="Chervyakov, Andrey" userId="dbdfc4e7-c505-4785-a117-c03dfe609c52" providerId="ADAL" clId="{8653FD9F-09BD-4327-A32A-3B6B3E5A5CD5}" dt="2021-12-01T08:34:12.922" v="593"/>
      <pc:docMkLst>
        <pc:docMk/>
      </pc:docMkLst>
      <pc:sldChg chg="modSp mod">
        <pc:chgData name="Chervyakov, Andrey" userId="dbdfc4e7-c505-4785-a117-c03dfe609c52" providerId="ADAL" clId="{8653FD9F-09BD-4327-A32A-3B6B3E5A5CD5}" dt="2021-12-01T08:00:36.342" v="1" actId="20577"/>
        <pc:sldMkLst>
          <pc:docMk/>
          <pc:sldMk cId="2634616571" sldId="984"/>
        </pc:sldMkLst>
        <pc:spChg chg="mod">
          <ac:chgData name="Chervyakov, Andrey" userId="dbdfc4e7-c505-4785-a117-c03dfe609c52" providerId="ADAL" clId="{8653FD9F-09BD-4327-A32A-3B6B3E5A5CD5}" dt="2021-12-01T08:00:36.342" v="1" actId="20577"/>
          <ac:spMkLst>
            <pc:docMk/>
            <pc:sldMk cId="2634616571" sldId="984"/>
            <ac:spMk id="3" creationId="{B1BE6906-4FA3-42DA-8E86-BA4DD12F41A6}"/>
          </ac:spMkLst>
        </pc:spChg>
      </pc:sldChg>
      <pc:sldChg chg="addCm modCm">
        <pc:chgData name="Chervyakov, Andrey" userId="dbdfc4e7-c505-4785-a117-c03dfe609c52" providerId="ADAL" clId="{8653FD9F-09BD-4327-A32A-3B6B3E5A5CD5}" dt="2021-12-01T08:03:03.413" v="12"/>
        <pc:sldMkLst>
          <pc:docMk/>
          <pc:sldMk cId="439314775" sldId="995"/>
        </pc:sldMkLst>
      </pc:sldChg>
      <pc:sldChg chg="modSp mod addCm modCm">
        <pc:chgData name="Chervyakov, Andrey" userId="dbdfc4e7-c505-4785-a117-c03dfe609c52" providerId="ADAL" clId="{8653FD9F-09BD-4327-A32A-3B6B3E5A5CD5}" dt="2021-12-01T08:18:35.154" v="465"/>
        <pc:sldMkLst>
          <pc:docMk/>
          <pc:sldMk cId="1657490726" sldId="1025"/>
        </pc:sldMkLst>
        <pc:spChg chg="mod">
          <ac:chgData name="Chervyakov, Andrey" userId="dbdfc4e7-c505-4785-a117-c03dfe609c52" providerId="ADAL" clId="{8653FD9F-09BD-4327-A32A-3B6B3E5A5CD5}" dt="2021-12-01T08:01:46.891" v="5" actId="20577"/>
          <ac:spMkLst>
            <pc:docMk/>
            <pc:sldMk cId="1657490726" sldId="1025"/>
            <ac:spMk id="2" creationId="{4653FC17-6DDA-4C90-8331-B521BC2ADE4B}"/>
          </ac:spMkLst>
        </pc:spChg>
        <pc:spChg chg="mod">
          <ac:chgData name="Chervyakov, Andrey" userId="dbdfc4e7-c505-4785-a117-c03dfe609c52" providerId="ADAL" clId="{8653FD9F-09BD-4327-A32A-3B6B3E5A5CD5}" dt="2021-12-01T08:07:20.284" v="112" actId="207"/>
          <ac:spMkLst>
            <pc:docMk/>
            <pc:sldMk cId="1657490726" sldId="1025"/>
            <ac:spMk id="3" creationId="{B1BE6906-4FA3-42DA-8E86-BA4DD12F41A6}"/>
          </ac:spMkLst>
        </pc:spChg>
      </pc:sldChg>
      <pc:sldChg chg="modSp mod addCm delCm modCm">
        <pc:chgData name="Chervyakov, Andrey" userId="dbdfc4e7-c505-4785-a117-c03dfe609c52" providerId="ADAL" clId="{8653FD9F-09BD-4327-A32A-3B6B3E5A5CD5}" dt="2021-12-01T08:34:12.922" v="593"/>
        <pc:sldMkLst>
          <pc:docMk/>
          <pc:sldMk cId="3799247832" sldId="1034"/>
        </pc:sldMkLst>
        <pc:spChg chg="mod">
          <ac:chgData name="Chervyakov, Andrey" userId="dbdfc4e7-c505-4785-a117-c03dfe609c52" providerId="ADAL" clId="{8653FD9F-09BD-4327-A32A-3B6B3E5A5CD5}" dt="2021-12-01T08:02:12.651" v="8"/>
          <ac:spMkLst>
            <pc:docMk/>
            <pc:sldMk cId="3799247832" sldId="1034"/>
            <ac:spMk id="2" creationId="{4653FC17-6DDA-4C90-8331-B521BC2ADE4B}"/>
          </ac:spMkLst>
        </pc:spChg>
        <pc:spChg chg="mod">
          <ac:chgData name="Chervyakov, Andrey" userId="dbdfc4e7-c505-4785-a117-c03dfe609c52" providerId="ADAL" clId="{8653FD9F-09BD-4327-A32A-3B6B3E5A5CD5}" dt="2021-12-01T08:33:30.708" v="581" actId="13926"/>
          <ac:spMkLst>
            <pc:docMk/>
            <pc:sldMk cId="3799247832" sldId="1034"/>
            <ac:spMk id="3" creationId="{B1BE6906-4FA3-42DA-8E86-BA4DD12F41A6}"/>
          </ac:spMkLst>
        </pc:spChg>
      </pc:sldChg>
    </pc:docChg>
  </pc:docChgLst>
</pc:chgInfo>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itle>
    <c:autoTitleDeleted val="0"/>
    <c:plotArea>
      <c:layout/>
      <c:barChart>
        <c:barDir val="col"/>
        <c:grouping val="clustered"/>
        <c:varyColors val="0"/>
        <c:ser>
          <c:idx val="0"/>
          <c:order val="0"/>
          <c:tx>
            <c:strRef>
              <c:f>Sheet1!$B$1</c:f>
              <c:strCache>
                <c:ptCount val="1"/>
                <c:pt idx="0">
                  <c:v>Uploaded Contributions</c:v>
                </c:pt>
              </c:strCache>
            </c:strRef>
          </c:tx>
          <c:invertIfNegative val="0"/>
          <c:cat>
            <c:strRef>
              <c:f>Sheet1!$A$2:$A$26</c:f>
              <c:strCache>
                <c:ptCount val="25"/>
                <c:pt idx="0">
                  <c:v>#91</c:v>
                </c:pt>
                <c:pt idx="1">
                  <c:v>#92</c:v>
                </c:pt>
                <c:pt idx="2">
                  <c:v>#92bis</c:v>
                </c:pt>
                <c:pt idx="3">
                  <c:v>#93</c:v>
                </c:pt>
                <c:pt idx="4">
                  <c:v>#94-e</c:v>
                </c:pt>
                <c:pt idx="5">
                  <c:v>#95-e</c:v>
                </c:pt>
                <c:pt idx="6">
                  <c:v>#96-e</c:v>
                </c:pt>
                <c:pt idx="7">
                  <c:v>#97-e</c:v>
                </c:pt>
                <c:pt idx="8">
                  <c:v>#98-e</c:v>
                </c:pt>
                <c:pt idx="9">
                  <c:v>#98-bis-e</c:v>
                </c:pt>
                <c:pt idx="10">
                  <c:v>#99-e</c:v>
                </c:pt>
                <c:pt idx="11">
                  <c:v>#100-e</c:v>
                </c:pt>
                <c:pt idx="12">
                  <c:v>#101-e</c:v>
                </c:pt>
                <c:pt idx="13">
                  <c:v>#101-bis-e</c:v>
                </c:pt>
                <c:pt idx="14">
                  <c:v>#102-e</c:v>
                </c:pt>
                <c:pt idx="15">
                  <c:v>#103-e</c:v>
                </c:pt>
                <c:pt idx="16">
                  <c:v>#104-e</c:v>
                </c:pt>
                <c:pt idx="17">
                  <c:v>#104-bis-e</c:v>
                </c:pt>
                <c:pt idx="18">
                  <c:v>#105</c:v>
                </c:pt>
                <c:pt idx="19">
                  <c:v>#106</c:v>
                </c:pt>
                <c:pt idx="20">
                  <c:v>#106bis-e</c:v>
                </c:pt>
                <c:pt idx="21">
                  <c:v>#107</c:v>
                </c:pt>
                <c:pt idx="22">
                  <c:v>#108</c:v>
                </c:pt>
                <c:pt idx="23">
                  <c:v>#108bis</c:v>
                </c:pt>
                <c:pt idx="24">
                  <c:v>#109</c:v>
                </c:pt>
              </c:strCache>
            </c:strRef>
          </c:cat>
          <c:val>
            <c:numRef>
              <c:f>Sheet1!$B$2:$B$26</c:f>
              <c:numCache>
                <c:formatCode>General</c:formatCode>
                <c:ptCount val="25"/>
                <c:pt idx="0">
                  <c:v>2337</c:v>
                </c:pt>
                <c:pt idx="1">
                  <c:v>2576</c:v>
                </c:pt>
                <c:pt idx="2">
                  <c:v>2230</c:v>
                </c:pt>
                <c:pt idx="3">
                  <c:v>2886</c:v>
                </c:pt>
                <c:pt idx="4">
                  <c:v>2883</c:v>
                </c:pt>
                <c:pt idx="5">
                  <c:v>3297</c:v>
                </c:pt>
                <c:pt idx="6">
                  <c:v>2971</c:v>
                </c:pt>
                <c:pt idx="7">
                  <c:v>3736</c:v>
                </c:pt>
                <c:pt idx="8">
                  <c:v>3740</c:v>
                </c:pt>
                <c:pt idx="9">
                  <c:v>2460</c:v>
                </c:pt>
                <c:pt idx="10">
                  <c:v>3622</c:v>
                </c:pt>
                <c:pt idx="11">
                  <c:v>3903</c:v>
                </c:pt>
                <c:pt idx="12">
                  <c:v>3450</c:v>
                </c:pt>
                <c:pt idx="13">
                  <c:v>2663</c:v>
                </c:pt>
                <c:pt idx="14">
                  <c:v>3690</c:v>
                </c:pt>
                <c:pt idx="15">
                  <c:v>3628</c:v>
                </c:pt>
                <c:pt idx="16">
                  <c:v>3619</c:v>
                </c:pt>
                <c:pt idx="17">
                  <c:v>2231</c:v>
                </c:pt>
                <c:pt idx="18">
                  <c:v>2647</c:v>
                </c:pt>
                <c:pt idx="19">
                  <c:v>2881</c:v>
                </c:pt>
                <c:pt idx="20">
                  <c:v>2084</c:v>
                </c:pt>
                <c:pt idx="21">
                  <c:v>2816</c:v>
                </c:pt>
                <c:pt idx="22">
                  <c:v>3464</c:v>
                </c:pt>
                <c:pt idx="23">
                  <c:v>2451</c:v>
                </c:pt>
                <c:pt idx="24">
                  <c:v>3533</c:v>
                </c:pt>
              </c:numCache>
            </c:numRef>
          </c:val>
          <c:extLst xmlns:c16r2="http://schemas.microsoft.com/office/drawing/2015/06/chart">
            <c:ext xmlns:c16="http://schemas.microsoft.com/office/drawing/2014/chart" uri="{C3380CC4-5D6E-409C-BE32-E72D297353CC}">
              <c16:uniqueId val="{00000000-9DFF-400B-85C1-29ACCAC54A87}"/>
            </c:ext>
          </c:extLst>
        </c:ser>
        <c:dLbls>
          <c:showLegendKey val="0"/>
          <c:showVal val="0"/>
          <c:showCatName val="0"/>
          <c:showSerName val="0"/>
          <c:showPercent val="0"/>
          <c:showBubbleSize val="0"/>
        </c:dLbls>
        <c:gapWidth val="150"/>
        <c:axId val="-1364810192"/>
        <c:axId val="-1364806928"/>
      </c:barChart>
      <c:catAx>
        <c:axId val="-1364810192"/>
        <c:scaling>
          <c:orientation val="minMax"/>
        </c:scaling>
        <c:delete val="0"/>
        <c:axPos val="b"/>
        <c:numFmt formatCode="General" sourceLinked="0"/>
        <c:majorTickMark val="none"/>
        <c:minorTickMark val="none"/>
        <c:tickLblPos val="nextTo"/>
        <c:crossAx val="-1364806928"/>
        <c:crosses val="autoZero"/>
        <c:auto val="1"/>
        <c:lblAlgn val="ctr"/>
        <c:lblOffset val="100"/>
        <c:noMultiLvlLbl val="0"/>
      </c:catAx>
      <c:valAx>
        <c:axId val="-1364806928"/>
        <c:scaling>
          <c:orientation val="minMax"/>
        </c:scaling>
        <c:delete val="0"/>
        <c:axPos val="l"/>
        <c:majorGridlines/>
        <c:numFmt formatCode="General" sourceLinked="1"/>
        <c:majorTickMark val="none"/>
        <c:minorTickMark val="none"/>
        <c:tickLblPos val="nextTo"/>
        <c:crossAx val="-1364810192"/>
        <c:crosses val="autoZero"/>
        <c:crossBetween val="between"/>
      </c:valAx>
      <c:dTable>
        <c:showHorzBorder val="1"/>
        <c:showVertBorder val="1"/>
        <c:showOutline val="1"/>
        <c:showKeys val="1"/>
      </c:dTable>
    </c:plotArea>
    <c:plotVisOnly val="1"/>
    <c:dispBlanksAs val="gap"/>
    <c:showDLblsOverMax val="0"/>
  </c:chart>
  <c:txPr>
    <a:bodyPr/>
    <a:lstStyle/>
    <a:p>
      <a:pPr>
        <a:defRPr sz="6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itle>
    <c:autoTitleDeleted val="0"/>
    <c:plotArea>
      <c:layout/>
      <c:barChart>
        <c:barDir val="col"/>
        <c:grouping val="clustered"/>
        <c:varyColors val="0"/>
        <c:ser>
          <c:idx val="0"/>
          <c:order val="0"/>
          <c:tx>
            <c:strRef>
              <c:f>Sheet1!$B$1</c:f>
              <c:strCache>
                <c:ptCount val="1"/>
                <c:pt idx="0">
                  <c:v>Attendees</c:v>
                </c:pt>
              </c:strCache>
            </c:strRef>
          </c:tx>
          <c:invertIfNegative val="0"/>
          <c:cat>
            <c:strRef>
              <c:f>Sheet1!$A$2:$A$26</c:f>
              <c:strCache>
                <c:ptCount val="25"/>
                <c:pt idx="0">
                  <c:v>#91</c:v>
                </c:pt>
                <c:pt idx="1">
                  <c:v>#92</c:v>
                </c:pt>
                <c:pt idx="2">
                  <c:v>#92bis</c:v>
                </c:pt>
                <c:pt idx="3">
                  <c:v>#93</c:v>
                </c:pt>
                <c:pt idx="4">
                  <c:v>#94-e</c:v>
                </c:pt>
                <c:pt idx="5">
                  <c:v>#95-e</c:v>
                </c:pt>
                <c:pt idx="6">
                  <c:v>#96-e</c:v>
                </c:pt>
                <c:pt idx="7">
                  <c:v>#97-e</c:v>
                </c:pt>
                <c:pt idx="8">
                  <c:v>#98-e</c:v>
                </c:pt>
                <c:pt idx="9">
                  <c:v>#98-bis-e</c:v>
                </c:pt>
                <c:pt idx="10">
                  <c:v>#99-e</c:v>
                </c:pt>
                <c:pt idx="11">
                  <c:v>#100-e</c:v>
                </c:pt>
                <c:pt idx="12">
                  <c:v>#101-e</c:v>
                </c:pt>
                <c:pt idx="13">
                  <c:v>#101-bis-e</c:v>
                </c:pt>
                <c:pt idx="14">
                  <c:v>#102-e</c:v>
                </c:pt>
                <c:pt idx="15">
                  <c:v>#103-e</c:v>
                </c:pt>
                <c:pt idx="16">
                  <c:v>#104-e</c:v>
                </c:pt>
                <c:pt idx="17">
                  <c:v>#104-bis-e</c:v>
                </c:pt>
                <c:pt idx="18">
                  <c:v>#105</c:v>
                </c:pt>
                <c:pt idx="19">
                  <c:v>#106</c:v>
                </c:pt>
                <c:pt idx="20">
                  <c:v>#106bis-e</c:v>
                </c:pt>
                <c:pt idx="21">
                  <c:v>#107</c:v>
                </c:pt>
                <c:pt idx="22">
                  <c:v>#108</c:v>
                </c:pt>
                <c:pt idx="23">
                  <c:v>#108bis</c:v>
                </c:pt>
                <c:pt idx="24">
                  <c:v>#109</c:v>
                </c:pt>
              </c:strCache>
            </c:strRef>
          </c:cat>
          <c:val>
            <c:numRef>
              <c:f>Sheet1!$B$2:$B$26</c:f>
              <c:numCache>
                <c:formatCode>General</c:formatCode>
                <c:ptCount val="25"/>
                <c:pt idx="0">
                  <c:v>387</c:v>
                </c:pt>
                <c:pt idx="1">
                  <c:v>266</c:v>
                </c:pt>
                <c:pt idx="2">
                  <c:v>298</c:v>
                </c:pt>
                <c:pt idx="3">
                  <c:v>382</c:v>
                </c:pt>
                <c:pt idx="4">
                  <c:v>226</c:v>
                </c:pt>
                <c:pt idx="5">
                  <c:v>308</c:v>
                </c:pt>
                <c:pt idx="6">
                  <c:v>349</c:v>
                </c:pt>
                <c:pt idx="7">
                  <c:v>367</c:v>
                </c:pt>
                <c:pt idx="8">
                  <c:v>400</c:v>
                </c:pt>
                <c:pt idx="9">
                  <c:v>527</c:v>
                </c:pt>
                <c:pt idx="10">
                  <c:v>401</c:v>
                </c:pt>
                <c:pt idx="11">
                  <c:v>403</c:v>
                </c:pt>
                <c:pt idx="12">
                  <c:v>396</c:v>
                </c:pt>
                <c:pt idx="13">
                  <c:v>404</c:v>
                </c:pt>
                <c:pt idx="14">
                  <c:v>444</c:v>
                </c:pt>
                <c:pt idx="15">
                  <c:v>382</c:v>
                </c:pt>
                <c:pt idx="16">
                  <c:v>452</c:v>
                </c:pt>
                <c:pt idx="17">
                  <c:v>441</c:v>
                </c:pt>
                <c:pt idx="18">
                  <c:v>457</c:v>
                </c:pt>
                <c:pt idx="19">
                  <c:v>466</c:v>
                </c:pt>
                <c:pt idx="20">
                  <c:v>493</c:v>
                </c:pt>
                <c:pt idx="21">
                  <c:v>572</c:v>
                </c:pt>
                <c:pt idx="22">
                  <c:v>574</c:v>
                </c:pt>
                <c:pt idx="23">
                  <c:v>427</c:v>
                </c:pt>
                <c:pt idx="24">
                  <c:v>421</c:v>
                </c:pt>
              </c:numCache>
            </c:numRef>
          </c:val>
          <c:extLst xmlns:c16r2="http://schemas.microsoft.com/office/drawing/2015/06/chart">
            <c:ext xmlns:c16="http://schemas.microsoft.com/office/drawing/2014/chart" uri="{C3380CC4-5D6E-409C-BE32-E72D297353CC}">
              <c16:uniqueId val="{00000000-D63E-483D-8DF8-A1FF20310CD7}"/>
            </c:ext>
          </c:extLst>
        </c:ser>
        <c:dLbls>
          <c:showLegendKey val="0"/>
          <c:showVal val="0"/>
          <c:showCatName val="0"/>
          <c:showSerName val="0"/>
          <c:showPercent val="0"/>
          <c:showBubbleSize val="0"/>
        </c:dLbls>
        <c:gapWidth val="150"/>
        <c:axId val="-1364806384"/>
        <c:axId val="-1364803664"/>
      </c:barChart>
      <c:catAx>
        <c:axId val="-1364806384"/>
        <c:scaling>
          <c:orientation val="minMax"/>
        </c:scaling>
        <c:delete val="0"/>
        <c:axPos val="b"/>
        <c:numFmt formatCode="General" sourceLinked="0"/>
        <c:majorTickMark val="none"/>
        <c:minorTickMark val="none"/>
        <c:tickLblPos val="nextTo"/>
        <c:crossAx val="-1364803664"/>
        <c:crosses val="autoZero"/>
        <c:auto val="1"/>
        <c:lblAlgn val="ctr"/>
        <c:lblOffset val="100"/>
        <c:noMultiLvlLbl val="0"/>
      </c:catAx>
      <c:valAx>
        <c:axId val="-1364803664"/>
        <c:scaling>
          <c:orientation val="minMax"/>
        </c:scaling>
        <c:delete val="0"/>
        <c:axPos val="l"/>
        <c:majorGridlines/>
        <c:numFmt formatCode="General" sourceLinked="1"/>
        <c:majorTickMark val="none"/>
        <c:minorTickMark val="none"/>
        <c:tickLblPos val="nextTo"/>
        <c:txPr>
          <a:bodyPr/>
          <a:lstStyle/>
          <a:p>
            <a:pPr>
              <a:defRPr sz="700"/>
            </a:pPr>
            <a:endParaRPr lang="zh-CN"/>
          </a:p>
        </c:txPr>
        <c:crossAx val="-1364806384"/>
        <c:crosses val="autoZero"/>
        <c:crossBetween val="between"/>
      </c:valAx>
      <c:dTable>
        <c:showHorzBorder val="1"/>
        <c:showVertBorder val="1"/>
        <c:showOutline val="1"/>
        <c:showKeys val="1"/>
        <c:txPr>
          <a:bodyPr/>
          <a:lstStyle/>
          <a:p>
            <a:pPr rtl="0">
              <a:defRPr sz="600"/>
            </a:pPr>
            <a:endParaRPr lang="zh-CN"/>
          </a:p>
        </c:txPr>
      </c:dTable>
    </c:plotArea>
    <c:plotVisOnly val="1"/>
    <c:dispBlanksAs val="gap"/>
    <c:showDLblsOverMax val="0"/>
  </c:chart>
  <c:txPr>
    <a:bodyPr/>
    <a:lstStyle/>
    <a:p>
      <a:pPr>
        <a:defRPr sz="800"/>
      </a:pPr>
      <a:endParaRPr lang="zh-CN"/>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19" name="Rectangle 3"/>
          <p:cNvSpPr>
            <a:spLocks noGrp="1" noChangeArrowheads="1"/>
          </p:cNvSpPr>
          <p:nvPr>
            <p:ph type="dt" sz="quarter"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9220" name="Rectangle 4"/>
          <p:cNvSpPr>
            <a:spLocks noGrp="1" noChangeArrowheads="1"/>
          </p:cNvSpPr>
          <p:nvPr>
            <p:ph type="ftr" sz="quarter" idx="2"/>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21" name="Rectangle 5"/>
          <p:cNvSpPr>
            <a:spLocks noGrp="1" noChangeArrowheads="1"/>
          </p:cNvSpPr>
          <p:nvPr>
            <p:ph type="sldNum" sz="quarter" idx="3"/>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867FF36F-819D-4D2B-A8BB-AF91032F0C08}" type="slidenum">
              <a:rPr lang="en-GB" altLang="en-US"/>
              <a:pPr/>
              <a:t>‹#›</a:t>
            </a:fld>
            <a:endParaRPr lang="en-GB" altLang="en-US" dirty="0"/>
          </a:p>
        </p:txBody>
      </p:sp>
    </p:spTree>
    <p:extLst>
      <p:ext uri="{BB962C8B-B14F-4D97-AF65-F5344CB8AC3E}">
        <p14:creationId xmlns:p14="http://schemas.microsoft.com/office/powerpoint/2010/main" val="25286934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099" name="Rectangle 3"/>
          <p:cNvSpPr>
            <a:spLocks noGrp="1" noChangeArrowheads="1"/>
          </p:cNvSpPr>
          <p:nvPr>
            <p:ph type="dt"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3076" name="Rectangle 4"/>
          <p:cNvSpPr>
            <a:spLocks noGrp="1" noRot="1" noChangeAspect="1" noChangeArrowheads="1" noTextEdit="1"/>
          </p:cNvSpPr>
          <p:nvPr>
            <p:ph type="sldImg" idx="2"/>
          </p:nvPr>
        </p:nvSpPr>
        <p:spPr bwMode="auto">
          <a:xfrm>
            <a:off x="406400" y="695325"/>
            <a:ext cx="61976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4061" y="4416091"/>
            <a:ext cx="5142280" cy="418397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103" name="Rectangle 7"/>
          <p:cNvSpPr>
            <a:spLocks noGrp="1" noChangeArrowheads="1"/>
          </p:cNvSpPr>
          <p:nvPr>
            <p:ph type="sldNum" sz="quarter" idx="5"/>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459FDB58-73C4-413E-BB6C-BBE882DFCE1B}" type="slidenum">
              <a:rPr lang="en-GB" altLang="en-US"/>
              <a:pPr/>
              <a:t>‹#›</a:t>
            </a:fld>
            <a:endParaRPr lang="en-GB" altLang="en-US" dirty="0"/>
          </a:p>
        </p:txBody>
      </p:sp>
    </p:spTree>
    <p:extLst>
      <p:ext uri="{BB962C8B-B14F-4D97-AF65-F5344CB8AC3E}">
        <p14:creationId xmlns:p14="http://schemas.microsoft.com/office/powerpoint/2010/main" val="306125037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fld id="{459FDB58-73C4-413E-BB6C-BBE882DFCE1B}" type="slidenum">
              <a:rPr lang="en-GB" altLang="en-US" smtClean="0"/>
              <a:pPr/>
              <a:t>1</a:t>
            </a:fld>
            <a:endParaRPr lang="en-GB" altLang="en-US" dirty="0"/>
          </a:p>
        </p:txBody>
      </p:sp>
    </p:spTree>
    <p:extLst>
      <p:ext uri="{BB962C8B-B14F-4D97-AF65-F5344CB8AC3E}">
        <p14:creationId xmlns:p14="http://schemas.microsoft.com/office/powerpoint/2010/main" val="315897549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fld id="{459FDB58-73C4-413E-BB6C-BBE882DFCE1B}" type="slidenum">
              <a:rPr lang="en-GB" altLang="en-US" smtClean="0"/>
              <a:pPr/>
              <a:t>12</a:t>
            </a:fld>
            <a:endParaRPr lang="en-GB" altLang="en-US" dirty="0"/>
          </a:p>
        </p:txBody>
      </p:sp>
    </p:spTree>
    <p:extLst>
      <p:ext uri="{BB962C8B-B14F-4D97-AF65-F5344CB8AC3E}">
        <p14:creationId xmlns:p14="http://schemas.microsoft.com/office/powerpoint/2010/main" val="26429349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fld id="{459FDB58-73C4-413E-BB6C-BBE882DFCE1B}" type="slidenum">
              <a:rPr lang="en-GB" altLang="en-US" smtClean="0"/>
              <a:pPr/>
              <a:t>2</a:t>
            </a:fld>
            <a:endParaRPr lang="en-GB" altLang="en-US" dirty="0"/>
          </a:p>
        </p:txBody>
      </p:sp>
    </p:spTree>
    <p:extLst>
      <p:ext uri="{BB962C8B-B14F-4D97-AF65-F5344CB8AC3E}">
        <p14:creationId xmlns:p14="http://schemas.microsoft.com/office/powerpoint/2010/main" val="20561593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fld id="{459FDB58-73C4-413E-BB6C-BBE882DFCE1B}" type="slidenum">
              <a:rPr lang="en-GB" altLang="en-US" smtClean="0"/>
              <a:pPr/>
              <a:t>3</a:t>
            </a:fld>
            <a:endParaRPr lang="en-GB" altLang="en-US" dirty="0"/>
          </a:p>
        </p:txBody>
      </p:sp>
    </p:spTree>
    <p:extLst>
      <p:ext uri="{BB962C8B-B14F-4D97-AF65-F5344CB8AC3E}">
        <p14:creationId xmlns:p14="http://schemas.microsoft.com/office/powerpoint/2010/main" val="19591058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GB" sz="1200" kern="1200" dirty="0" smtClean="0">
              <a:solidFill>
                <a:schemeClr val="tx1"/>
              </a:solidFill>
              <a:effectLst/>
              <a:latin typeface="Times New Roman" pitchFamily="18" charset="0"/>
              <a:ea typeface="+mn-ea"/>
              <a:cs typeface="+mn-cs"/>
            </a:endParaRPr>
          </a:p>
        </p:txBody>
      </p:sp>
      <p:sp>
        <p:nvSpPr>
          <p:cNvPr id="4" name="灯片编号占位符 3"/>
          <p:cNvSpPr>
            <a:spLocks noGrp="1"/>
          </p:cNvSpPr>
          <p:nvPr>
            <p:ph type="sldNum" sz="quarter" idx="10"/>
          </p:nvPr>
        </p:nvSpPr>
        <p:spPr/>
        <p:txBody>
          <a:bodyPr/>
          <a:lstStyle/>
          <a:p>
            <a:fld id="{459FDB58-73C4-413E-BB6C-BBE882DFCE1B}" type="slidenum">
              <a:rPr lang="en-GB" altLang="en-US" smtClean="0"/>
              <a:pPr/>
              <a:t>5</a:t>
            </a:fld>
            <a:endParaRPr lang="en-GB" altLang="en-US" dirty="0"/>
          </a:p>
        </p:txBody>
      </p:sp>
    </p:spTree>
    <p:extLst>
      <p:ext uri="{BB962C8B-B14F-4D97-AF65-F5344CB8AC3E}">
        <p14:creationId xmlns:p14="http://schemas.microsoft.com/office/powerpoint/2010/main" val="31954743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zh-CN" sz="1200" kern="1200" dirty="0">
              <a:solidFill>
                <a:schemeClr val="tx1"/>
              </a:solidFill>
              <a:effectLst/>
              <a:latin typeface="Times New Roman" pitchFamily="18" charset="0"/>
              <a:ea typeface="+mn-ea"/>
              <a:cs typeface="+mn-cs"/>
            </a:endParaRPr>
          </a:p>
        </p:txBody>
      </p:sp>
      <p:sp>
        <p:nvSpPr>
          <p:cNvPr id="4" name="灯片编号占位符 3"/>
          <p:cNvSpPr>
            <a:spLocks noGrp="1"/>
          </p:cNvSpPr>
          <p:nvPr>
            <p:ph type="sldNum" sz="quarter" idx="10"/>
          </p:nvPr>
        </p:nvSpPr>
        <p:spPr/>
        <p:txBody>
          <a:bodyPr/>
          <a:lstStyle/>
          <a:p>
            <a:fld id="{459FDB58-73C4-413E-BB6C-BBE882DFCE1B}" type="slidenum">
              <a:rPr lang="en-GB" altLang="en-US" smtClean="0"/>
              <a:pPr/>
              <a:t>6</a:t>
            </a:fld>
            <a:endParaRPr lang="en-GB" altLang="en-US" dirty="0"/>
          </a:p>
        </p:txBody>
      </p:sp>
    </p:spTree>
    <p:extLst>
      <p:ext uri="{BB962C8B-B14F-4D97-AF65-F5344CB8AC3E}">
        <p14:creationId xmlns:p14="http://schemas.microsoft.com/office/powerpoint/2010/main" val="11591005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zh-CN" sz="1200" kern="1200" dirty="0">
              <a:solidFill>
                <a:schemeClr val="tx1"/>
              </a:solidFill>
              <a:effectLst/>
              <a:latin typeface="Times New Roman" pitchFamily="18" charset="0"/>
              <a:ea typeface="+mn-ea"/>
              <a:cs typeface="+mn-cs"/>
            </a:endParaRPr>
          </a:p>
        </p:txBody>
      </p:sp>
      <p:sp>
        <p:nvSpPr>
          <p:cNvPr id="4" name="灯片编号占位符 3"/>
          <p:cNvSpPr>
            <a:spLocks noGrp="1"/>
          </p:cNvSpPr>
          <p:nvPr>
            <p:ph type="sldNum" sz="quarter" idx="10"/>
          </p:nvPr>
        </p:nvSpPr>
        <p:spPr/>
        <p:txBody>
          <a:bodyPr/>
          <a:lstStyle/>
          <a:p>
            <a:fld id="{459FDB58-73C4-413E-BB6C-BBE882DFCE1B}" type="slidenum">
              <a:rPr lang="en-GB" altLang="en-US" smtClean="0"/>
              <a:pPr/>
              <a:t>7</a:t>
            </a:fld>
            <a:endParaRPr lang="en-GB" altLang="en-US" dirty="0"/>
          </a:p>
        </p:txBody>
      </p:sp>
    </p:spTree>
    <p:extLst>
      <p:ext uri="{BB962C8B-B14F-4D97-AF65-F5344CB8AC3E}">
        <p14:creationId xmlns:p14="http://schemas.microsoft.com/office/powerpoint/2010/main" val="9716663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zh-CN" sz="1200" kern="1200" dirty="0">
              <a:solidFill>
                <a:schemeClr val="tx1"/>
              </a:solidFill>
              <a:effectLst/>
              <a:latin typeface="Times New Roman" pitchFamily="18" charset="0"/>
              <a:ea typeface="+mn-ea"/>
              <a:cs typeface="+mn-cs"/>
            </a:endParaRPr>
          </a:p>
        </p:txBody>
      </p:sp>
      <p:sp>
        <p:nvSpPr>
          <p:cNvPr id="4" name="灯片编号占位符 3"/>
          <p:cNvSpPr>
            <a:spLocks noGrp="1"/>
          </p:cNvSpPr>
          <p:nvPr>
            <p:ph type="sldNum" sz="quarter" idx="10"/>
          </p:nvPr>
        </p:nvSpPr>
        <p:spPr/>
        <p:txBody>
          <a:bodyPr/>
          <a:lstStyle/>
          <a:p>
            <a:fld id="{459FDB58-73C4-413E-BB6C-BBE882DFCE1B}" type="slidenum">
              <a:rPr lang="en-GB" altLang="en-US" smtClean="0"/>
              <a:pPr/>
              <a:t>8</a:t>
            </a:fld>
            <a:endParaRPr lang="en-GB" altLang="en-US" dirty="0"/>
          </a:p>
        </p:txBody>
      </p:sp>
    </p:spTree>
    <p:extLst>
      <p:ext uri="{BB962C8B-B14F-4D97-AF65-F5344CB8AC3E}">
        <p14:creationId xmlns:p14="http://schemas.microsoft.com/office/powerpoint/2010/main" val="27062944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zh-CN" sz="1200" kern="1200" dirty="0">
              <a:solidFill>
                <a:schemeClr val="tx1"/>
              </a:solidFill>
              <a:effectLst/>
              <a:latin typeface="Times New Roman" pitchFamily="18" charset="0"/>
              <a:ea typeface="+mn-ea"/>
              <a:cs typeface="+mn-cs"/>
            </a:endParaRPr>
          </a:p>
        </p:txBody>
      </p:sp>
      <p:sp>
        <p:nvSpPr>
          <p:cNvPr id="4" name="灯片编号占位符 3"/>
          <p:cNvSpPr>
            <a:spLocks noGrp="1"/>
          </p:cNvSpPr>
          <p:nvPr>
            <p:ph type="sldNum" sz="quarter" idx="10"/>
          </p:nvPr>
        </p:nvSpPr>
        <p:spPr/>
        <p:txBody>
          <a:bodyPr/>
          <a:lstStyle/>
          <a:p>
            <a:fld id="{459FDB58-73C4-413E-BB6C-BBE882DFCE1B}" type="slidenum">
              <a:rPr lang="en-GB" altLang="en-US" smtClean="0"/>
              <a:pPr/>
              <a:t>9</a:t>
            </a:fld>
            <a:endParaRPr lang="en-GB" altLang="en-US" dirty="0"/>
          </a:p>
        </p:txBody>
      </p:sp>
    </p:spTree>
    <p:extLst>
      <p:ext uri="{BB962C8B-B14F-4D97-AF65-F5344CB8AC3E}">
        <p14:creationId xmlns:p14="http://schemas.microsoft.com/office/powerpoint/2010/main" val="36831997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fld id="{459FDB58-73C4-413E-BB6C-BBE882DFCE1B}" type="slidenum">
              <a:rPr lang="en-GB" altLang="en-US" smtClean="0"/>
              <a:pPr/>
              <a:t>10</a:t>
            </a:fld>
            <a:endParaRPr lang="en-GB" altLang="en-US" dirty="0"/>
          </a:p>
        </p:txBody>
      </p:sp>
    </p:spTree>
    <p:extLst>
      <p:ext uri="{BB962C8B-B14F-4D97-AF65-F5344CB8AC3E}">
        <p14:creationId xmlns:p14="http://schemas.microsoft.com/office/powerpoint/2010/main" val="22983172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8"/>
            <a:ext cx="10363200" cy="1470025"/>
          </a:xfrm>
        </p:spPr>
        <p:txBody>
          <a:bodyPr/>
          <a:lstStyle>
            <a:lvl1pPr>
              <a:defRPr sz="4000">
                <a:latin typeface="+mj-ea"/>
                <a:ea typeface="+mj-ea"/>
              </a:defRPr>
            </a:lvl1pPr>
          </a:lstStyle>
          <a:p>
            <a:r>
              <a:rPr lang="en-US" dirty="0"/>
              <a:t>Click to edit Master title style</a:t>
            </a:r>
            <a:endParaRPr lang="fi-FI"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atin typeface="+mj-ea"/>
                <a:ea typeface="+mj-ea"/>
              </a:defRPr>
            </a:lvl1pPr>
            <a:lvl2pPr marL="457177" indent="0" algn="ctr">
              <a:buNone/>
              <a:defRPr/>
            </a:lvl2pPr>
            <a:lvl3pPr marL="914354" indent="0" algn="ctr">
              <a:buNone/>
              <a:defRPr/>
            </a:lvl3pPr>
            <a:lvl4pPr marL="1371531" indent="0" algn="ctr">
              <a:buNone/>
              <a:defRPr/>
            </a:lvl4pPr>
            <a:lvl5pPr marL="1828709" indent="0" algn="ctr">
              <a:buNone/>
              <a:defRPr/>
            </a:lvl5pPr>
            <a:lvl6pPr marL="2285886" indent="0" algn="ctr">
              <a:buNone/>
              <a:defRPr/>
            </a:lvl6pPr>
            <a:lvl7pPr marL="2743063" indent="0" algn="ctr">
              <a:buNone/>
              <a:defRPr/>
            </a:lvl7pPr>
            <a:lvl8pPr marL="3200240" indent="0" algn="ctr">
              <a:buNone/>
              <a:defRPr/>
            </a:lvl8pPr>
            <a:lvl9pPr marL="3657417" indent="0" algn="ctr">
              <a:buNone/>
              <a:defRPr/>
            </a:lvl9pPr>
          </a:lstStyle>
          <a:p>
            <a:r>
              <a:rPr lang="en-US" dirty="0"/>
              <a:t>Click to edit Master subtitle style</a:t>
            </a:r>
            <a:endParaRPr lang="fi-FI" dirty="0"/>
          </a:p>
        </p:txBody>
      </p:sp>
    </p:spTree>
    <p:extLst>
      <p:ext uri="{BB962C8B-B14F-4D97-AF65-F5344CB8AC3E}">
        <p14:creationId xmlns:p14="http://schemas.microsoft.com/office/powerpoint/2010/main" val="31127077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6356523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51"/>
            <a:ext cx="2743200" cy="5851525"/>
          </a:xfrm>
        </p:spPr>
        <p:txBody>
          <a:bodyPr vert="eaVert"/>
          <a:lstStyle/>
          <a:p>
            <a:r>
              <a:rPr lang="en-US"/>
              <a:t>Click to edit Master title style</a:t>
            </a:r>
            <a:endParaRPr lang="fi-FI"/>
          </a:p>
        </p:txBody>
      </p:sp>
      <p:sp>
        <p:nvSpPr>
          <p:cNvPr id="3" name="Vertical Text Placeholder 2"/>
          <p:cNvSpPr>
            <a:spLocks noGrp="1"/>
          </p:cNvSpPr>
          <p:nvPr>
            <p:ph type="body" orient="vert" idx="1"/>
          </p:nvPr>
        </p:nvSpPr>
        <p:spPr>
          <a:xfrm>
            <a:off x="609600" y="27465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19927235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quarter" idx="2"/>
          </p:nvPr>
        </p:nvSpPr>
        <p:spPr>
          <a:xfrm>
            <a:off x="6197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Content Placeholder 4"/>
          <p:cNvSpPr>
            <a:spLocks noGrp="1"/>
          </p:cNvSpPr>
          <p:nvPr>
            <p:ph sz="quarter" idx="3"/>
          </p:nvPr>
        </p:nvSpPr>
        <p:spPr>
          <a:xfrm>
            <a:off x="6197600" y="3938601"/>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22555285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6197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34096703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微软雅黑" panose="020B0503020204020204" pitchFamily="34" charset="-122"/>
                <a:ea typeface="微软雅黑" panose="020B0503020204020204" pitchFamily="34" charset="-122"/>
              </a:defRPr>
            </a:lvl1pPr>
            <a:lvl2pPr>
              <a:defRPr>
                <a:latin typeface="微软雅黑" panose="020B0503020204020204" pitchFamily="34" charset="-122"/>
                <a:ea typeface="微软雅黑" panose="020B0503020204020204" pitchFamily="34" charset="-122"/>
              </a:defRPr>
            </a:lvl2pPr>
            <a:lvl3pPr>
              <a:defRPr>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Slide Number Placeholder 3">
            <a:extLst>
              <a:ext uri="{FF2B5EF4-FFF2-40B4-BE49-F238E27FC236}">
                <a16:creationId xmlns:a16="http://schemas.microsoft.com/office/drawing/2014/main" xmlns="" id="{FE6C394A-9E02-4841-ACC8-9EFF4DA63394}"/>
              </a:ext>
            </a:extLst>
          </p:cNvPr>
          <p:cNvSpPr>
            <a:spLocks noGrp="1"/>
          </p:cNvSpPr>
          <p:nvPr>
            <p:ph type="sldNum" sz="quarter" idx="10"/>
          </p:nvPr>
        </p:nvSpPr>
        <p:spPr/>
        <p:txBody>
          <a:bodyPr/>
          <a:lstStyle>
            <a:lvl1pPr>
              <a:defRPr>
                <a:latin typeface="+mj-ea"/>
                <a:ea typeface="+mj-ea"/>
              </a:defRPr>
            </a:lvl1pPr>
          </a:lstStyle>
          <a:p>
            <a:fld id="{F5492D28-9CB3-4957-BFD2-683A3D6260A5}" type="slidenum">
              <a:rPr lang="en-GB" altLang="en-US" smtClean="0"/>
              <a:pPr/>
              <a:t>‹#›</a:t>
            </a:fld>
            <a:endParaRPr lang="en-GB" altLang="en-US" dirty="0"/>
          </a:p>
        </p:txBody>
      </p:sp>
      <p:sp>
        <p:nvSpPr>
          <p:cNvPr id="5" name="Title 4">
            <a:extLst>
              <a:ext uri="{FF2B5EF4-FFF2-40B4-BE49-F238E27FC236}">
                <a16:creationId xmlns:a16="http://schemas.microsoft.com/office/drawing/2014/main" xmlns="" id="{DFCFD951-EB5F-444C-A429-749DF9E84C41}"/>
              </a:ext>
            </a:extLst>
          </p:cNvPr>
          <p:cNvSpPr>
            <a:spLocks noGrp="1"/>
          </p:cNvSpPr>
          <p:nvPr>
            <p:ph type="title"/>
          </p:nvPr>
        </p:nvSpPr>
        <p:spPr/>
        <p:txBody>
          <a:bodyPr/>
          <a:lstStyle>
            <a:lvl1pPr>
              <a:defRPr>
                <a:latin typeface="+mj-ea"/>
                <a:ea typeface="+mj-ea"/>
              </a:defRPr>
            </a:lvl1pPr>
          </a:lstStyle>
          <a:p>
            <a:r>
              <a:rPr lang="en-US" dirty="0"/>
              <a:t>Click to edit Master title style</a:t>
            </a:r>
          </a:p>
        </p:txBody>
      </p:sp>
    </p:spTree>
    <p:extLst>
      <p:ext uri="{BB962C8B-B14F-4D97-AF65-F5344CB8AC3E}">
        <p14:creationId xmlns:p14="http://schemas.microsoft.com/office/powerpoint/2010/main" val="9723052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13"/>
            <a:ext cx="10363200" cy="1362075"/>
          </a:xfrm>
        </p:spPr>
        <p:txBody>
          <a:bodyPr anchor="t"/>
          <a:lstStyle>
            <a:lvl1pPr algn="l">
              <a:defRPr sz="4000" b="1" cap="all">
                <a:latin typeface="微软雅黑" panose="020B0503020204020204" pitchFamily="34" charset="-122"/>
                <a:ea typeface="微软雅黑" panose="020B0503020204020204" pitchFamily="34" charset="-122"/>
              </a:defRPr>
            </a:lvl1pPr>
          </a:lstStyle>
          <a:p>
            <a:r>
              <a:rPr lang="en-US" dirty="0"/>
              <a:t>Click to edit Master title style</a:t>
            </a:r>
            <a:endParaRPr lang="fi-FI" dirty="0"/>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atin typeface="微软雅黑" panose="020B0503020204020204" pitchFamily="34" charset="-122"/>
                <a:ea typeface="微软雅黑" panose="020B0503020204020204" pitchFamily="34" charset="-122"/>
              </a:defRPr>
            </a:lvl1pPr>
            <a:lvl2pPr marL="457177" indent="0">
              <a:buNone/>
              <a:defRPr sz="1801"/>
            </a:lvl2pPr>
            <a:lvl3pPr marL="914354" indent="0">
              <a:buNone/>
              <a:defRPr sz="1600"/>
            </a:lvl3pPr>
            <a:lvl4pPr marL="1371531" indent="0">
              <a:buNone/>
              <a:defRPr sz="1401"/>
            </a:lvl4pPr>
            <a:lvl5pPr marL="1828709" indent="0">
              <a:buNone/>
              <a:defRPr sz="1401"/>
            </a:lvl5pPr>
            <a:lvl6pPr marL="2285886" indent="0">
              <a:buNone/>
              <a:defRPr sz="1401"/>
            </a:lvl6pPr>
            <a:lvl7pPr marL="2743063" indent="0">
              <a:buNone/>
              <a:defRPr sz="1401"/>
            </a:lvl7pPr>
            <a:lvl8pPr marL="3200240" indent="0">
              <a:buNone/>
              <a:defRPr sz="1401"/>
            </a:lvl8pPr>
            <a:lvl9pPr marL="3657417" indent="0">
              <a:buNone/>
              <a:defRPr sz="1401"/>
            </a:lvl9pPr>
          </a:lstStyle>
          <a:p>
            <a:pPr lvl="0"/>
            <a:r>
              <a:rPr lang="en-US"/>
              <a:t>Click to edit Master text styles</a:t>
            </a:r>
          </a:p>
        </p:txBody>
      </p:sp>
    </p:spTree>
    <p:extLst>
      <p:ext uri="{BB962C8B-B14F-4D97-AF65-F5344CB8AC3E}">
        <p14:creationId xmlns:p14="http://schemas.microsoft.com/office/powerpoint/2010/main" val="17414780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Content Placeholder 2"/>
          <p:cNvSpPr>
            <a:spLocks noGrp="1"/>
          </p:cNvSpPr>
          <p:nvPr>
            <p:ph sz="half" idx="1"/>
          </p:nvPr>
        </p:nvSpPr>
        <p:spPr>
          <a:xfrm>
            <a:off x="609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Content Placeholder 3"/>
          <p:cNvSpPr>
            <a:spLocks noGrp="1"/>
          </p:cNvSpPr>
          <p:nvPr>
            <p:ph sz="half" idx="2"/>
          </p:nvPr>
        </p:nvSpPr>
        <p:spPr>
          <a:xfrm>
            <a:off x="6197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41713234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ext Placeholder 4"/>
          <p:cNvSpPr>
            <a:spLocks noGrp="1"/>
          </p:cNvSpPr>
          <p:nvPr>
            <p:ph type="body" sz="quarter" idx="3"/>
          </p:nvPr>
        </p:nvSpPr>
        <p:spPr>
          <a:xfrm>
            <a:off x="6193376" y="1535113"/>
            <a:ext cx="5389033"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6" y="2174875"/>
            <a:ext cx="5389033"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2208556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ea"/>
                <a:ea typeface="+mj-ea"/>
              </a:defRPr>
            </a:lvl1pPr>
          </a:lstStyle>
          <a:p>
            <a:r>
              <a:rPr lang="en-US"/>
              <a:t>Click to edit Master title style</a:t>
            </a:r>
            <a:endParaRPr lang="fi-FI"/>
          </a:p>
        </p:txBody>
      </p:sp>
    </p:spTree>
    <p:extLst>
      <p:ext uri="{BB962C8B-B14F-4D97-AF65-F5344CB8AC3E}">
        <p14:creationId xmlns:p14="http://schemas.microsoft.com/office/powerpoint/2010/main" val="35208191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1195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a:t>Click to edit Master title style</a:t>
            </a:r>
            <a:endParaRPr lang="fi-FI"/>
          </a:p>
        </p:txBody>
      </p:sp>
      <p:sp>
        <p:nvSpPr>
          <p:cNvPr id="3" name="Content Placeholder 2"/>
          <p:cNvSpPr>
            <a:spLocks noGrp="1"/>
          </p:cNvSpPr>
          <p:nvPr>
            <p:ph idx="1"/>
          </p:nvPr>
        </p:nvSpPr>
        <p:spPr>
          <a:xfrm>
            <a:off x="4766733" y="27306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1642174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fi-FI"/>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177" indent="0">
              <a:buNone/>
              <a:defRPr sz="2800"/>
            </a:lvl2pPr>
            <a:lvl3pPr marL="914354" indent="0">
              <a:buNone/>
              <a:defRPr sz="2400"/>
            </a:lvl3pPr>
            <a:lvl4pPr marL="1371531" indent="0">
              <a:buNone/>
              <a:defRPr sz="2000"/>
            </a:lvl4pPr>
            <a:lvl5pPr marL="1828709" indent="0">
              <a:buNone/>
              <a:defRPr sz="2000"/>
            </a:lvl5pPr>
            <a:lvl6pPr marL="2285886" indent="0">
              <a:buNone/>
              <a:defRPr sz="2000"/>
            </a:lvl6pPr>
            <a:lvl7pPr marL="2743063" indent="0">
              <a:buNone/>
              <a:defRPr sz="2000"/>
            </a:lvl7pPr>
            <a:lvl8pPr marL="3200240" indent="0">
              <a:buNone/>
              <a:defRPr sz="2000"/>
            </a:lvl8pPr>
            <a:lvl9pPr marL="3657417" indent="0">
              <a:buNone/>
              <a:defRPr sz="2000"/>
            </a:lvl9pPr>
          </a:lstStyle>
          <a:p>
            <a:pPr lvl="0"/>
            <a:endParaRPr lang="fi-FI"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32826682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jpeg"/><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descr="green.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584200" y="6456363"/>
            <a:ext cx="618913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609601" y="274638"/>
            <a:ext cx="911225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1029" name="Text Placeholder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9" name="Slide Number Placeholder 5"/>
          <p:cNvSpPr>
            <a:spLocks noGrp="1"/>
          </p:cNvSpPr>
          <p:nvPr>
            <p:ph type="sldNum" sz="quarter" idx="4"/>
          </p:nvPr>
        </p:nvSpPr>
        <p:spPr>
          <a:xfrm>
            <a:off x="11410960" y="6483350"/>
            <a:ext cx="527049" cy="222250"/>
          </a:xfrm>
          <a:prstGeom prst="rect">
            <a:avLst/>
          </a:prstGeom>
        </p:spPr>
        <p:txBody>
          <a:bodyPr vert="horz" wrap="square" lIns="91440" tIns="45720" rIns="91440" bIns="45720" numCol="1" anchor="t" anchorCtr="0" compatLnSpc="1">
            <a:prstTxWarp prst="textNoShape">
              <a:avLst/>
            </a:prstTxWarp>
          </a:bodyPr>
          <a:lstStyle>
            <a:lvl1pPr eaLnBrk="1" hangingPunct="1">
              <a:defRPr sz="1100">
                <a:solidFill>
                  <a:schemeClr val="bg1"/>
                </a:solidFill>
                <a:latin typeface="Arial" charset="0"/>
              </a:defRPr>
            </a:lvl1pPr>
          </a:lstStyle>
          <a:p>
            <a:fld id="{F5492D28-9CB3-4957-BFD2-683A3D6260A5}" type="slidenum">
              <a:rPr lang="en-GB" altLang="en-US"/>
              <a:pPr/>
              <a:t>‹#›</a:t>
            </a:fld>
            <a:endParaRPr lang="en-GB" altLang="en-US" dirty="0"/>
          </a:p>
        </p:txBody>
      </p:sp>
      <p:sp>
        <p:nvSpPr>
          <p:cNvPr id="1032" name="Rectangle 6"/>
          <p:cNvSpPr>
            <a:spLocks noChangeArrowheads="1"/>
          </p:cNvSpPr>
          <p:nvPr/>
        </p:nvSpPr>
        <p:spPr bwMode="auto">
          <a:xfrm>
            <a:off x="1559984" y="5009401"/>
            <a:ext cx="6102349" cy="246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1" dirty="0">
                <a:solidFill>
                  <a:schemeClr val="bg1"/>
                </a:solidFill>
                <a:latin typeface="Arial" panose="020B0604020202020204" pitchFamily="34" charset="0"/>
              </a:rPr>
              <a:t>© 3GPP 2009     Mobile World Congress, Barcelona, 19</a:t>
            </a:r>
            <a:r>
              <a:rPr lang="en-GB" altLang="en-US" sz="1001" baseline="30000" dirty="0">
                <a:solidFill>
                  <a:schemeClr val="bg1"/>
                </a:solidFill>
                <a:latin typeface="Arial" panose="020B0604020202020204" pitchFamily="34" charset="0"/>
              </a:rPr>
              <a:t>th</a:t>
            </a:r>
            <a:r>
              <a:rPr lang="en-GB" altLang="en-US" sz="1001" dirty="0">
                <a:solidFill>
                  <a:schemeClr val="bg1"/>
                </a:solidFill>
                <a:latin typeface="Arial" panose="020B0604020202020204" pitchFamily="34" charset="0"/>
              </a:rPr>
              <a:t> February 2009</a:t>
            </a:r>
          </a:p>
        </p:txBody>
      </p:sp>
      <p:pic>
        <p:nvPicPr>
          <p:cNvPr id="1033"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13"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7" name="Rectangle 6"/>
          <p:cNvSpPr>
            <a:spLocks noChangeArrowheads="1"/>
          </p:cNvSpPr>
          <p:nvPr/>
        </p:nvSpPr>
        <p:spPr bwMode="auto">
          <a:xfrm>
            <a:off x="593777" y="6455545"/>
            <a:ext cx="957156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a:solidFill>
                  <a:schemeClr val="bg1"/>
                </a:solidFill>
                <a:latin typeface="Arial" panose="020B0604020202020204" pitchFamily="34" charset="0"/>
              </a:rPr>
              <a:t>RAN WG4</a:t>
            </a:r>
          </a:p>
        </p:txBody>
      </p:sp>
      <p:sp>
        <p:nvSpPr>
          <p:cNvPr id="56334" name="Slide Number Placeholder 4"/>
          <p:cNvSpPr txBox="1">
            <a:spLocks noGrp="1"/>
          </p:cNvSpPr>
          <p:nvPr userDrawn="1"/>
        </p:nvSpPr>
        <p:spPr bwMode="auto">
          <a:xfrm>
            <a:off x="11432126" y="6464300"/>
            <a:ext cx="527049" cy="222250"/>
          </a:xfrm>
          <a:prstGeom prst="rect">
            <a:avLst/>
          </a:prstGeom>
          <a:noFill/>
          <a:ln w="9525">
            <a:noFill/>
            <a:miter lim="800000"/>
            <a:headEnd/>
            <a:tailEnd/>
          </a:ln>
        </p:spPr>
        <p:txBody>
          <a:bodyPr/>
          <a:lstStyle>
            <a:lvl1pPr>
              <a:defRPr sz="2400">
                <a:solidFill>
                  <a:schemeClr val="tx1"/>
                </a:solidFill>
                <a:latin typeface="Calibri" pitchFamily="34" charset="0"/>
                <a:cs typeface="Arial" charset="0"/>
              </a:defRPr>
            </a:lvl1pPr>
            <a:lvl2pPr marL="742950" indent="-285750">
              <a:defRPr sz="2400">
                <a:solidFill>
                  <a:schemeClr val="tx1"/>
                </a:solidFill>
                <a:latin typeface="Calibri" pitchFamily="34" charset="0"/>
                <a:cs typeface="Arial" charset="0"/>
              </a:defRPr>
            </a:lvl2pPr>
            <a:lvl3pPr marL="1143000" indent="-228600">
              <a:defRPr sz="2400">
                <a:solidFill>
                  <a:schemeClr val="tx1"/>
                </a:solidFill>
                <a:latin typeface="Calibri" pitchFamily="34" charset="0"/>
                <a:cs typeface="Arial" charset="0"/>
              </a:defRPr>
            </a:lvl3pPr>
            <a:lvl4pPr marL="1600200" indent="-228600">
              <a:defRPr sz="2400">
                <a:solidFill>
                  <a:schemeClr val="tx1"/>
                </a:solidFill>
                <a:latin typeface="Calibri" pitchFamily="34" charset="0"/>
                <a:cs typeface="Arial" charset="0"/>
              </a:defRPr>
            </a:lvl4pPr>
            <a:lvl5pPr marL="2057400" indent="-228600">
              <a:defRPr sz="2400">
                <a:solidFill>
                  <a:schemeClr val="tx1"/>
                </a:solidFill>
                <a:latin typeface="Calibri" pitchFamily="34" charset="0"/>
                <a:cs typeface="Arial" charset="0"/>
              </a:defRPr>
            </a:lvl5pPr>
            <a:lvl6pPr marL="2514600" indent="-228600" eaLnBrk="0" fontAlgn="base" hangingPunct="0">
              <a:spcBef>
                <a:spcPct val="0"/>
              </a:spcBef>
              <a:spcAft>
                <a:spcPct val="0"/>
              </a:spcAft>
              <a:defRPr sz="2400">
                <a:solidFill>
                  <a:schemeClr val="tx1"/>
                </a:solidFill>
                <a:latin typeface="Calibri" pitchFamily="34" charset="0"/>
                <a:cs typeface="Arial" charset="0"/>
              </a:defRPr>
            </a:lvl6pPr>
            <a:lvl7pPr marL="2971800" indent="-228600" eaLnBrk="0" fontAlgn="base" hangingPunct="0">
              <a:spcBef>
                <a:spcPct val="0"/>
              </a:spcBef>
              <a:spcAft>
                <a:spcPct val="0"/>
              </a:spcAft>
              <a:defRPr sz="2400">
                <a:solidFill>
                  <a:schemeClr val="tx1"/>
                </a:solidFill>
                <a:latin typeface="Calibri" pitchFamily="34" charset="0"/>
                <a:cs typeface="Arial" charset="0"/>
              </a:defRPr>
            </a:lvl7pPr>
            <a:lvl8pPr marL="3429000" indent="-228600" eaLnBrk="0" fontAlgn="base" hangingPunct="0">
              <a:spcBef>
                <a:spcPct val="0"/>
              </a:spcBef>
              <a:spcAft>
                <a:spcPct val="0"/>
              </a:spcAft>
              <a:defRPr sz="2400">
                <a:solidFill>
                  <a:schemeClr val="tx1"/>
                </a:solidFill>
                <a:latin typeface="Calibri" pitchFamily="34" charset="0"/>
                <a:cs typeface="Arial" charset="0"/>
              </a:defRPr>
            </a:lvl8pPr>
            <a:lvl9pPr marL="3886200" indent="-228600" eaLnBrk="0" fontAlgn="base" hangingPunct="0">
              <a:spcBef>
                <a:spcPct val="0"/>
              </a:spcBef>
              <a:spcAft>
                <a:spcPct val="0"/>
              </a:spcAft>
              <a:defRPr sz="2400">
                <a:solidFill>
                  <a:schemeClr val="tx1"/>
                </a:solidFill>
                <a:latin typeface="Calibri" pitchFamily="34" charset="0"/>
                <a:cs typeface="Arial" charset="0"/>
              </a:defRPr>
            </a:lvl9pPr>
          </a:lstStyle>
          <a:p>
            <a:pPr eaLnBrk="1" hangingPunct="1"/>
            <a:fld id="{E4DF48D0-4F83-437C-BDD1-C6E5F5F353CD}" type="slidenum">
              <a:rPr lang="en-GB" altLang="en-US" sz="1100">
                <a:solidFill>
                  <a:schemeClr val="bg1"/>
                </a:solidFill>
                <a:latin typeface="Arial" charset="0"/>
              </a:rPr>
              <a:pPr eaLnBrk="1" hangingPunct="1"/>
              <a:t>‹#›</a:t>
            </a:fld>
            <a:endParaRPr lang="en-GB" altLang="en-US" sz="1100" dirty="0">
              <a:solidFill>
                <a:schemeClr val="bg1"/>
              </a:solidFill>
              <a:latin typeface="Arial" charset="0"/>
            </a:endParaRPr>
          </a:p>
        </p:txBody>
      </p:sp>
      <p:pic>
        <p:nvPicPr>
          <p:cNvPr id="14" name="Picture 6" descr="3GPP_TM_RD.jpg"/>
          <p:cNvPicPr>
            <a:picLocks noChangeAspect="1"/>
          </p:cNvPicPr>
          <p:nvPr userDrawn="1"/>
        </p:nvPicPr>
        <p:blipFill>
          <a:blip r:embed="rId17" cstate="print">
            <a:extLst>
              <a:ext uri="{28A0092B-C50C-407E-A947-70E740481C1C}">
                <a14:useLocalDpi xmlns:a14="http://schemas.microsoft.com/office/drawing/2010/main" val="0"/>
              </a:ext>
            </a:extLst>
          </a:blip>
          <a:srcRect/>
          <a:stretch>
            <a:fillRect/>
          </a:stretch>
        </p:blipFill>
        <p:spPr bwMode="auto">
          <a:xfrm>
            <a:off x="10088563" y="373075"/>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555" r:id="rId1"/>
    <p:sldLayoutId id="2147484556" r:id="rId2"/>
    <p:sldLayoutId id="2147484557" r:id="rId3"/>
    <p:sldLayoutId id="2147484558" r:id="rId4"/>
    <p:sldLayoutId id="2147484559" r:id="rId5"/>
    <p:sldLayoutId id="2147484560" r:id="rId6"/>
    <p:sldLayoutId id="2147484561" r:id="rId7"/>
    <p:sldLayoutId id="2147484562" r:id="rId8"/>
    <p:sldLayoutId id="2147484563" r:id="rId9"/>
    <p:sldLayoutId id="2147484564" r:id="rId10"/>
    <p:sldLayoutId id="2147484565" r:id="rId11"/>
    <p:sldLayoutId id="2147484566" r:id="rId12"/>
    <p:sldLayoutId id="2147484567" r:id="rId13"/>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p:titleStyle>
    <p:bodyStyle>
      <a:lvl1pPr marL="342882" indent="-342882" algn="l" rtl="0" eaLnBrk="0" fontAlgn="base" hangingPunct="0">
        <a:spcBef>
          <a:spcPct val="20000"/>
        </a:spcBef>
        <a:spcAft>
          <a:spcPct val="0"/>
        </a:spcAft>
        <a:buBlip>
          <a:blip r:embed="rId18"/>
        </a:buBlip>
        <a:defRPr sz="2800">
          <a:solidFill>
            <a:schemeClr val="tx1"/>
          </a:solidFill>
          <a:latin typeface="+mn-lt"/>
          <a:ea typeface="+mn-ea"/>
          <a:cs typeface="+mn-cs"/>
        </a:defRPr>
      </a:lvl1pPr>
      <a:lvl2pPr marL="742913" indent="-285737"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2943" indent="-228589" algn="l" rtl="0" eaLnBrk="0" fontAlgn="base" hangingPunct="0">
        <a:spcBef>
          <a:spcPct val="20000"/>
        </a:spcBef>
        <a:spcAft>
          <a:spcPct val="0"/>
        </a:spcAft>
        <a:buFont typeface="Arial" charset="0"/>
        <a:buChar char="•"/>
        <a:defRPr sz="2000">
          <a:solidFill>
            <a:schemeClr val="tx1"/>
          </a:solidFill>
          <a:latin typeface="+mn-lt"/>
        </a:defRPr>
      </a:lvl3pPr>
      <a:lvl4pPr marL="1600121" indent="-228589" algn="l" rtl="0" eaLnBrk="0" fontAlgn="base" hangingPunct="0">
        <a:spcBef>
          <a:spcPct val="20000"/>
        </a:spcBef>
        <a:spcAft>
          <a:spcPct val="0"/>
        </a:spcAft>
        <a:buFont typeface="Arial" charset="0"/>
        <a:buChar char="–"/>
        <a:defRPr>
          <a:solidFill>
            <a:schemeClr val="tx1"/>
          </a:solidFill>
          <a:latin typeface="+mn-lt"/>
        </a:defRPr>
      </a:lvl4pPr>
      <a:lvl5pPr marL="2057298" indent="-228589" algn="l" rtl="0" eaLnBrk="0" fontAlgn="base" hangingPunct="0">
        <a:spcBef>
          <a:spcPct val="20000"/>
        </a:spcBef>
        <a:spcAft>
          <a:spcPct val="0"/>
        </a:spcAft>
        <a:buFont typeface="Arial" charset="0"/>
        <a:buChar char="»"/>
        <a:defRPr sz="1600">
          <a:solidFill>
            <a:schemeClr val="tx1"/>
          </a:solidFill>
          <a:latin typeface="+mn-lt"/>
        </a:defRPr>
      </a:lvl5pPr>
      <a:lvl6pPr marL="2514476" indent="-228589" algn="l" rtl="0" eaLnBrk="0" fontAlgn="base" hangingPunct="0">
        <a:spcBef>
          <a:spcPct val="20000"/>
        </a:spcBef>
        <a:spcAft>
          <a:spcPct val="0"/>
        </a:spcAft>
        <a:buFont typeface="Arial" pitchFamily="34" charset="0"/>
        <a:buChar char="»"/>
        <a:defRPr sz="1600">
          <a:solidFill>
            <a:schemeClr val="tx1"/>
          </a:solidFill>
          <a:latin typeface="+mn-lt"/>
        </a:defRPr>
      </a:lvl6pPr>
      <a:lvl7pPr marL="2971652" indent="-228589" algn="l" rtl="0" eaLnBrk="0" fontAlgn="base" hangingPunct="0">
        <a:spcBef>
          <a:spcPct val="20000"/>
        </a:spcBef>
        <a:spcAft>
          <a:spcPct val="0"/>
        </a:spcAft>
        <a:buFont typeface="Arial" pitchFamily="34" charset="0"/>
        <a:buChar char="»"/>
        <a:defRPr sz="1600">
          <a:solidFill>
            <a:schemeClr val="tx1"/>
          </a:solidFill>
          <a:latin typeface="+mn-lt"/>
        </a:defRPr>
      </a:lvl7pPr>
      <a:lvl8pPr marL="3428829" indent="-228589" algn="l" rtl="0" eaLnBrk="0" fontAlgn="base" hangingPunct="0">
        <a:spcBef>
          <a:spcPct val="20000"/>
        </a:spcBef>
        <a:spcAft>
          <a:spcPct val="0"/>
        </a:spcAft>
        <a:buFont typeface="Arial" pitchFamily="34" charset="0"/>
        <a:buChar char="»"/>
        <a:defRPr sz="1600">
          <a:solidFill>
            <a:schemeClr val="tx1"/>
          </a:solidFill>
          <a:latin typeface="+mn-lt"/>
        </a:defRPr>
      </a:lvl8pPr>
      <a:lvl9pPr marL="3886007" indent="-228589" algn="l" rtl="0" eaLnBrk="0" fontAlgn="base" hangingPunct="0">
        <a:spcBef>
          <a:spcPct val="20000"/>
        </a:spcBef>
        <a:spcAft>
          <a:spcPct val="0"/>
        </a:spcAft>
        <a:buFont typeface="Arial" pitchFamily="34" charset="0"/>
        <a:buChar char="»"/>
        <a:defRPr sz="1600">
          <a:solidFill>
            <a:schemeClr val="tx1"/>
          </a:solidFill>
          <a:latin typeface="+mn-lt"/>
        </a:defRPr>
      </a:lvl9pPr>
    </p:bodyStyle>
    <p:otherStyle>
      <a:defPPr>
        <a:defRPr lang="fi-FI"/>
      </a:defPPr>
      <a:lvl1pPr marL="0" algn="l" defTabSz="914354" rtl="0" eaLnBrk="1" latinLnBrk="0" hangingPunct="1">
        <a:defRPr sz="1801" kern="1200">
          <a:solidFill>
            <a:schemeClr val="tx1"/>
          </a:solidFill>
          <a:latin typeface="+mn-lt"/>
          <a:ea typeface="+mn-ea"/>
          <a:cs typeface="+mn-cs"/>
        </a:defRPr>
      </a:lvl1pPr>
      <a:lvl2pPr marL="457177" algn="l" defTabSz="914354" rtl="0" eaLnBrk="1" latinLnBrk="0" hangingPunct="1">
        <a:defRPr sz="1801" kern="1200">
          <a:solidFill>
            <a:schemeClr val="tx1"/>
          </a:solidFill>
          <a:latin typeface="+mn-lt"/>
          <a:ea typeface="+mn-ea"/>
          <a:cs typeface="+mn-cs"/>
        </a:defRPr>
      </a:lvl2pPr>
      <a:lvl3pPr marL="914354" algn="l" defTabSz="914354" rtl="0" eaLnBrk="1" latinLnBrk="0" hangingPunct="1">
        <a:defRPr sz="1801" kern="1200">
          <a:solidFill>
            <a:schemeClr val="tx1"/>
          </a:solidFill>
          <a:latin typeface="+mn-lt"/>
          <a:ea typeface="+mn-ea"/>
          <a:cs typeface="+mn-cs"/>
        </a:defRPr>
      </a:lvl3pPr>
      <a:lvl4pPr marL="1371531" algn="l" defTabSz="914354" rtl="0" eaLnBrk="1" latinLnBrk="0" hangingPunct="1">
        <a:defRPr sz="1801" kern="1200">
          <a:solidFill>
            <a:schemeClr val="tx1"/>
          </a:solidFill>
          <a:latin typeface="+mn-lt"/>
          <a:ea typeface="+mn-ea"/>
          <a:cs typeface="+mn-cs"/>
        </a:defRPr>
      </a:lvl4pPr>
      <a:lvl5pPr marL="1828709" algn="l" defTabSz="914354" rtl="0" eaLnBrk="1" latinLnBrk="0" hangingPunct="1">
        <a:defRPr sz="1801" kern="1200">
          <a:solidFill>
            <a:schemeClr val="tx1"/>
          </a:solidFill>
          <a:latin typeface="+mn-lt"/>
          <a:ea typeface="+mn-ea"/>
          <a:cs typeface="+mn-cs"/>
        </a:defRPr>
      </a:lvl5pPr>
      <a:lvl6pPr marL="2285886" algn="l" defTabSz="914354" rtl="0" eaLnBrk="1" latinLnBrk="0" hangingPunct="1">
        <a:defRPr sz="1801" kern="1200">
          <a:solidFill>
            <a:schemeClr val="tx1"/>
          </a:solidFill>
          <a:latin typeface="+mn-lt"/>
          <a:ea typeface="+mn-ea"/>
          <a:cs typeface="+mn-cs"/>
        </a:defRPr>
      </a:lvl6pPr>
      <a:lvl7pPr marL="2743063" algn="l" defTabSz="914354" rtl="0" eaLnBrk="1" latinLnBrk="0" hangingPunct="1">
        <a:defRPr sz="1801" kern="1200">
          <a:solidFill>
            <a:schemeClr val="tx1"/>
          </a:solidFill>
          <a:latin typeface="+mn-lt"/>
          <a:ea typeface="+mn-ea"/>
          <a:cs typeface="+mn-cs"/>
        </a:defRPr>
      </a:lvl7pPr>
      <a:lvl8pPr marL="3200240" algn="l" defTabSz="914354" rtl="0" eaLnBrk="1" latinLnBrk="0" hangingPunct="1">
        <a:defRPr sz="1801" kern="1200">
          <a:solidFill>
            <a:schemeClr val="tx1"/>
          </a:solidFill>
          <a:latin typeface="+mn-lt"/>
          <a:ea typeface="+mn-ea"/>
          <a:cs typeface="+mn-cs"/>
        </a:defRPr>
      </a:lvl8pPr>
      <a:lvl9pPr marL="3657417" algn="l" defTabSz="914354" rtl="0" eaLnBrk="1" latinLnBrk="0" hangingPunct="1">
        <a:defRPr sz="18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hyperlink" Target="https://www.3gpp.org/ftp/TSG_RAN/TSG_RAN/TSGR_102/Docs/RP-233374.zip"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D30B7C3F-3D32-4F2D-8FDD-60718C51D42B}"/>
              </a:ext>
            </a:extLst>
          </p:cNvPr>
          <p:cNvSpPr>
            <a:spLocks noGrp="1"/>
          </p:cNvSpPr>
          <p:nvPr>
            <p:ph type="ctrTitle"/>
          </p:nvPr>
        </p:nvSpPr>
        <p:spPr/>
        <p:txBody>
          <a:bodyPr/>
          <a:lstStyle/>
          <a:p>
            <a:r>
              <a:rPr lang="en-US" b="1" dirty="0"/>
              <a:t>Status Report RAN WG4 </a:t>
            </a:r>
            <a:endParaRPr lang="en-US" b="1" dirty="0">
              <a:latin typeface="+mj-ea"/>
            </a:endParaRPr>
          </a:p>
        </p:txBody>
      </p:sp>
      <p:sp>
        <p:nvSpPr>
          <p:cNvPr id="5" name="Subtitle 4">
            <a:extLst>
              <a:ext uri="{FF2B5EF4-FFF2-40B4-BE49-F238E27FC236}">
                <a16:creationId xmlns:a16="http://schemas.microsoft.com/office/drawing/2014/main" xmlns="" id="{EBB0B9E5-9838-4AA8-B169-89A3469C2EB4}"/>
              </a:ext>
            </a:extLst>
          </p:cNvPr>
          <p:cNvSpPr>
            <a:spLocks noGrp="1"/>
          </p:cNvSpPr>
          <p:nvPr>
            <p:ph type="subTitle" idx="1"/>
          </p:nvPr>
        </p:nvSpPr>
        <p:spPr>
          <a:xfrm>
            <a:off x="1828800" y="4629683"/>
            <a:ext cx="8534400" cy="1036178"/>
          </a:xfrm>
        </p:spPr>
        <p:txBody>
          <a:bodyPr/>
          <a:lstStyle/>
          <a:p>
            <a:r>
              <a:rPr lang="en-US" sz="2000" dirty="0">
                <a:latin typeface="微软雅黑" panose="020B0503020204020204" pitchFamily="34" charset="-122"/>
                <a:ea typeface="微软雅黑" panose="020B0503020204020204" pitchFamily="34" charset="-122"/>
              </a:rPr>
              <a:t>3GPP RAN WG4 </a:t>
            </a:r>
            <a:r>
              <a:rPr lang="en-US" sz="2000" dirty="0" smtClean="0">
                <a:latin typeface="微软雅黑" panose="020B0503020204020204" pitchFamily="34" charset="-122"/>
                <a:ea typeface="微软雅黑" panose="020B0503020204020204" pitchFamily="34" charset="-122"/>
              </a:rPr>
              <a:t>Chair: Xizeng Dai</a:t>
            </a:r>
          </a:p>
          <a:p>
            <a:r>
              <a:rPr lang="en-US" sz="2000" dirty="0" smtClean="0">
                <a:latin typeface="微软雅黑" panose="020B0503020204020204" pitchFamily="34" charset="-122"/>
                <a:ea typeface="微软雅黑" panose="020B0503020204020204" pitchFamily="34" charset="-122"/>
              </a:rPr>
              <a:t>3GPP RAN WG4 Vice Chairs: </a:t>
            </a:r>
            <a:r>
              <a:rPr lang="en-US" altLang="zh-CN" sz="2000" dirty="0" smtClean="0">
                <a:latin typeface="微软雅黑" panose="020B0503020204020204" pitchFamily="34" charset="-122"/>
                <a:ea typeface="微软雅黑" panose="020B0503020204020204" pitchFamily="34" charset="-122"/>
              </a:rPr>
              <a:t>Gene Fong,  </a:t>
            </a:r>
            <a:r>
              <a:rPr lang="en-US" altLang="zh-CN" sz="2000" dirty="0">
                <a:latin typeface="微软雅黑" panose="020B0503020204020204" pitchFamily="34" charset="-122"/>
                <a:ea typeface="微软雅黑" panose="020B0503020204020204" pitchFamily="34" charset="-122"/>
              </a:rPr>
              <a:t>Shan Yang</a:t>
            </a:r>
            <a:endParaRPr lang="en-US" sz="2000" dirty="0" smtClean="0">
              <a:latin typeface="微软雅黑" panose="020B0503020204020204" pitchFamily="34" charset="-122"/>
              <a:ea typeface="微软雅黑" panose="020B0503020204020204" pitchFamily="34" charset="-122"/>
            </a:endParaRPr>
          </a:p>
        </p:txBody>
      </p:sp>
      <p:sp>
        <p:nvSpPr>
          <p:cNvPr id="2" name="TextBox 1">
            <a:extLst>
              <a:ext uri="{FF2B5EF4-FFF2-40B4-BE49-F238E27FC236}">
                <a16:creationId xmlns:a16="http://schemas.microsoft.com/office/drawing/2014/main" xmlns="" id="{E4CE5DCD-72B3-468A-A585-E6721DD18679}"/>
              </a:ext>
            </a:extLst>
          </p:cNvPr>
          <p:cNvSpPr txBox="1"/>
          <p:nvPr/>
        </p:nvSpPr>
        <p:spPr>
          <a:xfrm>
            <a:off x="236841" y="274551"/>
            <a:ext cx="5403239" cy="830997"/>
          </a:xfrm>
          <a:prstGeom prst="rect">
            <a:avLst/>
          </a:prstGeom>
          <a:noFill/>
        </p:spPr>
        <p:txBody>
          <a:bodyPr wrap="square" rtlCol="0">
            <a:spAutoFit/>
          </a:bodyPr>
          <a:lstStyle/>
          <a:p>
            <a:r>
              <a:rPr lang="en-US" altLang="zh-CN" sz="1600" b="1" dirty="0">
                <a:latin typeface="微软雅黑" panose="020B0503020204020204" pitchFamily="34" charset="-122"/>
                <a:ea typeface="微软雅黑" panose="020B0503020204020204" pitchFamily="34" charset="-122"/>
              </a:rPr>
              <a:t>3GPP TSG-RAN Meeting </a:t>
            </a:r>
            <a:r>
              <a:rPr lang="en-US" altLang="zh-CN" sz="1600" b="1" dirty="0" smtClean="0">
                <a:latin typeface="微软雅黑" panose="020B0503020204020204" pitchFamily="34" charset="-122"/>
                <a:ea typeface="微软雅黑" panose="020B0503020204020204" pitchFamily="34" charset="-122"/>
              </a:rPr>
              <a:t>#102</a:t>
            </a:r>
            <a:endParaRPr lang="en-US" altLang="zh-CN" sz="1600" b="1" dirty="0">
              <a:latin typeface="微软雅黑" panose="020B0503020204020204" pitchFamily="34" charset="-122"/>
              <a:ea typeface="微软雅黑" panose="020B0503020204020204" pitchFamily="34" charset="-122"/>
            </a:endParaRPr>
          </a:p>
          <a:p>
            <a:r>
              <a:rPr lang="en-US" altLang="zh-CN" sz="1600" b="1" dirty="0">
                <a:latin typeface="微软雅黑" panose="020B0503020204020204" pitchFamily="34" charset="-122"/>
                <a:ea typeface="微软雅黑" panose="020B0503020204020204" pitchFamily="34" charset="-122"/>
              </a:rPr>
              <a:t>Edinburgh, Scotland, December 11-15, 2023</a:t>
            </a:r>
            <a:endParaRPr lang="nl-NL" altLang="zh-CN" sz="1600" b="1" dirty="0" smtClean="0">
              <a:latin typeface="微软雅黑" panose="020B0503020204020204" pitchFamily="34" charset="-122"/>
              <a:ea typeface="微软雅黑" panose="020B0503020204020204" pitchFamily="34" charset="-122"/>
            </a:endParaRPr>
          </a:p>
          <a:p>
            <a:r>
              <a:rPr lang="en-US" altLang="zh-CN" sz="1600" b="1" dirty="0" smtClean="0">
                <a:latin typeface="微软雅黑" panose="020B0503020204020204" pitchFamily="34" charset="-122"/>
                <a:ea typeface="微软雅黑" panose="020B0503020204020204" pitchFamily="34" charset="-122"/>
              </a:rPr>
              <a:t>Agenda Item: 5.4</a:t>
            </a:r>
            <a:endParaRPr lang="en-US" altLang="zh-CN" sz="1600" b="1" dirty="0">
              <a:latin typeface="微软雅黑" panose="020B0503020204020204" pitchFamily="34" charset="-122"/>
              <a:ea typeface="微软雅黑" panose="020B0503020204020204" pitchFamily="34" charset="-122"/>
            </a:endParaRPr>
          </a:p>
        </p:txBody>
      </p:sp>
      <p:sp>
        <p:nvSpPr>
          <p:cNvPr id="6" name="TextBox 1">
            <a:extLst>
              <a:ext uri="{FF2B5EF4-FFF2-40B4-BE49-F238E27FC236}">
                <a16:creationId xmlns:a16="http://schemas.microsoft.com/office/drawing/2014/main" xmlns="" id="{E4CE5DCD-72B3-468A-A585-E6721DD18679}"/>
              </a:ext>
            </a:extLst>
          </p:cNvPr>
          <p:cNvSpPr txBox="1"/>
          <p:nvPr/>
        </p:nvSpPr>
        <p:spPr>
          <a:xfrm>
            <a:off x="7730857" y="274551"/>
            <a:ext cx="2519149" cy="338554"/>
          </a:xfrm>
          <a:prstGeom prst="rect">
            <a:avLst/>
          </a:prstGeom>
          <a:noFill/>
        </p:spPr>
        <p:txBody>
          <a:bodyPr wrap="square" rtlCol="0">
            <a:spAutoFit/>
          </a:bodyPr>
          <a:lstStyle/>
          <a:p>
            <a:pPr algn="r"/>
            <a:r>
              <a:rPr lang="en-US" sz="1600" b="1" dirty="0">
                <a:latin typeface="微软雅黑" panose="020B0503020204020204" pitchFamily="34" charset="-122"/>
                <a:ea typeface="微软雅黑" panose="020B0503020204020204" pitchFamily="34" charset="-122"/>
              </a:rPr>
              <a:t>RP-232710	</a:t>
            </a:r>
            <a:endParaRPr lang="en-US" sz="16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7519700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RAN4 </a:t>
            </a:r>
            <a:r>
              <a:rPr lang="en-US" b="1" dirty="0" smtClean="0">
                <a:latin typeface="微软雅黑" panose="020B0503020204020204" pitchFamily="34" charset="-122"/>
                <a:ea typeface="微软雅黑" panose="020B0503020204020204" pitchFamily="34" charset="-122"/>
              </a:rPr>
              <a:t>TU Planning</a:t>
            </a:r>
            <a:endParaRPr lang="ru-RU" dirty="0">
              <a:latin typeface="微软雅黑" panose="020B0503020204020204" pitchFamily="34" charset="-122"/>
              <a:ea typeface="微软雅黑" panose="020B0503020204020204" pitchFamily="34" charset="-122"/>
            </a:endParaRPr>
          </a:p>
        </p:txBody>
      </p:sp>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a:lnSpc>
                <a:spcPct val="150000"/>
              </a:lnSpc>
              <a:spcBef>
                <a:spcPts val="0"/>
              </a:spcBef>
              <a:spcAft>
                <a:spcPts val="0"/>
              </a:spcAft>
            </a:pPr>
            <a:r>
              <a:rPr lang="en-US" altLang="zh-CN" sz="1400" dirty="0"/>
              <a:t>The </a:t>
            </a:r>
            <a:r>
              <a:rPr lang="en-US" altLang="zh-CN" sz="1400" dirty="0" smtClean="0"/>
              <a:t>RAN4 TU budget: (available TUs for RAN4-led items: RF ~6.5TU, RD ~7TU)</a:t>
            </a:r>
          </a:p>
          <a:p>
            <a:pPr lvl="1">
              <a:lnSpc>
                <a:spcPct val="150000"/>
              </a:lnSpc>
              <a:spcBef>
                <a:spcPts val="0"/>
              </a:spcBef>
              <a:spcAft>
                <a:spcPts val="0"/>
              </a:spcAft>
            </a:pPr>
            <a:r>
              <a:rPr lang="en-US" altLang="zh-CN" sz="1200" dirty="0" smtClean="0"/>
              <a:t>Update TU by allocating RAN4 TUs for RAN1/2/3-led items and taking the Rel-18 </a:t>
            </a:r>
            <a:r>
              <a:rPr lang="en-US" altLang="zh-CN" sz="1200" dirty="0" err="1" smtClean="0"/>
              <a:t>Perf</a:t>
            </a:r>
            <a:r>
              <a:rPr lang="en-US" altLang="zh-CN" sz="1200" dirty="0" smtClean="0"/>
              <a:t> TUs into account based on RP-232699</a:t>
            </a:r>
            <a:endParaRPr lang="en-US" altLang="zh-CN" sz="1400" dirty="0"/>
          </a:p>
          <a:p>
            <a:pPr>
              <a:lnSpc>
                <a:spcPct val="150000"/>
              </a:lnSpc>
              <a:spcBef>
                <a:spcPts val="0"/>
              </a:spcBef>
              <a:spcAft>
                <a:spcPts val="0"/>
              </a:spcAft>
            </a:pPr>
            <a:endParaRPr lang="en-US" altLang="zh-CN" sz="1400" dirty="0" smtClean="0"/>
          </a:p>
          <a:p>
            <a:pPr>
              <a:lnSpc>
                <a:spcPct val="150000"/>
              </a:lnSpc>
              <a:spcBef>
                <a:spcPts val="0"/>
              </a:spcBef>
              <a:spcAft>
                <a:spcPts val="0"/>
              </a:spcAft>
            </a:pPr>
            <a:endParaRPr lang="en-US" altLang="zh-CN" sz="1400" dirty="0"/>
          </a:p>
          <a:p>
            <a:pPr>
              <a:lnSpc>
                <a:spcPct val="150000"/>
              </a:lnSpc>
              <a:spcBef>
                <a:spcPts val="0"/>
              </a:spcBef>
              <a:spcAft>
                <a:spcPts val="0"/>
              </a:spcAft>
            </a:pPr>
            <a:endParaRPr lang="en-US" altLang="zh-CN" sz="1400" dirty="0" smtClean="0"/>
          </a:p>
          <a:p>
            <a:pPr>
              <a:lnSpc>
                <a:spcPct val="150000"/>
              </a:lnSpc>
              <a:spcBef>
                <a:spcPts val="0"/>
              </a:spcBef>
              <a:spcAft>
                <a:spcPts val="0"/>
              </a:spcAft>
            </a:pPr>
            <a:endParaRPr lang="en-US" altLang="zh-CN" sz="1400" dirty="0"/>
          </a:p>
          <a:p>
            <a:pPr>
              <a:lnSpc>
                <a:spcPct val="150000"/>
              </a:lnSpc>
              <a:spcBef>
                <a:spcPts val="0"/>
              </a:spcBef>
              <a:spcAft>
                <a:spcPts val="0"/>
              </a:spcAft>
            </a:pPr>
            <a:endParaRPr lang="en-US" altLang="zh-CN" sz="1400" dirty="0" smtClean="0"/>
          </a:p>
          <a:p>
            <a:pPr>
              <a:lnSpc>
                <a:spcPct val="150000"/>
              </a:lnSpc>
              <a:spcBef>
                <a:spcPts val="0"/>
              </a:spcBef>
              <a:spcAft>
                <a:spcPts val="0"/>
              </a:spcAft>
            </a:pPr>
            <a:endParaRPr lang="en-US" altLang="zh-CN" sz="1400" dirty="0" smtClean="0"/>
          </a:p>
          <a:p>
            <a:pPr marL="0" indent="0">
              <a:lnSpc>
                <a:spcPct val="150000"/>
              </a:lnSpc>
              <a:spcBef>
                <a:spcPts val="0"/>
              </a:spcBef>
              <a:spcAft>
                <a:spcPts val="0"/>
              </a:spcAft>
              <a:buNone/>
            </a:pPr>
            <a:endParaRPr lang="en-US" altLang="zh-CN" sz="1400" dirty="0" smtClean="0"/>
          </a:p>
          <a:p>
            <a:pPr>
              <a:lnSpc>
                <a:spcPct val="150000"/>
              </a:lnSpc>
              <a:spcBef>
                <a:spcPts val="0"/>
              </a:spcBef>
              <a:spcAft>
                <a:spcPts val="0"/>
              </a:spcAft>
            </a:pPr>
            <a:endParaRPr lang="en-US" altLang="zh-CN" sz="1400" dirty="0"/>
          </a:p>
          <a:p>
            <a:pPr>
              <a:lnSpc>
                <a:spcPct val="150000"/>
              </a:lnSpc>
              <a:spcBef>
                <a:spcPts val="0"/>
              </a:spcBef>
              <a:spcAft>
                <a:spcPts val="0"/>
              </a:spcAft>
            </a:pPr>
            <a:endParaRPr lang="en-US" altLang="zh-CN" sz="1400" dirty="0" smtClean="0"/>
          </a:p>
          <a:p>
            <a:pPr>
              <a:lnSpc>
                <a:spcPct val="150000"/>
              </a:lnSpc>
              <a:spcBef>
                <a:spcPts val="0"/>
              </a:spcBef>
              <a:spcAft>
                <a:spcPts val="0"/>
              </a:spcAft>
            </a:pPr>
            <a:endParaRPr lang="en-US" altLang="zh-CN" sz="1400" dirty="0"/>
          </a:p>
          <a:p>
            <a:pPr>
              <a:lnSpc>
                <a:spcPct val="150000"/>
              </a:lnSpc>
              <a:spcBef>
                <a:spcPts val="0"/>
              </a:spcBef>
              <a:spcAft>
                <a:spcPts val="0"/>
              </a:spcAft>
            </a:pPr>
            <a:endParaRPr lang="en-US" altLang="zh-CN" sz="1400" dirty="0" smtClean="0"/>
          </a:p>
          <a:p>
            <a:pPr>
              <a:lnSpc>
                <a:spcPct val="150000"/>
              </a:lnSpc>
              <a:spcBef>
                <a:spcPts val="0"/>
              </a:spcBef>
              <a:spcAft>
                <a:spcPts val="0"/>
              </a:spcAft>
            </a:pPr>
            <a:endParaRPr lang="en-US" altLang="zh-CN" sz="1400" dirty="0"/>
          </a:p>
          <a:p>
            <a:pPr>
              <a:lnSpc>
                <a:spcPct val="150000"/>
              </a:lnSpc>
              <a:spcBef>
                <a:spcPts val="0"/>
              </a:spcBef>
              <a:spcAft>
                <a:spcPts val="0"/>
              </a:spcAft>
            </a:pPr>
            <a:endParaRPr lang="en-US" altLang="zh-CN" sz="1400" dirty="0" smtClean="0"/>
          </a:p>
          <a:p>
            <a:pPr>
              <a:lnSpc>
                <a:spcPct val="150000"/>
              </a:lnSpc>
              <a:spcBef>
                <a:spcPts val="0"/>
              </a:spcBef>
              <a:spcAft>
                <a:spcPts val="0"/>
              </a:spcAft>
            </a:pPr>
            <a:endParaRPr lang="en-US" altLang="zh-CN" sz="1400" dirty="0"/>
          </a:p>
          <a:p>
            <a:pPr>
              <a:lnSpc>
                <a:spcPct val="150000"/>
              </a:lnSpc>
              <a:spcBef>
                <a:spcPts val="0"/>
              </a:spcBef>
              <a:spcAft>
                <a:spcPts val="0"/>
              </a:spcAft>
            </a:pPr>
            <a:endParaRPr lang="en-US" altLang="zh-CN" sz="1400" dirty="0" smtClean="0"/>
          </a:p>
        </p:txBody>
      </p:sp>
      <p:pic>
        <p:nvPicPr>
          <p:cNvPr id="4" name="图片 3"/>
          <p:cNvPicPr>
            <a:picLocks noChangeAspect="1"/>
          </p:cNvPicPr>
          <p:nvPr/>
        </p:nvPicPr>
        <p:blipFill rotWithShape="1">
          <a:blip r:embed="rId3"/>
          <a:srcRect l="255" r="477"/>
          <a:stretch/>
        </p:blipFill>
        <p:spPr>
          <a:xfrm>
            <a:off x="524177" y="1986054"/>
            <a:ext cx="9685651" cy="4774735"/>
          </a:xfrm>
          <a:prstGeom prst="rect">
            <a:avLst/>
          </a:prstGeom>
        </p:spPr>
      </p:pic>
    </p:spTree>
    <p:extLst>
      <p:ext uri="{BB962C8B-B14F-4D97-AF65-F5344CB8AC3E}">
        <p14:creationId xmlns:p14="http://schemas.microsoft.com/office/powerpoint/2010/main" val="344621708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t>TEI CR</a:t>
            </a:r>
            <a:endParaRPr lang="ru-RU" dirty="0"/>
          </a:p>
        </p:txBody>
      </p:sp>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a:lnSpc>
                <a:spcPct val="150000"/>
              </a:lnSpc>
              <a:spcBef>
                <a:spcPts val="0"/>
              </a:spcBef>
              <a:spcAft>
                <a:spcPts val="0"/>
              </a:spcAft>
            </a:pPr>
            <a:r>
              <a:rPr lang="en-US" altLang="zh-CN" sz="1400" dirty="0" smtClean="0"/>
              <a:t>No TEI Cat-B CR were agreed in RAN4 this quarter (RAN4#108bis, RAN4#109)</a:t>
            </a:r>
            <a:endParaRPr lang="en-US" altLang="zh-CN" sz="1200" dirty="0" smtClean="0"/>
          </a:p>
          <a:p>
            <a:pPr lvl="2">
              <a:lnSpc>
                <a:spcPct val="150000"/>
              </a:lnSpc>
              <a:spcBef>
                <a:spcPts val="0"/>
              </a:spcBef>
              <a:spcAft>
                <a:spcPts val="0"/>
              </a:spcAft>
            </a:pPr>
            <a:endParaRPr lang="en-US" altLang="zh-CN" sz="800" dirty="0" smtClean="0"/>
          </a:p>
          <a:p>
            <a:pPr lvl="1">
              <a:lnSpc>
                <a:spcPct val="150000"/>
              </a:lnSpc>
              <a:spcBef>
                <a:spcPts val="0"/>
              </a:spcBef>
              <a:spcAft>
                <a:spcPts val="0"/>
              </a:spcAft>
            </a:pPr>
            <a:endParaRPr lang="en-US" altLang="zh-CN" sz="1200" dirty="0"/>
          </a:p>
          <a:p>
            <a:pPr lvl="1">
              <a:lnSpc>
                <a:spcPct val="150000"/>
              </a:lnSpc>
              <a:spcBef>
                <a:spcPts val="0"/>
              </a:spcBef>
              <a:spcAft>
                <a:spcPts val="0"/>
              </a:spcAft>
            </a:pPr>
            <a:endParaRPr lang="en-US" altLang="zh-CN" sz="1400" dirty="0"/>
          </a:p>
        </p:txBody>
      </p:sp>
      <p:sp>
        <p:nvSpPr>
          <p:cNvPr id="10" name="矩形 9"/>
          <p:cNvSpPr/>
          <p:nvPr/>
        </p:nvSpPr>
        <p:spPr>
          <a:xfrm>
            <a:off x="3048000" y="2274838"/>
            <a:ext cx="6096000" cy="461665"/>
          </a:xfrm>
          <a:prstGeom prst="rect">
            <a:avLst/>
          </a:prstGeom>
        </p:spPr>
        <p:txBody>
          <a:bodyPr>
            <a:spAutoFit/>
          </a:bodyPr>
          <a:lstStyle/>
          <a:p>
            <a:endParaRPr lang="en-US" dirty="0"/>
          </a:p>
        </p:txBody>
      </p:sp>
    </p:spTree>
    <p:extLst>
      <p:ext uri="{BB962C8B-B14F-4D97-AF65-F5344CB8AC3E}">
        <p14:creationId xmlns:p14="http://schemas.microsoft.com/office/powerpoint/2010/main" val="143572504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t>Thank </a:t>
            </a:r>
            <a:r>
              <a:rPr lang="en-US" b="1" dirty="0" smtClean="0"/>
              <a:t>You All!</a:t>
            </a:r>
            <a:endParaRPr lang="ru-RU" dirty="0"/>
          </a:p>
        </p:txBody>
      </p:sp>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marL="0" indent="0">
              <a:lnSpc>
                <a:spcPct val="150000"/>
              </a:lnSpc>
              <a:spcBef>
                <a:spcPts val="0"/>
              </a:spcBef>
              <a:spcAft>
                <a:spcPts val="0"/>
              </a:spcAft>
              <a:buNone/>
            </a:pPr>
            <a:r>
              <a:rPr lang="en-US" altLang="zh-CN" sz="1400" b="1" dirty="0" smtClean="0"/>
              <a:t>Many thanks to</a:t>
            </a:r>
            <a:r>
              <a:rPr lang="zh-CN" altLang="en-US" sz="1400" b="1" dirty="0" smtClean="0"/>
              <a:t>：</a:t>
            </a:r>
            <a:endParaRPr lang="en-US" altLang="zh-CN" sz="1400" b="1" dirty="0" smtClean="0"/>
          </a:p>
          <a:p>
            <a:pPr>
              <a:lnSpc>
                <a:spcPct val="150000"/>
              </a:lnSpc>
              <a:spcBef>
                <a:spcPts val="0"/>
              </a:spcBef>
              <a:spcAft>
                <a:spcPts val="0"/>
              </a:spcAft>
            </a:pPr>
            <a:r>
              <a:rPr lang="en-US" altLang="zh-CN" sz="1400" dirty="0" smtClean="0"/>
              <a:t>Vice chair Gene Fong, Shan Yang for chairing </a:t>
            </a:r>
            <a:r>
              <a:rPr lang="en-US" altLang="zh-CN" sz="1400" dirty="0"/>
              <a:t>sessions</a:t>
            </a:r>
          </a:p>
          <a:p>
            <a:pPr>
              <a:lnSpc>
                <a:spcPct val="150000"/>
              </a:lnSpc>
              <a:spcBef>
                <a:spcPts val="0"/>
              </a:spcBef>
              <a:spcAft>
                <a:spcPts val="0"/>
              </a:spcAft>
            </a:pPr>
            <a:r>
              <a:rPr lang="en-US" altLang="zh-CN" sz="1400" dirty="0" smtClean="0"/>
              <a:t>Carolyn </a:t>
            </a:r>
            <a:r>
              <a:rPr lang="en-US" altLang="zh-CN" sz="1400" dirty="0"/>
              <a:t>Taylor and Achraf Khsiba</a:t>
            </a:r>
            <a:r>
              <a:rPr lang="en-US" altLang="en-US" sz="1400" dirty="0" smtClean="0"/>
              <a:t> </a:t>
            </a:r>
            <a:r>
              <a:rPr lang="en-US" altLang="en-US" sz="1400" dirty="0"/>
              <a:t>for </a:t>
            </a:r>
            <a:r>
              <a:rPr lang="en-US" altLang="en-US" sz="1400" dirty="0" smtClean="0"/>
              <a:t>excellent MCC supports</a:t>
            </a:r>
            <a:endParaRPr lang="en-US" altLang="zh-CN" sz="1400" dirty="0"/>
          </a:p>
          <a:p>
            <a:pPr>
              <a:lnSpc>
                <a:spcPct val="150000"/>
              </a:lnSpc>
              <a:spcBef>
                <a:spcPts val="0"/>
              </a:spcBef>
              <a:spcAft>
                <a:spcPts val="0"/>
              </a:spcAft>
            </a:pPr>
            <a:r>
              <a:rPr lang="sv-SE" altLang="en-US" sz="1400" dirty="0" smtClean="0"/>
              <a:t>All the moderators </a:t>
            </a:r>
            <a:r>
              <a:rPr lang="sv-SE" altLang="en-US" sz="1400" dirty="0"/>
              <a:t>for leading </a:t>
            </a:r>
            <a:r>
              <a:rPr lang="sv-SE" altLang="en-US" sz="1400" dirty="0" smtClean="0"/>
              <a:t>the discussions </a:t>
            </a:r>
            <a:r>
              <a:rPr lang="sv-SE" altLang="en-US" sz="1400" dirty="0"/>
              <a:t>and providing </a:t>
            </a:r>
            <a:r>
              <a:rPr lang="sv-SE" altLang="en-US" sz="1400" dirty="0" smtClean="0"/>
              <a:t>summaries</a:t>
            </a:r>
          </a:p>
          <a:p>
            <a:pPr lvl="1">
              <a:lnSpc>
                <a:spcPct val="150000"/>
              </a:lnSpc>
              <a:spcBef>
                <a:spcPts val="0"/>
              </a:spcBef>
              <a:spcAft>
                <a:spcPts val="0"/>
              </a:spcAft>
            </a:pPr>
            <a:r>
              <a:rPr lang="sv-SE" altLang="en-US" sz="1200" dirty="0"/>
              <a:t>Haijie Qiu, </a:t>
            </a:r>
            <a:r>
              <a:rPr lang="sv-SE" altLang="en-US" sz="1200" dirty="0" smtClean="0"/>
              <a:t>Andrey </a:t>
            </a:r>
            <a:r>
              <a:rPr lang="en-US" altLang="zh-CN" sz="1200" dirty="0" smtClean="0"/>
              <a:t>Chervyakov,</a:t>
            </a:r>
            <a:r>
              <a:rPr lang="sv-SE" altLang="en-US" sz="1200" dirty="0" smtClean="0"/>
              <a:t> </a:t>
            </a:r>
            <a:r>
              <a:rPr lang="sv-SE" altLang="en-US" sz="1200" dirty="0"/>
              <a:t>Ada Wang, Aijun Cao, Alexander Hamilton, Alexander SAYENKO, Ato Yu, Aurelian Bria, Axel Mueller, Basaier Jialade, Bin Han, Bo Liu, Bozhi Li, CH Park, Chenchen Zhang, Chunhui Zhang, Chunxia Guo, Dan Hu, Dan Liu, Dimitri Gold, Dominique Brunel, Dominique Everaere, Dorin Panaitopol, Emil Olbrich, Fei Xue, He Wang, Hisashi Onozawa, Hong Li, Hsuanli Lin, Huiping Shan, Iwo Angelow, Jahidur Rahman, Jerry Cui, Jiakai Shi, Jin Wang, Jing Han, Jingzhou Wu, Jinqiang Xing, Jin-Yup Hwang, Johan Sköld, Johannes Hejselbaek, </a:t>
            </a:r>
            <a:r>
              <a:rPr lang="sv-SE" altLang="en-US" sz="1200" dirty="0" smtClean="0"/>
              <a:t>Joongkwan </a:t>
            </a:r>
            <a:r>
              <a:rPr lang="sv-SE" altLang="en-US" sz="1200" dirty="0"/>
              <a:t>Huh, Juan Zhang, Kazuyoshi Uesaka, Ke Li, Lars Dalsgaard, Laurent Noel, Lei Gao, Li Zhang, Licheng Lin, Lili Wang, Ling Lin, Lingyu Kong, Luca Llodigiani, </a:t>
            </a:r>
            <a:r>
              <a:rPr lang="sv-SE" altLang="en-US" sz="1200" dirty="0" smtClean="0"/>
              <a:t>Man </a:t>
            </a:r>
            <a:r>
              <a:rPr lang="sv-SE" altLang="en-US" sz="1200" dirty="0"/>
              <a:t>Hung Ng, Meng Zhang, Michal Szydelko, Mohammad Abdi Abyaneh, Muhammad Kazmi, Mustafa Emara, Nicholas Pu, Peng(Henry) Zhang, Per Lindell, Petri J. </a:t>
            </a:r>
            <a:r>
              <a:rPr lang="sv-SE" altLang="en-US" sz="1200" dirty="0" smtClean="0"/>
              <a:t>Vasenkari, Petri </a:t>
            </a:r>
            <a:r>
              <a:rPr lang="sv-SE" altLang="en-US" sz="1200" dirty="0"/>
              <a:t>Vasenkari, Phil Coan, Qian Yang, Qiming Li, Qiuge Guo, Ron Borsato, Roy Hu, Rui Zhou, Ruixin Wang, Sang Sun, Sanjun Feng, Santhan Thangarasa, Shiyuan Wang, Steven Chen, Suhwan Lim, Sumant Iyer, Taekhoon Kim, Tricia Li, Valentin Gheorghiu, Venkat Gonuguntla, Ville Vintola, Wael Boukley Hasan, Waseem Ozan, Wubin Zhou, Xiang Gao, Xiaoran Zhang, Xuan Yi, Xusheng Wei, Yang Tang, Yanze Fu, Yao Kun, Yasuki Suzuki, Ye Liu, Yiran Jin, Yoonoh Yang, Yuexia Song, Yunchuan Yang, Yuta Oguma, Zehan Zhao, Zhifeng Ma, Zhongyi </a:t>
            </a:r>
            <a:r>
              <a:rPr lang="sv-SE" altLang="en-US" sz="1200" dirty="0" smtClean="0"/>
              <a:t>Shen</a:t>
            </a:r>
          </a:p>
          <a:p>
            <a:pPr>
              <a:lnSpc>
                <a:spcPct val="150000"/>
              </a:lnSpc>
              <a:spcBef>
                <a:spcPts val="0"/>
              </a:spcBef>
              <a:spcAft>
                <a:spcPts val="0"/>
              </a:spcAft>
            </a:pPr>
            <a:r>
              <a:rPr lang="sv-SE" altLang="zh-CN" sz="1400" dirty="0" smtClean="0"/>
              <a:t>Delegates </a:t>
            </a:r>
            <a:r>
              <a:rPr lang="sv-SE" altLang="zh-CN" sz="1400" dirty="0"/>
              <a:t>for </a:t>
            </a:r>
            <a:r>
              <a:rPr lang="sv-SE" altLang="zh-CN" sz="1400" dirty="0" smtClean="0"/>
              <a:t>great contributions </a:t>
            </a:r>
            <a:r>
              <a:rPr lang="sv-SE" altLang="zh-CN" sz="1400" dirty="0"/>
              <a:t>and </a:t>
            </a:r>
            <a:r>
              <a:rPr lang="sv-SE" altLang="zh-CN" sz="1400" dirty="0" smtClean="0"/>
              <a:t>discussions.</a:t>
            </a:r>
            <a:endParaRPr lang="en-US" altLang="zh-CN" sz="1400" dirty="0"/>
          </a:p>
        </p:txBody>
      </p:sp>
    </p:spTree>
    <p:extLst>
      <p:ext uri="{BB962C8B-B14F-4D97-AF65-F5344CB8AC3E}">
        <p14:creationId xmlns:p14="http://schemas.microsoft.com/office/powerpoint/2010/main" val="286617439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t>Summary (1/2)</a:t>
            </a:r>
            <a:endParaRPr lang="ru-RU" dirty="0"/>
          </a:p>
        </p:txBody>
      </p:sp>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507319" cy="5095171"/>
          </a:xfrm>
        </p:spPr>
        <p:txBody>
          <a:bodyPr/>
          <a:lstStyle/>
          <a:p>
            <a:pPr>
              <a:lnSpc>
                <a:spcPct val="150000"/>
              </a:lnSpc>
              <a:spcBef>
                <a:spcPts val="0"/>
              </a:spcBef>
              <a:spcAft>
                <a:spcPts val="0"/>
              </a:spcAft>
            </a:pPr>
            <a:r>
              <a:rPr lang="en-US" sz="1400" dirty="0"/>
              <a:t>In </a:t>
            </a:r>
            <a:r>
              <a:rPr lang="en-US" sz="1400" dirty="0" smtClean="0"/>
              <a:t>Q</a:t>
            </a:r>
            <a:r>
              <a:rPr lang="en-US" sz="1400" dirty="0"/>
              <a:t>4</a:t>
            </a:r>
            <a:r>
              <a:rPr lang="en-US" sz="1400" dirty="0" smtClean="0"/>
              <a:t> 202</a:t>
            </a:r>
            <a:r>
              <a:rPr lang="en-US" altLang="zh-CN" sz="1400" dirty="0" smtClean="0"/>
              <a:t>3</a:t>
            </a:r>
            <a:r>
              <a:rPr lang="en-US" sz="1400" dirty="0" smtClean="0"/>
              <a:t>, </a:t>
            </a:r>
            <a:r>
              <a:rPr lang="en-US" sz="1400" dirty="0"/>
              <a:t>RAN4 had 2</a:t>
            </a:r>
            <a:r>
              <a:rPr lang="en-US" sz="1400" dirty="0" smtClean="0"/>
              <a:t> face to face meeting, i.e., RAN4#108</a:t>
            </a:r>
            <a:r>
              <a:rPr lang="en-US" altLang="zh-CN" sz="1400" dirty="0" smtClean="0"/>
              <a:t>bis</a:t>
            </a:r>
            <a:r>
              <a:rPr lang="en-US" sz="1400" dirty="0" smtClean="0"/>
              <a:t> in Xiamen and RAN4#109 in Chicago</a:t>
            </a:r>
            <a:endParaRPr lang="en-US" sz="1400" dirty="0"/>
          </a:p>
          <a:p>
            <a:pPr lvl="1">
              <a:lnSpc>
                <a:spcPct val="150000"/>
              </a:lnSpc>
              <a:spcBef>
                <a:spcPts val="0"/>
              </a:spcBef>
              <a:spcAft>
                <a:spcPts val="0"/>
              </a:spcAft>
            </a:pPr>
            <a:r>
              <a:rPr lang="en-US" altLang="zh-CN" sz="1200" dirty="0" smtClean="0"/>
              <a:t>Three </a:t>
            </a:r>
            <a:r>
              <a:rPr lang="en-US" altLang="zh-CN" sz="1200" dirty="0"/>
              <a:t>parallel sessions (Main, RRM, and </a:t>
            </a:r>
            <a:r>
              <a:rPr lang="en-US" altLang="zh-CN" sz="1200" dirty="0" err="1"/>
              <a:t>BSRF_Demod_Test</a:t>
            </a:r>
            <a:r>
              <a:rPr lang="en-US" altLang="zh-CN" sz="1200" dirty="0"/>
              <a:t>) + one ad hoc session were </a:t>
            </a:r>
            <a:r>
              <a:rPr lang="en-US" altLang="zh-CN" sz="1200" dirty="0" smtClean="0"/>
              <a:t>scheduled</a:t>
            </a:r>
            <a:r>
              <a:rPr lang="en-US" altLang="zh-CN" sz="1200" dirty="0"/>
              <a:t> </a:t>
            </a:r>
            <a:r>
              <a:rPr lang="en-US" altLang="zh-CN" sz="1200" dirty="0" smtClean="0"/>
              <a:t>for RAN4#108bis meeting</a:t>
            </a:r>
          </a:p>
          <a:p>
            <a:pPr lvl="1">
              <a:lnSpc>
                <a:spcPct val="150000"/>
              </a:lnSpc>
              <a:spcBef>
                <a:spcPts val="0"/>
              </a:spcBef>
              <a:spcAft>
                <a:spcPts val="0"/>
              </a:spcAft>
            </a:pPr>
            <a:r>
              <a:rPr lang="en-US" altLang="zh-CN" sz="1200" dirty="0"/>
              <a:t>Three parallel sessions (Main, RRM, and </a:t>
            </a:r>
            <a:r>
              <a:rPr lang="en-US" altLang="zh-CN" sz="1200" dirty="0" err="1"/>
              <a:t>BSRF_Demod_Test</a:t>
            </a:r>
            <a:r>
              <a:rPr lang="en-US" altLang="zh-CN" sz="1200" dirty="0"/>
              <a:t>) + </a:t>
            </a:r>
            <a:r>
              <a:rPr lang="en-US" altLang="zh-CN" sz="1200" dirty="0" smtClean="0"/>
              <a:t>two </a:t>
            </a:r>
            <a:r>
              <a:rPr lang="en-US" altLang="zh-CN" sz="1200" dirty="0"/>
              <a:t>ad hoc </a:t>
            </a:r>
            <a:r>
              <a:rPr lang="en-US" altLang="zh-CN" sz="1200" dirty="0" smtClean="0"/>
              <a:t>sessions </a:t>
            </a:r>
            <a:r>
              <a:rPr lang="en-US" altLang="zh-CN" sz="1200" dirty="0"/>
              <a:t>were scheduled for </a:t>
            </a:r>
            <a:r>
              <a:rPr lang="en-US" altLang="zh-CN" sz="1200" dirty="0" smtClean="0"/>
              <a:t>RAN4#109 </a:t>
            </a:r>
            <a:r>
              <a:rPr lang="en-US" altLang="zh-CN" sz="1200" dirty="0"/>
              <a:t>meeting</a:t>
            </a:r>
          </a:p>
          <a:p>
            <a:pPr lvl="1">
              <a:lnSpc>
                <a:spcPct val="150000"/>
              </a:lnSpc>
              <a:spcBef>
                <a:spcPts val="0"/>
              </a:spcBef>
              <a:spcAft>
                <a:spcPts val="0"/>
              </a:spcAft>
            </a:pPr>
            <a:r>
              <a:rPr lang="en-US" altLang="zh-CN" sz="1200" dirty="0" smtClean="0"/>
              <a:t>Full </a:t>
            </a:r>
            <a:r>
              <a:rPr lang="en-US" altLang="zh-CN" sz="1200" dirty="0"/>
              <a:t>agendas including maintenance were </a:t>
            </a:r>
            <a:r>
              <a:rPr lang="en-US" altLang="zh-CN" sz="1200" dirty="0" smtClean="0"/>
              <a:t>set</a:t>
            </a:r>
            <a:r>
              <a:rPr lang="en-US" altLang="zh-CN" sz="1200" dirty="0"/>
              <a:t> </a:t>
            </a:r>
            <a:r>
              <a:rPr lang="en-US" altLang="zh-CN" sz="1200" dirty="0" smtClean="0"/>
              <a:t>only for RAN4#109 meeting</a:t>
            </a:r>
            <a:endParaRPr lang="en-US" altLang="zh-CN" sz="1200" dirty="0"/>
          </a:p>
          <a:p>
            <a:pPr>
              <a:lnSpc>
                <a:spcPct val="150000"/>
              </a:lnSpc>
              <a:spcBef>
                <a:spcPts val="0"/>
              </a:spcBef>
              <a:spcAft>
                <a:spcPts val="0"/>
              </a:spcAft>
            </a:pPr>
            <a:r>
              <a:rPr lang="en-US" altLang="zh-CN" sz="1400" dirty="0" smtClean="0"/>
              <a:t>Rel-15/Rel-16, Rel-17 and Rel-18 closed spectrum-related items maintenance</a:t>
            </a:r>
            <a:endParaRPr lang="en-US" altLang="zh-CN" sz="1400" dirty="0"/>
          </a:p>
          <a:p>
            <a:pPr lvl="1">
              <a:lnSpc>
                <a:spcPct val="150000"/>
              </a:lnSpc>
              <a:spcBef>
                <a:spcPts val="0"/>
              </a:spcBef>
              <a:spcAft>
                <a:spcPts val="0"/>
              </a:spcAft>
            </a:pPr>
            <a:r>
              <a:rPr lang="en-US" altLang="zh-CN" sz="1200" dirty="0" smtClean="0"/>
              <a:t>In RAN4#109, there were totally 315 contributions (10.82% of total </a:t>
            </a:r>
            <a:r>
              <a:rPr lang="en-US" altLang="zh-CN" sz="1200" dirty="0" err="1" smtClean="0"/>
              <a:t>tdocs</a:t>
            </a:r>
            <a:r>
              <a:rPr lang="en-US" altLang="zh-CN" sz="1200" dirty="0" smtClean="0"/>
              <a:t>, 10.91% in Q3 2023) for Rel-15 or Rel-16 maintenance.</a:t>
            </a:r>
          </a:p>
          <a:p>
            <a:pPr lvl="1">
              <a:lnSpc>
                <a:spcPct val="150000"/>
              </a:lnSpc>
              <a:spcBef>
                <a:spcPts val="0"/>
              </a:spcBef>
              <a:spcAft>
                <a:spcPts val="0"/>
              </a:spcAft>
            </a:pPr>
            <a:r>
              <a:rPr lang="en-US" altLang="zh-CN" sz="1200" dirty="0" smtClean="0"/>
              <a:t>In RAN4#109, there were totally 231 contributions (7.93% of total </a:t>
            </a:r>
            <a:r>
              <a:rPr lang="en-US" altLang="zh-CN" sz="1200" dirty="0" err="1" smtClean="0"/>
              <a:t>tdocs</a:t>
            </a:r>
            <a:r>
              <a:rPr lang="en-US" altLang="zh-CN" sz="1200" dirty="0" smtClean="0"/>
              <a:t>, 11.89% in Q3 2023) for Rel-17 maintenance.</a:t>
            </a:r>
          </a:p>
          <a:p>
            <a:pPr lvl="1">
              <a:lnSpc>
                <a:spcPct val="150000"/>
              </a:lnSpc>
              <a:spcBef>
                <a:spcPts val="0"/>
              </a:spcBef>
              <a:spcAft>
                <a:spcPts val="0"/>
              </a:spcAft>
            </a:pPr>
            <a:r>
              <a:rPr lang="en-US" altLang="zh-CN" sz="1200" dirty="0" smtClean="0"/>
              <a:t>In RAN4#109, there were totally 52 contributions (1.78% of total </a:t>
            </a:r>
            <a:r>
              <a:rPr lang="en-US" altLang="zh-CN" sz="1200" dirty="0" err="1" smtClean="0"/>
              <a:t>tdocs</a:t>
            </a:r>
            <a:r>
              <a:rPr lang="en-US" altLang="zh-CN" sz="1200" dirty="0" smtClean="0"/>
              <a:t>, 2.22% in Q3 2023) for Rel-18 maintenance (some spectrum related WIs)</a:t>
            </a:r>
          </a:p>
          <a:p>
            <a:pPr>
              <a:lnSpc>
                <a:spcPct val="150000"/>
              </a:lnSpc>
              <a:spcBef>
                <a:spcPts val="0"/>
              </a:spcBef>
              <a:spcAft>
                <a:spcPts val="0"/>
              </a:spcAft>
            </a:pPr>
            <a:r>
              <a:rPr lang="en-US" altLang="zh-CN" sz="1400" dirty="0" smtClean="0"/>
              <a:t>Rel-18 </a:t>
            </a:r>
            <a:r>
              <a:rPr lang="en-US" altLang="zh-CN" sz="1400" dirty="0"/>
              <a:t>WI/SI (total </a:t>
            </a:r>
            <a:r>
              <a:rPr lang="en-US" altLang="zh-CN" sz="1400" dirty="0" smtClean="0"/>
              <a:t>90 </a:t>
            </a:r>
            <a:r>
              <a:rPr lang="en-US" altLang="zh-CN" sz="1400" dirty="0"/>
              <a:t>items: </a:t>
            </a:r>
            <a:r>
              <a:rPr lang="en-US" altLang="zh-CN" sz="1400" dirty="0" smtClean="0"/>
              <a:t>17 </a:t>
            </a:r>
            <a:r>
              <a:rPr lang="en-US" altLang="zh-CN" sz="1400" dirty="0"/>
              <a:t>closed, </a:t>
            </a:r>
            <a:r>
              <a:rPr lang="en-US" altLang="zh-CN" sz="1400" dirty="0" smtClean="0"/>
              <a:t>72 </a:t>
            </a:r>
            <a:r>
              <a:rPr lang="en-US" altLang="zh-CN" sz="1400" dirty="0"/>
              <a:t>on-going in next Quarter, </a:t>
            </a:r>
            <a:r>
              <a:rPr lang="en-US" altLang="zh-CN" sz="1400" dirty="0" smtClean="0"/>
              <a:t>1 </a:t>
            </a:r>
            <a:r>
              <a:rPr lang="en-US" altLang="zh-CN" sz="1400" dirty="0"/>
              <a:t>on-hold)</a:t>
            </a:r>
          </a:p>
          <a:p>
            <a:pPr lvl="1">
              <a:lnSpc>
                <a:spcPct val="150000"/>
              </a:lnSpc>
              <a:spcBef>
                <a:spcPts val="0"/>
              </a:spcBef>
              <a:spcAft>
                <a:spcPts val="0"/>
              </a:spcAft>
            </a:pPr>
            <a:r>
              <a:rPr lang="en-US" altLang="zh-CN" sz="1200" dirty="0"/>
              <a:t>RAN4 focuses on </a:t>
            </a:r>
            <a:r>
              <a:rPr lang="en-US" altLang="zh-CN" sz="1200" dirty="0" smtClean="0"/>
              <a:t>finalization of Rel-18 </a:t>
            </a:r>
            <a:r>
              <a:rPr lang="en-US" altLang="zh-CN" sz="1200" dirty="0"/>
              <a:t>SIs and Rel-18 WI core </a:t>
            </a:r>
            <a:r>
              <a:rPr lang="en-US" altLang="zh-CN" sz="1200" dirty="0" smtClean="0"/>
              <a:t>parts</a:t>
            </a:r>
          </a:p>
          <a:p>
            <a:pPr lvl="2">
              <a:lnSpc>
                <a:spcPct val="150000"/>
              </a:lnSpc>
              <a:spcBef>
                <a:spcPts val="0"/>
              </a:spcBef>
              <a:spcAft>
                <a:spcPts val="0"/>
              </a:spcAft>
            </a:pPr>
            <a:r>
              <a:rPr lang="en-US" altLang="zh-CN" sz="1200" dirty="0" smtClean="0"/>
              <a:t>All the RAN4-led SI and non-spectrum WI core parts were expected to be completed except for one item</a:t>
            </a:r>
            <a:r>
              <a:rPr lang="en-US" altLang="zh-CN" sz="1200" dirty="0"/>
              <a:t>, i.e., </a:t>
            </a:r>
            <a:r>
              <a:rPr lang="en-US" altLang="zh-CN" sz="1200" dirty="0" err="1" smtClean="0"/>
              <a:t>NR_channel_raster_enh</a:t>
            </a:r>
            <a:endParaRPr lang="en-US" altLang="zh-CN" sz="1200" dirty="0" smtClean="0"/>
          </a:p>
          <a:p>
            <a:pPr lvl="2">
              <a:lnSpc>
                <a:spcPct val="150000"/>
              </a:lnSpc>
              <a:spcBef>
                <a:spcPts val="0"/>
              </a:spcBef>
              <a:spcAft>
                <a:spcPts val="0"/>
              </a:spcAft>
            </a:pPr>
            <a:r>
              <a:rPr lang="en-US" altLang="zh-CN" sz="1200" dirty="0" smtClean="0"/>
              <a:t>Most of basket WIs will be extended to March 2024 based on the agreement in RAN#101, because Rel-19 specifications will not be available at least until September 2024</a:t>
            </a:r>
          </a:p>
          <a:p>
            <a:pPr lvl="1">
              <a:lnSpc>
                <a:spcPct val="150000"/>
              </a:lnSpc>
              <a:spcBef>
                <a:spcPts val="0"/>
              </a:spcBef>
              <a:spcAft>
                <a:spcPts val="0"/>
              </a:spcAft>
            </a:pPr>
            <a:r>
              <a:rPr lang="en-US" altLang="zh-CN" sz="1200" dirty="0" smtClean="0"/>
              <a:t>Statuses of WI/SI can be found in the next slides</a:t>
            </a:r>
          </a:p>
        </p:txBody>
      </p:sp>
    </p:spTree>
    <p:extLst>
      <p:ext uri="{BB962C8B-B14F-4D97-AF65-F5344CB8AC3E}">
        <p14:creationId xmlns:p14="http://schemas.microsoft.com/office/powerpoint/2010/main" val="226156707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t>Summary </a:t>
            </a:r>
            <a:r>
              <a:rPr lang="en-US" b="1" dirty="0" smtClean="0"/>
              <a:t>(2/2</a:t>
            </a:r>
            <a:r>
              <a:rPr lang="en-US" b="1" dirty="0"/>
              <a:t>)</a:t>
            </a:r>
            <a:endParaRPr lang="ru-RU" dirty="0"/>
          </a:p>
        </p:txBody>
      </p:sp>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a:lnSpc>
                <a:spcPct val="150000"/>
              </a:lnSpc>
              <a:spcBef>
                <a:spcPts val="0"/>
              </a:spcBef>
              <a:spcAft>
                <a:spcPts val="0"/>
              </a:spcAft>
            </a:pPr>
            <a:r>
              <a:rPr lang="en-US" altLang="zh-CN" sz="1400" dirty="0" smtClean="0"/>
              <a:t>Rel-18 WI/SI (total 93 items: 64 core part to be closed, 29 (24 basket WIs) to be extended)</a:t>
            </a:r>
            <a:endParaRPr lang="en-US" altLang="zh-CN" sz="1400" dirty="0"/>
          </a:p>
          <a:p>
            <a:pPr lvl="1">
              <a:lnSpc>
                <a:spcPct val="150000"/>
              </a:lnSpc>
              <a:spcBef>
                <a:spcPts val="0"/>
              </a:spcBef>
              <a:spcAft>
                <a:spcPts val="0"/>
              </a:spcAft>
            </a:pPr>
            <a:r>
              <a:rPr lang="en-US" altLang="zh-CN" sz="1200" dirty="0" smtClean="0"/>
              <a:t>Red color: </a:t>
            </a:r>
            <a:r>
              <a:rPr lang="en-US" altLang="zh-CN" sz="1200" dirty="0" smtClean="0">
                <a:solidFill>
                  <a:srgbClr val="C00000"/>
                </a:solidFill>
              </a:rPr>
              <a:t>to be extended</a:t>
            </a:r>
            <a:r>
              <a:rPr lang="en-US" altLang="zh-CN" sz="1200" dirty="0" smtClean="0"/>
              <a:t>. Green </a:t>
            </a:r>
            <a:r>
              <a:rPr lang="en-US" altLang="zh-CN" sz="1200" dirty="0"/>
              <a:t>color: </a:t>
            </a:r>
            <a:r>
              <a:rPr lang="en-US" altLang="zh-CN" sz="1200" dirty="0" smtClean="0">
                <a:solidFill>
                  <a:srgbClr val="00B050"/>
                </a:solidFill>
              </a:rPr>
              <a:t>to be completed/stopped. </a:t>
            </a:r>
            <a:r>
              <a:rPr lang="en-US" altLang="zh-CN" sz="1200" dirty="0" smtClean="0"/>
              <a:t>Black color: on-going.</a:t>
            </a:r>
            <a:endParaRPr lang="en-US" altLang="zh-CN" sz="1200" dirty="0">
              <a:solidFill>
                <a:schemeClr val="bg1">
                  <a:lumMod val="65000"/>
                </a:schemeClr>
              </a:solidFill>
            </a:endParaRPr>
          </a:p>
        </p:txBody>
      </p:sp>
      <p:sp>
        <p:nvSpPr>
          <p:cNvPr id="8" name="矩形 7"/>
          <p:cNvSpPr/>
          <p:nvPr/>
        </p:nvSpPr>
        <p:spPr>
          <a:xfrm>
            <a:off x="205848" y="1936195"/>
            <a:ext cx="3154987" cy="246221"/>
          </a:xfrm>
          <a:prstGeom prst="rect">
            <a:avLst/>
          </a:prstGeom>
        </p:spPr>
        <p:txBody>
          <a:bodyPr wrap="square">
            <a:spAutoFit/>
          </a:bodyPr>
          <a:lstStyle/>
          <a:p>
            <a:r>
              <a:rPr lang="en-US" sz="1000" b="1" dirty="0" smtClean="0">
                <a:latin typeface="微软雅黑" panose="020B0503020204020204" pitchFamily="34" charset="-122"/>
                <a:ea typeface="微软雅黑" panose="020B0503020204020204" pitchFamily="34" charset="-122"/>
              </a:rPr>
              <a:t>RAN1~3 led WI/SI (RAN4 core part)</a:t>
            </a:r>
            <a:r>
              <a:rPr lang="zh-CN" altLang="en-US" sz="1000" b="1" dirty="0" smtClean="0">
                <a:latin typeface="微软雅黑" panose="020B0503020204020204" pitchFamily="34" charset="-122"/>
                <a:ea typeface="微软雅黑" panose="020B0503020204020204" pitchFamily="34" charset="-122"/>
              </a:rPr>
              <a:t>（</a:t>
            </a:r>
            <a:r>
              <a:rPr lang="en-US" altLang="zh-CN" sz="1000" b="1" dirty="0" smtClean="0">
                <a:latin typeface="微软雅黑" panose="020B0503020204020204" pitchFamily="34" charset="-122"/>
                <a:ea typeface="微软雅黑" panose="020B0503020204020204" pitchFamily="34" charset="-122"/>
              </a:rPr>
              <a:t>22/</a:t>
            </a:r>
            <a:r>
              <a:rPr lang="en-US" altLang="zh-CN" sz="1000" b="1" dirty="0" smtClean="0">
                <a:solidFill>
                  <a:srgbClr val="339966"/>
                </a:solidFill>
                <a:latin typeface="微软雅黑" panose="020B0503020204020204" pitchFamily="34" charset="-122"/>
                <a:ea typeface="微软雅黑" panose="020B0503020204020204" pitchFamily="34" charset="-122"/>
              </a:rPr>
              <a:t>20</a:t>
            </a:r>
            <a:r>
              <a:rPr lang="zh-CN" altLang="en-US" sz="1000" b="1" dirty="0" smtClean="0">
                <a:latin typeface="微软雅黑" panose="020B0503020204020204" pitchFamily="34" charset="-122"/>
                <a:ea typeface="微软雅黑" panose="020B0503020204020204" pitchFamily="34" charset="-122"/>
              </a:rPr>
              <a:t>）</a:t>
            </a:r>
            <a:endParaRPr lang="en-US" sz="1000" b="1" dirty="0">
              <a:latin typeface="微软雅黑" panose="020B0503020204020204" pitchFamily="34" charset="-122"/>
              <a:ea typeface="微软雅黑" panose="020B0503020204020204" pitchFamily="34" charset="-122"/>
            </a:endParaRPr>
          </a:p>
        </p:txBody>
      </p:sp>
      <p:sp>
        <p:nvSpPr>
          <p:cNvPr id="9" name="矩形 8"/>
          <p:cNvSpPr/>
          <p:nvPr/>
        </p:nvSpPr>
        <p:spPr>
          <a:xfrm>
            <a:off x="3238810" y="1936195"/>
            <a:ext cx="2985778" cy="246221"/>
          </a:xfrm>
          <a:prstGeom prst="rect">
            <a:avLst/>
          </a:prstGeom>
        </p:spPr>
        <p:txBody>
          <a:bodyPr wrap="square">
            <a:spAutoFit/>
          </a:bodyPr>
          <a:lstStyle/>
          <a:p>
            <a:r>
              <a:rPr lang="en-US" sz="1000" b="1" dirty="0" smtClean="0">
                <a:latin typeface="微软雅黑" panose="020B0503020204020204" pitchFamily="34" charset="-122"/>
                <a:ea typeface="微软雅黑" panose="020B0503020204020204" pitchFamily="34" charset="-122"/>
              </a:rPr>
              <a:t>RAN4 non-spectrum WI/SI(core)</a:t>
            </a:r>
            <a:r>
              <a:rPr lang="zh-CN" altLang="en-US" sz="1000" b="1" dirty="0" smtClean="0">
                <a:latin typeface="微软雅黑" panose="020B0503020204020204" pitchFamily="34" charset="-122"/>
                <a:ea typeface="微软雅黑" panose="020B0503020204020204" pitchFamily="34" charset="-122"/>
              </a:rPr>
              <a:t>（</a:t>
            </a:r>
            <a:r>
              <a:rPr lang="en-US" altLang="zh-CN" sz="1000" b="1" dirty="0" smtClean="0">
                <a:latin typeface="微软雅黑" panose="020B0503020204020204" pitchFamily="34" charset="-122"/>
                <a:ea typeface="微软雅黑" panose="020B0503020204020204" pitchFamily="34" charset="-122"/>
              </a:rPr>
              <a:t>22/</a:t>
            </a:r>
            <a:r>
              <a:rPr lang="en-US" altLang="zh-CN" sz="1000" b="1" dirty="0" smtClean="0">
                <a:solidFill>
                  <a:srgbClr val="339966"/>
                </a:solidFill>
                <a:latin typeface="微软雅黑" panose="020B0503020204020204" pitchFamily="34" charset="-122"/>
                <a:ea typeface="微软雅黑" panose="020B0503020204020204" pitchFamily="34" charset="-122"/>
              </a:rPr>
              <a:t>21</a:t>
            </a:r>
            <a:r>
              <a:rPr lang="zh-CN" altLang="en-US" sz="1000" b="1" dirty="0" smtClean="0">
                <a:latin typeface="微软雅黑" panose="020B0503020204020204" pitchFamily="34" charset="-122"/>
                <a:ea typeface="微软雅黑" panose="020B0503020204020204" pitchFamily="34" charset="-122"/>
              </a:rPr>
              <a:t>）</a:t>
            </a:r>
            <a:endParaRPr lang="en-US" sz="1000" b="1" dirty="0">
              <a:latin typeface="微软雅黑" panose="020B0503020204020204" pitchFamily="34" charset="-122"/>
              <a:ea typeface="微软雅黑" panose="020B0503020204020204" pitchFamily="34" charset="-122"/>
            </a:endParaRPr>
          </a:p>
        </p:txBody>
      </p:sp>
      <p:sp>
        <p:nvSpPr>
          <p:cNvPr id="10" name="矩形 9"/>
          <p:cNvSpPr/>
          <p:nvPr/>
        </p:nvSpPr>
        <p:spPr>
          <a:xfrm>
            <a:off x="6369667" y="1936195"/>
            <a:ext cx="2525859" cy="246221"/>
          </a:xfrm>
          <a:prstGeom prst="rect">
            <a:avLst/>
          </a:prstGeom>
        </p:spPr>
        <p:txBody>
          <a:bodyPr wrap="square">
            <a:spAutoFit/>
          </a:bodyPr>
          <a:lstStyle/>
          <a:p>
            <a:r>
              <a:rPr lang="en-US" sz="1000" b="1" dirty="0" smtClean="0">
                <a:latin typeface="微软雅黑" panose="020B0503020204020204" pitchFamily="34" charset="-122"/>
                <a:ea typeface="微软雅黑" panose="020B0503020204020204" pitchFamily="34" charset="-122"/>
              </a:rPr>
              <a:t>RAN4 led spectrum WI/SI</a:t>
            </a:r>
            <a:r>
              <a:rPr lang="zh-CN" altLang="en-US" sz="1000" b="1" dirty="0" smtClean="0">
                <a:latin typeface="微软雅黑" panose="020B0503020204020204" pitchFamily="34" charset="-122"/>
                <a:ea typeface="微软雅黑" panose="020B0503020204020204" pitchFamily="34" charset="-122"/>
              </a:rPr>
              <a:t>（</a:t>
            </a:r>
            <a:r>
              <a:rPr lang="en-US" altLang="zh-CN" sz="1000" b="1" dirty="0" smtClean="0">
                <a:latin typeface="微软雅黑" panose="020B0503020204020204" pitchFamily="34" charset="-122"/>
                <a:ea typeface="微软雅黑" panose="020B0503020204020204" pitchFamily="34" charset="-122"/>
              </a:rPr>
              <a:t>49/</a:t>
            </a:r>
            <a:r>
              <a:rPr lang="en-US" altLang="zh-CN" sz="1000" b="1" dirty="0" smtClean="0">
                <a:solidFill>
                  <a:srgbClr val="00B050"/>
                </a:solidFill>
                <a:latin typeface="微软雅黑" panose="020B0503020204020204" pitchFamily="34" charset="-122"/>
                <a:ea typeface="微软雅黑" panose="020B0503020204020204" pitchFamily="34" charset="-122"/>
              </a:rPr>
              <a:t>23</a:t>
            </a:r>
            <a:r>
              <a:rPr lang="zh-CN" altLang="en-US" sz="1000" b="1" dirty="0" smtClean="0">
                <a:latin typeface="微软雅黑" panose="020B0503020204020204" pitchFamily="34" charset="-122"/>
                <a:ea typeface="微软雅黑" panose="020B0503020204020204" pitchFamily="34" charset="-122"/>
              </a:rPr>
              <a:t>）</a:t>
            </a:r>
            <a:endParaRPr lang="en-US" sz="1000" b="1" dirty="0">
              <a:latin typeface="微软雅黑" panose="020B0503020204020204" pitchFamily="34" charset="-122"/>
              <a:ea typeface="微软雅黑" panose="020B0503020204020204" pitchFamily="34" charset="-122"/>
            </a:endParaRPr>
          </a:p>
        </p:txBody>
      </p:sp>
      <p:graphicFrame>
        <p:nvGraphicFramePr>
          <p:cNvPr id="12" name="表格 11"/>
          <p:cNvGraphicFramePr>
            <a:graphicFrameLocks noGrp="1"/>
          </p:cNvGraphicFramePr>
          <p:nvPr>
            <p:extLst>
              <p:ext uri="{D42A27DB-BD31-4B8C-83A1-F6EECF244321}">
                <p14:modId xmlns:p14="http://schemas.microsoft.com/office/powerpoint/2010/main" val="2882327409"/>
              </p:ext>
            </p:extLst>
          </p:nvPr>
        </p:nvGraphicFramePr>
        <p:xfrm>
          <a:off x="6464000" y="2182415"/>
          <a:ext cx="2355024" cy="4163897"/>
        </p:xfrm>
        <a:graphic>
          <a:graphicData uri="http://schemas.openxmlformats.org/drawingml/2006/table">
            <a:tbl>
              <a:tblPr/>
              <a:tblGrid>
                <a:gridCol w="2355024"/>
              </a:tblGrid>
              <a:tr h="181039">
                <a:tc>
                  <a:txBody>
                    <a:bodyPr/>
                    <a:lstStyle/>
                    <a:p>
                      <a:pPr algn="l" rtl="0" fontAlgn="t"/>
                      <a:r>
                        <a:rPr lang="en-US" sz="1000" b="0" i="0" u="none" strike="noStrike" dirty="0">
                          <a:solidFill>
                            <a:srgbClr val="C00000"/>
                          </a:solidFill>
                          <a:effectLst/>
                          <a:latin typeface="微软雅黑" panose="020B0503020204020204" pitchFamily="34" charset="-122"/>
                          <a:ea typeface="微软雅黑" panose="020B0503020204020204" pitchFamily="34" charset="-122"/>
                        </a:rPr>
                        <a:t>DC_R18_1BLTE_1BNR_2DL2UL</a:t>
                      </a: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algn="l" rtl="0" fontAlgn="t"/>
                      <a:r>
                        <a:rPr lang="en-US" sz="1000" b="0" i="0" u="none" strike="noStrike" dirty="0">
                          <a:solidFill>
                            <a:srgbClr val="C00000"/>
                          </a:solidFill>
                          <a:effectLst/>
                          <a:latin typeface="微软雅黑" panose="020B0503020204020204" pitchFamily="34" charset="-122"/>
                          <a:ea typeface="微软雅黑" panose="020B0503020204020204" pitchFamily="34" charset="-122"/>
                        </a:rPr>
                        <a:t>DC_R18_2BLTE_1BNR_3DL2UL</a:t>
                      </a: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algn="l" rtl="0" fontAlgn="t"/>
                      <a:r>
                        <a:rPr lang="en-US" sz="1000" b="0" i="0" u="none" strike="noStrike">
                          <a:solidFill>
                            <a:srgbClr val="C00000"/>
                          </a:solidFill>
                          <a:effectLst/>
                          <a:latin typeface="微软雅黑" panose="020B0503020204020204" pitchFamily="34" charset="-122"/>
                          <a:ea typeface="微软雅黑" panose="020B0503020204020204" pitchFamily="34" charset="-122"/>
                        </a:rPr>
                        <a:t>DC_R18_xBLTE_1BNR_yDL2UL</a:t>
                      </a: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algn="l" rtl="0" fontAlgn="t"/>
                      <a:r>
                        <a:rPr lang="en-US" sz="1000" b="0" i="0" u="none" strike="noStrike" dirty="0" smtClean="0">
                          <a:solidFill>
                            <a:srgbClr val="C00000"/>
                          </a:solidFill>
                          <a:effectLst/>
                          <a:latin typeface="微软雅黑" panose="020B0503020204020204" pitchFamily="34" charset="-122"/>
                          <a:ea typeface="微软雅黑" panose="020B0503020204020204" pitchFamily="34" charset="-122"/>
                        </a:rPr>
                        <a:t>DC_R18_xBLTE_2BNR_yDL2UL</a:t>
                      </a:r>
                      <a:endParaRPr lang="en-US" sz="1000" b="0" i="0" u="none" strike="noStrike" dirty="0">
                        <a:solidFill>
                          <a:srgbClr val="C00000"/>
                        </a:solidFill>
                        <a:effectLst/>
                        <a:latin typeface="微软雅黑" panose="020B0503020204020204" pitchFamily="34" charset="-122"/>
                        <a:ea typeface="微软雅黑" panose="020B0503020204020204" pitchFamily="34" charset="-122"/>
                      </a:endParaRP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algn="l" rtl="0" fontAlgn="t"/>
                      <a:r>
                        <a:rPr lang="en-US" sz="1000" b="0" i="0" u="none" strike="noStrike" dirty="0">
                          <a:solidFill>
                            <a:srgbClr val="C00000"/>
                          </a:solidFill>
                          <a:effectLst/>
                          <a:latin typeface="微软雅黑" panose="020B0503020204020204" pitchFamily="34" charset="-122"/>
                          <a:ea typeface="微软雅黑" panose="020B0503020204020204" pitchFamily="34" charset="-122"/>
                        </a:rPr>
                        <a:t>DC_R18_xBLTE_yBNR_zDL2UL</a:t>
                      </a: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algn="l" rtl="0" fontAlgn="t"/>
                      <a:r>
                        <a:rPr lang="en-US" sz="1000" b="0" i="0" u="none" strike="noStrike" dirty="0">
                          <a:solidFill>
                            <a:srgbClr val="C00000"/>
                          </a:solidFill>
                          <a:effectLst/>
                          <a:latin typeface="微软雅黑" panose="020B0503020204020204" pitchFamily="34" charset="-122"/>
                          <a:ea typeface="微软雅黑" panose="020B0503020204020204" pitchFamily="34" charset="-122"/>
                        </a:rPr>
                        <a:t>DC_R18_xBLTE_yBNR_zDL3UL</a:t>
                      </a: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algn="l" rtl="0" fontAlgn="t"/>
                      <a:r>
                        <a:rPr lang="en-US" sz="1000" b="0" i="0" u="none" strike="noStrike" dirty="0">
                          <a:solidFill>
                            <a:srgbClr val="C00000"/>
                          </a:solidFill>
                          <a:effectLst/>
                          <a:latin typeface="微软雅黑" panose="020B0503020204020204" pitchFamily="34" charset="-122"/>
                          <a:ea typeface="微软雅黑" panose="020B0503020204020204" pitchFamily="34" charset="-122"/>
                        </a:rPr>
                        <a:t>NR_CA_R18_Intra</a:t>
                      </a: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algn="l" rtl="0" fontAlgn="t"/>
                      <a:r>
                        <a:rPr lang="en-US" sz="1000" b="0" i="0" u="none" strike="noStrike" dirty="0">
                          <a:solidFill>
                            <a:srgbClr val="C00000"/>
                          </a:solidFill>
                          <a:effectLst/>
                          <a:latin typeface="微软雅黑" panose="020B0503020204020204" pitchFamily="34" charset="-122"/>
                          <a:ea typeface="微软雅黑" panose="020B0503020204020204" pitchFamily="34" charset="-122"/>
                        </a:rPr>
                        <a:t>NR_CADC_R18_2BDL_xBUL</a:t>
                      </a: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algn="l" rtl="0" fontAlgn="t"/>
                      <a:r>
                        <a:rPr lang="en-US" sz="1000" b="0" i="0" u="none" strike="noStrike" dirty="0">
                          <a:solidFill>
                            <a:srgbClr val="C00000"/>
                          </a:solidFill>
                          <a:effectLst/>
                          <a:latin typeface="微软雅黑" panose="020B0503020204020204" pitchFamily="34" charset="-122"/>
                          <a:ea typeface="微软雅黑" panose="020B0503020204020204" pitchFamily="34" charset="-122"/>
                        </a:rPr>
                        <a:t>NR_CADC_R18_3BDL_xBUL</a:t>
                      </a: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algn="l" rtl="0" fontAlgn="t"/>
                      <a:r>
                        <a:rPr lang="en-US" sz="1000" b="0" i="0" u="none" strike="noStrike" dirty="0">
                          <a:solidFill>
                            <a:srgbClr val="C00000"/>
                          </a:solidFill>
                          <a:effectLst/>
                          <a:latin typeface="微软雅黑" panose="020B0503020204020204" pitchFamily="34" charset="-122"/>
                          <a:ea typeface="微软雅黑" panose="020B0503020204020204" pitchFamily="34" charset="-122"/>
                        </a:rPr>
                        <a:t>NR_CADC_R18_yBDL_xBUL</a:t>
                      </a: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algn="l" rtl="0" fontAlgn="t"/>
                      <a:r>
                        <a:rPr lang="en-US" sz="1000" b="0" i="0" u="none" strike="noStrike" dirty="0">
                          <a:solidFill>
                            <a:srgbClr val="C00000"/>
                          </a:solidFill>
                          <a:effectLst/>
                          <a:latin typeface="微软雅黑" panose="020B0503020204020204" pitchFamily="34" charset="-122"/>
                          <a:ea typeface="微软雅黑" panose="020B0503020204020204" pitchFamily="34" charset="-122"/>
                        </a:rPr>
                        <a:t>NR_SUL_combos_R18</a:t>
                      </a: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algn="l" rtl="0" fontAlgn="t"/>
                      <a:r>
                        <a:rPr lang="en-US" sz="1000" b="0" i="0" u="none" strike="noStrike" dirty="0">
                          <a:solidFill>
                            <a:srgbClr val="C00000"/>
                          </a:solidFill>
                          <a:effectLst/>
                          <a:latin typeface="微软雅黑" panose="020B0503020204020204" pitchFamily="34" charset="-122"/>
                          <a:ea typeface="微软雅黑" panose="020B0503020204020204" pitchFamily="34" charset="-122"/>
                        </a:rPr>
                        <a:t>NR_2SUL_cell_combos_R18</a:t>
                      </a: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algn="l" rtl="0" fontAlgn="t"/>
                      <a:r>
                        <a:rPr lang="en-US" sz="1000" b="0" i="0" u="none" strike="noStrike" dirty="0">
                          <a:solidFill>
                            <a:srgbClr val="00B050"/>
                          </a:solidFill>
                          <a:effectLst/>
                          <a:latin typeface="微软雅黑" panose="020B0503020204020204" pitchFamily="34" charset="-122"/>
                          <a:ea typeface="微软雅黑" panose="020B0503020204020204" pitchFamily="34" charset="-122"/>
                        </a:rPr>
                        <a:t>NR_LTE_V2X_PC5_combos_R18</a:t>
                      </a: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algn="l" rtl="0" fontAlgn="t"/>
                      <a:r>
                        <a:rPr lang="en-US" sz="1000" b="0" i="0" u="none" strike="noStrike" dirty="0">
                          <a:solidFill>
                            <a:srgbClr val="C00000"/>
                          </a:solidFill>
                          <a:effectLst/>
                          <a:latin typeface="微软雅黑" panose="020B0503020204020204" pitchFamily="34" charset="-122"/>
                          <a:ea typeface="微软雅黑" panose="020B0503020204020204" pitchFamily="34" charset="-122"/>
                        </a:rPr>
                        <a:t>LTE_NR_HPUE_FWVM_R18</a:t>
                      </a: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algn="l" rtl="0" fontAlgn="t"/>
                      <a:r>
                        <a:rPr lang="en-US" sz="1000" b="0" i="0" u="none" strike="noStrike" dirty="0">
                          <a:solidFill>
                            <a:srgbClr val="00B050"/>
                          </a:solidFill>
                          <a:effectLst/>
                          <a:latin typeface="微软雅黑" panose="020B0503020204020204" pitchFamily="34" charset="-122"/>
                          <a:ea typeface="微软雅黑" panose="020B0503020204020204" pitchFamily="34" charset="-122"/>
                        </a:rPr>
                        <a:t>NR_RAIL_HPUE_n100_n101 (stopped)</a:t>
                      </a: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algn="l" rtl="0" fontAlgn="t"/>
                      <a:r>
                        <a:rPr lang="en-US" sz="1000" b="0" i="0" u="none" strike="noStrike" dirty="0" smtClean="0">
                          <a:solidFill>
                            <a:srgbClr val="C00000"/>
                          </a:solidFill>
                          <a:effectLst/>
                          <a:latin typeface="微软雅黑" panose="020B0503020204020204" pitchFamily="34" charset="-122"/>
                          <a:ea typeface="微软雅黑" panose="020B0503020204020204" pitchFamily="34" charset="-122"/>
                        </a:rPr>
                        <a:t>HPUE_FR1_DC_LTE_NR_R18</a:t>
                      </a:r>
                      <a:endParaRPr lang="en-US" sz="1000" b="0" i="0" u="none" strike="noStrike" dirty="0">
                        <a:solidFill>
                          <a:srgbClr val="C00000"/>
                        </a:solidFill>
                        <a:effectLst/>
                        <a:latin typeface="微软雅黑" panose="020B0503020204020204" pitchFamily="34" charset="-122"/>
                        <a:ea typeface="微软雅黑" panose="020B0503020204020204" pitchFamily="34" charset="-122"/>
                      </a:endParaRP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0" i="0" u="none" strike="noStrike" dirty="0" smtClean="0">
                          <a:solidFill>
                            <a:srgbClr val="C00000"/>
                          </a:solidFill>
                          <a:effectLst/>
                          <a:latin typeface="微软雅黑" panose="020B0503020204020204" pitchFamily="34" charset="-122"/>
                          <a:ea typeface="微软雅黑" panose="020B0503020204020204" pitchFamily="34" charset="-122"/>
                        </a:rPr>
                        <a:t>HPUE_NR_FR1_TDD_intra_CA_R18</a:t>
                      </a: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HPUE_NR_FR1_TDD_R18</a:t>
                      </a: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0" i="0" u="none" strike="noStrike" dirty="0" smtClean="0">
                          <a:solidFill>
                            <a:srgbClr val="C00000"/>
                          </a:solidFill>
                          <a:effectLst/>
                          <a:latin typeface="微软雅黑" panose="020B0503020204020204" pitchFamily="34" charset="-122"/>
                          <a:ea typeface="微软雅黑" panose="020B0503020204020204" pitchFamily="34" charset="-122"/>
                        </a:rPr>
                        <a:t>HPUE_FR1_TDD_NR_CADC_SUL_R18</a:t>
                      </a: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0" i="0" u="none" strike="noStrike" dirty="0" smtClean="0">
                          <a:solidFill>
                            <a:srgbClr val="C00000"/>
                          </a:solidFill>
                          <a:effectLst/>
                          <a:latin typeface="微软雅黑" panose="020B0503020204020204" pitchFamily="34" charset="-122"/>
                          <a:ea typeface="微软雅黑" panose="020B0503020204020204" pitchFamily="34" charset="-122"/>
                        </a:rPr>
                        <a:t>HPUE_FR1_FDD_NR_CADC_R18</a:t>
                      </a: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algn="l" rtl="0" fontAlgn="t"/>
                      <a:r>
                        <a:rPr lang="en-US" sz="1000" b="0" i="0" u="none" strike="noStrike" dirty="0">
                          <a:solidFill>
                            <a:srgbClr val="C00000"/>
                          </a:solidFill>
                          <a:effectLst/>
                          <a:latin typeface="微软雅黑" panose="020B0503020204020204" pitchFamily="34" charset="-122"/>
                          <a:ea typeface="微软雅黑" panose="020B0503020204020204" pitchFamily="34" charset="-122"/>
                        </a:rPr>
                        <a:t>HPUE_NR_FR1_FDD_R18</a:t>
                      </a: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DL_intrpt_combos_TxSW_R18</a:t>
                      </a: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0" i="0" u="none" strike="noStrike" dirty="0" smtClean="0">
                          <a:solidFill>
                            <a:srgbClr val="C00000"/>
                          </a:solidFill>
                          <a:effectLst/>
                          <a:latin typeface="微软雅黑" panose="020B0503020204020204" pitchFamily="34" charset="-122"/>
                          <a:ea typeface="微软雅黑" panose="020B0503020204020204" pitchFamily="34" charset="-122"/>
                        </a:rPr>
                        <a:t>NR_bands_UL_MIMO_R18</a:t>
                      </a: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bl>
          </a:graphicData>
        </a:graphic>
      </p:graphicFrame>
      <p:graphicFrame>
        <p:nvGraphicFramePr>
          <p:cNvPr id="14" name="表格 13"/>
          <p:cNvGraphicFramePr>
            <a:graphicFrameLocks noGrp="1"/>
          </p:cNvGraphicFramePr>
          <p:nvPr>
            <p:extLst>
              <p:ext uri="{D42A27DB-BD31-4B8C-83A1-F6EECF244321}">
                <p14:modId xmlns:p14="http://schemas.microsoft.com/office/powerpoint/2010/main" val="3207265771"/>
              </p:ext>
            </p:extLst>
          </p:nvPr>
        </p:nvGraphicFramePr>
        <p:xfrm>
          <a:off x="8895526" y="1625176"/>
          <a:ext cx="2932805" cy="4989195"/>
        </p:xfrm>
        <a:graphic>
          <a:graphicData uri="http://schemas.openxmlformats.org/drawingml/2006/table">
            <a:tbl>
              <a:tblPr/>
              <a:tblGrid>
                <a:gridCol w="2932805"/>
              </a:tblGrid>
              <a:tr h="184785">
                <a:tc>
                  <a:txBody>
                    <a:bodyPr/>
                    <a:lstStyle/>
                    <a:p>
                      <a:pPr algn="l" rtl="0" fontAlgn="t"/>
                      <a:endParaRPr lang="en-US" sz="1000" b="0" i="0" u="none" strike="noStrike" dirty="0">
                        <a:solidFill>
                          <a:srgbClr val="C00000"/>
                        </a:solidFill>
                        <a:effectLst/>
                        <a:latin typeface="微软雅黑" panose="020B0503020204020204" pitchFamily="34" charset="-122"/>
                        <a:ea typeface="微软雅黑" panose="020B0503020204020204" pitchFamily="34" charset="-122"/>
                      </a:endParaRPr>
                    </a:p>
                  </a:txBody>
                  <a:tcPr marL="4666" marR="4666" marT="4666" marB="0">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84785">
                <a:tc>
                  <a:txBody>
                    <a:bodyPr/>
                    <a:lstStyle/>
                    <a:p>
                      <a:pPr algn="l" rtl="0" fontAlgn="t"/>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NR_FDD_bands_R18_redcap</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666" marR="4666" marT="4666" marB="0">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84785">
                <a:tc>
                  <a:txBody>
                    <a:bodyPr/>
                    <a:lstStyle/>
                    <a:p>
                      <a:pPr algn="l" rtl="0" fontAlgn="t"/>
                      <a:r>
                        <a:rPr lang="en-US" sz="1000" b="0" i="0" u="none" strike="noStrike" dirty="0" smtClean="0">
                          <a:solidFill>
                            <a:srgbClr val="C00000"/>
                          </a:solidFill>
                          <a:effectLst/>
                          <a:latin typeface="微软雅黑" panose="020B0503020204020204" pitchFamily="34" charset="-122"/>
                          <a:ea typeface="微软雅黑" panose="020B0503020204020204" pitchFamily="34" charset="-122"/>
                        </a:rPr>
                        <a:t>NR_bands_R18_BWs</a:t>
                      </a:r>
                      <a:endParaRPr lang="en-US" sz="1000" b="0" i="0" u="none" strike="noStrike" dirty="0">
                        <a:solidFill>
                          <a:srgbClr val="C00000"/>
                        </a:solidFill>
                        <a:effectLst/>
                        <a:latin typeface="微软雅黑" panose="020B0503020204020204" pitchFamily="34" charset="-122"/>
                        <a:ea typeface="微软雅黑" panose="020B0503020204020204" pitchFamily="34" charset="-122"/>
                      </a:endParaRPr>
                    </a:p>
                  </a:txBody>
                  <a:tcPr marL="4666" marR="4666" marT="4666" marB="0">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84785">
                <a:tc>
                  <a:txBody>
                    <a:bodyPr/>
                    <a:lstStyle/>
                    <a:p>
                      <a:pPr algn="l" rtl="0" fontAlgn="t"/>
                      <a:r>
                        <a:rPr lang="en-US" sz="1000" b="0" i="0" u="none" strike="noStrike" dirty="0">
                          <a:solidFill>
                            <a:srgbClr val="C00000"/>
                          </a:solidFill>
                          <a:effectLst/>
                          <a:latin typeface="微软雅黑" panose="020B0503020204020204" pitchFamily="34" charset="-122"/>
                          <a:ea typeface="微软雅黑" panose="020B0503020204020204" pitchFamily="34" charset="-122"/>
                        </a:rPr>
                        <a:t>LTE_NR_Simult_RxTx_R18</a:t>
                      </a:r>
                    </a:p>
                  </a:txBody>
                  <a:tcPr marL="4666" marR="4666" marT="4666" marB="0">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84785">
                <a:tc>
                  <a:txBody>
                    <a:bodyPr/>
                    <a:lstStyle/>
                    <a:p>
                      <a:pPr algn="l" fontAlgn="b"/>
                      <a:r>
                        <a:rPr lang="zh-CN" sz="1000" b="0" i="0" u="none" strike="noStrike" dirty="0">
                          <a:solidFill>
                            <a:srgbClr val="C00000"/>
                          </a:solidFill>
                          <a:effectLst/>
                          <a:latin typeface="+mj-ea"/>
                          <a:ea typeface="+mj-ea"/>
                        </a:rPr>
                        <a:t>4Rx_NR_bands_R18</a:t>
                      </a:r>
                    </a:p>
                  </a:txBody>
                  <a:tcPr marL="4763" marR="4763" marT="4763" marB="0" anchor="b">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84785">
                <a:tc>
                  <a:txBody>
                    <a:bodyPr/>
                    <a:lstStyle/>
                    <a:p>
                      <a:pPr algn="l" rtl="0" fontAlgn="t"/>
                      <a:r>
                        <a:rPr lang="zh-CN" sz="1000" b="0" i="0" u="none" strike="noStrike" dirty="0">
                          <a:solidFill>
                            <a:srgbClr val="00B050"/>
                          </a:solidFill>
                          <a:effectLst/>
                          <a:latin typeface="+mj-ea"/>
                          <a:ea typeface="+mj-ea"/>
                        </a:rPr>
                        <a:t>4Rx_low_NR_band_handheld_3Tx_NR_CA_ENDC</a:t>
                      </a:r>
                    </a:p>
                  </a:txBody>
                  <a:tcPr marL="4763" marR="4763" marT="476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84785">
                <a:tc>
                  <a:txBody>
                    <a:bodyPr/>
                    <a:lstStyle/>
                    <a:p>
                      <a:pPr algn="l" rtl="0" fontAlgn="t"/>
                      <a:r>
                        <a:rPr lang="en-US" altLang="zh-CN" sz="1000" b="0" i="0" u="none" strike="noStrike" dirty="0" smtClean="0">
                          <a:solidFill>
                            <a:srgbClr val="00B050"/>
                          </a:solidFill>
                          <a:effectLst/>
                          <a:latin typeface="+mj-ea"/>
                          <a:ea typeface="+mj-ea"/>
                        </a:rPr>
                        <a:t>NR_700800900_combo_enh</a:t>
                      </a:r>
                      <a:endParaRPr lang="zh-CN" sz="1000" b="0" i="0" u="none" strike="noStrike" dirty="0">
                        <a:solidFill>
                          <a:srgbClr val="00B050"/>
                        </a:solidFill>
                        <a:effectLst/>
                        <a:latin typeface="+mj-ea"/>
                        <a:ea typeface="+mj-ea"/>
                      </a:endParaRPr>
                    </a:p>
                  </a:txBody>
                  <a:tcPr marL="4763" marR="4763" marT="476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84785">
                <a:tc>
                  <a:txBody>
                    <a:bodyPr/>
                    <a:lstStyle/>
                    <a:p>
                      <a:pPr algn="l" rtl="0" fontAlgn="t"/>
                      <a:r>
                        <a:rPr lang="zh-CN" sz="1000" b="0" i="0" u="none" strike="noStrike" dirty="0">
                          <a:solidFill>
                            <a:srgbClr val="00B050"/>
                          </a:solidFill>
                          <a:effectLst/>
                          <a:latin typeface="+mj-ea"/>
                          <a:ea typeface="+mj-ea"/>
                        </a:rPr>
                        <a:t>NR_600MHz_</a:t>
                      </a:r>
                      <a:r>
                        <a:rPr lang="zh-CN" sz="1000" b="0" i="0" u="none" strike="noStrike" dirty="0" smtClean="0">
                          <a:solidFill>
                            <a:srgbClr val="00B050"/>
                          </a:solidFill>
                          <a:effectLst/>
                          <a:latin typeface="+mj-ea"/>
                          <a:ea typeface="+mj-ea"/>
                        </a:rPr>
                        <a:t>APT</a:t>
                      </a:r>
                      <a:r>
                        <a:rPr lang="en-US" altLang="zh-CN" sz="1000" b="0" i="0" u="none" strike="noStrike" dirty="0" smtClean="0">
                          <a:solidFill>
                            <a:srgbClr val="00B050"/>
                          </a:solidFill>
                          <a:effectLst/>
                          <a:latin typeface="+mj-ea"/>
                          <a:ea typeface="+mj-ea"/>
                        </a:rPr>
                        <a:t> (closed 2023/03)</a:t>
                      </a:r>
                      <a:endParaRPr lang="zh-CN" sz="1000" b="0" i="0" u="none" strike="noStrike" dirty="0">
                        <a:solidFill>
                          <a:srgbClr val="00B050"/>
                        </a:solidFill>
                        <a:effectLst/>
                        <a:latin typeface="+mj-ea"/>
                        <a:ea typeface="+mj-ea"/>
                      </a:endParaRPr>
                    </a:p>
                  </a:txBody>
                  <a:tcPr marL="4763" marR="4763" marT="476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84785">
                <a:tc>
                  <a:txBody>
                    <a:bodyPr/>
                    <a:lstStyle/>
                    <a:p>
                      <a:pPr algn="l" rtl="0" fontAlgn="t"/>
                      <a:r>
                        <a:rPr lang="zh-CN" sz="1000" b="0" i="0" u="none" strike="noStrike" dirty="0">
                          <a:solidFill>
                            <a:srgbClr val="00B050"/>
                          </a:solidFill>
                          <a:effectLst/>
                          <a:latin typeface="+mj-ea"/>
                          <a:ea typeface="+mj-ea"/>
                        </a:rPr>
                        <a:t>NR_unlic_enh </a:t>
                      </a:r>
                      <a:r>
                        <a:rPr lang="zh-CN" sz="1000" b="0" i="0" u="none" strike="noStrike" dirty="0" smtClean="0">
                          <a:solidFill>
                            <a:srgbClr val="00B050"/>
                          </a:solidFill>
                          <a:effectLst/>
                          <a:latin typeface="+mj-ea"/>
                          <a:ea typeface="+mj-ea"/>
                        </a:rPr>
                        <a:t>(</a:t>
                      </a:r>
                      <a:r>
                        <a:rPr lang="en-US" altLang="zh-CN" sz="1000" b="0" i="0" u="none" strike="noStrike" dirty="0" smtClean="0">
                          <a:solidFill>
                            <a:srgbClr val="00B050"/>
                          </a:solidFill>
                          <a:effectLst/>
                          <a:latin typeface="+mj-ea"/>
                          <a:ea typeface="+mj-ea"/>
                        </a:rPr>
                        <a:t>closed 2023/06</a:t>
                      </a:r>
                      <a:r>
                        <a:rPr lang="zh-CN" sz="1000" b="0" i="0" u="none" strike="noStrike" dirty="0" smtClean="0">
                          <a:solidFill>
                            <a:srgbClr val="00B050"/>
                          </a:solidFill>
                          <a:effectLst/>
                          <a:latin typeface="+mj-ea"/>
                          <a:ea typeface="+mj-ea"/>
                        </a:rPr>
                        <a:t>)</a:t>
                      </a:r>
                      <a:endParaRPr lang="zh-CN" sz="1000" b="0" i="0" u="none" strike="noStrike" dirty="0">
                        <a:solidFill>
                          <a:srgbClr val="00B050"/>
                        </a:solidFill>
                        <a:effectLst/>
                        <a:latin typeface="+mj-ea"/>
                        <a:ea typeface="+mj-ea"/>
                      </a:endParaRPr>
                    </a:p>
                  </a:txBody>
                  <a:tcPr marL="4763" marR="4763" marT="476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84785">
                <a:tc>
                  <a:txBody>
                    <a:bodyPr/>
                    <a:lstStyle/>
                    <a:p>
                      <a:pPr algn="l" rtl="0" fontAlgn="t"/>
                      <a:r>
                        <a:rPr lang="zh-CN" sz="1000" b="0" i="0" u="none" strike="noStrike" dirty="0">
                          <a:solidFill>
                            <a:srgbClr val="00B050"/>
                          </a:solidFill>
                          <a:effectLst/>
                          <a:latin typeface="+mj-ea"/>
                          <a:ea typeface="+mj-ea"/>
                        </a:rPr>
                        <a:t>NR_900MHz_US</a:t>
                      </a:r>
                    </a:p>
                  </a:txBody>
                  <a:tcPr marL="4763" marR="4763" marT="476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84785">
                <a:tc>
                  <a:txBody>
                    <a:bodyPr/>
                    <a:lstStyle/>
                    <a:p>
                      <a:pPr algn="l" rtl="0" fontAlgn="t"/>
                      <a:r>
                        <a:rPr lang="zh-CN" sz="1000" b="0" i="0" u="none" strike="noStrike" dirty="0">
                          <a:solidFill>
                            <a:srgbClr val="00B050"/>
                          </a:solidFill>
                          <a:effectLst/>
                          <a:latin typeface="+mj-ea"/>
                          <a:ea typeface="+mj-ea"/>
                        </a:rPr>
                        <a:t>NR_TDD_n</a:t>
                      </a:r>
                      <a:r>
                        <a:rPr lang="zh-CN" sz="1000" b="0" i="0" u="none" strike="noStrike" dirty="0" smtClean="0">
                          <a:solidFill>
                            <a:srgbClr val="00B050"/>
                          </a:solidFill>
                          <a:effectLst/>
                          <a:latin typeface="+mj-ea"/>
                          <a:ea typeface="+mj-ea"/>
                        </a:rPr>
                        <a:t>54</a:t>
                      </a:r>
                      <a:r>
                        <a:rPr lang="en-US" altLang="zh-CN" sz="1000" b="0" i="0" u="none" strike="noStrike" dirty="0" smtClean="0">
                          <a:solidFill>
                            <a:srgbClr val="00B050"/>
                          </a:solidFill>
                          <a:effectLst/>
                          <a:latin typeface="+mj-ea"/>
                          <a:ea typeface="+mj-ea"/>
                        </a:rPr>
                        <a:t> (closed 2023/03)</a:t>
                      </a:r>
                      <a:endParaRPr lang="zh-CN" sz="1000" b="0" i="0" u="none" strike="noStrike" dirty="0">
                        <a:solidFill>
                          <a:srgbClr val="00B050"/>
                        </a:solidFill>
                        <a:effectLst/>
                        <a:latin typeface="+mj-ea"/>
                        <a:ea typeface="+mj-ea"/>
                      </a:endParaRPr>
                    </a:p>
                  </a:txBody>
                  <a:tcPr marL="4763" marR="4763" marT="476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84785">
                <a:tc>
                  <a:txBody>
                    <a:bodyPr/>
                    <a:lstStyle/>
                    <a:p>
                      <a:pPr algn="l" rtl="0" fontAlgn="t"/>
                      <a:r>
                        <a:rPr lang="zh-CN" sz="1000" b="0" i="0" u="none" strike="noStrike" dirty="0">
                          <a:solidFill>
                            <a:srgbClr val="00B050"/>
                          </a:solidFill>
                          <a:effectLst/>
                          <a:latin typeface="+mj-ea"/>
                          <a:ea typeface="+mj-ea"/>
                        </a:rPr>
                        <a:t>NR_NTN_</a:t>
                      </a:r>
                      <a:r>
                        <a:rPr lang="zh-CN" sz="1000" b="0" i="0" u="none" strike="noStrike" dirty="0" smtClean="0">
                          <a:solidFill>
                            <a:srgbClr val="00B050"/>
                          </a:solidFill>
                          <a:effectLst/>
                          <a:latin typeface="+mj-ea"/>
                          <a:ea typeface="+mj-ea"/>
                        </a:rPr>
                        <a:t>LSband</a:t>
                      </a:r>
                      <a:endParaRPr lang="zh-CN" sz="1000" b="0" i="0" u="none" strike="noStrike" dirty="0">
                        <a:solidFill>
                          <a:srgbClr val="00B050"/>
                        </a:solidFill>
                        <a:effectLst/>
                        <a:latin typeface="+mj-ea"/>
                        <a:ea typeface="+mj-ea"/>
                      </a:endParaRPr>
                    </a:p>
                  </a:txBody>
                  <a:tcPr marL="4763" marR="4763" marT="476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84785">
                <a:tc>
                  <a:txBody>
                    <a:bodyPr/>
                    <a:lstStyle/>
                    <a:p>
                      <a:pPr algn="l" rtl="0" fontAlgn="t"/>
                      <a:r>
                        <a:rPr lang="en-US" altLang="zh-CN" sz="1000" b="0" i="0" u="none" strike="noStrike" dirty="0" smtClean="0">
                          <a:solidFill>
                            <a:srgbClr val="00B050"/>
                          </a:solidFill>
                          <a:effectLst/>
                          <a:latin typeface="+mj-ea"/>
                          <a:ea typeface="+mj-ea"/>
                        </a:rPr>
                        <a:t>NR_FDD_ULn28_DLn75_n76</a:t>
                      </a:r>
                      <a:endParaRPr lang="zh-CN" sz="1000" b="0" i="0" u="none" strike="noStrike" dirty="0">
                        <a:solidFill>
                          <a:srgbClr val="00B050"/>
                        </a:solidFill>
                        <a:effectLst/>
                        <a:latin typeface="+mj-ea"/>
                        <a:ea typeface="+mj-ea"/>
                      </a:endParaRPr>
                    </a:p>
                  </a:txBody>
                  <a:tcPr marL="4763" marR="4763" marT="476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84785">
                <a:tc>
                  <a:txBody>
                    <a:bodyPr/>
                    <a:lstStyle/>
                    <a:p>
                      <a:pPr algn="l" rtl="0" fontAlgn="t"/>
                      <a:r>
                        <a:rPr lang="zh-CN" sz="1000" b="0" i="0" u="none" strike="noStrike" dirty="0">
                          <a:solidFill>
                            <a:srgbClr val="00B050"/>
                          </a:solidFill>
                          <a:effectLst/>
                          <a:latin typeface="+mj-ea"/>
                          <a:ea typeface="+mj-ea"/>
                        </a:rPr>
                        <a:t>NR_6GHz_add_</a:t>
                      </a:r>
                      <a:r>
                        <a:rPr lang="zh-CN" sz="1000" b="0" i="0" u="none" strike="noStrike" dirty="0" smtClean="0">
                          <a:solidFill>
                            <a:srgbClr val="00B050"/>
                          </a:solidFill>
                          <a:effectLst/>
                          <a:latin typeface="+mj-ea"/>
                          <a:ea typeface="+mj-ea"/>
                        </a:rPr>
                        <a:t>bands</a:t>
                      </a:r>
                      <a:r>
                        <a:rPr lang="en-US" altLang="zh-CN" sz="1000" b="0" i="0" u="none" strike="noStrike" dirty="0" smtClean="0">
                          <a:solidFill>
                            <a:srgbClr val="00B050"/>
                          </a:solidFill>
                          <a:effectLst/>
                          <a:latin typeface="+mj-ea"/>
                          <a:ea typeface="+mj-ea"/>
                        </a:rPr>
                        <a:t> (stopped)</a:t>
                      </a:r>
                      <a:endParaRPr lang="zh-CN" sz="1000" b="0" i="0" u="none" strike="noStrike" dirty="0">
                        <a:solidFill>
                          <a:srgbClr val="00B050"/>
                        </a:solidFill>
                        <a:effectLst/>
                        <a:latin typeface="+mj-ea"/>
                        <a:ea typeface="+mj-ea"/>
                      </a:endParaRPr>
                    </a:p>
                  </a:txBody>
                  <a:tcPr marL="4763" marR="4763" marT="476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84785">
                <a:tc>
                  <a:txBody>
                    <a:bodyPr/>
                    <a:lstStyle/>
                    <a:p>
                      <a:pPr algn="l" rtl="0" fontAlgn="t"/>
                      <a:r>
                        <a:rPr lang="zh-CN" sz="1000" b="0" i="0" u="none" strike="noStrike" dirty="0">
                          <a:solidFill>
                            <a:srgbClr val="C00000"/>
                          </a:solidFill>
                          <a:effectLst/>
                          <a:latin typeface="+mj-ea"/>
                          <a:ea typeface="+mj-ea"/>
                        </a:rPr>
                        <a:t>LTE_CA_R18_xBDL_yBUL</a:t>
                      </a:r>
                    </a:p>
                  </a:txBody>
                  <a:tcPr marL="4763" marR="4763" marT="476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84785">
                <a:tc>
                  <a:txBody>
                    <a:bodyPr/>
                    <a:lstStyle/>
                    <a:p>
                      <a:pPr algn="l" rtl="0" fontAlgn="t"/>
                      <a:r>
                        <a:rPr lang="zh-CN" sz="1000" b="0" i="0" u="none" strike="noStrike" dirty="0">
                          <a:solidFill>
                            <a:srgbClr val="00B050"/>
                          </a:solidFill>
                          <a:effectLst/>
                          <a:latin typeface="+mj-ea"/>
                          <a:ea typeface="+mj-ea"/>
                        </a:rPr>
                        <a:t>LTE_bands_R18_M1_M2_NB1_NB2</a:t>
                      </a:r>
                    </a:p>
                  </a:txBody>
                  <a:tcPr marL="4763" marR="4763" marT="476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84785">
                <a:tc>
                  <a:txBody>
                    <a:bodyPr/>
                    <a:lstStyle/>
                    <a:p>
                      <a:pPr algn="l" rtl="0" fontAlgn="t"/>
                      <a:r>
                        <a:rPr lang="zh-CN" sz="1000" b="0" i="0" u="none" strike="noStrike" dirty="0">
                          <a:solidFill>
                            <a:srgbClr val="00B050"/>
                          </a:solidFill>
                          <a:effectLst/>
                          <a:latin typeface="+mj-ea"/>
                          <a:ea typeface="+mj-ea"/>
                        </a:rPr>
                        <a:t>LTE_terr_bcast_bands_part</a:t>
                      </a:r>
                      <a:r>
                        <a:rPr lang="zh-CN" sz="1000" b="0" i="0" u="none" strike="noStrike" dirty="0" smtClean="0">
                          <a:solidFill>
                            <a:srgbClr val="00B050"/>
                          </a:solidFill>
                          <a:effectLst/>
                          <a:latin typeface="+mj-ea"/>
                          <a:ea typeface="+mj-ea"/>
                        </a:rPr>
                        <a:t>2</a:t>
                      </a:r>
                      <a:r>
                        <a:rPr lang="en-US" altLang="zh-CN" sz="1000" b="0" i="0" u="none" strike="noStrike" dirty="0" smtClean="0">
                          <a:solidFill>
                            <a:srgbClr val="00B050"/>
                          </a:solidFill>
                          <a:effectLst/>
                          <a:latin typeface="+mj-ea"/>
                          <a:ea typeface="+mj-ea"/>
                        </a:rPr>
                        <a:t> (closed 2023/06)</a:t>
                      </a:r>
                      <a:endParaRPr lang="zh-CN" sz="1000" b="0" i="0" u="none" strike="noStrike" dirty="0">
                        <a:solidFill>
                          <a:srgbClr val="00B050"/>
                        </a:solidFill>
                        <a:effectLst/>
                        <a:latin typeface="+mj-ea"/>
                        <a:ea typeface="+mj-ea"/>
                      </a:endParaRPr>
                    </a:p>
                  </a:txBody>
                  <a:tcPr marL="4763" marR="4763" marT="476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84785">
                <a:tc>
                  <a:txBody>
                    <a:bodyPr/>
                    <a:lstStyle/>
                    <a:p>
                      <a:pPr algn="l" rtl="0" fontAlgn="t"/>
                      <a:r>
                        <a:rPr lang="zh-CN" sz="1000" b="0" i="0" u="none" strike="noStrike" dirty="0">
                          <a:solidFill>
                            <a:srgbClr val="00B050"/>
                          </a:solidFill>
                          <a:effectLst/>
                          <a:latin typeface="+mj-ea"/>
                          <a:ea typeface="+mj-ea"/>
                        </a:rPr>
                        <a:t>LTE_900MHz_</a:t>
                      </a:r>
                      <a:r>
                        <a:rPr lang="zh-CN" sz="1000" b="0" i="0" u="none" strike="noStrike" dirty="0" smtClean="0">
                          <a:solidFill>
                            <a:srgbClr val="00B050"/>
                          </a:solidFill>
                          <a:effectLst/>
                          <a:latin typeface="+mj-ea"/>
                          <a:ea typeface="+mj-ea"/>
                        </a:rPr>
                        <a:t>US</a:t>
                      </a:r>
                      <a:r>
                        <a:rPr lang="en-US" altLang="zh-CN" sz="1000" b="0" i="0" u="none" strike="noStrike" dirty="0" smtClean="0">
                          <a:solidFill>
                            <a:srgbClr val="00B050"/>
                          </a:solidFill>
                          <a:effectLst/>
                          <a:latin typeface="+mj-ea"/>
                          <a:ea typeface="+mj-ea"/>
                        </a:rPr>
                        <a:t> (closed 2023/06)</a:t>
                      </a:r>
                      <a:endParaRPr lang="zh-CN" sz="1000" b="0" i="0" u="none" strike="noStrike" dirty="0">
                        <a:solidFill>
                          <a:srgbClr val="00B050"/>
                        </a:solidFill>
                        <a:effectLst/>
                        <a:latin typeface="+mj-ea"/>
                        <a:ea typeface="+mj-ea"/>
                      </a:endParaRPr>
                    </a:p>
                  </a:txBody>
                  <a:tcPr marL="4763" marR="4763" marT="476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84785">
                <a:tc>
                  <a:txBody>
                    <a:bodyPr/>
                    <a:lstStyle/>
                    <a:p>
                      <a:pPr algn="l" rtl="0" fontAlgn="t"/>
                      <a:r>
                        <a:rPr lang="en-US" altLang="zh-CN" sz="1000" b="0" i="0" u="none" strike="noStrike" dirty="0" err="1" smtClean="0">
                          <a:solidFill>
                            <a:srgbClr val="C00000"/>
                          </a:solidFill>
                          <a:effectLst/>
                          <a:latin typeface="+mj-ea"/>
                          <a:ea typeface="+mj-ea"/>
                        </a:rPr>
                        <a:t>IoT_NTN_extLband</a:t>
                      </a:r>
                      <a:endParaRPr lang="zh-CN" sz="1000" b="0" i="0" u="none" strike="noStrike" dirty="0">
                        <a:solidFill>
                          <a:srgbClr val="C00000"/>
                        </a:solidFill>
                        <a:effectLst/>
                        <a:latin typeface="+mj-ea"/>
                        <a:ea typeface="+mj-ea"/>
                      </a:endParaRPr>
                    </a:p>
                  </a:txBody>
                  <a:tcPr marL="4763" marR="4763" marT="476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84785">
                <a:tc>
                  <a:txBody>
                    <a:bodyPr/>
                    <a:lstStyle/>
                    <a:p>
                      <a:pPr algn="l" rtl="0" fontAlgn="t"/>
                      <a:r>
                        <a:rPr lang="en-US" altLang="zh-CN" sz="1000" b="0" i="0" u="none" strike="noStrike" dirty="0" err="1" smtClean="0">
                          <a:solidFill>
                            <a:srgbClr val="00B050"/>
                          </a:solidFill>
                          <a:effectLst/>
                          <a:latin typeface="+mj-ea"/>
                          <a:ea typeface="+mj-ea"/>
                        </a:rPr>
                        <a:t>IoT_NTN_FDD_LS_band</a:t>
                      </a:r>
                      <a:endParaRPr lang="zh-CN" sz="1000" b="0" i="0" u="none" strike="noStrike" dirty="0">
                        <a:solidFill>
                          <a:srgbClr val="00B050"/>
                        </a:solidFill>
                        <a:effectLst/>
                        <a:latin typeface="+mj-ea"/>
                        <a:ea typeface="+mj-ea"/>
                      </a:endParaRPr>
                    </a:p>
                  </a:txBody>
                  <a:tcPr marL="4763" marR="4763" marT="476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84785">
                <a:tc>
                  <a:txBody>
                    <a:bodyPr/>
                    <a:lstStyle/>
                    <a:p>
                      <a:pPr algn="l" rtl="0" fontAlgn="t"/>
                      <a:r>
                        <a:rPr lang="zh-CN" sz="1000" b="0" i="0" u="none" strike="noStrike" dirty="0">
                          <a:solidFill>
                            <a:srgbClr val="00B050"/>
                          </a:solidFill>
                          <a:effectLst/>
                          <a:latin typeface="+mj-ea"/>
                          <a:ea typeface="+mj-ea"/>
                        </a:rPr>
                        <a:t>LTE_intra_CA_MPR_35MHz_</a:t>
                      </a:r>
                      <a:r>
                        <a:rPr lang="zh-CN" sz="1000" b="0" i="0" u="none" strike="noStrike" dirty="0" smtClean="0">
                          <a:solidFill>
                            <a:srgbClr val="00B050"/>
                          </a:solidFill>
                          <a:effectLst/>
                          <a:latin typeface="+mj-ea"/>
                          <a:ea typeface="+mj-ea"/>
                        </a:rPr>
                        <a:t>gap</a:t>
                      </a:r>
                      <a:r>
                        <a:rPr lang="en-US" altLang="zh-CN" sz="1000" b="0" i="0" u="none" strike="noStrike" baseline="0" dirty="0" smtClean="0">
                          <a:solidFill>
                            <a:srgbClr val="00B050"/>
                          </a:solidFill>
                          <a:effectLst/>
                          <a:latin typeface="+mj-ea"/>
                          <a:ea typeface="+mj-ea"/>
                        </a:rPr>
                        <a:t> (2023/06)</a:t>
                      </a:r>
                      <a:endParaRPr lang="zh-CN" sz="1000" b="0" i="0" u="none" strike="noStrike" dirty="0">
                        <a:solidFill>
                          <a:srgbClr val="00B050"/>
                        </a:solidFill>
                        <a:effectLst/>
                        <a:latin typeface="+mj-ea"/>
                        <a:ea typeface="+mj-ea"/>
                      </a:endParaRPr>
                    </a:p>
                  </a:txBody>
                  <a:tcPr marL="4763" marR="4763" marT="476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84785">
                <a:tc>
                  <a:txBody>
                    <a:bodyPr/>
                    <a:lstStyle/>
                    <a:p>
                      <a:pPr algn="l" rtl="0" fontAlgn="t"/>
                      <a:r>
                        <a:rPr lang="zh-CN" sz="1000" b="0" i="0" u="none" strike="noStrike" dirty="0">
                          <a:solidFill>
                            <a:srgbClr val="00B050"/>
                          </a:solidFill>
                          <a:effectLst/>
                          <a:latin typeface="+mj-ea"/>
                          <a:ea typeface="+mj-ea"/>
                        </a:rPr>
                        <a:t>LTE_TDD_1670_1675MHz (closed </a:t>
                      </a:r>
                      <a:r>
                        <a:rPr lang="zh-CN" sz="1000" b="0" i="0" u="none" strike="noStrike" dirty="0" smtClean="0">
                          <a:solidFill>
                            <a:srgbClr val="00B050"/>
                          </a:solidFill>
                          <a:effectLst/>
                          <a:latin typeface="+mj-ea"/>
                          <a:ea typeface="+mj-ea"/>
                        </a:rPr>
                        <a:t>202</a:t>
                      </a:r>
                      <a:r>
                        <a:rPr lang="en-US" altLang="zh-CN" sz="1000" b="0" i="0" u="none" strike="noStrike" dirty="0" smtClean="0">
                          <a:solidFill>
                            <a:srgbClr val="00B050"/>
                          </a:solidFill>
                          <a:effectLst/>
                          <a:latin typeface="+mj-ea"/>
                          <a:ea typeface="+mj-ea"/>
                        </a:rPr>
                        <a:t>2</a:t>
                      </a:r>
                      <a:r>
                        <a:rPr lang="zh-CN" sz="1000" b="0" i="0" u="none" strike="noStrike" dirty="0" smtClean="0">
                          <a:solidFill>
                            <a:srgbClr val="00B050"/>
                          </a:solidFill>
                          <a:effectLst/>
                          <a:latin typeface="+mj-ea"/>
                          <a:ea typeface="+mj-ea"/>
                        </a:rPr>
                        <a:t>/</a:t>
                      </a:r>
                      <a:r>
                        <a:rPr lang="en-US" altLang="zh-CN" sz="1000" b="0" i="0" u="none" strike="noStrike" dirty="0" smtClean="0">
                          <a:solidFill>
                            <a:srgbClr val="00B050"/>
                          </a:solidFill>
                          <a:effectLst/>
                          <a:latin typeface="+mj-ea"/>
                          <a:ea typeface="+mj-ea"/>
                        </a:rPr>
                        <a:t>12</a:t>
                      </a:r>
                      <a:r>
                        <a:rPr lang="zh-CN" sz="1000" b="0" i="0" u="none" strike="noStrike" dirty="0" smtClean="0">
                          <a:solidFill>
                            <a:srgbClr val="00B050"/>
                          </a:solidFill>
                          <a:effectLst/>
                          <a:latin typeface="+mj-ea"/>
                          <a:ea typeface="+mj-ea"/>
                        </a:rPr>
                        <a:t>)</a:t>
                      </a:r>
                      <a:endParaRPr lang="zh-CN" sz="1000" b="0" i="0" u="none" strike="noStrike" dirty="0">
                        <a:solidFill>
                          <a:srgbClr val="00B050"/>
                        </a:solidFill>
                        <a:effectLst/>
                        <a:latin typeface="+mj-ea"/>
                        <a:ea typeface="+mj-ea"/>
                      </a:endParaRPr>
                    </a:p>
                  </a:txBody>
                  <a:tcPr marL="4763" marR="4763" marT="476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84785">
                <a:tc>
                  <a:txBody>
                    <a:bodyPr/>
                    <a:lstStyle/>
                    <a:p>
                      <a:pPr algn="l" rtl="0" fontAlgn="t"/>
                      <a:r>
                        <a:rPr lang="zh-CN" sz="1000" b="0" i="0" u="none" strike="noStrike" dirty="0">
                          <a:solidFill>
                            <a:srgbClr val="00B050"/>
                          </a:solidFill>
                          <a:effectLst/>
                          <a:latin typeface="+mj-ea"/>
                          <a:ea typeface="+mj-ea"/>
                        </a:rPr>
                        <a:t>LTE_CA_intra_B8-Core (closed </a:t>
                      </a:r>
                      <a:r>
                        <a:rPr lang="zh-CN" sz="1000" b="0" i="0" u="none" strike="noStrike" dirty="0" smtClean="0">
                          <a:solidFill>
                            <a:srgbClr val="00B050"/>
                          </a:solidFill>
                          <a:effectLst/>
                          <a:latin typeface="+mj-ea"/>
                          <a:ea typeface="+mj-ea"/>
                        </a:rPr>
                        <a:t>202</a:t>
                      </a:r>
                      <a:r>
                        <a:rPr lang="en-US" altLang="zh-CN" sz="1000" b="0" i="0" u="none" strike="noStrike" dirty="0" smtClean="0">
                          <a:solidFill>
                            <a:srgbClr val="00B050"/>
                          </a:solidFill>
                          <a:effectLst/>
                          <a:latin typeface="+mj-ea"/>
                          <a:ea typeface="+mj-ea"/>
                        </a:rPr>
                        <a:t>2</a:t>
                      </a:r>
                      <a:r>
                        <a:rPr lang="zh-CN" sz="1000" b="0" i="0" u="none" strike="noStrike" dirty="0" smtClean="0">
                          <a:solidFill>
                            <a:srgbClr val="00B050"/>
                          </a:solidFill>
                          <a:effectLst/>
                          <a:latin typeface="+mj-ea"/>
                          <a:ea typeface="+mj-ea"/>
                        </a:rPr>
                        <a:t>/</a:t>
                      </a:r>
                      <a:r>
                        <a:rPr lang="en-US" altLang="zh-CN" sz="1000" b="0" i="0" u="none" strike="noStrike" dirty="0" smtClean="0">
                          <a:solidFill>
                            <a:srgbClr val="00B050"/>
                          </a:solidFill>
                          <a:effectLst/>
                          <a:latin typeface="+mj-ea"/>
                          <a:ea typeface="+mj-ea"/>
                        </a:rPr>
                        <a:t>12</a:t>
                      </a:r>
                      <a:r>
                        <a:rPr lang="zh-CN" sz="1000" b="0" i="0" u="none" strike="noStrike" dirty="0" smtClean="0">
                          <a:solidFill>
                            <a:srgbClr val="00B050"/>
                          </a:solidFill>
                          <a:effectLst/>
                          <a:latin typeface="+mj-ea"/>
                          <a:ea typeface="+mj-ea"/>
                        </a:rPr>
                        <a:t>)</a:t>
                      </a:r>
                      <a:endParaRPr lang="zh-CN" sz="1000" b="0" i="0" u="none" strike="noStrike" dirty="0">
                        <a:solidFill>
                          <a:srgbClr val="00B050"/>
                        </a:solidFill>
                        <a:effectLst/>
                        <a:latin typeface="+mj-ea"/>
                        <a:ea typeface="+mj-ea"/>
                      </a:endParaRPr>
                    </a:p>
                  </a:txBody>
                  <a:tcPr marL="4763" marR="4763" marT="476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84785">
                <a:tc>
                  <a:txBody>
                    <a:bodyPr/>
                    <a:lstStyle/>
                    <a:p>
                      <a:pPr algn="l" rtl="0" fontAlgn="t"/>
                      <a:r>
                        <a:rPr lang="en-US" altLang="zh-CN" sz="1000" b="0" i="0" u="none" strike="noStrike" dirty="0" smtClean="0">
                          <a:solidFill>
                            <a:srgbClr val="00B050"/>
                          </a:solidFill>
                          <a:effectLst/>
                          <a:latin typeface="+mj-ea"/>
                          <a:ea typeface="+mj-ea"/>
                        </a:rPr>
                        <a:t>NR_NTN_channel_30MHz (closed 2023/06)</a:t>
                      </a:r>
                      <a:endParaRPr lang="zh-CN" sz="1000" b="0" i="0" u="none" strike="noStrike" dirty="0">
                        <a:solidFill>
                          <a:srgbClr val="00B050"/>
                        </a:solidFill>
                        <a:effectLst/>
                        <a:latin typeface="+mj-ea"/>
                        <a:ea typeface="+mj-ea"/>
                      </a:endParaRPr>
                    </a:p>
                  </a:txBody>
                  <a:tcPr marL="4763" marR="4763" marT="476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84785">
                <a:tc>
                  <a:txBody>
                    <a:bodyPr/>
                    <a:lstStyle/>
                    <a:p>
                      <a:pPr algn="l" rtl="0" fontAlgn="t"/>
                      <a:r>
                        <a:rPr lang="en-US" altLang="zh-CN" sz="1000" b="0" i="0" u="none" strike="noStrike" dirty="0" smtClean="0">
                          <a:solidFill>
                            <a:srgbClr val="C00000"/>
                          </a:solidFill>
                          <a:effectLst/>
                          <a:latin typeface="+mj-ea"/>
                          <a:ea typeface="+mj-ea"/>
                        </a:rPr>
                        <a:t>HPUE_LTE_FDD_B14</a:t>
                      </a:r>
                      <a:endParaRPr lang="zh-CN" sz="1000" b="0" i="0" u="none" strike="noStrike" dirty="0">
                        <a:solidFill>
                          <a:srgbClr val="C00000"/>
                        </a:solidFill>
                        <a:effectLst/>
                        <a:latin typeface="+mj-ea"/>
                        <a:ea typeface="+mj-ea"/>
                      </a:endParaRPr>
                    </a:p>
                  </a:txBody>
                  <a:tcPr marL="4763" marR="4763" marT="476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84785">
                <a:tc>
                  <a:txBody>
                    <a:bodyPr/>
                    <a:lstStyle/>
                    <a:p>
                      <a:pPr algn="l" rtl="0" fontAlgn="t"/>
                      <a:r>
                        <a:rPr lang="en-US" altLang="zh-CN" sz="1000" b="0" i="0" u="none" strike="noStrike" dirty="0" smtClean="0">
                          <a:solidFill>
                            <a:srgbClr val="C00000"/>
                          </a:solidFill>
                          <a:effectLst/>
                          <a:latin typeface="+mj-ea"/>
                          <a:ea typeface="+mj-ea"/>
                        </a:rPr>
                        <a:t>R18_3Tx_NR_CA_ENDC</a:t>
                      </a:r>
                      <a:endParaRPr lang="zh-CN" sz="1000" b="0" i="0" u="none" strike="noStrike" dirty="0">
                        <a:solidFill>
                          <a:srgbClr val="C00000"/>
                        </a:solidFill>
                        <a:effectLst/>
                        <a:latin typeface="+mj-ea"/>
                        <a:ea typeface="+mj-ea"/>
                      </a:endParaRPr>
                    </a:p>
                  </a:txBody>
                  <a:tcPr marL="4763" marR="4763" marT="476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84785">
                <a:tc>
                  <a:txBody>
                    <a:bodyPr/>
                    <a:lstStyle/>
                    <a:p>
                      <a:pPr algn="l" rtl="0" fontAlgn="t"/>
                      <a:r>
                        <a:rPr lang="en-US" altLang="zh-CN" sz="1000" b="0" i="0" u="none" strike="noStrike" dirty="0" smtClean="0">
                          <a:solidFill>
                            <a:srgbClr val="00B050"/>
                          </a:solidFill>
                          <a:effectLst/>
                          <a:latin typeface="+mj-ea"/>
                          <a:ea typeface="+mj-ea"/>
                        </a:rPr>
                        <a:t>NR_bands_n31_n72</a:t>
                      </a:r>
                      <a:endParaRPr lang="zh-CN" sz="1000" b="0" i="0" u="none" strike="noStrike" dirty="0">
                        <a:solidFill>
                          <a:srgbClr val="00B050"/>
                        </a:solidFill>
                        <a:effectLst/>
                        <a:latin typeface="+mj-ea"/>
                        <a:ea typeface="+mj-ea"/>
                      </a:endParaRPr>
                    </a:p>
                  </a:txBody>
                  <a:tcPr marL="4763" marR="4763" marT="476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bl>
          </a:graphicData>
        </a:graphic>
      </p:graphicFrame>
      <p:graphicFrame>
        <p:nvGraphicFramePr>
          <p:cNvPr id="17" name="表格 16"/>
          <p:cNvGraphicFramePr>
            <a:graphicFrameLocks noGrp="1"/>
          </p:cNvGraphicFramePr>
          <p:nvPr>
            <p:extLst>
              <p:ext uri="{D42A27DB-BD31-4B8C-83A1-F6EECF244321}">
                <p14:modId xmlns:p14="http://schemas.microsoft.com/office/powerpoint/2010/main" val="3240329730"/>
              </p:ext>
            </p:extLst>
          </p:nvPr>
        </p:nvGraphicFramePr>
        <p:xfrm>
          <a:off x="3314700" y="2182415"/>
          <a:ext cx="3072798" cy="4065270"/>
        </p:xfrm>
        <a:graphic>
          <a:graphicData uri="http://schemas.openxmlformats.org/drawingml/2006/table">
            <a:tbl>
              <a:tblPr/>
              <a:tblGrid>
                <a:gridCol w="3072798"/>
              </a:tblGrid>
              <a:tr h="184785">
                <a:tc>
                  <a:txBody>
                    <a:bodyPr/>
                    <a:lstStyle/>
                    <a:p>
                      <a:pPr algn="l" rtl="0" fontAlgn="t"/>
                      <a:r>
                        <a:rPr lang="en-US" sz="1000" b="0" i="0" u="none" strike="noStrike" dirty="0" err="1" smtClean="0">
                          <a:solidFill>
                            <a:srgbClr val="00B050"/>
                          </a:solidFill>
                          <a:effectLst/>
                          <a:latin typeface="微软雅黑" panose="020B0503020204020204" pitchFamily="34" charset="-122"/>
                          <a:ea typeface="微软雅黑" panose="020B0503020204020204" pitchFamily="34" charset="-122"/>
                        </a:rPr>
                        <a:t>FS_NR_eff_BW_util</a:t>
                      </a:r>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 (closed</a:t>
                      </a:r>
                      <a:r>
                        <a:rPr lang="en-US" sz="1000" b="0" i="0" u="none" strike="noStrike" baseline="0" dirty="0" smtClean="0">
                          <a:solidFill>
                            <a:srgbClr val="00B050"/>
                          </a:solidFill>
                          <a:effectLst/>
                          <a:latin typeface="微软雅黑" panose="020B0503020204020204" pitchFamily="34" charset="-122"/>
                          <a:ea typeface="微软雅黑" panose="020B0503020204020204" pitchFamily="34" charset="-122"/>
                        </a:rPr>
                        <a:t> 2023/06)</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FS_NR_700800900_combo_enh (closed 2023/03)</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err="1">
                          <a:solidFill>
                            <a:srgbClr val="00B050"/>
                          </a:solidFill>
                          <a:effectLst/>
                          <a:latin typeface="微软雅黑" panose="020B0503020204020204" pitchFamily="34" charset="-122"/>
                          <a:ea typeface="微软雅黑" panose="020B0503020204020204" pitchFamily="34" charset="-122"/>
                        </a:rPr>
                        <a:t>FS_SimBC</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sz="1000" b="0" i="0" u="none" strike="noStrike" dirty="0" err="1" smtClean="0">
                          <a:solidFill>
                            <a:srgbClr val="00B050"/>
                          </a:solidFill>
                          <a:effectLst/>
                          <a:latin typeface="微软雅黑" panose="020B0503020204020204" pitchFamily="34" charset="-122"/>
                          <a:ea typeface="微软雅黑" panose="020B0503020204020204" pitchFamily="34" charset="-122"/>
                        </a:rPr>
                        <a:t>FS_NR_BS_RF_evo</a:t>
                      </a:r>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 </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(closed</a:t>
                      </a:r>
                      <a:r>
                        <a:rPr lang="en-US" altLang="zh-CN" sz="1000" b="0" i="0" u="none" strike="noStrike" baseline="0" dirty="0" smtClean="0">
                          <a:solidFill>
                            <a:srgbClr val="00B050"/>
                          </a:solidFill>
                          <a:effectLst/>
                          <a:latin typeface="微软雅黑" panose="020B0503020204020204" pitchFamily="34" charset="-122"/>
                          <a:ea typeface="微软雅黑" panose="020B0503020204020204" pitchFamily="34" charset="-122"/>
                        </a:rPr>
                        <a:t> 2023/06)</a:t>
                      </a:r>
                      <a:endPar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a:solidFill>
                            <a:srgbClr val="00B050"/>
                          </a:solidFill>
                          <a:effectLst/>
                          <a:latin typeface="微软雅黑" panose="020B0503020204020204" pitchFamily="34" charset="-122"/>
                          <a:ea typeface="微软雅黑" panose="020B0503020204020204" pitchFamily="34" charset="-122"/>
                        </a:rPr>
                        <a:t>FS_NR_FR2_OTA_enh</a:t>
                      </a: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FS_NR_sub1GHz_combo_enh (closed</a:t>
                      </a:r>
                      <a:r>
                        <a:rPr lang="en-US" sz="1000" b="0" i="0" u="none" strike="noStrike" baseline="0" dirty="0" smtClean="0">
                          <a:solidFill>
                            <a:srgbClr val="00B050"/>
                          </a:solidFill>
                          <a:effectLst/>
                          <a:latin typeface="微软雅黑" panose="020B0503020204020204" pitchFamily="34" charset="-122"/>
                          <a:ea typeface="微软雅黑" panose="020B0503020204020204" pitchFamily="34" charset="-122"/>
                        </a:rPr>
                        <a:t> 2023/06)</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NR_ENDC_RF_FR1_enh2 (core)</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err="1" smtClean="0">
                          <a:solidFill>
                            <a:srgbClr val="C00000"/>
                          </a:solidFill>
                          <a:effectLst/>
                          <a:latin typeface="微软雅黑" panose="020B0503020204020204" pitchFamily="34" charset="-122"/>
                          <a:ea typeface="微软雅黑" panose="020B0503020204020204" pitchFamily="34" charset="-122"/>
                        </a:rPr>
                        <a:t>NR_channel_raster_enh</a:t>
                      </a:r>
                      <a:endParaRPr lang="en-US" sz="1000" b="0" i="0" u="none" strike="noStrike" dirty="0">
                        <a:solidFill>
                          <a:srgbClr val="C0000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NR_RF_FR2_req_Ph3 (core)</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NR_FR2_multiRX_DL (core)</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a:solidFill>
                            <a:srgbClr val="00B050"/>
                          </a:solidFill>
                          <a:effectLst/>
                          <a:latin typeface="微软雅黑" panose="020B0503020204020204" pitchFamily="34" charset="-122"/>
                          <a:ea typeface="微软雅黑" panose="020B0503020204020204" pitchFamily="34" charset="-122"/>
                        </a:rPr>
                        <a:t>NR_RRM_enh3-Core</a:t>
                      </a: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NR_MG_enh2 (core)</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err="1" smtClean="0">
                          <a:solidFill>
                            <a:srgbClr val="00B050"/>
                          </a:solidFill>
                          <a:effectLst/>
                          <a:latin typeface="微软雅黑" panose="020B0503020204020204" pitchFamily="34" charset="-122"/>
                          <a:ea typeface="微软雅黑" panose="020B0503020204020204" pitchFamily="34" charset="-122"/>
                        </a:rPr>
                        <a:t>NR_BWP_wor</a:t>
                      </a:r>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 (core)</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err="1" smtClean="0">
                          <a:solidFill>
                            <a:srgbClr val="00B050"/>
                          </a:solidFill>
                          <a:effectLst/>
                          <a:latin typeface="微软雅黑" panose="020B0503020204020204" pitchFamily="34" charset="-122"/>
                          <a:ea typeface="微软雅黑" panose="020B0503020204020204" pitchFamily="34" charset="-122"/>
                        </a:rPr>
                        <a:t>NonCol_intraB_ENDC_NR_CA</a:t>
                      </a:r>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 (core)</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NR_HST_FR2_enh (core closed 2023/06) </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NR_ATG (core)</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NR_FR1_lessthan_5MHz_BW (core)</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NR_FR1_TRP_TRS_enh (core)</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err="1" smtClean="0">
                          <a:solidFill>
                            <a:srgbClr val="00B050"/>
                          </a:solidFill>
                          <a:effectLst/>
                          <a:latin typeface="微软雅黑" panose="020B0503020204020204" pitchFamily="34" charset="-122"/>
                          <a:ea typeface="微软雅黑" panose="020B0503020204020204" pitchFamily="34" charset="-122"/>
                        </a:rPr>
                        <a:t>NR_MIMO_OTA_enh</a:t>
                      </a:r>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 (core)</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err="1" smtClean="0">
                          <a:solidFill>
                            <a:srgbClr val="00B050"/>
                          </a:solidFill>
                          <a:effectLst/>
                          <a:latin typeface="微软雅黑" panose="020B0503020204020204" pitchFamily="34" charset="-122"/>
                          <a:ea typeface="微软雅黑" panose="020B0503020204020204" pitchFamily="34" charset="-122"/>
                        </a:rPr>
                        <a:t>NR_LTE_EMC_enh</a:t>
                      </a:r>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 (closed 2023/06)</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NR_demod_enh3</a:t>
                      </a:r>
                      <a:r>
                        <a:rPr lang="en-US" sz="1000" b="0" i="0" u="none" strike="noStrike" baseline="0" dirty="0" smtClean="0">
                          <a:solidFill>
                            <a:srgbClr val="00B050"/>
                          </a:solidFill>
                          <a:effectLst/>
                          <a:latin typeface="微软雅黑" panose="020B0503020204020204" pitchFamily="34" charset="-122"/>
                          <a:ea typeface="微软雅黑" panose="020B0503020204020204" pitchFamily="34" charset="-122"/>
                        </a:rPr>
                        <a:t> (core)</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err="1" smtClean="0">
                          <a:solidFill>
                            <a:srgbClr val="00B050"/>
                          </a:solidFill>
                          <a:effectLst/>
                          <a:latin typeface="微软雅黑" panose="020B0503020204020204" pitchFamily="34" charset="-122"/>
                          <a:ea typeface="微软雅黑" panose="020B0503020204020204" pitchFamily="34" charset="-122"/>
                        </a:rPr>
                        <a:t>LTE_NBIOT_eMTC_NTN_req-Perf</a:t>
                      </a:r>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 (closed 2023/06)</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bl>
          </a:graphicData>
        </a:graphic>
      </p:graphicFrame>
      <p:graphicFrame>
        <p:nvGraphicFramePr>
          <p:cNvPr id="19" name="表格 18"/>
          <p:cNvGraphicFramePr>
            <a:graphicFrameLocks noGrp="1"/>
          </p:cNvGraphicFramePr>
          <p:nvPr>
            <p:extLst>
              <p:ext uri="{D42A27DB-BD31-4B8C-83A1-F6EECF244321}">
                <p14:modId xmlns:p14="http://schemas.microsoft.com/office/powerpoint/2010/main" val="3830262164"/>
              </p:ext>
            </p:extLst>
          </p:nvPr>
        </p:nvGraphicFramePr>
        <p:xfrm>
          <a:off x="293687" y="2182415"/>
          <a:ext cx="2628900" cy="4065270"/>
        </p:xfrm>
        <a:graphic>
          <a:graphicData uri="http://schemas.openxmlformats.org/drawingml/2006/table">
            <a:tbl>
              <a:tblPr/>
              <a:tblGrid>
                <a:gridCol w="2628900"/>
              </a:tblGrid>
              <a:tr h="184785">
                <a:tc>
                  <a:txBody>
                    <a:bodyPr/>
                    <a:lstStyle/>
                    <a:p>
                      <a:pPr algn="l" rtl="0" fontAlgn="t"/>
                      <a:r>
                        <a:rPr lang="en-US" sz="1000" b="0" i="0" u="none" strike="noStrike" dirty="0">
                          <a:solidFill>
                            <a:srgbClr val="00B050"/>
                          </a:solidFill>
                          <a:effectLst/>
                          <a:latin typeface="微软雅黑" panose="020B0503020204020204" pitchFamily="34" charset="-122"/>
                          <a:ea typeface="微软雅黑" panose="020B0503020204020204" pitchFamily="34" charset="-122"/>
                        </a:rPr>
                        <a:t>FS_NR_pos_enh2 (closed </a:t>
                      </a:r>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2022/11</a:t>
                      </a:r>
                      <a:r>
                        <a:rPr lang="en-US" sz="1000" b="0" i="0" u="none" strike="noStrike" dirty="0">
                          <a:solidFill>
                            <a:srgbClr val="00B050"/>
                          </a:solidFill>
                          <a:effectLst/>
                          <a:latin typeface="微软雅黑" panose="020B0503020204020204" pitchFamily="34" charset="-122"/>
                          <a:ea typeface="微软雅黑" panose="020B0503020204020204" pitchFamily="34" charset="-122"/>
                        </a:rPr>
                        <a:t>)</a:t>
                      </a: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err="1">
                          <a:solidFill>
                            <a:srgbClr val="00B050"/>
                          </a:solidFill>
                          <a:effectLst/>
                          <a:latin typeface="微软雅黑" panose="020B0503020204020204" pitchFamily="34" charset="-122"/>
                          <a:ea typeface="微软雅黑" panose="020B0503020204020204" pitchFamily="34" charset="-122"/>
                        </a:rPr>
                        <a:t>FS_NR_duplex_evo</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err="1" smtClean="0">
                          <a:solidFill>
                            <a:srgbClr val="00B050"/>
                          </a:solidFill>
                          <a:effectLst/>
                          <a:latin typeface="微软雅黑" panose="020B0503020204020204" pitchFamily="34" charset="-122"/>
                          <a:ea typeface="微软雅黑" panose="020B0503020204020204" pitchFamily="34" charset="-122"/>
                        </a:rPr>
                        <a:t>FS_NR_AIML_Air</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a:solidFill>
                            <a:srgbClr val="00B050"/>
                          </a:solidFill>
                          <a:effectLst/>
                          <a:latin typeface="微软雅黑" panose="020B0503020204020204" pitchFamily="34" charset="-122"/>
                          <a:ea typeface="微软雅黑" panose="020B0503020204020204" pitchFamily="34" charset="-122"/>
                        </a:rPr>
                        <a:t>FS_NR_LPWUS</a:t>
                      </a: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err="1" smtClean="0">
                          <a:solidFill>
                            <a:schemeClr val="tx1"/>
                          </a:solidFill>
                          <a:effectLst/>
                          <a:latin typeface="微软雅黑" panose="020B0503020204020204" pitchFamily="34" charset="-122"/>
                          <a:ea typeface="微软雅黑" panose="020B0503020204020204" pitchFamily="34" charset="-122"/>
                        </a:rPr>
                        <a:t>NR_DSS_enh-Perf</a:t>
                      </a:r>
                      <a:r>
                        <a:rPr lang="en-US" sz="1000" b="0" i="0" u="none" strike="noStrike" dirty="0" smtClean="0">
                          <a:solidFill>
                            <a:schemeClr val="tx1"/>
                          </a:solidFill>
                          <a:effectLst/>
                          <a:latin typeface="微软雅黑" panose="020B0503020204020204" pitchFamily="34" charset="-122"/>
                          <a:ea typeface="微软雅黑" panose="020B0503020204020204" pitchFamily="34" charset="-122"/>
                        </a:rPr>
                        <a:t> </a:t>
                      </a:r>
                      <a:r>
                        <a:rPr lang="en-US" sz="1000" b="0" i="0" u="none" strike="noStrike" dirty="0">
                          <a:solidFill>
                            <a:schemeClr val="tx1"/>
                          </a:solidFill>
                          <a:effectLst/>
                          <a:latin typeface="微软雅黑" panose="020B0503020204020204" pitchFamily="34" charset="-122"/>
                          <a:ea typeface="微软雅黑" panose="020B0503020204020204" pitchFamily="34" charset="-122"/>
                        </a:rPr>
                        <a:t>(start from Q4/23)</a:t>
                      </a: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fontAlgn="b"/>
                      <a:r>
                        <a:rPr lang="en-US" sz="1000" b="0" i="0" u="none" strike="noStrike" dirty="0" smtClean="0">
                          <a:solidFill>
                            <a:srgbClr val="C00000"/>
                          </a:solidFill>
                          <a:effectLst/>
                          <a:latin typeface="微软雅黑" panose="020B0503020204020204" pitchFamily="34" charset="-122"/>
                          <a:ea typeface="微软雅黑" panose="020B0503020204020204" pitchFamily="34" charset="-122"/>
                        </a:rPr>
                        <a:t>NR_pos_enh2 (core) </a:t>
                      </a:r>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RAN4 work done</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763" marR="4763" marT="4763" marB="0" anchor="b">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err="1">
                          <a:solidFill>
                            <a:srgbClr val="00B050"/>
                          </a:solidFill>
                          <a:effectLst/>
                          <a:latin typeface="微软雅黑" panose="020B0503020204020204" pitchFamily="34" charset="-122"/>
                          <a:ea typeface="微软雅黑" panose="020B0503020204020204" pitchFamily="34" charset="-122"/>
                        </a:rPr>
                        <a:t>NR_MC_enh</a:t>
                      </a:r>
                      <a:r>
                        <a:rPr lang="en-US" sz="1000" b="0" i="0" u="none" strike="noStrike" dirty="0">
                          <a:solidFill>
                            <a:srgbClr val="00B050"/>
                          </a:solidFill>
                          <a:effectLst/>
                          <a:latin typeface="微软雅黑" panose="020B0503020204020204" pitchFamily="34" charset="-122"/>
                          <a:ea typeface="微软雅黑" panose="020B0503020204020204" pitchFamily="34" charset="-122"/>
                        </a:rPr>
                        <a:t> </a:t>
                      </a:r>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closed 2023/06</a:t>
                      </a:r>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smtClean="0">
                          <a:solidFill>
                            <a:srgbClr val="C00000"/>
                          </a:solidFill>
                          <a:effectLst/>
                          <a:latin typeface="微软雅黑" panose="020B0503020204020204" pitchFamily="34" charset="-122"/>
                          <a:ea typeface="微软雅黑" panose="020B0503020204020204" pitchFamily="34" charset="-122"/>
                        </a:rPr>
                        <a:t>NR_Mob_enh2 (core) </a:t>
                      </a:r>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RAN4 work done</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err="1" smtClean="0">
                          <a:solidFill>
                            <a:srgbClr val="00B050"/>
                          </a:solidFill>
                          <a:effectLst/>
                          <a:latin typeface="微软雅黑" panose="020B0503020204020204" pitchFamily="34" charset="-122"/>
                          <a:ea typeface="微软雅黑" panose="020B0503020204020204" pitchFamily="34" charset="-122"/>
                        </a:rPr>
                        <a:t>NR_DualTxRx_MUSIM</a:t>
                      </a:r>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 (core)</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err="1" smtClean="0">
                          <a:solidFill>
                            <a:srgbClr val="C00000"/>
                          </a:solidFill>
                          <a:effectLst/>
                          <a:latin typeface="微软雅黑" panose="020B0503020204020204" pitchFamily="34" charset="-122"/>
                          <a:ea typeface="微软雅黑" panose="020B0503020204020204" pitchFamily="34" charset="-122"/>
                        </a:rPr>
                        <a:t>NR_NTN_enh</a:t>
                      </a:r>
                      <a:r>
                        <a:rPr lang="en-US" sz="1000" b="0" i="0" u="none" strike="noStrike" dirty="0" smtClean="0">
                          <a:solidFill>
                            <a:srgbClr val="C00000"/>
                          </a:solidFill>
                          <a:effectLst/>
                          <a:latin typeface="微软雅黑" panose="020B0503020204020204" pitchFamily="34" charset="-122"/>
                          <a:ea typeface="微软雅黑" panose="020B0503020204020204" pitchFamily="34" charset="-122"/>
                        </a:rPr>
                        <a:t> (core)</a:t>
                      </a:r>
                      <a:endParaRPr lang="en-US" sz="1000" b="0" i="0" u="none" strike="noStrike" dirty="0">
                        <a:solidFill>
                          <a:srgbClr val="C0000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NR_cov_enh2 </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(core)</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err="1" smtClean="0">
                          <a:solidFill>
                            <a:srgbClr val="00B050"/>
                          </a:solidFill>
                          <a:effectLst/>
                          <a:latin typeface="微软雅黑" panose="020B0503020204020204" pitchFamily="34" charset="-122"/>
                          <a:ea typeface="微软雅黑" panose="020B0503020204020204" pitchFamily="34" charset="-122"/>
                        </a:rPr>
                        <a:t>NR_netcon_repeater</a:t>
                      </a:r>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 </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(core)</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err="1" smtClean="0">
                          <a:solidFill>
                            <a:srgbClr val="00B050"/>
                          </a:solidFill>
                          <a:effectLst/>
                          <a:latin typeface="微软雅黑" panose="020B0503020204020204" pitchFamily="34" charset="-122"/>
                          <a:ea typeface="微软雅黑" panose="020B0503020204020204" pitchFamily="34" charset="-122"/>
                        </a:rPr>
                        <a:t>NR_MIMO_evo_DL_UL</a:t>
                      </a:r>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 </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(core)</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NR_SL_enh2 </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(core)</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err="1" smtClean="0">
                          <a:solidFill>
                            <a:srgbClr val="00B050"/>
                          </a:solidFill>
                          <a:effectLst/>
                          <a:latin typeface="微软雅黑" panose="020B0503020204020204" pitchFamily="34" charset="-122"/>
                          <a:ea typeface="微软雅黑" panose="020B0503020204020204" pitchFamily="34" charset="-122"/>
                        </a:rPr>
                        <a:t>NR_redcap_enh</a:t>
                      </a:r>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 </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(core)</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err="1" smtClean="0">
                          <a:solidFill>
                            <a:srgbClr val="00B050"/>
                          </a:solidFill>
                          <a:effectLst/>
                          <a:latin typeface="微软雅黑" panose="020B0503020204020204" pitchFamily="34" charset="-122"/>
                          <a:ea typeface="微软雅黑" panose="020B0503020204020204" pitchFamily="34" charset="-122"/>
                        </a:rPr>
                        <a:t>NR_SL_relay_enh</a:t>
                      </a:r>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 </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(core)</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err="1" smtClean="0">
                          <a:solidFill>
                            <a:srgbClr val="00B050"/>
                          </a:solidFill>
                          <a:effectLst/>
                          <a:latin typeface="微软雅黑" panose="020B0503020204020204" pitchFamily="34" charset="-122"/>
                          <a:ea typeface="微软雅黑" panose="020B0503020204020204" pitchFamily="34" charset="-122"/>
                        </a:rPr>
                        <a:t>NR_mobile_IAB</a:t>
                      </a:r>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 </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(core)</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err="1" smtClean="0">
                          <a:solidFill>
                            <a:srgbClr val="00B050"/>
                          </a:solidFill>
                          <a:effectLst/>
                          <a:latin typeface="微软雅黑" panose="020B0503020204020204" pitchFamily="34" charset="-122"/>
                          <a:ea typeface="微软雅黑" panose="020B0503020204020204" pitchFamily="34" charset="-122"/>
                        </a:rPr>
                        <a:t>Netw_Energy_NR</a:t>
                      </a:r>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 </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(core)</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NR_UAV </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(core)</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NR_IDC_Enh-Core</a:t>
                      </a: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0" i="0" u="none" strike="noStrike" dirty="0" err="1" smtClean="0">
                          <a:solidFill>
                            <a:srgbClr val="00B050"/>
                          </a:solidFill>
                          <a:effectLst/>
                          <a:latin typeface="微软雅黑" panose="020B0503020204020204" pitchFamily="34" charset="-122"/>
                          <a:ea typeface="微软雅黑" panose="020B0503020204020204" pitchFamily="34" charset="-122"/>
                        </a:rPr>
                        <a:t>IoT_NTN_enh</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 (core)</a:t>
                      </a: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0" i="0" u="none" strike="noStrike" dirty="0" err="1" smtClean="0">
                          <a:solidFill>
                            <a:srgbClr val="00B050"/>
                          </a:solidFill>
                          <a:effectLst/>
                          <a:latin typeface="微软雅黑" panose="020B0503020204020204" pitchFamily="34" charset="-122"/>
                          <a:ea typeface="微软雅黑" panose="020B0503020204020204" pitchFamily="34" charset="-122"/>
                        </a:rPr>
                        <a:t>LTE_UAV_enh</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(core)</a:t>
                      </a: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51320833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t>Statistics</a:t>
            </a:r>
            <a:endParaRPr lang="ru-RU" dirty="0"/>
          </a:p>
        </p:txBody>
      </p:sp>
      <p:graphicFrame>
        <p:nvGraphicFramePr>
          <p:cNvPr id="5" name="表格 4"/>
          <p:cNvGraphicFramePr>
            <a:graphicFrameLocks noGrp="1"/>
          </p:cNvGraphicFramePr>
          <p:nvPr>
            <p:extLst>
              <p:ext uri="{D42A27DB-BD31-4B8C-83A1-F6EECF244321}">
                <p14:modId xmlns:p14="http://schemas.microsoft.com/office/powerpoint/2010/main" val="363377037"/>
              </p:ext>
            </p:extLst>
          </p:nvPr>
        </p:nvGraphicFramePr>
        <p:xfrm>
          <a:off x="687446" y="1599985"/>
          <a:ext cx="10900650" cy="1005840"/>
        </p:xfrm>
        <a:graphic>
          <a:graphicData uri="http://schemas.openxmlformats.org/drawingml/2006/table">
            <a:tbl>
              <a:tblPr firstRow="1" bandRow="1">
                <a:tableStyleId>{5C22544A-7EE6-4342-B048-85BDC9FD1C3A}</a:tableStyleId>
              </a:tblPr>
              <a:tblGrid>
                <a:gridCol w="1633624">
                  <a:extLst>
                    <a:ext uri="{9D8B030D-6E8A-4147-A177-3AD203B41FA5}">
                      <a16:colId xmlns:a16="http://schemas.microsoft.com/office/drawing/2014/main" xmlns="" val="20000"/>
                    </a:ext>
                  </a:extLst>
                </a:gridCol>
                <a:gridCol w="1804509">
                  <a:extLst>
                    <a:ext uri="{9D8B030D-6E8A-4147-A177-3AD203B41FA5}">
                      <a16:colId xmlns:a16="http://schemas.microsoft.com/office/drawing/2014/main" xmlns="" val="20001"/>
                    </a:ext>
                  </a:extLst>
                </a:gridCol>
                <a:gridCol w="1810330">
                  <a:extLst>
                    <a:ext uri="{9D8B030D-6E8A-4147-A177-3AD203B41FA5}">
                      <a16:colId xmlns:a16="http://schemas.microsoft.com/office/drawing/2014/main" xmlns="" val="20002"/>
                    </a:ext>
                  </a:extLst>
                </a:gridCol>
                <a:gridCol w="1228230">
                  <a:extLst>
                    <a:ext uri="{9D8B030D-6E8A-4147-A177-3AD203B41FA5}">
                      <a16:colId xmlns:a16="http://schemas.microsoft.com/office/drawing/2014/main" xmlns="" val="20003"/>
                    </a:ext>
                  </a:extLst>
                </a:gridCol>
                <a:gridCol w="2607182">
                  <a:extLst>
                    <a:ext uri="{9D8B030D-6E8A-4147-A177-3AD203B41FA5}">
                      <a16:colId xmlns:a16="http://schemas.microsoft.com/office/drawing/2014/main" xmlns="" val="20004"/>
                    </a:ext>
                  </a:extLst>
                </a:gridCol>
                <a:gridCol w="1816775">
                  <a:extLst>
                    <a:ext uri="{9D8B030D-6E8A-4147-A177-3AD203B41FA5}">
                      <a16:colId xmlns:a16="http://schemas.microsoft.com/office/drawing/2014/main" xmlns="" val="20005"/>
                    </a:ext>
                  </a:extLst>
                </a:gridCol>
              </a:tblGrid>
              <a:tr h="188181">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sv-SE" altLang="zh-CN" sz="1200" b="1"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cs typeface="Arial" charset="0"/>
                        </a:rPr>
                        <a:t>Meeting</a:t>
                      </a:r>
                      <a:endParaRPr kumimoji="0" lang="en-US" altLang="zh-CN" sz="1200" b="1"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cs typeface="Arial" charset="0"/>
                      </a:endParaRPr>
                    </a:p>
                  </a:txBody>
                  <a:tcPr marL="91432" marR="91432" anchor="ctr" horzOverflow="overflow">
                    <a:solidFill>
                      <a:schemeClr val="tx2">
                        <a:lumMod val="75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sv-SE" altLang="zh-CN" sz="1200" b="1"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cs typeface="Arial" charset="0"/>
                        </a:rPr>
                        <a:t>Date</a:t>
                      </a:r>
                      <a:endParaRPr kumimoji="0" lang="en-US" altLang="zh-CN" sz="1200" b="1"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cs typeface="Arial" charset="0"/>
                      </a:endParaRPr>
                    </a:p>
                  </a:txBody>
                  <a:tcPr marL="91432" marR="91432" anchor="ctr" horzOverflow="overflow">
                    <a:solidFill>
                      <a:schemeClr val="tx2">
                        <a:lumMod val="75000"/>
                      </a:schemeClr>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zh-CN" sz="1200" b="1"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cs typeface="Arial" charset="0"/>
                        </a:rPr>
                        <a:t>Location</a:t>
                      </a:r>
                    </a:p>
                  </a:txBody>
                  <a:tcPr marL="91432" marR="91432" anchor="ctr" horzOverflow="overflow">
                    <a:solidFill>
                      <a:schemeClr val="tx2">
                        <a:lumMod val="75000"/>
                      </a:schemeClr>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zh-CN" sz="1200" b="1"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cs typeface="Arial" charset="0"/>
                        </a:rPr>
                        <a:t>Host</a:t>
                      </a:r>
                    </a:p>
                  </a:txBody>
                  <a:tcPr marL="91432" marR="91432" anchor="ctr" horzOverflow="overflow">
                    <a:solidFill>
                      <a:schemeClr val="tx2">
                        <a:lumMod val="75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sv-SE" altLang="zh-CN" sz="1200" b="1"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cs typeface="Arial" charset="0"/>
                        </a:rPr>
                        <a:t>Delegates registered/attendees</a:t>
                      </a:r>
                      <a:endParaRPr kumimoji="0" lang="en-US" altLang="zh-CN" sz="1200" b="1"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cs typeface="Arial" charset="0"/>
                      </a:endParaRPr>
                    </a:p>
                  </a:txBody>
                  <a:tcPr marL="91432" marR="91432" anchor="ctr" horzOverflow="overflow">
                    <a:solidFill>
                      <a:schemeClr val="tx2">
                        <a:lumMod val="75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sv-SE" altLang="zh-CN" sz="1200" b="1"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cs typeface="Arial" charset="0"/>
                        </a:rPr>
                        <a:t>Documents requested/uploaded</a:t>
                      </a:r>
                      <a:endParaRPr kumimoji="0" lang="en-US" altLang="zh-CN" sz="1200" b="1"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cs typeface="Arial" charset="0"/>
                      </a:endParaRPr>
                    </a:p>
                  </a:txBody>
                  <a:tcPr marL="91432" marR="91432" anchor="ctr" horzOverflow="overflow">
                    <a:solidFill>
                      <a:schemeClr val="tx2">
                        <a:lumMod val="75000"/>
                      </a:schemeClr>
                    </a:solidFill>
                  </a:tcPr>
                </a:tc>
                <a:extLst>
                  <a:ext uri="{0D108BD9-81ED-4DB2-BD59-A6C34878D82A}">
                    <a16:rowId xmlns:a16="http://schemas.microsoft.com/office/drawing/2014/main" xmlns="" val="10000"/>
                  </a:ext>
                </a:extLst>
              </a:tr>
              <a:tr h="213271">
                <a:tc>
                  <a:txBody>
                    <a:bodyPr/>
                    <a:lstStyle/>
                    <a:p>
                      <a:pPr marL="0" marR="0" algn="ctr" defTabSz="914400" rtl="0" eaLnBrk="1" latinLnBrk="0" hangingPunct="1">
                        <a:spcBef>
                          <a:spcPts val="0"/>
                        </a:spcBef>
                        <a:spcAft>
                          <a:spcPts val="0"/>
                        </a:spcAft>
                      </a:pPr>
                      <a:r>
                        <a:rPr kumimoji="0" lang="en-US" altLang="zh-CN" sz="1200" b="0" i="0" u="none" strike="noStrike" kern="1200"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Arial" charset="0"/>
                        </a:rPr>
                        <a:t>RAN4 #108bis</a:t>
                      </a:r>
                      <a:endParaRPr kumimoji="0" lang="zh-CN"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Arial" charset="0"/>
                      </a:endParaRPr>
                    </a:p>
                  </a:txBody>
                  <a:tcPr anchor="ctr">
                    <a:solidFill>
                      <a:srgbClr val="D0D8E8"/>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altLang="zh-CN" sz="1200" b="0" i="0" u="none" strike="noStrike" kern="1200"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Arial" charset="0"/>
                        </a:rPr>
                        <a:t>Oct 9 –13, 2023</a:t>
                      </a:r>
                      <a:endParaRPr kumimoji="0" lang="zh-CN"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Arial" charset="0"/>
                      </a:endParaRPr>
                    </a:p>
                  </a:txBody>
                  <a:tcPr anchor="ctr">
                    <a:solidFill>
                      <a:srgbClr val="D0D8E8"/>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altLang="zh-CN" sz="1200" b="0" i="0" u="none" strike="noStrike" kern="1200"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Arial" charset="0"/>
                        </a:rPr>
                        <a:t>Xiamen, China</a:t>
                      </a:r>
                      <a:endParaRPr kumimoji="0" lang="zh-CN" altLang="zh-CN"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Arial" charset="0"/>
                      </a:endParaRPr>
                    </a:p>
                  </a:txBody>
                  <a:tcPr anchor="ctr">
                    <a:solidFill>
                      <a:srgbClr val="D0D8E8"/>
                    </a:solidFill>
                  </a:tcPr>
                </a:tc>
                <a:tc>
                  <a:txBody>
                    <a:bodyPr/>
                    <a:lstStyle/>
                    <a:p>
                      <a:pPr marL="0" marR="0" algn="ctr" defTabSz="914400" rtl="0" eaLnBrk="1" latinLnBrk="0" hangingPunct="1">
                        <a:spcBef>
                          <a:spcPts val="0"/>
                        </a:spcBef>
                        <a:spcAft>
                          <a:spcPts val="0"/>
                        </a:spcAft>
                      </a:pPr>
                      <a:r>
                        <a:rPr kumimoji="0" lang="en-US" altLang="zh-CN" sz="1200" b="0" i="0" u="none" strike="noStrike" kern="1200"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Arial" charset="0"/>
                        </a:rPr>
                        <a:t>CCSA</a:t>
                      </a:r>
                    </a:p>
                  </a:txBody>
                  <a:tcPr anchor="ctr">
                    <a:solidFill>
                      <a:srgbClr val="D0D8E8"/>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Arial" charset="0"/>
                        </a:rPr>
                        <a:t>515/427</a:t>
                      </a:r>
                      <a:endParaRPr kumimoji="0" lang="zh-CN" altLang="zh-CN"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Arial" charset="0"/>
                      </a:endParaRPr>
                    </a:p>
                  </a:txBody>
                  <a:tcPr marL="9525" marR="9525" marT="9525" marB="0" anchor="ctr">
                    <a:solidFill>
                      <a:srgbClr val="D0D8E8"/>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Arial" charset="0"/>
                        </a:rPr>
                        <a:t>2509/2451</a:t>
                      </a:r>
                      <a:endParaRPr kumimoji="0" lang="en-US" altLang="zh-CN"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Arial" charset="0"/>
                      </a:endParaRPr>
                    </a:p>
                  </a:txBody>
                  <a:tcPr marL="9525" marR="9525" marT="9525" marB="0" anchor="ctr">
                    <a:solidFill>
                      <a:srgbClr val="D0D8E8"/>
                    </a:solidFill>
                  </a:tcPr>
                </a:tc>
              </a:tr>
              <a:tr h="213271">
                <a:tc>
                  <a:txBody>
                    <a:bodyPr/>
                    <a:lstStyle/>
                    <a:p>
                      <a:pPr marL="0" marR="0" algn="ctr" defTabSz="914400" rtl="0" eaLnBrk="1" latinLnBrk="0" hangingPunct="1">
                        <a:spcBef>
                          <a:spcPts val="0"/>
                        </a:spcBef>
                        <a:spcAft>
                          <a:spcPts val="0"/>
                        </a:spcAft>
                      </a:pPr>
                      <a:r>
                        <a:rPr kumimoji="0" lang="en-US" altLang="zh-CN" sz="1200" b="0" i="0" u="none" strike="noStrike" kern="1200"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Arial" charset="0"/>
                        </a:rPr>
                        <a:t>RAN4 #109</a:t>
                      </a:r>
                      <a:endParaRPr kumimoji="0" lang="zh-CN"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Arial" charset="0"/>
                      </a:endParaRPr>
                    </a:p>
                  </a:txBody>
                  <a:tcPr anchor="ctr">
                    <a:solidFill>
                      <a:srgbClr val="D0D8E8"/>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Arial" charset="0"/>
                        </a:rPr>
                        <a:t>Nov 13 – 17, 2023</a:t>
                      </a:r>
                      <a:endParaRPr kumimoji="0" lang="zh-CN"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Arial" charset="0"/>
                      </a:endParaRPr>
                    </a:p>
                  </a:txBody>
                  <a:tcPr anchor="ctr">
                    <a:solidFill>
                      <a:srgbClr val="D0D8E8"/>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Arial" charset="0"/>
                        </a:rPr>
                        <a:t>Chicago, USA</a:t>
                      </a:r>
                      <a:endParaRPr kumimoji="0" lang="zh-CN" altLang="zh-CN"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Arial" charset="0"/>
                      </a:endParaRPr>
                    </a:p>
                  </a:txBody>
                  <a:tcPr anchor="ctr">
                    <a:solidFill>
                      <a:srgbClr val="D0D8E8"/>
                    </a:solidFill>
                  </a:tcPr>
                </a:tc>
                <a:tc>
                  <a:txBody>
                    <a:bodyPr/>
                    <a:lstStyle/>
                    <a:p>
                      <a:pPr marL="0" marR="0" algn="ctr" defTabSz="914400" rtl="0" eaLnBrk="1" latinLnBrk="0" hangingPunct="1">
                        <a:spcBef>
                          <a:spcPts val="0"/>
                        </a:spcBef>
                        <a:spcAft>
                          <a:spcPts val="0"/>
                        </a:spcAft>
                      </a:pPr>
                      <a:r>
                        <a:rPr kumimoji="0" lang="en-US" altLang="zh-CN" sz="1200" b="0" i="0" u="none" strike="noStrike" kern="1200"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Arial" charset="0"/>
                        </a:rPr>
                        <a:t>ATSI</a:t>
                      </a:r>
                    </a:p>
                  </a:txBody>
                  <a:tcPr anchor="ctr">
                    <a:solidFill>
                      <a:srgbClr val="D0D8E8"/>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Arial" charset="0"/>
                        </a:rPr>
                        <a:t>508/421</a:t>
                      </a:r>
                      <a:endParaRPr kumimoji="0" lang="zh-CN" altLang="zh-CN" sz="1200" b="0" i="0" u="none" strike="noStrike" kern="1200"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Arial" charset="0"/>
                      </a:endParaRPr>
                    </a:p>
                  </a:txBody>
                  <a:tcPr marL="9525" marR="9525" marT="9525" marB="0" anchor="ctr">
                    <a:solidFill>
                      <a:srgbClr val="D0D8E8"/>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Arial" charset="0"/>
                        </a:rPr>
                        <a:t>3861/3533</a:t>
                      </a:r>
                    </a:p>
                  </a:txBody>
                  <a:tcPr marL="9525" marR="9525" marT="9525" marB="0" anchor="ctr">
                    <a:solidFill>
                      <a:srgbClr val="D0D8E8"/>
                    </a:solidFill>
                  </a:tcPr>
                </a:tc>
              </a:tr>
            </a:tbl>
          </a:graphicData>
        </a:graphic>
      </p:graphicFrame>
      <p:graphicFrame>
        <p:nvGraphicFramePr>
          <p:cNvPr id="7" name="Chart 7"/>
          <p:cNvGraphicFramePr/>
          <p:nvPr>
            <p:extLst>
              <p:ext uri="{D42A27DB-BD31-4B8C-83A1-F6EECF244321}">
                <p14:modId xmlns:p14="http://schemas.microsoft.com/office/powerpoint/2010/main" val="730743665"/>
              </p:ext>
            </p:extLst>
          </p:nvPr>
        </p:nvGraphicFramePr>
        <p:xfrm>
          <a:off x="6037265" y="2971217"/>
          <a:ext cx="6008685" cy="2929696"/>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8" name="Chart 1"/>
          <p:cNvGraphicFramePr/>
          <p:nvPr>
            <p:extLst>
              <p:ext uri="{D42A27DB-BD31-4B8C-83A1-F6EECF244321}">
                <p14:modId xmlns:p14="http://schemas.microsoft.com/office/powerpoint/2010/main" val="4077886772"/>
              </p:ext>
            </p:extLst>
          </p:nvPr>
        </p:nvGraphicFramePr>
        <p:xfrm>
          <a:off x="126864" y="2970634"/>
          <a:ext cx="5910401" cy="292969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21388100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altLang="zh-CN" b="1" dirty="0" smtClean="0"/>
              <a:t>Rel-18 status and RAN4 related issues</a:t>
            </a:r>
            <a:endParaRPr lang="ru-RU" dirty="0"/>
          </a:p>
        </p:txBody>
      </p:sp>
      <p:sp>
        <p:nvSpPr>
          <p:cNvPr id="10"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507319" cy="5095171"/>
          </a:xfrm>
        </p:spPr>
        <p:txBody>
          <a:bodyPr/>
          <a:lstStyle/>
          <a:p>
            <a:pPr>
              <a:lnSpc>
                <a:spcPct val="150000"/>
              </a:lnSpc>
              <a:spcBef>
                <a:spcPts val="0"/>
              </a:spcBef>
              <a:spcAft>
                <a:spcPts val="0"/>
              </a:spcAft>
            </a:pPr>
            <a:r>
              <a:rPr lang="en-US" sz="1400" dirty="0" smtClean="0"/>
              <a:t>The status for each item can be found in the attached excel </a:t>
            </a:r>
            <a:r>
              <a:rPr lang="en-US" sz="1400" dirty="0" smtClean="0"/>
              <a:t>file</a:t>
            </a:r>
            <a:endParaRPr lang="en-US" sz="1400" dirty="0" smtClean="0"/>
          </a:p>
          <a:p>
            <a:pPr lvl="1">
              <a:lnSpc>
                <a:spcPct val="150000"/>
              </a:lnSpc>
              <a:spcBef>
                <a:spcPts val="0"/>
              </a:spcBef>
              <a:spcAft>
                <a:spcPts val="0"/>
              </a:spcAft>
            </a:pPr>
            <a:r>
              <a:rPr lang="en-US" altLang="zh-CN" sz="1200" dirty="0" smtClean="0"/>
              <a:t>The core part for 64 items is to be completed</a:t>
            </a:r>
          </a:p>
          <a:p>
            <a:pPr lvl="1">
              <a:lnSpc>
                <a:spcPct val="150000"/>
              </a:lnSpc>
              <a:spcBef>
                <a:spcPts val="0"/>
              </a:spcBef>
              <a:spcAft>
                <a:spcPts val="0"/>
              </a:spcAft>
            </a:pPr>
            <a:r>
              <a:rPr lang="en-US" sz="1200" dirty="0" smtClean="0"/>
              <a:t>The 29 items needs be extended</a:t>
            </a:r>
          </a:p>
          <a:p>
            <a:pPr lvl="2">
              <a:lnSpc>
                <a:spcPct val="150000"/>
              </a:lnSpc>
              <a:spcBef>
                <a:spcPts val="0"/>
              </a:spcBef>
              <a:spcAft>
                <a:spcPts val="0"/>
              </a:spcAft>
            </a:pPr>
            <a:r>
              <a:rPr lang="en-US" sz="1200" dirty="0" smtClean="0"/>
              <a:t>24 basket items needs be </a:t>
            </a:r>
            <a:r>
              <a:rPr lang="en-US" sz="1200" dirty="0" err="1" smtClean="0"/>
              <a:t>exnteded</a:t>
            </a:r>
            <a:endParaRPr lang="en-US" sz="1200" dirty="0" smtClean="0"/>
          </a:p>
          <a:p>
            <a:pPr lvl="2">
              <a:lnSpc>
                <a:spcPct val="150000"/>
              </a:lnSpc>
              <a:spcBef>
                <a:spcPts val="0"/>
              </a:spcBef>
              <a:spcAft>
                <a:spcPts val="0"/>
              </a:spcAft>
            </a:pPr>
            <a:r>
              <a:rPr lang="en-US" sz="1200" dirty="0" smtClean="0">
                <a:latin typeface="+mj-ea"/>
                <a:ea typeface="+mj-ea"/>
              </a:rPr>
              <a:t>In addition, </a:t>
            </a:r>
            <a:r>
              <a:rPr lang="en-US" sz="1200" dirty="0" err="1" smtClean="0">
                <a:latin typeface="+mj-ea"/>
                <a:ea typeface="+mj-ea"/>
              </a:rPr>
              <a:t>NR_DSS_enh-Perf</a:t>
            </a:r>
            <a:r>
              <a:rPr lang="en-US" sz="1200" dirty="0" smtClean="0">
                <a:latin typeface="+mj-ea"/>
                <a:ea typeface="+mj-ea"/>
              </a:rPr>
              <a:t> </a:t>
            </a:r>
            <a:r>
              <a:rPr lang="en-US" sz="1200" dirty="0">
                <a:latin typeface="+mj-ea"/>
                <a:ea typeface="+mj-ea"/>
              </a:rPr>
              <a:t>is on-going, </a:t>
            </a:r>
            <a:r>
              <a:rPr lang="en-US" sz="1200" dirty="0" err="1" smtClean="0">
                <a:latin typeface="+mj-ea"/>
                <a:ea typeface="+mj-ea"/>
              </a:rPr>
              <a:t>NR_NTN_enh</a:t>
            </a:r>
            <a:r>
              <a:rPr lang="en-US" sz="1200" dirty="0" smtClean="0">
                <a:latin typeface="+mj-ea"/>
                <a:ea typeface="+mj-ea"/>
              </a:rPr>
              <a:t>, </a:t>
            </a:r>
            <a:r>
              <a:rPr lang="en-US" altLang="zh-CN" sz="1200" dirty="0" err="1" smtClean="0">
                <a:latin typeface="+mj-ea"/>
                <a:ea typeface="+mj-ea"/>
              </a:rPr>
              <a:t>NR_channel_raster_enh</a:t>
            </a:r>
            <a:r>
              <a:rPr lang="en-US" altLang="zh-CN" sz="1200" dirty="0" smtClean="0">
                <a:latin typeface="+mj-ea"/>
                <a:ea typeface="+mj-ea"/>
              </a:rPr>
              <a:t>, HPUE_LTE_FDD_B14, </a:t>
            </a:r>
            <a:r>
              <a:rPr lang="en-US" altLang="zh-CN" sz="1200" dirty="0" err="1" smtClean="0">
                <a:latin typeface="+mj-ea"/>
                <a:ea typeface="+mj-ea"/>
              </a:rPr>
              <a:t>IoT_NTN_extLband</a:t>
            </a:r>
            <a:r>
              <a:rPr lang="en-US" altLang="zh-CN" sz="1200" dirty="0" smtClean="0">
                <a:latin typeface="+mj-ea"/>
                <a:ea typeface="+mj-ea"/>
              </a:rPr>
              <a:t> to be extended</a:t>
            </a:r>
            <a:endParaRPr lang="zh-CN" altLang="zh-CN" sz="1200" dirty="0">
              <a:latin typeface="+mj-ea"/>
              <a:ea typeface="+mj-ea"/>
            </a:endParaRPr>
          </a:p>
          <a:p>
            <a:pPr>
              <a:lnSpc>
                <a:spcPct val="150000"/>
              </a:lnSpc>
              <a:spcBef>
                <a:spcPts val="0"/>
              </a:spcBef>
              <a:spcAft>
                <a:spcPts val="0"/>
              </a:spcAft>
            </a:pPr>
            <a:r>
              <a:rPr lang="en-US" sz="1400" dirty="0" smtClean="0"/>
              <a:t>The </a:t>
            </a:r>
            <a:r>
              <a:rPr lang="en-US" sz="1400" dirty="0"/>
              <a:t>proposals to modify </a:t>
            </a:r>
            <a:r>
              <a:rPr lang="en-US" sz="1400" dirty="0" smtClean="0"/>
              <a:t>scope and/or open issues related </a:t>
            </a:r>
            <a:r>
              <a:rPr lang="en-US" sz="1400" dirty="0"/>
              <a:t>RAN4-led </a:t>
            </a:r>
            <a:r>
              <a:rPr lang="en-US" sz="1400" dirty="0" smtClean="0"/>
              <a:t>items, which may need discussions in RAN#102</a:t>
            </a:r>
            <a:endParaRPr lang="en-US" sz="1400" dirty="0"/>
          </a:p>
        </p:txBody>
      </p:sp>
      <p:graphicFrame>
        <p:nvGraphicFramePr>
          <p:cNvPr id="2" name="表格 1"/>
          <p:cNvGraphicFramePr>
            <a:graphicFrameLocks noGrp="1"/>
          </p:cNvGraphicFramePr>
          <p:nvPr>
            <p:extLst>
              <p:ext uri="{D42A27DB-BD31-4B8C-83A1-F6EECF244321}">
                <p14:modId xmlns:p14="http://schemas.microsoft.com/office/powerpoint/2010/main" val="602588306"/>
              </p:ext>
            </p:extLst>
          </p:nvPr>
        </p:nvGraphicFramePr>
        <p:xfrm>
          <a:off x="214311" y="3210351"/>
          <a:ext cx="11410951" cy="3048000"/>
        </p:xfrm>
        <a:graphic>
          <a:graphicData uri="http://schemas.openxmlformats.org/drawingml/2006/table">
            <a:tbl>
              <a:tblPr firstRow="1" bandRow="1">
                <a:tableStyleId>{5C22544A-7EE6-4342-B048-85BDC9FD1C3A}</a:tableStyleId>
              </a:tblPr>
              <a:tblGrid>
                <a:gridCol w="604838"/>
                <a:gridCol w="2162175"/>
                <a:gridCol w="904875"/>
                <a:gridCol w="1266825"/>
                <a:gridCol w="6472238"/>
              </a:tblGrid>
              <a:tr h="0">
                <a:tc>
                  <a:txBody>
                    <a:bodyPr/>
                    <a:lstStyle/>
                    <a:p>
                      <a:r>
                        <a:rPr lang="en-US" altLang="zh-CN" sz="1000" dirty="0" smtClean="0">
                          <a:latin typeface="微软雅黑" panose="020B0503020204020204" pitchFamily="34" charset="-122"/>
                          <a:ea typeface="微软雅黑" panose="020B0503020204020204" pitchFamily="34" charset="-122"/>
                        </a:rPr>
                        <a:t>AI</a:t>
                      </a:r>
                      <a:endParaRPr lang="zh-CN" altLang="en-US" sz="1000" dirty="0">
                        <a:latin typeface="微软雅黑" panose="020B0503020204020204" pitchFamily="34" charset="-122"/>
                        <a:ea typeface="微软雅黑" panose="020B0503020204020204" pitchFamily="34" charset="-122"/>
                      </a:endParaRPr>
                    </a:p>
                  </a:txBody>
                  <a:tcPr marL="45720" marR="45720">
                    <a:solidFill>
                      <a:schemeClr val="tx2">
                        <a:lumMod val="75000"/>
                      </a:schemeClr>
                    </a:solidFill>
                  </a:tcPr>
                </a:tc>
                <a:tc>
                  <a:txBody>
                    <a:bodyPr/>
                    <a:lstStyle/>
                    <a:p>
                      <a:r>
                        <a:rPr lang="en-US" altLang="zh-CN" sz="1000" dirty="0" smtClean="0">
                          <a:latin typeface="微软雅黑" panose="020B0503020204020204" pitchFamily="34" charset="-122"/>
                          <a:ea typeface="微软雅黑" panose="020B0503020204020204" pitchFamily="34" charset="-122"/>
                        </a:rPr>
                        <a:t>WI/SI name </a:t>
                      </a:r>
                      <a:r>
                        <a:rPr lang="zh-CN" altLang="en-US" sz="1000" dirty="0" smtClean="0">
                          <a:latin typeface="微软雅黑" panose="020B0503020204020204" pitchFamily="34" charset="-122"/>
                          <a:ea typeface="微软雅黑" panose="020B0503020204020204" pitchFamily="34" charset="-122"/>
                        </a:rPr>
                        <a:t>（</a:t>
                      </a:r>
                      <a:r>
                        <a:rPr lang="en-US" altLang="zh-CN" sz="1000" dirty="0" smtClean="0">
                          <a:latin typeface="微软雅黑" panose="020B0503020204020204" pitchFamily="34" charset="-122"/>
                          <a:ea typeface="微软雅黑" panose="020B0503020204020204" pitchFamily="34" charset="-122"/>
                        </a:rPr>
                        <a:t>Acronym</a:t>
                      </a:r>
                      <a:r>
                        <a:rPr lang="zh-CN" altLang="en-US" sz="1000" dirty="0" smtClean="0">
                          <a:latin typeface="微软雅黑" panose="020B0503020204020204" pitchFamily="34" charset="-122"/>
                          <a:ea typeface="微软雅黑" panose="020B0503020204020204" pitchFamily="34" charset="-122"/>
                        </a:rPr>
                        <a:t>）</a:t>
                      </a:r>
                      <a:endParaRPr lang="zh-CN" altLang="en-US" sz="1000" dirty="0">
                        <a:latin typeface="微软雅黑" panose="020B0503020204020204" pitchFamily="34" charset="-122"/>
                        <a:ea typeface="微软雅黑" panose="020B0503020204020204" pitchFamily="34" charset="-122"/>
                      </a:endParaRPr>
                    </a:p>
                  </a:txBody>
                  <a:tcPr marL="45720" marR="45720">
                    <a:solidFill>
                      <a:schemeClr val="tx2">
                        <a:lumMod val="75000"/>
                      </a:schemeClr>
                    </a:solidFill>
                  </a:tcPr>
                </a:tc>
                <a:tc>
                  <a:txBody>
                    <a:bodyPr/>
                    <a:lstStyle/>
                    <a:p>
                      <a:r>
                        <a:rPr lang="en-US" altLang="zh-CN" sz="1000" dirty="0" smtClean="0">
                          <a:latin typeface="微软雅黑" panose="020B0503020204020204" pitchFamily="34" charset="-122"/>
                          <a:ea typeface="微软雅黑" panose="020B0503020204020204" pitchFamily="34" charset="-122"/>
                        </a:rPr>
                        <a:t>Target date</a:t>
                      </a:r>
                      <a:endParaRPr lang="zh-CN" altLang="en-US" sz="1000" dirty="0">
                        <a:latin typeface="微软雅黑" panose="020B0503020204020204" pitchFamily="34" charset="-122"/>
                        <a:ea typeface="微软雅黑" panose="020B0503020204020204" pitchFamily="34" charset="-122"/>
                      </a:endParaRPr>
                    </a:p>
                  </a:txBody>
                  <a:tcPr marL="45720" marR="45720">
                    <a:solidFill>
                      <a:schemeClr val="tx2">
                        <a:lumMod val="75000"/>
                      </a:schemeClr>
                    </a:solidFill>
                  </a:tcPr>
                </a:tc>
                <a:tc>
                  <a:txBody>
                    <a:bodyPr/>
                    <a:lstStyle/>
                    <a:p>
                      <a:r>
                        <a:rPr lang="en-US" altLang="zh-CN" sz="1000" dirty="0" smtClean="0">
                          <a:latin typeface="微软雅黑" panose="020B0503020204020204" pitchFamily="34" charset="-122"/>
                          <a:ea typeface="微软雅黑" panose="020B0503020204020204" pitchFamily="34" charset="-122"/>
                        </a:rPr>
                        <a:t>Completion level</a:t>
                      </a:r>
                      <a:endParaRPr lang="zh-CN" altLang="en-US" sz="1000" dirty="0">
                        <a:latin typeface="微软雅黑" panose="020B0503020204020204" pitchFamily="34" charset="-122"/>
                        <a:ea typeface="微软雅黑" panose="020B0503020204020204" pitchFamily="34" charset="-122"/>
                      </a:endParaRPr>
                    </a:p>
                  </a:txBody>
                  <a:tcPr marL="45720" marR="45720">
                    <a:solidFill>
                      <a:schemeClr val="tx2">
                        <a:lumMod val="75000"/>
                      </a:schemeClr>
                    </a:solidFill>
                  </a:tcPr>
                </a:tc>
                <a:tc>
                  <a:txBody>
                    <a:bodyPr/>
                    <a:lstStyle/>
                    <a:p>
                      <a:r>
                        <a:rPr lang="en-US" altLang="zh-CN" sz="1000" dirty="0" smtClean="0">
                          <a:latin typeface="微软雅黑" panose="020B0503020204020204" pitchFamily="34" charset="-122"/>
                          <a:ea typeface="微软雅黑" panose="020B0503020204020204" pitchFamily="34" charset="-122"/>
                        </a:rPr>
                        <a:t>Open issues or proposed modifications of scope</a:t>
                      </a:r>
                      <a:endParaRPr lang="zh-CN" altLang="en-US" sz="1000" dirty="0">
                        <a:latin typeface="微软雅黑" panose="020B0503020204020204" pitchFamily="34" charset="-122"/>
                        <a:ea typeface="微软雅黑" panose="020B0503020204020204" pitchFamily="34" charset="-122"/>
                      </a:endParaRPr>
                    </a:p>
                  </a:txBody>
                  <a:tcPr marL="45720" marR="45720">
                    <a:solidFill>
                      <a:schemeClr val="tx2">
                        <a:lumMod val="75000"/>
                      </a:schemeClr>
                    </a:solidFill>
                  </a:tcPr>
                </a:tc>
              </a:tr>
              <a:tr h="0">
                <a:tc>
                  <a:txBody>
                    <a:bodyPr/>
                    <a:lstStyle/>
                    <a:p>
                      <a:pPr marL="0" algn="l" defTabSz="914354" rtl="0" eaLnBrk="1" fontAlgn="t" latinLnBrk="0" hangingPunct="1"/>
                      <a:r>
                        <a:rPr lang="en-US" sz="1000" kern="1200" dirty="0" smtClean="0">
                          <a:solidFill>
                            <a:schemeClr val="dk1"/>
                          </a:solidFill>
                          <a:latin typeface="微软雅黑" panose="020B0503020204020204" pitchFamily="34" charset="-122"/>
                          <a:ea typeface="微软雅黑" panose="020B0503020204020204" pitchFamily="34" charset="-122"/>
                          <a:cs typeface="+mn-cs"/>
                        </a:rPr>
                        <a:t>9.3.2.1</a:t>
                      </a:r>
                      <a:endParaRPr lang="en-US" sz="1000" kern="1200" dirty="0">
                        <a:solidFill>
                          <a:schemeClr val="dk1"/>
                        </a:solidFill>
                        <a:latin typeface="微软雅黑" panose="020B0503020204020204" pitchFamily="34" charset="-122"/>
                        <a:ea typeface="微软雅黑" panose="020B0503020204020204" pitchFamily="34" charset="-122"/>
                        <a:cs typeface="+mn-cs"/>
                      </a:endParaRPr>
                    </a:p>
                  </a:txBody>
                  <a:tcPr marL="45720" marR="45720"/>
                </a:tc>
                <a:tc>
                  <a:txBody>
                    <a:bodyPr/>
                    <a:lstStyle/>
                    <a:p>
                      <a:pPr marL="0" algn="l" defTabSz="914354" rtl="0" eaLnBrk="1" fontAlgn="t" latinLnBrk="0" hangingPunct="1"/>
                      <a:r>
                        <a:rPr lang="en-US" altLang="zh-CN" sz="1000" kern="1200" dirty="0" smtClean="0">
                          <a:solidFill>
                            <a:schemeClr val="dk1"/>
                          </a:solidFill>
                          <a:latin typeface="微软雅黑" panose="020B0503020204020204" pitchFamily="34" charset="-122"/>
                          <a:ea typeface="微软雅黑" panose="020B0503020204020204" pitchFamily="34" charset="-122"/>
                          <a:cs typeface="+mn-cs"/>
                        </a:rPr>
                        <a:t>NR_Mob_enh2 </a:t>
                      </a:r>
                      <a:endParaRPr lang="en-US" sz="1000" kern="1200" dirty="0">
                        <a:solidFill>
                          <a:schemeClr val="dk1"/>
                        </a:solidFill>
                        <a:latin typeface="微软雅黑" panose="020B0503020204020204" pitchFamily="34" charset="-122"/>
                        <a:ea typeface="微软雅黑" panose="020B0503020204020204" pitchFamily="34" charset="-122"/>
                        <a:cs typeface="+mn-cs"/>
                      </a:endParaRPr>
                    </a:p>
                  </a:txBody>
                  <a:tcPr marL="45720" marR="45720"/>
                </a:tc>
                <a:tc>
                  <a:txBody>
                    <a:bodyPr/>
                    <a:lstStyle/>
                    <a:p>
                      <a:pPr marL="0" algn="l" defTabSz="914354" rtl="0" eaLnBrk="1" fontAlgn="t" latinLnBrk="0" hangingPunct="1"/>
                      <a:r>
                        <a:rPr lang="en-US" altLang="zh-CN" sz="1000" kern="1200" dirty="0" smtClean="0">
                          <a:solidFill>
                            <a:schemeClr val="dk1"/>
                          </a:solidFill>
                          <a:latin typeface="微软雅黑" panose="020B0503020204020204" pitchFamily="34" charset="-122"/>
                          <a:ea typeface="微软雅黑" panose="020B0503020204020204" pitchFamily="34" charset="-122"/>
                          <a:cs typeface="+mn-cs"/>
                        </a:rPr>
                        <a:t>2024/3/18</a:t>
                      </a:r>
                      <a:endParaRPr lang="zh-CN" altLang="en-US" sz="1000" kern="1200" dirty="0" smtClean="0">
                        <a:solidFill>
                          <a:schemeClr val="dk1"/>
                        </a:solidFill>
                        <a:latin typeface="微软雅黑" panose="020B0503020204020204" pitchFamily="34" charset="-122"/>
                        <a:ea typeface="微软雅黑" panose="020B0503020204020204" pitchFamily="34" charset="-122"/>
                        <a:cs typeface="+mn-cs"/>
                      </a:endParaRPr>
                    </a:p>
                  </a:txBody>
                  <a:tcPr marL="45720" marR="45720"/>
                </a:tc>
                <a:tc>
                  <a:txBody>
                    <a:bodyPr/>
                    <a:lstStyle/>
                    <a:p>
                      <a:pPr marL="0" algn="l" defTabSz="914354" rtl="0" eaLnBrk="1" fontAlgn="t" latinLnBrk="0" hangingPunct="1"/>
                      <a:r>
                        <a:rPr lang="en-US" sz="1000" kern="1200" dirty="0" smtClean="0">
                          <a:solidFill>
                            <a:schemeClr val="dk1"/>
                          </a:solidFill>
                          <a:latin typeface="微软雅黑" panose="020B0503020204020204" pitchFamily="34" charset="-122"/>
                          <a:ea typeface="微软雅黑" panose="020B0503020204020204" pitchFamily="34" charset="-122"/>
                          <a:cs typeface="+mn-cs"/>
                        </a:rPr>
                        <a:t>95%</a:t>
                      </a:r>
                      <a:endParaRPr lang="en-US" sz="1000" kern="1200" dirty="0">
                        <a:solidFill>
                          <a:schemeClr val="dk1"/>
                        </a:solidFill>
                        <a:latin typeface="微软雅黑" panose="020B0503020204020204" pitchFamily="34" charset="-122"/>
                        <a:ea typeface="微软雅黑" panose="020B0503020204020204" pitchFamily="34" charset="-122"/>
                        <a:cs typeface="+mn-cs"/>
                      </a:endParaRPr>
                    </a:p>
                  </a:txBody>
                  <a:tcPr marL="45720" marR="45720"/>
                </a:tc>
                <a:tc>
                  <a:txBody>
                    <a:bodyPr/>
                    <a:lstStyle/>
                    <a:p>
                      <a:pPr marL="0" algn="l" defTabSz="914354" rtl="0" eaLnBrk="1" fontAlgn="t" latinLnBrk="0" hangingPunct="1"/>
                      <a:r>
                        <a:rPr lang="en-US" altLang="zh-CN" sz="1000" kern="1200" dirty="0" smtClean="0">
                          <a:solidFill>
                            <a:schemeClr val="dk1"/>
                          </a:solidFill>
                          <a:latin typeface="微软雅黑" panose="020B0503020204020204" pitchFamily="34" charset="-122"/>
                          <a:ea typeface="微软雅黑" panose="020B0503020204020204" pitchFamily="34" charset="-122"/>
                          <a:cs typeface="+mn-cs"/>
                        </a:rPr>
                        <a:t>Objective 7</a:t>
                      </a:r>
                      <a:endParaRPr lang="zh-CN" altLang="en-US" sz="1000" kern="1200" dirty="0">
                        <a:solidFill>
                          <a:schemeClr val="dk1"/>
                        </a:solidFill>
                        <a:latin typeface="微软雅黑" panose="020B0503020204020204" pitchFamily="34" charset="-122"/>
                        <a:ea typeface="微软雅黑" panose="020B0503020204020204" pitchFamily="34" charset="-122"/>
                        <a:cs typeface="+mn-cs"/>
                      </a:endParaRPr>
                    </a:p>
                  </a:txBody>
                  <a:tcPr marL="45720" marR="45720"/>
                </a:tc>
              </a:tr>
              <a:tr h="0">
                <a:tc>
                  <a:txBody>
                    <a:bodyPr/>
                    <a:lstStyle/>
                    <a:p>
                      <a:pPr marL="0" algn="l" defTabSz="914354" rtl="0" eaLnBrk="1" fontAlgn="t" latinLnBrk="0" hangingPunct="1"/>
                      <a:r>
                        <a:rPr lang="en-US" sz="1000" kern="1200" dirty="0" smtClean="0">
                          <a:solidFill>
                            <a:schemeClr val="dk1"/>
                          </a:solidFill>
                          <a:latin typeface="微软雅黑" panose="020B0503020204020204" pitchFamily="34" charset="-122"/>
                          <a:ea typeface="微软雅黑" panose="020B0503020204020204" pitchFamily="34" charset="-122"/>
                          <a:cs typeface="+mn-cs"/>
                        </a:rPr>
                        <a:t>9.3.2.9</a:t>
                      </a:r>
                      <a:endParaRPr lang="en-US" sz="1000" kern="1200" dirty="0">
                        <a:solidFill>
                          <a:schemeClr val="dk1"/>
                        </a:solidFill>
                        <a:latin typeface="微软雅黑" panose="020B0503020204020204" pitchFamily="34" charset="-122"/>
                        <a:ea typeface="微软雅黑" panose="020B0503020204020204" pitchFamily="34" charset="-122"/>
                        <a:cs typeface="+mn-cs"/>
                      </a:endParaRPr>
                    </a:p>
                  </a:txBody>
                  <a:tcPr marL="45720" marR="45720"/>
                </a:tc>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GB" altLang="zh-CN" sz="1000" kern="1200" dirty="0" err="1" smtClean="0">
                          <a:solidFill>
                            <a:schemeClr val="dk1"/>
                          </a:solidFill>
                          <a:latin typeface="微软雅黑" panose="020B0503020204020204" pitchFamily="34" charset="-122"/>
                          <a:ea typeface="微软雅黑" panose="020B0503020204020204" pitchFamily="34" charset="-122"/>
                          <a:cs typeface="+mn-cs"/>
                        </a:rPr>
                        <a:t>NR_XR_enh</a:t>
                      </a:r>
                      <a:r>
                        <a:rPr lang="en-GB" altLang="zh-CN" sz="1000" kern="1200" dirty="0" smtClean="0">
                          <a:solidFill>
                            <a:schemeClr val="dk1"/>
                          </a:solidFill>
                          <a:latin typeface="微软雅黑" panose="020B0503020204020204" pitchFamily="34" charset="-122"/>
                          <a:ea typeface="微软雅黑" panose="020B0503020204020204" pitchFamily="34" charset="-122"/>
                          <a:cs typeface="+mn-cs"/>
                        </a:rPr>
                        <a:t>-Core</a:t>
                      </a:r>
                    </a:p>
                  </a:txBody>
                  <a:tcPr marL="45720" marR="45720"/>
                </a:tc>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kern="1200" dirty="0" smtClean="0">
                          <a:solidFill>
                            <a:schemeClr val="dk1"/>
                          </a:solidFill>
                          <a:latin typeface="微软雅黑" panose="020B0503020204020204" pitchFamily="34" charset="-122"/>
                          <a:ea typeface="微软雅黑" panose="020B0503020204020204" pitchFamily="34" charset="-122"/>
                          <a:cs typeface="+mn-cs"/>
                        </a:rPr>
                        <a:t>2023/12/11</a:t>
                      </a:r>
                    </a:p>
                  </a:txBody>
                  <a:tcPr marL="45720" marR="45720"/>
                </a:tc>
                <a:tc>
                  <a:txBody>
                    <a:bodyPr/>
                    <a:lstStyle/>
                    <a:p>
                      <a:pPr marL="0" algn="l" defTabSz="914354" rtl="0" eaLnBrk="1" fontAlgn="t" latinLnBrk="0" hangingPunct="1"/>
                      <a:r>
                        <a:rPr lang="en-US" sz="1000" kern="1200" dirty="0" smtClean="0">
                          <a:solidFill>
                            <a:schemeClr val="dk1"/>
                          </a:solidFill>
                          <a:latin typeface="微软雅黑" panose="020B0503020204020204" pitchFamily="34" charset="-122"/>
                          <a:ea typeface="微软雅黑" panose="020B0503020204020204" pitchFamily="34" charset="-122"/>
                          <a:cs typeface="+mn-cs"/>
                        </a:rPr>
                        <a:t>100%</a:t>
                      </a:r>
                      <a:endParaRPr lang="en-US" sz="1000" kern="1200" dirty="0">
                        <a:solidFill>
                          <a:schemeClr val="dk1"/>
                        </a:solidFill>
                        <a:latin typeface="微软雅黑" panose="020B0503020204020204" pitchFamily="34" charset="-122"/>
                        <a:ea typeface="微软雅黑" panose="020B0503020204020204" pitchFamily="34" charset="-122"/>
                        <a:cs typeface="+mn-cs"/>
                      </a:endParaRPr>
                    </a:p>
                  </a:txBody>
                  <a:tcPr marL="45720" marR="45720"/>
                </a:tc>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GB" altLang="zh-CN" sz="1000" kern="1200" dirty="0" smtClean="0">
                          <a:solidFill>
                            <a:schemeClr val="dk1"/>
                          </a:solidFill>
                          <a:latin typeface="微软雅黑" panose="020B0503020204020204" pitchFamily="34" charset="-122"/>
                          <a:ea typeface="微软雅黑" panose="020B0503020204020204" pitchFamily="34" charset="-122"/>
                          <a:cs typeface="+mn-cs"/>
                        </a:rPr>
                        <a:t>RAN2-R18-XR: 2Rx clarification</a:t>
                      </a:r>
                    </a:p>
                  </a:txBody>
                  <a:tcPr marL="45720" marR="45720"/>
                </a:tc>
              </a:tr>
              <a:tr h="0">
                <a:tc>
                  <a:txBody>
                    <a:bodyPr/>
                    <a:lstStyle/>
                    <a:p>
                      <a:pPr marL="0" algn="l" defTabSz="914354" rtl="0" eaLnBrk="1" fontAlgn="t" latinLnBrk="0" hangingPunct="1"/>
                      <a:r>
                        <a:rPr lang="en-US" altLang="zh-CN" sz="1000" kern="1200" dirty="0" smtClean="0">
                          <a:solidFill>
                            <a:schemeClr val="dk1"/>
                          </a:solidFill>
                          <a:latin typeface="微软雅黑" panose="020B0503020204020204" pitchFamily="34" charset="-122"/>
                          <a:ea typeface="微软雅黑" panose="020B0503020204020204" pitchFamily="34" charset="-122"/>
                          <a:cs typeface="+mn-cs"/>
                        </a:rPr>
                        <a:t>9.3.4.13</a:t>
                      </a:r>
                      <a:endParaRPr lang="en-US" altLang="zh-CN" sz="1000" kern="1200" dirty="0">
                        <a:solidFill>
                          <a:schemeClr val="dk1"/>
                        </a:solidFill>
                        <a:latin typeface="微软雅黑" panose="020B0503020204020204" pitchFamily="34" charset="-122"/>
                        <a:ea typeface="微软雅黑" panose="020B0503020204020204" pitchFamily="34" charset="-122"/>
                        <a:cs typeface="+mn-cs"/>
                      </a:endParaRPr>
                    </a:p>
                  </a:txBody>
                  <a:tcPr marL="45720" marR="45720"/>
                </a:tc>
                <a:tc>
                  <a:txBody>
                    <a:bodyPr/>
                    <a:lstStyle/>
                    <a:p>
                      <a:pPr marL="0" algn="l" defTabSz="914354" rtl="0" eaLnBrk="1" fontAlgn="t" latinLnBrk="0" hangingPunct="1"/>
                      <a:r>
                        <a:rPr lang="en-US" altLang="zh-CN" sz="1000" kern="1200" dirty="0" smtClean="0">
                          <a:solidFill>
                            <a:schemeClr val="dk1"/>
                          </a:solidFill>
                          <a:latin typeface="微软雅黑" panose="020B0503020204020204" pitchFamily="34" charset="-122"/>
                          <a:ea typeface="微软雅黑" panose="020B0503020204020204" pitchFamily="34" charset="-122"/>
                          <a:cs typeface="+mn-cs"/>
                        </a:rPr>
                        <a:t>NR_FR1_TRP_TRS_enh</a:t>
                      </a:r>
                      <a:endParaRPr lang="en-US" altLang="zh-CN" sz="1000" kern="1200" dirty="0">
                        <a:solidFill>
                          <a:schemeClr val="dk1"/>
                        </a:solidFill>
                        <a:latin typeface="微软雅黑" panose="020B0503020204020204" pitchFamily="34" charset="-122"/>
                        <a:ea typeface="微软雅黑" panose="020B0503020204020204" pitchFamily="34" charset="-122"/>
                        <a:cs typeface="+mn-cs"/>
                      </a:endParaRPr>
                    </a:p>
                  </a:txBody>
                  <a:tcPr marL="45720" marR="45720"/>
                </a:tc>
                <a:tc>
                  <a:txBody>
                    <a:bodyPr/>
                    <a:lstStyle/>
                    <a:p>
                      <a:pPr marL="0" algn="l" defTabSz="914354" rtl="0" eaLnBrk="1" fontAlgn="t" latinLnBrk="0" hangingPunct="1"/>
                      <a:r>
                        <a:rPr lang="en-US" sz="1000" kern="1200" dirty="0" smtClean="0">
                          <a:solidFill>
                            <a:schemeClr val="dk1"/>
                          </a:solidFill>
                          <a:latin typeface="微软雅黑" panose="020B0503020204020204" pitchFamily="34" charset="-122"/>
                          <a:ea typeface="微软雅黑" panose="020B0503020204020204" pitchFamily="34" charset="-122"/>
                          <a:cs typeface="+mn-cs"/>
                        </a:rPr>
                        <a:t>2023/12/11</a:t>
                      </a:r>
                      <a:endParaRPr lang="en-US" sz="1000" kern="1200" dirty="0">
                        <a:solidFill>
                          <a:schemeClr val="dk1"/>
                        </a:solidFill>
                        <a:latin typeface="微软雅黑" panose="020B0503020204020204" pitchFamily="34" charset="-122"/>
                        <a:ea typeface="微软雅黑" panose="020B0503020204020204" pitchFamily="34" charset="-122"/>
                        <a:cs typeface="+mn-cs"/>
                      </a:endParaRPr>
                    </a:p>
                  </a:txBody>
                  <a:tcPr marL="45720" marR="45720"/>
                </a:tc>
                <a:tc>
                  <a:txBody>
                    <a:bodyPr/>
                    <a:lstStyle/>
                    <a:p>
                      <a:pPr marL="0" algn="l" defTabSz="914354" rtl="0" eaLnBrk="1" fontAlgn="t" latinLnBrk="0" hangingPunct="1"/>
                      <a:r>
                        <a:rPr lang="en-US" altLang="zh-CN" sz="1000" kern="1200" dirty="0" smtClean="0">
                          <a:solidFill>
                            <a:schemeClr val="dk1"/>
                          </a:solidFill>
                          <a:latin typeface="微软雅黑" panose="020B0503020204020204" pitchFamily="34" charset="-122"/>
                          <a:ea typeface="微软雅黑" panose="020B0503020204020204" pitchFamily="34" charset="-122"/>
                          <a:cs typeface="+mn-cs"/>
                        </a:rPr>
                        <a:t>100%</a:t>
                      </a:r>
                      <a:endParaRPr lang="en-US" altLang="zh-CN" sz="1000" kern="1200" dirty="0">
                        <a:solidFill>
                          <a:schemeClr val="dk1"/>
                        </a:solidFill>
                        <a:latin typeface="微软雅黑" panose="020B0503020204020204" pitchFamily="34" charset="-122"/>
                        <a:ea typeface="微软雅黑" panose="020B0503020204020204" pitchFamily="34" charset="-122"/>
                        <a:cs typeface="+mn-cs"/>
                      </a:endParaRPr>
                    </a:p>
                  </a:txBody>
                  <a:tcPr marL="45720" marR="45720"/>
                </a:tc>
                <a:tc>
                  <a:txBody>
                    <a:bodyPr/>
                    <a:lstStyle/>
                    <a:p>
                      <a:pPr marL="0" algn="l" defTabSz="914354" rtl="0" eaLnBrk="1" fontAlgn="t" latinLnBrk="0" hangingPunct="1"/>
                      <a:r>
                        <a:rPr lang="en-US" altLang="zh-CN" sz="1000" kern="1200" dirty="0" smtClean="0">
                          <a:solidFill>
                            <a:schemeClr val="dk1"/>
                          </a:solidFill>
                          <a:latin typeface="微软雅黑" panose="020B0503020204020204" pitchFamily="34" charset="-122"/>
                          <a:ea typeface="微软雅黑" panose="020B0503020204020204" pitchFamily="34" charset="-122"/>
                          <a:cs typeface="+mn-cs"/>
                        </a:rPr>
                        <a:t>Apple submitted one paper related to TR. Measurement grid, UL-MIMO TRP/TRS, CA TRP/TRS.</a:t>
                      </a:r>
                      <a:endParaRPr lang="zh-CN" altLang="en-US" sz="1000" kern="1200" dirty="0">
                        <a:solidFill>
                          <a:schemeClr val="dk1"/>
                        </a:solidFill>
                        <a:latin typeface="微软雅黑" panose="020B0503020204020204" pitchFamily="34" charset="-122"/>
                        <a:ea typeface="微软雅黑" panose="020B0503020204020204" pitchFamily="34" charset="-122"/>
                        <a:cs typeface="+mn-cs"/>
                      </a:endParaRPr>
                    </a:p>
                  </a:txBody>
                  <a:tcPr marL="45720" marR="45720"/>
                </a:tc>
              </a:tr>
              <a:tr h="0">
                <a:tc>
                  <a:txBody>
                    <a:bodyPr/>
                    <a:lstStyle/>
                    <a:p>
                      <a:pPr marL="0" algn="l" defTabSz="914354" rtl="0" eaLnBrk="1" fontAlgn="t" latinLnBrk="0" hangingPunct="1"/>
                      <a:r>
                        <a:rPr lang="en-US" altLang="zh-CN" sz="1000" kern="1200" dirty="0">
                          <a:solidFill>
                            <a:schemeClr val="dk1"/>
                          </a:solidFill>
                          <a:latin typeface="微软雅黑" panose="020B0503020204020204" pitchFamily="34" charset="-122"/>
                          <a:ea typeface="微软雅黑" panose="020B0503020204020204" pitchFamily="34" charset="-122"/>
                          <a:cs typeface="+mn-cs"/>
                        </a:rPr>
                        <a:t>9.3.4.14</a:t>
                      </a:r>
                    </a:p>
                  </a:txBody>
                  <a:tcPr marL="45720" marR="45720"/>
                </a:tc>
                <a:tc>
                  <a:txBody>
                    <a:bodyPr/>
                    <a:lstStyle/>
                    <a:p>
                      <a:pPr marL="0" algn="l" defTabSz="914354" rtl="0" eaLnBrk="1" fontAlgn="t" latinLnBrk="0" hangingPunct="1"/>
                      <a:r>
                        <a:rPr lang="en-US" altLang="zh-CN" sz="1000" kern="1200" dirty="0" err="1" smtClean="0">
                          <a:solidFill>
                            <a:schemeClr val="dk1"/>
                          </a:solidFill>
                          <a:latin typeface="微软雅黑" panose="020B0503020204020204" pitchFamily="34" charset="-122"/>
                          <a:ea typeface="微软雅黑" panose="020B0503020204020204" pitchFamily="34" charset="-122"/>
                          <a:cs typeface="+mn-cs"/>
                        </a:rPr>
                        <a:t>NR_BWP_wor</a:t>
                      </a:r>
                      <a:endParaRPr lang="en-US" altLang="zh-CN" sz="1000" kern="1200" dirty="0">
                        <a:solidFill>
                          <a:schemeClr val="dk1"/>
                        </a:solidFill>
                        <a:latin typeface="微软雅黑" panose="020B0503020204020204" pitchFamily="34" charset="-122"/>
                        <a:ea typeface="微软雅黑" panose="020B0503020204020204" pitchFamily="34" charset="-122"/>
                        <a:cs typeface="+mn-cs"/>
                      </a:endParaRPr>
                    </a:p>
                  </a:txBody>
                  <a:tcPr marL="45720" marR="45720"/>
                </a:tc>
                <a:tc>
                  <a:txBody>
                    <a:bodyPr/>
                    <a:lstStyle/>
                    <a:p>
                      <a:pPr marL="0" algn="l" defTabSz="914354" rtl="0" eaLnBrk="1" fontAlgn="t" latinLnBrk="0" hangingPunct="1"/>
                      <a:r>
                        <a:rPr lang="en-US" altLang="zh-CN" sz="1000" kern="1200" dirty="0">
                          <a:solidFill>
                            <a:schemeClr val="dk1"/>
                          </a:solidFill>
                          <a:latin typeface="微软雅黑" panose="020B0503020204020204" pitchFamily="34" charset="-122"/>
                          <a:ea typeface="微软雅黑" panose="020B0503020204020204" pitchFamily="34" charset="-122"/>
                          <a:cs typeface="+mn-cs"/>
                        </a:rPr>
                        <a:t>2024/6/17</a:t>
                      </a:r>
                    </a:p>
                  </a:txBody>
                  <a:tcPr marL="45720" marR="45720"/>
                </a:tc>
                <a:tc>
                  <a:txBody>
                    <a:bodyPr/>
                    <a:lstStyle/>
                    <a:p>
                      <a:pPr marL="0" algn="l" defTabSz="914354" rtl="0" eaLnBrk="1" fontAlgn="t" latinLnBrk="0" hangingPunct="1"/>
                      <a:r>
                        <a:rPr lang="en-US" altLang="zh-CN" sz="1000" kern="1200" dirty="0">
                          <a:solidFill>
                            <a:schemeClr val="dk1"/>
                          </a:solidFill>
                          <a:latin typeface="微软雅黑" panose="020B0503020204020204" pitchFamily="34" charset="-122"/>
                          <a:ea typeface="微软雅黑" panose="020B0503020204020204" pitchFamily="34" charset="-122"/>
                          <a:cs typeface="+mn-cs"/>
                        </a:rPr>
                        <a:t>23.00%</a:t>
                      </a:r>
                    </a:p>
                  </a:txBody>
                  <a:tcPr marL="45720" marR="45720"/>
                </a:tc>
                <a:tc>
                  <a:txBody>
                    <a:bodyPr/>
                    <a:lstStyle/>
                    <a:p>
                      <a:pPr marL="0" algn="l" defTabSz="914354" rtl="0" eaLnBrk="1" fontAlgn="t" latinLnBrk="0" hangingPunct="1"/>
                      <a:r>
                        <a:rPr lang="en-US" sz="1000" kern="1200" dirty="0" smtClean="0">
                          <a:solidFill>
                            <a:schemeClr val="dk1"/>
                          </a:solidFill>
                          <a:latin typeface="微软雅黑" panose="020B0503020204020204" pitchFamily="34" charset="-122"/>
                          <a:ea typeface="微软雅黑" panose="020B0503020204020204" pitchFamily="34" charset="-122"/>
                          <a:cs typeface="+mn-cs"/>
                        </a:rPr>
                        <a:t>CATT </a:t>
                      </a:r>
                      <a:r>
                        <a:rPr lang="en-US" sz="1000" kern="1200" dirty="0" err="1" smtClean="0">
                          <a:solidFill>
                            <a:schemeClr val="dk1"/>
                          </a:solidFill>
                          <a:latin typeface="微软雅黑" panose="020B0503020204020204" pitchFamily="34" charset="-122"/>
                          <a:ea typeface="微软雅黑" panose="020B0503020204020204" pitchFamily="34" charset="-122"/>
                          <a:cs typeface="+mn-cs"/>
                        </a:rPr>
                        <a:t>submited</a:t>
                      </a:r>
                      <a:r>
                        <a:rPr lang="en-US" sz="1000" kern="1200" dirty="0" smtClean="0">
                          <a:solidFill>
                            <a:schemeClr val="dk1"/>
                          </a:solidFill>
                          <a:latin typeface="微软雅黑" panose="020B0503020204020204" pitchFamily="34" charset="-122"/>
                          <a:ea typeface="微软雅黑" panose="020B0503020204020204" pitchFamily="34" charset="-122"/>
                          <a:cs typeface="+mn-cs"/>
                        </a:rPr>
                        <a:t> RP-233007: Remove option B-1-2 from the WID of BWP operation without bandwidth restriction since RAN4 did not define the corresponding requirements.</a:t>
                      </a:r>
                      <a:endParaRPr lang="en-US" sz="1000" kern="1200" dirty="0">
                        <a:solidFill>
                          <a:schemeClr val="dk1"/>
                        </a:solidFill>
                        <a:latin typeface="微软雅黑" panose="020B0503020204020204" pitchFamily="34" charset="-122"/>
                        <a:ea typeface="微软雅黑" panose="020B0503020204020204" pitchFamily="34" charset="-122"/>
                        <a:cs typeface="+mn-cs"/>
                      </a:endParaRPr>
                    </a:p>
                  </a:txBody>
                  <a:tcPr marL="45720" marR="45720"/>
                </a:tc>
              </a:tr>
              <a:tr h="0">
                <a:tc>
                  <a:txBody>
                    <a:bodyPr/>
                    <a:lstStyle/>
                    <a:p>
                      <a:pPr marL="0" algn="l" defTabSz="914354" rtl="0" eaLnBrk="1" fontAlgn="t" latinLnBrk="0" hangingPunct="1"/>
                      <a:r>
                        <a:rPr lang="en-US" sz="1000" kern="1200" dirty="0" smtClean="0">
                          <a:solidFill>
                            <a:schemeClr val="dk1"/>
                          </a:solidFill>
                          <a:latin typeface="微软雅黑" panose="020B0503020204020204" pitchFamily="34" charset="-122"/>
                          <a:ea typeface="微软雅黑" panose="020B0503020204020204" pitchFamily="34" charset="-122"/>
                          <a:cs typeface="+mn-cs"/>
                        </a:rPr>
                        <a:t>9.3.4.15</a:t>
                      </a:r>
                      <a:endParaRPr lang="en-US" sz="1000" kern="1200" dirty="0">
                        <a:solidFill>
                          <a:schemeClr val="dk1"/>
                        </a:solidFill>
                        <a:latin typeface="微软雅黑" panose="020B0503020204020204" pitchFamily="34" charset="-122"/>
                        <a:ea typeface="微软雅黑" panose="020B0503020204020204" pitchFamily="34" charset="-122"/>
                        <a:cs typeface="+mn-cs"/>
                      </a:endParaRPr>
                    </a:p>
                  </a:txBody>
                  <a:tcPr marL="45720" marR="45720"/>
                </a:tc>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kern="1200" dirty="0" err="1" smtClean="0">
                          <a:solidFill>
                            <a:schemeClr val="dk1"/>
                          </a:solidFill>
                          <a:latin typeface="微软雅黑" panose="020B0503020204020204" pitchFamily="34" charset="-122"/>
                          <a:ea typeface="微软雅黑" panose="020B0503020204020204" pitchFamily="34" charset="-122"/>
                          <a:cs typeface="+mn-cs"/>
                        </a:rPr>
                        <a:t>NR_channel_raster_enh</a:t>
                      </a:r>
                      <a:endParaRPr lang="en-US" altLang="zh-CN" sz="1000" kern="1200" dirty="0" smtClean="0">
                        <a:solidFill>
                          <a:schemeClr val="dk1"/>
                        </a:solidFill>
                        <a:latin typeface="微软雅黑" panose="020B0503020204020204" pitchFamily="34" charset="-122"/>
                        <a:ea typeface="微软雅黑" panose="020B0503020204020204" pitchFamily="34" charset="-122"/>
                        <a:cs typeface="+mn-cs"/>
                      </a:endParaRPr>
                    </a:p>
                  </a:txBody>
                  <a:tcPr marL="45720" marR="45720"/>
                </a:tc>
                <a:tc>
                  <a:txBody>
                    <a:bodyPr/>
                    <a:lstStyle/>
                    <a:p>
                      <a:pPr marL="0" algn="l" defTabSz="914354" rtl="0" eaLnBrk="1" fontAlgn="t" latinLnBrk="0" hangingPunct="1"/>
                      <a:r>
                        <a:rPr lang="en-US" altLang="zh-CN" sz="1000" kern="1200" dirty="0" smtClean="0">
                          <a:solidFill>
                            <a:schemeClr val="dk1"/>
                          </a:solidFill>
                          <a:latin typeface="微软雅黑" panose="020B0503020204020204" pitchFamily="34" charset="-122"/>
                          <a:ea typeface="微软雅黑" panose="020B0503020204020204" pitchFamily="34" charset="-122"/>
                          <a:cs typeface="+mn-cs"/>
                        </a:rPr>
                        <a:t>2024/3/18</a:t>
                      </a:r>
                      <a:endParaRPr lang="zh-CN" altLang="en-US" sz="1000" kern="1200" dirty="0" smtClean="0">
                        <a:solidFill>
                          <a:schemeClr val="dk1"/>
                        </a:solidFill>
                        <a:latin typeface="微软雅黑" panose="020B0503020204020204" pitchFamily="34" charset="-122"/>
                        <a:ea typeface="微软雅黑" panose="020B0503020204020204" pitchFamily="34" charset="-122"/>
                        <a:cs typeface="+mn-cs"/>
                      </a:endParaRPr>
                    </a:p>
                  </a:txBody>
                  <a:tcPr marL="45720" marR="45720"/>
                </a:tc>
                <a:tc>
                  <a:txBody>
                    <a:bodyPr/>
                    <a:lstStyle/>
                    <a:p>
                      <a:pPr marL="0" algn="l" defTabSz="914354" rtl="0" eaLnBrk="1" fontAlgn="t" latinLnBrk="0" hangingPunct="1"/>
                      <a:r>
                        <a:rPr lang="en-US" sz="1000" kern="1200" dirty="0" smtClean="0">
                          <a:solidFill>
                            <a:schemeClr val="dk1"/>
                          </a:solidFill>
                          <a:latin typeface="微软雅黑" panose="020B0503020204020204" pitchFamily="34" charset="-122"/>
                          <a:ea typeface="微软雅黑" panose="020B0503020204020204" pitchFamily="34" charset="-122"/>
                          <a:cs typeface="+mn-cs"/>
                        </a:rPr>
                        <a:t>95%</a:t>
                      </a:r>
                      <a:endParaRPr lang="en-US" sz="1000" kern="1200" dirty="0">
                        <a:solidFill>
                          <a:schemeClr val="dk1"/>
                        </a:solidFill>
                        <a:latin typeface="微软雅黑" panose="020B0503020204020204" pitchFamily="34" charset="-122"/>
                        <a:ea typeface="微软雅黑" panose="020B0503020204020204" pitchFamily="34" charset="-122"/>
                        <a:cs typeface="+mn-cs"/>
                      </a:endParaRPr>
                    </a:p>
                  </a:txBody>
                  <a:tcPr marL="45720" marR="45720"/>
                </a:tc>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GB" altLang="zh-CN" sz="1000" kern="1200" dirty="0" smtClean="0">
                          <a:solidFill>
                            <a:schemeClr val="dk1"/>
                          </a:solidFill>
                          <a:latin typeface="微软雅黑" panose="020B0503020204020204" pitchFamily="34" charset="-122"/>
                          <a:ea typeface="微软雅黑" panose="020B0503020204020204" pitchFamily="34" charset="-122"/>
                          <a:cs typeface="+mn-cs"/>
                        </a:rPr>
                        <a:t>RAN4-R18-ChannelRasterEnh: WI could be closed</a:t>
                      </a:r>
                      <a:r>
                        <a:rPr lang="en-GB" altLang="zh-CN" sz="1000" kern="1200" baseline="0" dirty="0" smtClean="0">
                          <a:solidFill>
                            <a:schemeClr val="dk1"/>
                          </a:solidFill>
                          <a:latin typeface="微软雅黑" panose="020B0503020204020204" pitchFamily="34" charset="-122"/>
                          <a:ea typeface="微软雅黑" panose="020B0503020204020204" pitchFamily="34" charset="-122"/>
                          <a:cs typeface="+mn-cs"/>
                        </a:rPr>
                        <a:t> since the only remaining issue is UE capability</a:t>
                      </a:r>
                      <a:endParaRPr lang="en-US" altLang="zh-CN" sz="1000" kern="1200" dirty="0" smtClean="0">
                        <a:solidFill>
                          <a:schemeClr val="dk1"/>
                        </a:solidFill>
                        <a:latin typeface="微软雅黑" panose="020B0503020204020204" pitchFamily="34" charset="-122"/>
                        <a:ea typeface="微软雅黑" panose="020B0503020204020204" pitchFamily="34" charset="-122"/>
                        <a:cs typeface="+mn-cs"/>
                      </a:endParaRPr>
                    </a:p>
                  </a:txBody>
                  <a:tcPr marL="45720" marR="45720"/>
                </a:tc>
              </a:tr>
              <a:tr h="0">
                <a:tc>
                  <a:txBody>
                    <a:bodyPr/>
                    <a:lstStyle/>
                    <a:p>
                      <a:pPr marL="0" algn="l" defTabSz="914354" rtl="0" eaLnBrk="1" fontAlgn="t" latinLnBrk="0" hangingPunct="1"/>
                      <a:r>
                        <a:rPr lang="en-US" altLang="zh-CN" sz="1000" kern="1200" dirty="0" smtClean="0">
                          <a:solidFill>
                            <a:schemeClr val="dk1"/>
                          </a:solidFill>
                          <a:latin typeface="微软雅黑" panose="020B0503020204020204" pitchFamily="34" charset="-122"/>
                          <a:ea typeface="微软雅黑" panose="020B0503020204020204" pitchFamily="34" charset="-122"/>
                          <a:cs typeface="+mn-cs"/>
                        </a:rPr>
                        <a:t>9.4.4.7 </a:t>
                      </a:r>
                      <a:endParaRPr lang="zh-CN" altLang="en-US" sz="1000" kern="1200" dirty="0">
                        <a:solidFill>
                          <a:schemeClr val="dk1"/>
                        </a:solidFill>
                        <a:latin typeface="微软雅黑" panose="020B0503020204020204" pitchFamily="34" charset="-122"/>
                        <a:ea typeface="微软雅黑" panose="020B0503020204020204" pitchFamily="34" charset="-122"/>
                        <a:cs typeface="+mn-cs"/>
                      </a:endParaRPr>
                    </a:p>
                  </a:txBody>
                  <a:tcPr marL="45720" marR="45720"/>
                </a:tc>
                <a:tc>
                  <a:txBody>
                    <a:bodyPr/>
                    <a:lstStyle/>
                    <a:p>
                      <a:pPr marL="0" algn="l" defTabSz="914354" rtl="0" eaLnBrk="1" fontAlgn="t" latinLnBrk="0" hangingPunct="1"/>
                      <a:r>
                        <a:rPr lang="en-US" altLang="zh-CN" sz="1000" kern="1200" dirty="0" smtClean="0">
                          <a:solidFill>
                            <a:schemeClr val="dk1"/>
                          </a:solidFill>
                          <a:latin typeface="微软雅黑" panose="020B0503020204020204" pitchFamily="34" charset="-122"/>
                          <a:ea typeface="微软雅黑" panose="020B0503020204020204" pitchFamily="34" charset="-122"/>
                          <a:cs typeface="+mn-cs"/>
                        </a:rPr>
                        <a:t>HPUE_FR1_FDD_NR_CADC_R18</a:t>
                      </a:r>
                      <a:endParaRPr lang="zh-CN" altLang="en-US" sz="1000" kern="1200" dirty="0">
                        <a:solidFill>
                          <a:schemeClr val="dk1"/>
                        </a:solidFill>
                        <a:latin typeface="微软雅黑" panose="020B0503020204020204" pitchFamily="34" charset="-122"/>
                        <a:ea typeface="微软雅黑" panose="020B0503020204020204" pitchFamily="34" charset="-122"/>
                        <a:cs typeface="+mn-cs"/>
                      </a:endParaRPr>
                    </a:p>
                  </a:txBody>
                  <a:tcPr marL="45720" marR="45720"/>
                </a:tc>
                <a:tc>
                  <a:txBody>
                    <a:bodyPr/>
                    <a:lstStyle/>
                    <a:p>
                      <a:pPr marL="0" algn="l" defTabSz="914354" rtl="0" eaLnBrk="1" fontAlgn="t" latinLnBrk="0" hangingPunct="1"/>
                      <a:r>
                        <a:rPr lang="en-US" altLang="zh-CN" sz="1000" kern="1200" dirty="0" smtClean="0">
                          <a:solidFill>
                            <a:schemeClr val="dk1"/>
                          </a:solidFill>
                          <a:latin typeface="微软雅黑" panose="020B0503020204020204" pitchFamily="34" charset="-122"/>
                          <a:ea typeface="微软雅黑" panose="020B0503020204020204" pitchFamily="34" charset="-122"/>
                          <a:cs typeface="+mn-cs"/>
                        </a:rPr>
                        <a:t>2024/3/18</a:t>
                      </a:r>
                      <a:endParaRPr lang="zh-CN" altLang="en-US" sz="1000" kern="1200" dirty="0">
                        <a:solidFill>
                          <a:schemeClr val="dk1"/>
                        </a:solidFill>
                        <a:latin typeface="微软雅黑" panose="020B0503020204020204" pitchFamily="34" charset="-122"/>
                        <a:ea typeface="微软雅黑" panose="020B0503020204020204" pitchFamily="34" charset="-122"/>
                        <a:cs typeface="+mn-cs"/>
                      </a:endParaRPr>
                    </a:p>
                  </a:txBody>
                  <a:tcPr marL="45720" marR="45720"/>
                </a:tc>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kern="1200" dirty="0" smtClean="0">
                          <a:solidFill>
                            <a:schemeClr val="dk1"/>
                          </a:solidFill>
                          <a:latin typeface="微软雅黑" panose="020B0503020204020204" pitchFamily="34" charset="-122"/>
                          <a:ea typeface="微软雅黑" panose="020B0503020204020204" pitchFamily="34" charset="-122"/>
                          <a:cs typeface="+mn-cs"/>
                        </a:rPr>
                        <a:t>30.00% </a:t>
                      </a:r>
                    </a:p>
                  </a:txBody>
                  <a:tcPr marL="45720" marR="45720"/>
                </a:tc>
                <a:tc>
                  <a:txBody>
                    <a:bodyPr/>
                    <a:lstStyle/>
                    <a:p>
                      <a:pPr marL="0" algn="l" defTabSz="914354" rtl="0" eaLnBrk="1" fontAlgn="t" latinLnBrk="0" hangingPunct="1"/>
                      <a:r>
                        <a:rPr lang="en-US" altLang="zh-CN" sz="1000" kern="1200" dirty="0" err="1" smtClean="0">
                          <a:solidFill>
                            <a:schemeClr val="dk1"/>
                          </a:solidFill>
                          <a:latin typeface="微软雅黑" panose="020B0503020204020204" pitchFamily="34" charset="-122"/>
                          <a:ea typeface="微软雅黑" panose="020B0503020204020204" pitchFamily="34" charset="-122"/>
                          <a:cs typeface="+mn-cs"/>
                        </a:rPr>
                        <a:t>T-mobile</a:t>
                      </a:r>
                      <a:r>
                        <a:rPr lang="en-US" altLang="zh-CN" sz="1000" kern="1200" dirty="0" smtClean="0">
                          <a:solidFill>
                            <a:schemeClr val="dk1"/>
                          </a:solidFill>
                          <a:latin typeface="微软雅黑" panose="020B0503020204020204" pitchFamily="34" charset="-122"/>
                          <a:ea typeface="微软雅黑" panose="020B0503020204020204" pitchFamily="34" charset="-122"/>
                          <a:cs typeface="+mn-cs"/>
                        </a:rPr>
                        <a:t> USA RP-233877: Power Class 2 for intra-band DL with FDD PC2 on UL</a:t>
                      </a:r>
                      <a:endParaRPr lang="zh-CN" altLang="en-US" sz="1000" kern="1200" dirty="0">
                        <a:solidFill>
                          <a:schemeClr val="dk1"/>
                        </a:solidFill>
                        <a:latin typeface="微软雅黑" panose="020B0503020204020204" pitchFamily="34" charset="-122"/>
                        <a:ea typeface="微软雅黑" panose="020B0503020204020204" pitchFamily="34" charset="-122"/>
                        <a:cs typeface="+mn-cs"/>
                      </a:endParaRPr>
                    </a:p>
                  </a:txBody>
                  <a:tcPr marL="45720" marR="45720"/>
                </a:tc>
              </a:tr>
              <a:tr h="0">
                <a:tc>
                  <a:txBody>
                    <a:bodyPr/>
                    <a:lstStyle/>
                    <a:p>
                      <a:pPr marL="0" algn="l" defTabSz="914354" rtl="0" eaLnBrk="1" fontAlgn="t" latinLnBrk="0" hangingPunct="1"/>
                      <a:r>
                        <a:rPr lang="en-US" altLang="zh-CN" sz="1000" kern="1200" dirty="0" smtClean="0">
                          <a:solidFill>
                            <a:schemeClr val="dk1"/>
                          </a:solidFill>
                          <a:latin typeface="微软雅黑" panose="020B0503020204020204" pitchFamily="34" charset="-122"/>
                          <a:ea typeface="微软雅黑" panose="020B0503020204020204" pitchFamily="34" charset="-122"/>
                          <a:cs typeface="+mn-cs"/>
                        </a:rPr>
                        <a:t>9.4.5.7</a:t>
                      </a:r>
                      <a:endParaRPr lang="zh-CN" altLang="en-US" sz="1000" kern="1200" dirty="0">
                        <a:solidFill>
                          <a:schemeClr val="dk1"/>
                        </a:solidFill>
                        <a:latin typeface="微软雅黑" panose="020B0503020204020204" pitchFamily="34" charset="-122"/>
                        <a:ea typeface="微软雅黑" panose="020B0503020204020204" pitchFamily="34" charset="-122"/>
                        <a:cs typeface="+mn-cs"/>
                      </a:endParaRPr>
                    </a:p>
                  </a:txBody>
                  <a:tcPr marL="45720" marR="45720"/>
                </a:tc>
                <a:tc>
                  <a:txBody>
                    <a:bodyPr/>
                    <a:lstStyle/>
                    <a:p>
                      <a:pPr marL="0" algn="l" defTabSz="914354" rtl="0" eaLnBrk="1" fontAlgn="t" latinLnBrk="0" hangingPunct="1"/>
                      <a:r>
                        <a:rPr lang="en-US" altLang="zh-CN" sz="1000" kern="1200" dirty="0" smtClean="0">
                          <a:solidFill>
                            <a:schemeClr val="dk1"/>
                          </a:solidFill>
                          <a:latin typeface="微软雅黑" panose="020B0503020204020204" pitchFamily="34" charset="-122"/>
                          <a:ea typeface="微软雅黑" panose="020B0503020204020204" pitchFamily="34" charset="-122"/>
                          <a:cs typeface="+mn-cs"/>
                        </a:rPr>
                        <a:t>4Rx_NR_bands_R18</a:t>
                      </a:r>
                      <a:endParaRPr lang="zh-CN" altLang="en-US" sz="1000" kern="1200" dirty="0">
                        <a:solidFill>
                          <a:schemeClr val="dk1"/>
                        </a:solidFill>
                        <a:latin typeface="微软雅黑" panose="020B0503020204020204" pitchFamily="34" charset="-122"/>
                        <a:ea typeface="微软雅黑" panose="020B0503020204020204" pitchFamily="34" charset="-122"/>
                        <a:cs typeface="+mn-cs"/>
                      </a:endParaRPr>
                    </a:p>
                  </a:txBody>
                  <a:tcPr marL="45720" marR="45720"/>
                </a:tc>
                <a:tc>
                  <a:txBody>
                    <a:bodyPr/>
                    <a:lstStyle/>
                    <a:p>
                      <a:pPr marL="0" algn="l" defTabSz="914354" rtl="0" eaLnBrk="1" fontAlgn="t" latinLnBrk="0" hangingPunct="1"/>
                      <a:r>
                        <a:rPr lang="en-US" altLang="zh-CN" sz="1000" kern="1200" dirty="0" smtClean="0">
                          <a:solidFill>
                            <a:schemeClr val="dk1"/>
                          </a:solidFill>
                          <a:latin typeface="微软雅黑" panose="020B0503020204020204" pitchFamily="34" charset="-122"/>
                          <a:ea typeface="微软雅黑" panose="020B0503020204020204" pitchFamily="34" charset="-122"/>
                          <a:cs typeface="+mn-cs"/>
                        </a:rPr>
                        <a:t>2024/3/18</a:t>
                      </a:r>
                      <a:endParaRPr lang="zh-CN" altLang="en-US" sz="1000" kern="1200" dirty="0">
                        <a:solidFill>
                          <a:schemeClr val="dk1"/>
                        </a:solidFill>
                        <a:latin typeface="微软雅黑" panose="020B0503020204020204" pitchFamily="34" charset="-122"/>
                        <a:ea typeface="微软雅黑" panose="020B0503020204020204" pitchFamily="34" charset="-122"/>
                        <a:cs typeface="+mn-cs"/>
                      </a:endParaRPr>
                    </a:p>
                  </a:txBody>
                  <a:tcPr marL="45720" marR="45720"/>
                </a:tc>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kern="1200" dirty="0" smtClean="0">
                          <a:solidFill>
                            <a:schemeClr val="dk1"/>
                          </a:solidFill>
                          <a:latin typeface="微软雅黑" panose="020B0503020204020204" pitchFamily="34" charset="-122"/>
                          <a:ea typeface="微软雅黑" panose="020B0503020204020204" pitchFamily="34" charset="-122"/>
                          <a:cs typeface="+mn-cs"/>
                        </a:rPr>
                        <a:t>60.00% </a:t>
                      </a:r>
                    </a:p>
                  </a:txBody>
                  <a:tcPr marL="45720" marR="45720"/>
                </a:tc>
                <a:tc>
                  <a:txBody>
                    <a:bodyPr/>
                    <a:lstStyle/>
                    <a:p>
                      <a:pPr marL="0" algn="l" defTabSz="914354" rtl="0" eaLnBrk="1" fontAlgn="t" latinLnBrk="0" hangingPunct="1"/>
                      <a:r>
                        <a:rPr lang="en-US" altLang="zh-CN" sz="1000" kern="1200" dirty="0" smtClean="0">
                          <a:solidFill>
                            <a:schemeClr val="dk1"/>
                          </a:solidFill>
                          <a:latin typeface="微软雅黑" panose="020B0503020204020204" pitchFamily="34" charset="-122"/>
                          <a:ea typeface="微软雅黑" panose="020B0503020204020204" pitchFamily="34" charset="-122"/>
                          <a:cs typeface="+mn-cs"/>
                        </a:rPr>
                        <a:t>ZTE RP-232926: It is proposed to extend the scope of the existing 4Rx_NR_bands_R18 basket WID to include new low frequency (&lt;1GHz) NR bands requested by operators to support 4Rx for handheld UE.</a:t>
                      </a:r>
                    </a:p>
                  </a:txBody>
                  <a:tcPr marL="45720" marR="45720"/>
                </a:tc>
              </a:tr>
              <a:tr h="0">
                <a:tc>
                  <a:txBody>
                    <a:bodyPr/>
                    <a:lstStyle/>
                    <a:p>
                      <a:pPr marL="0" algn="l" defTabSz="914354" rtl="0" eaLnBrk="1" fontAlgn="t" latinLnBrk="0" hangingPunct="1"/>
                      <a:r>
                        <a:rPr lang="en-US" sz="1000" kern="1200" dirty="0" smtClean="0">
                          <a:solidFill>
                            <a:schemeClr val="dk1"/>
                          </a:solidFill>
                          <a:latin typeface="微软雅黑" panose="020B0503020204020204" pitchFamily="34" charset="-122"/>
                          <a:ea typeface="微软雅黑" panose="020B0503020204020204" pitchFamily="34" charset="-122"/>
                          <a:cs typeface="+mn-cs"/>
                        </a:rPr>
                        <a:t>9.9</a:t>
                      </a:r>
                      <a:endParaRPr lang="en-US" sz="1000" kern="1200" dirty="0">
                        <a:solidFill>
                          <a:schemeClr val="dk1"/>
                        </a:solidFill>
                        <a:latin typeface="微软雅黑" panose="020B0503020204020204" pitchFamily="34" charset="-122"/>
                        <a:ea typeface="微软雅黑" panose="020B0503020204020204" pitchFamily="34" charset="-122"/>
                        <a:cs typeface="+mn-cs"/>
                      </a:endParaRPr>
                    </a:p>
                  </a:txBody>
                  <a:tcPr marL="45720" marR="45720"/>
                </a:tc>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kern="1200" dirty="0" smtClean="0">
                          <a:solidFill>
                            <a:schemeClr val="dk1"/>
                          </a:solidFill>
                          <a:latin typeface="微软雅黑" panose="020B0503020204020204" pitchFamily="34" charset="-122"/>
                          <a:ea typeface="微软雅黑" panose="020B0503020204020204" pitchFamily="34" charset="-122"/>
                          <a:cs typeface="+mn-cs"/>
                        </a:rPr>
                        <a:t>N/A</a:t>
                      </a:r>
                      <a:endParaRPr lang="zh-CN" altLang="zh-CN" sz="1000" kern="1200" dirty="0" smtClean="0">
                        <a:solidFill>
                          <a:schemeClr val="dk1"/>
                        </a:solidFill>
                        <a:latin typeface="微软雅黑" panose="020B0503020204020204" pitchFamily="34" charset="-122"/>
                        <a:ea typeface="微软雅黑" panose="020B0503020204020204" pitchFamily="34" charset="-122"/>
                        <a:cs typeface="+mn-cs"/>
                      </a:endParaRPr>
                    </a:p>
                  </a:txBody>
                  <a:tcPr marL="45720" marR="45720"/>
                </a:tc>
                <a:tc>
                  <a:txBody>
                    <a:bodyPr/>
                    <a:lstStyle/>
                    <a:p>
                      <a:pPr marL="0" algn="l" defTabSz="914354" rtl="0" eaLnBrk="1" fontAlgn="t" latinLnBrk="0" hangingPunct="1"/>
                      <a:r>
                        <a:rPr lang="en-US" sz="1000" kern="1200" dirty="0" smtClean="0">
                          <a:solidFill>
                            <a:schemeClr val="dk1"/>
                          </a:solidFill>
                          <a:latin typeface="微软雅黑" panose="020B0503020204020204" pitchFamily="34" charset="-122"/>
                          <a:ea typeface="微软雅黑" panose="020B0503020204020204" pitchFamily="34" charset="-122"/>
                          <a:cs typeface="+mn-cs"/>
                        </a:rPr>
                        <a:t>N/A</a:t>
                      </a:r>
                      <a:endParaRPr lang="en-US" sz="1000" kern="1200" dirty="0">
                        <a:solidFill>
                          <a:schemeClr val="dk1"/>
                        </a:solidFill>
                        <a:latin typeface="微软雅黑" panose="020B0503020204020204" pitchFamily="34" charset="-122"/>
                        <a:ea typeface="微软雅黑" panose="020B0503020204020204" pitchFamily="34" charset="-122"/>
                        <a:cs typeface="+mn-cs"/>
                      </a:endParaRPr>
                    </a:p>
                  </a:txBody>
                  <a:tcPr marL="45720" marR="45720"/>
                </a:tc>
                <a:tc>
                  <a:txBody>
                    <a:bodyPr/>
                    <a:lstStyle/>
                    <a:p>
                      <a:pPr marL="0" algn="l" defTabSz="914354" rtl="0" eaLnBrk="1" fontAlgn="t" latinLnBrk="0" hangingPunct="1"/>
                      <a:r>
                        <a:rPr lang="en-US" sz="1000" kern="1200" dirty="0" smtClean="0">
                          <a:solidFill>
                            <a:schemeClr val="dk1"/>
                          </a:solidFill>
                          <a:latin typeface="微软雅黑" panose="020B0503020204020204" pitchFamily="34" charset="-122"/>
                          <a:ea typeface="微软雅黑" panose="020B0503020204020204" pitchFamily="34" charset="-122"/>
                          <a:cs typeface="+mn-cs"/>
                        </a:rPr>
                        <a:t>N/A</a:t>
                      </a:r>
                      <a:endParaRPr lang="en-US" sz="1000" kern="1200" dirty="0">
                        <a:solidFill>
                          <a:schemeClr val="dk1"/>
                        </a:solidFill>
                        <a:latin typeface="微软雅黑" panose="020B0503020204020204" pitchFamily="34" charset="-122"/>
                        <a:ea typeface="微软雅黑" panose="020B0503020204020204" pitchFamily="34" charset="-122"/>
                        <a:cs typeface="+mn-cs"/>
                      </a:endParaRPr>
                    </a:p>
                  </a:txBody>
                  <a:tcPr marL="45720" marR="45720"/>
                </a:tc>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GB" altLang="zh-CN" sz="1000" kern="1200" dirty="0" smtClean="0">
                          <a:solidFill>
                            <a:schemeClr val="dk1"/>
                          </a:solidFill>
                          <a:latin typeface="微软雅黑" panose="020B0503020204020204" pitchFamily="34" charset="-122"/>
                          <a:ea typeface="微软雅黑" panose="020B0503020204020204" pitchFamily="34" charset="-122"/>
                          <a:cs typeface="+mn-cs"/>
                        </a:rPr>
                        <a:t>RAN4-CA-Framework-Overhaul</a:t>
                      </a:r>
                      <a:r>
                        <a:rPr lang="en-US" altLang="zh-CN" sz="1000" kern="1200" baseline="0" dirty="0" smtClean="0">
                          <a:solidFill>
                            <a:schemeClr val="dk1"/>
                          </a:solidFill>
                          <a:latin typeface="微软雅黑" panose="020B0503020204020204" pitchFamily="34" charset="-122"/>
                          <a:ea typeface="微软雅黑" panose="020B0503020204020204" pitchFamily="34" charset="-122"/>
                          <a:cs typeface="+mn-cs"/>
                        </a:rPr>
                        <a:t> </a:t>
                      </a:r>
                      <a:r>
                        <a:rPr lang="en-GB" altLang="zh-CN" sz="1000" kern="1200" dirty="0" smtClean="0">
                          <a:solidFill>
                            <a:schemeClr val="dk1"/>
                          </a:solidFill>
                          <a:latin typeface="微软雅黑" panose="020B0503020204020204" pitchFamily="34" charset="-122"/>
                          <a:ea typeface="微软雅黑" panose="020B0503020204020204" pitchFamily="34" charset="-122"/>
                          <a:cs typeface="+mn-cs"/>
                        </a:rPr>
                        <a:t>RP-233776</a:t>
                      </a:r>
                      <a:r>
                        <a:rPr lang="en-US" altLang="zh-CN" sz="1000" kern="1200" dirty="0" smtClean="0">
                          <a:solidFill>
                            <a:schemeClr val="dk1"/>
                          </a:solidFill>
                          <a:latin typeface="微软雅黑" panose="020B0503020204020204" pitchFamily="34" charset="-122"/>
                          <a:ea typeface="微软雅黑" panose="020B0503020204020204" pitchFamily="34" charset="-122"/>
                          <a:cs typeface="+mn-cs"/>
                        </a:rPr>
                        <a:t> CA Framework Overhaul Qualcomm Incorporated </a:t>
                      </a:r>
                    </a:p>
                  </a:txBody>
                  <a:tcPr marL="45720" marR="45720"/>
                </a:tc>
              </a:tr>
              <a:tr h="0">
                <a:tc>
                  <a:txBody>
                    <a:bodyPr/>
                    <a:lstStyle/>
                    <a:p>
                      <a:pPr marL="0" algn="l" defTabSz="914354" rtl="0" eaLnBrk="1" fontAlgn="t" latinLnBrk="0" hangingPunct="1"/>
                      <a:r>
                        <a:rPr lang="en-US" sz="1000" kern="1200" dirty="0" smtClean="0">
                          <a:solidFill>
                            <a:schemeClr val="dk1"/>
                          </a:solidFill>
                          <a:latin typeface="微软雅黑" panose="020B0503020204020204" pitchFamily="34" charset="-122"/>
                          <a:ea typeface="微软雅黑" panose="020B0503020204020204" pitchFamily="34" charset="-122"/>
                          <a:cs typeface="+mn-cs"/>
                        </a:rPr>
                        <a:t>14</a:t>
                      </a:r>
                      <a:endParaRPr lang="en-US" sz="1000" kern="1200" dirty="0">
                        <a:solidFill>
                          <a:schemeClr val="dk1"/>
                        </a:solidFill>
                        <a:latin typeface="微软雅黑" panose="020B0503020204020204" pitchFamily="34" charset="-122"/>
                        <a:ea typeface="微软雅黑" panose="020B0503020204020204" pitchFamily="34" charset="-122"/>
                        <a:cs typeface="+mn-cs"/>
                      </a:endParaRPr>
                    </a:p>
                  </a:txBody>
                  <a:tcPr marL="45720" marR="45720"/>
                </a:tc>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kern="1200" dirty="0" smtClean="0">
                          <a:solidFill>
                            <a:schemeClr val="dk1"/>
                          </a:solidFill>
                          <a:latin typeface="微软雅黑" panose="020B0503020204020204" pitchFamily="34" charset="-122"/>
                          <a:ea typeface="微软雅黑" panose="020B0503020204020204" pitchFamily="34" charset="-122"/>
                          <a:cs typeface="+mn-cs"/>
                        </a:rPr>
                        <a:t>N/A</a:t>
                      </a:r>
                      <a:endParaRPr lang="zh-CN" altLang="zh-CN" sz="1000" kern="1200" dirty="0" smtClean="0">
                        <a:solidFill>
                          <a:schemeClr val="dk1"/>
                        </a:solidFill>
                        <a:latin typeface="微软雅黑" panose="020B0503020204020204" pitchFamily="34" charset="-122"/>
                        <a:ea typeface="微软雅黑" panose="020B0503020204020204" pitchFamily="34" charset="-122"/>
                        <a:cs typeface="+mn-cs"/>
                      </a:endParaRPr>
                    </a:p>
                  </a:txBody>
                  <a:tcPr marL="45720" marR="45720"/>
                </a:tc>
                <a:tc>
                  <a:txBody>
                    <a:bodyPr/>
                    <a:lstStyle/>
                    <a:p>
                      <a:pPr marL="0" algn="l" defTabSz="914354" rtl="0" eaLnBrk="1" fontAlgn="t" latinLnBrk="0" hangingPunct="1"/>
                      <a:r>
                        <a:rPr lang="en-US" sz="1000" kern="1200" dirty="0" smtClean="0">
                          <a:solidFill>
                            <a:schemeClr val="dk1"/>
                          </a:solidFill>
                          <a:latin typeface="微软雅黑" panose="020B0503020204020204" pitchFamily="34" charset="-122"/>
                          <a:ea typeface="微软雅黑" panose="020B0503020204020204" pitchFamily="34" charset="-122"/>
                          <a:cs typeface="+mn-cs"/>
                        </a:rPr>
                        <a:t>N/A</a:t>
                      </a:r>
                      <a:endParaRPr lang="en-US" sz="1000" kern="1200" dirty="0">
                        <a:solidFill>
                          <a:schemeClr val="dk1"/>
                        </a:solidFill>
                        <a:latin typeface="微软雅黑" panose="020B0503020204020204" pitchFamily="34" charset="-122"/>
                        <a:ea typeface="微软雅黑" panose="020B0503020204020204" pitchFamily="34" charset="-122"/>
                        <a:cs typeface="+mn-cs"/>
                      </a:endParaRPr>
                    </a:p>
                  </a:txBody>
                  <a:tcPr marL="45720" marR="45720"/>
                </a:tc>
                <a:tc>
                  <a:txBody>
                    <a:bodyPr/>
                    <a:lstStyle/>
                    <a:p>
                      <a:pPr marL="0" algn="l" defTabSz="914354" rtl="0" eaLnBrk="1" fontAlgn="t" latinLnBrk="0" hangingPunct="1"/>
                      <a:r>
                        <a:rPr lang="en-US" sz="1000" kern="1200" dirty="0" smtClean="0">
                          <a:solidFill>
                            <a:schemeClr val="dk1"/>
                          </a:solidFill>
                          <a:latin typeface="微软雅黑" panose="020B0503020204020204" pitchFamily="34" charset="-122"/>
                          <a:ea typeface="微软雅黑" panose="020B0503020204020204" pitchFamily="34" charset="-122"/>
                          <a:cs typeface="+mn-cs"/>
                        </a:rPr>
                        <a:t>N/A</a:t>
                      </a:r>
                      <a:endParaRPr lang="en-US" sz="1000" kern="1200" dirty="0">
                        <a:solidFill>
                          <a:schemeClr val="dk1"/>
                        </a:solidFill>
                        <a:latin typeface="微软雅黑" panose="020B0503020204020204" pitchFamily="34" charset="-122"/>
                        <a:ea typeface="微软雅黑" panose="020B0503020204020204" pitchFamily="34" charset="-122"/>
                        <a:cs typeface="+mn-cs"/>
                      </a:endParaRPr>
                    </a:p>
                  </a:txBody>
                  <a:tcPr marL="45720" marR="45720"/>
                </a:tc>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GB" altLang="zh-CN" sz="1000" kern="1200" dirty="0" smtClean="0">
                          <a:solidFill>
                            <a:schemeClr val="dk1"/>
                          </a:solidFill>
                          <a:latin typeface="微软雅黑" panose="020B0503020204020204" pitchFamily="34" charset="-122"/>
                          <a:ea typeface="微软雅黑" panose="020B0503020204020204" pitchFamily="34" charset="-122"/>
                          <a:cs typeface="+mn-cs"/>
                        </a:rPr>
                        <a:t>RAN4-Band101</a:t>
                      </a:r>
                      <a:r>
                        <a:rPr lang="en-US" altLang="zh-CN" sz="1000" kern="1200" baseline="0" dirty="0" smtClean="0">
                          <a:solidFill>
                            <a:schemeClr val="dk1"/>
                          </a:solidFill>
                          <a:latin typeface="微软雅黑" panose="020B0503020204020204" pitchFamily="34" charset="-122"/>
                          <a:ea typeface="微软雅黑" panose="020B0503020204020204" pitchFamily="34" charset="-122"/>
                          <a:cs typeface="+mn-cs"/>
                        </a:rPr>
                        <a:t> </a:t>
                      </a:r>
                      <a:r>
                        <a:rPr lang="en-GB" altLang="zh-CN" sz="1000" kern="1200" dirty="0" smtClean="0">
                          <a:solidFill>
                            <a:schemeClr val="dk1"/>
                          </a:solidFill>
                          <a:latin typeface="微软雅黑" panose="020B0503020204020204" pitchFamily="34" charset="-122"/>
                          <a:ea typeface="微软雅黑" panose="020B0503020204020204" pitchFamily="34" charset="-122"/>
                          <a:cs typeface="+mn-cs"/>
                        </a:rPr>
                        <a:t>RP-233329-&gt;3879: Harm to existing mobile networks caused by band n101 Vodafone, Telecom Italia, </a:t>
                      </a:r>
                      <a:r>
                        <a:rPr lang="en-GB" altLang="zh-CN" sz="1000" kern="1200" dirty="0" err="1" smtClean="0">
                          <a:solidFill>
                            <a:schemeClr val="dk1"/>
                          </a:solidFill>
                          <a:latin typeface="微软雅黑" panose="020B0503020204020204" pitchFamily="34" charset="-122"/>
                          <a:ea typeface="微软雅黑" panose="020B0503020204020204" pitchFamily="34" charset="-122"/>
                          <a:cs typeface="+mn-cs"/>
                        </a:rPr>
                        <a:t>Telefónica</a:t>
                      </a:r>
                      <a:r>
                        <a:rPr lang="en-GB" altLang="zh-CN" sz="1000" kern="1200" dirty="0" smtClean="0">
                          <a:solidFill>
                            <a:schemeClr val="dk1"/>
                          </a:solidFill>
                          <a:latin typeface="微软雅黑" panose="020B0503020204020204" pitchFamily="34" charset="-122"/>
                          <a:ea typeface="微软雅黑" panose="020B0503020204020204" pitchFamily="34" charset="-122"/>
                          <a:cs typeface="+mn-cs"/>
                        </a:rPr>
                        <a:t>, Orange, Deutsche Telekom, </a:t>
                      </a:r>
                      <a:r>
                        <a:rPr lang="en-GB" altLang="zh-CN" sz="1000" kern="1200" dirty="0" err="1" smtClean="0">
                          <a:solidFill>
                            <a:schemeClr val="dk1"/>
                          </a:solidFill>
                          <a:latin typeface="微软雅黑" panose="020B0503020204020204" pitchFamily="34" charset="-122"/>
                          <a:ea typeface="微软雅黑" panose="020B0503020204020204" pitchFamily="34" charset="-122"/>
                          <a:cs typeface="+mn-cs"/>
                        </a:rPr>
                        <a:t>Telia</a:t>
                      </a:r>
                      <a:r>
                        <a:rPr lang="en-GB" altLang="zh-CN" sz="1000" kern="1200" dirty="0" smtClean="0">
                          <a:solidFill>
                            <a:schemeClr val="dk1"/>
                          </a:solidFill>
                          <a:latin typeface="微软雅黑" panose="020B0503020204020204" pitchFamily="34" charset="-122"/>
                          <a:ea typeface="微软雅黑" panose="020B0503020204020204" pitchFamily="34" charset="-122"/>
                          <a:cs typeface="+mn-cs"/>
                        </a:rPr>
                        <a:t> Company, KPN, Bouygues Telecom, </a:t>
                      </a:r>
                      <a:r>
                        <a:rPr lang="en-GB" altLang="zh-CN" sz="1000" kern="1200" dirty="0" err="1" smtClean="0">
                          <a:solidFill>
                            <a:schemeClr val="dk1"/>
                          </a:solidFill>
                          <a:latin typeface="微软雅黑" panose="020B0503020204020204" pitchFamily="34" charset="-122"/>
                          <a:ea typeface="微软雅黑" panose="020B0503020204020204" pitchFamily="34" charset="-122"/>
                          <a:cs typeface="+mn-cs"/>
                        </a:rPr>
                        <a:t>Fraunhofer</a:t>
                      </a:r>
                      <a:r>
                        <a:rPr lang="en-GB" altLang="zh-CN" sz="1000" kern="1200" dirty="0" smtClean="0">
                          <a:solidFill>
                            <a:schemeClr val="dk1"/>
                          </a:solidFill>
                          <a:latin typeface="微软雅黑" panose="020B0503020204020204" pitchFamily="34" charset="-122"/>
                          <a:ea typeface="微软雅黑" panose="020B0503020204020204" pitchFamily="34" charset="-122"/>
                          <a:cs typeface="+mn-cs"/>
                        </a:rPr>
                        <a:t> IIS </a:t>
                      </a:r>
                    </a:p>
                  </a:txBody>
                  <a:tcPr marL="45720" marR="45720"/>
                </a:tc>
              </a:tr>
            </a:tbl>
          </a:graphicData>
        </a:graphic>
      </p:graphicFrame>
    </p:spTree>
    <p:extLst>
      <p:ext uri="{BB962C8B-B14F-4D97-AF65-F5344CB8AC3E}">
        <p14:creationId xmlns:p14="http://schemas.microsoft.com/office/powerpoint/2010/main" val="241754388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altLang="zh-CN" b="1" dirty="0"/>
              <a:t>RAN4 new WI/SI proposals (</a:t>
            </a:r>
            <a:r>
              <a:rPr lang="en-US" altLang="zh-CN" b="1" dirty="0" smtClean="0"/>
              <a:t>Rel-19)</a:t>
            </a:r>
            <a:endParaRPr lang="ru-RU" b="1" dirty="0"/>
          </a:p>
        </p:txBody>
      </p:sp>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298929"/>
          </a:xfrm>
        </p:spPr>
        <p:txBody>
          <a:bodyPr/>
          <a:lstStyle/>
          <a:p>
            <a:pPr marL="342882" lvl="1" indent="-342882">
              <a:lnSpc>
                <a:spcPct val="150000"/>
              </a:lnSpc>
              <a:spcBef>
                <a:spcPts val="0"/>
              </a:spcBef>
              <a:spcAft>
                <a:spcPts val="0"/>
              </a:spcAft>
              <a:buBlip>
                <a:blip r:embed="rId3"/>
              </a:buBlip>
            </a:pPr>
            <a:r>
              <a:rPr lang="en-US" altLang="zh-CN" sz="1400" dirty="0" smtClean="0"/>
              <a:t>New Rel-19 RAN4-led WI proposals</a:t>
            </a:r>
          </a:p>
          <a:p>
            <a:pPr marL="742912" lvl="2" indent="-342882">
              <a:lnSpc>
                <a:spcPct val="150000"/>
              </a:lnSpc>
              <a:spcBef>
                <a:spcPts val="0"/>
              </a:spcBef>
              <a:spcAft>
                <a:spcPts val="0"/>
              </a:spcAft>
              <a:buBlip>
                <a:blip r:embed="rId3"/>
              </a:buBlip>
            </a:pPr>
            <a:endParaRPr lang="en-US" altLang="zh-CN" sz="1000" dirty="0" smtClean="0"/>
          </a:p>
        </p:txBody>
      </p:sp>
      <p:graphicFrame>
        <p:nvGraphicFramePr>
          <p:cNvPr id="4" name="表格 3"/>
          <p:cNvGraphicFramePr>
            <a:graphicFrameLocks noGrp="1"/>
          </p:cNvGraphicFramePr>
          <p:nvPr>
            <p:extLst>
              <p:ext uri="{D42A27DB-BD31-4B8C-83A1-F6EECF244321}">
                <p14:modId xmlns:p14="http://schemas.microsoft.com/office/powerpoint/2010/main" val="1178643539"/>
              </p:ext>
            </p:extLst>
          </p:nvPr>
        </p:nvGraphicFramePr>
        <p:xfrm>
          <a:off x="470396" y="1698340"/>
          <a:ext cx="11348437" cy="4502400"/>
        </p:xfrm>
        <a:graphic>
          <a:graphicData uri="http://schemas.openxmlformats.org/drawingml/2006/table">
            <a:tbl>
              <a:tblPr>
                <a:tableStyleId>{5C22544A-7EE6-4342-B048-85BDC9FD1C3A}</a:tableStyleId>
              </a:tblPr>
              <a:tblGrid>
                <a:gridCol w="1014776"/>
                <a:gridCol w="4240020"/>
                <a:gridCol w="4309313"/>
                <a:gridCol w="1182805"/>
                <a:gridCol w="601523"/>
              </a:tblGrid>
              <a:tr h="0">
                <a:tc>
                  <a:txBody>
                    <a:bodyPr/>
                    <a:lstStyle/>
                    <a:p>
                      <a:pPr algn="l" fontAlgn="t"/>
                      <a:r>
                        <a:rPr lang="en-US" sz="1000" b="1" i="0" u="none" strike="noStrike" dirty="0" err="1" smtClean="0">
                          <a:solidFill>
                            <a:schemeClr val="bg1"/>
                          </a:solidFill>
                          <a:effectLst/>
                          <a:latin typeface="微软雅黑" panose="020B0503020204020204" pitchFamily="34" charset="-122"/>
                          <a:ea typeface="微软雅黑" panose="020B0503020204020204" pitchFamily="34" charset="-122"/>
                        </a:rPr>
                        <a:t>Tdoc</a:t>
                      </a:r>
                      <a:r>
                        <a:rPr lang="en-US" sz="1000" b="1" i="0" u="none" strike="noStrike" dirty="0" smtClean="0">
                          <a:solidFill>
                            <a:schemeClr val="bg1"/>
                          </a:solidFill>
                          <a:effectLst/>
                          <a:latin typeface="微软雅黑" panose="020B0503020204020204" pitchFamily="34" charset="-122"/>
                          <a:ea typeface="微软雅黑" panose="020B0503020204020204" pitchFamily="34" charset="-122"/>
                        </a:rPr>
                        <a:t> number</a:t>
                      </a:r>
                      <a:endParaRPr lang="en-US" sz="1000" b="1" i="0" u="none" strike="noStrike" dirty="0">
                        <a:solidFill>
                          <a:schemeClr val="bg1"/>
                        </a:solidFill>
                        <a:effectLst/>
                        <a:latin typeface="微软雅黑" panose="020B0503020204020204" pitchFamily="34" charset="-122"/>
                        <a:ea typeface="微软雅黑" panose="020B0503020204020204" pitchFamily="34" charset="-122"/>
                      </a:endParaRPr>
                    </a:p>
                  </a:txBody>
                  <a:tcPr marL="45720" marR="45720" marT="10800" marB="10800">
                    <a:solidFill>
                      <a:srgbClr val="002060"/>
                    </a:solidFill>
                  </a:tcPr>
                </a:tc>
                <a:tc>
                  <a:txBody>
                    <a:bodyPr/>
                    <a:lstStyle/>
                    <a:p>
                      <a:pPr algn="l" fontAlgn="t"/>
                      <a:r>
                        <a:rPr lang="en-US" sz="1000" b="1" i="0" u="none" strike="noStrike" dirty="0" smtClean="0">
                          <a:solidFill>
                            <a:schemeClr val="bg1"/>
                          </a:solidFill>
                          <a:effectLst/>
                          <a:latin typeface="微软雅黑" panose="020B0503020204020204" pitchFamily="34" charset="-122"/>
                          <a:ea typeface="微软雅黑" panose="020B0503020204020204" pitchFamily="34" charset="-122"/>
                        </a:rPr>
                        <a:t>Title</a:t>
                      </a:r>
                      <a:endParaRPr lang="en-US" sz="1000" b="1" i="0" u="none" strike="noStrike" dirty="0">
                        <a:solidFill>
                          <a:schemeClr val="bg1"/>
                        </a:solidFill>
                        <a:effectLst/>
                        <a:latin typeface="微软雅黑" panose="020B0503020204020204" pitchFamily="34" charset="-122"/>
                        <a:ea typeface="微软雅黑" panose="020B0503020204020204" pitchFamily="34" charset="-122"/>
                      </a:endParaRPr>
                    </a:p>
                  </a:txBody>
                  <a:tcPr marL="45720" marR="45720" marT="10800" marB="10800">
                    <a:solidFill>
                      <a:srgbClr val="002060"/>
                    </a:solidFill>
                  </a:tcPr>
                </a:tc>
                <a:tc>
                  <a:txBody>
                    <a:bodyPr/>
                    <a:lstStyle/>
                    <a:p>
                      <a:pPr algn="l" fontAlgn="t"/>
                      <a:r>
                        <a:rPr lang="en-US" sz="1000" b="1" i="0" u="none" strike="noStrike" dirty="0" smtClean="0">
                          <a:solidFill>
                            <a:schemeClr val="bg1"/>
                          </a:solidFill>
                          <a:effectLst/>
                          <a:latin typeface="微软雅黑" panose="020B0503020204020204" pitchFamily="34" charset="-122"/>
                          <a:ea typeface="微软雅黑" panose="020B0503020204020204" pitchFamily="34" charset="-122"/>
                        </a:rPr>
                        <a:t>Source companies</a:t>
                      </a:r>
                      <a:endParaRPr lang="en-US" sz="1000" b="1" i="0" u="none" strike="noStrike" dirty="0">
                        <a:solidFill>
                          <a:schemeClr val="bg1"/>
                        </a:solidFill>
                        <a:effectLst/>
                        <a:latin typeface="微软雅黑" panose="020B0503020204020204" pitchFamily="34" charset="-122"/>
                        <a:ea typeface="微软雅黑" panose="020B0503020204020204" pitchFamily="34" charset="-122"/>
                      </a:endParaRPr>
                    </a:p>
                  </a:txBody>
                  <a:tcPr marL="45720" marR="45720" marT="10800" marB="10800">
                    <a:solidFill>
                      <a:srgbClr val="002060"/>
                    </a:solidFill>
                  </a:tcPr>
                </a:tc>
                <a:tc>
                  <a:txBody>
                    <a:bodyPr/>
                    <a:lstStyle/>
                    <a:p>
                      <a:pPr algn="l" fontAlgn="t"/>
                      <a:r>
                        <a:rPr lang="en-US" sz="1000" b="1" i="0" u="none" strike="noStrike" dirty="0" smtClean="0">
                          <a:solidFill>
                            <a:schemeClr val="bg1"/>
                          </a:solidFill>
                          <a:effectLst/>
                          <a:latin typeface="微软雅黑" panose="020B0503020204020204" pitchFamily="34" charset="-122"/>
                          <a:ea typeface="微软雅黑" panose="020B0503020204020204" pitchFamily="34" charset="-122"/>
                        </a:rPr>
                        <a:t>Type</a:t>
                      </a:r>
                      <a:endParaRPr lang="en-US" sz="1000" b="1" i="0" u="none" strike="noStrike" dirty="0">
                        <a:solidFill>
                          <a:schemeClr val="bg1"/>
                        </a:solidFill>
                        <a:effectLst/>
                        <a:latin typeface="微软雅黑" panose="020B0503020204020204" pitchFamily="34" charset="-122"/>
                        <a:ea typeface="微软雅黑" panose="020B0503020204020204" pitchFamily="34" charset="-122"/>
                      </a:endParaRPr>
                    </a:p>
                  </a:txBody>
                  <a:tcPr marL="45720" marR="45720" marT="10800" marB="10800">
                    <a:solidFill>
                      <a:srgbClr val="002060"/>
                    </a:solidFill>
                  </a:tcPr>
                </a:tc>
                <a:tc>
                  <a:txBody>
                    <a:bodyPr/>
                    <a:lstStyle/>
                    <a:p>
                      <a:pPr algn="l" fontAlgn="t"/>
                      <a:r>
                        <a:rPr lang="en-US" altLang="zh-CN" sz="1000" b="1" i="0" u="none" strike="noStrike" dirty="0" smtClean="0">
                          <a:solidFill>
                            <a:schemeClr val="bg1"/>
                          </a:solidFill>
                          <a:effectLst/>
                          <a:latin typeface="微软雅黑" panose="020B0503020204020204" pitchFamily="34" charset="-122"/>
                          <a:ea typeface="微软雅黑" panose="020B0503020204020204" pitchFamily="34" charset="-122"/>
                        </a:rPr>
                        <a:t>Agenda</a:t>
                      </a:r>
                      <a:endParaRPr lang="en-US" altLang="zh-CN" sz="1000" b="1" i="0" u="none" strike="noStrike" dirty="0">
                        <a:solidFill>
                          <a:schemeClr val="bg1"/>
                        </a:solidFill>
                        <a:effectLst/>
                        <a:latin typeface="微软雅黑" panose="020B0503020204020204" pitchFamily="34" charset="-122"/>
                        <a:ea typeface="微软雅黑" panose="020B0503020204020204" pitchFamily="34" charset="-122"/>
                      </a:endParaRPr>
                    </a:p>
                  </a:txBody>
                  <a:tcPr marL="45720" marR="45720" marT="10800" marB="10800">
                    <a:solidFill>
                      <a:srgbClr val="002060"/>
                    </a:solidFill>
                  </a:tcPr>
                </a:tc>
              </a:tr>
              <a:tr h="0">
                <a:tc>
                  <a:txBody>
                    <a:bodyPr/>
                    <a:lstStyle/>
                    <a:p>
                      <a:pPr algn="l" fontAlgn="t"/>
                      <a:r>
                        <a:rPr lang="en-US" sz="1000" u="none" strike="noStrike" dirty="0">
                          <a:effectLst/>
                          <a:latin typeface="微软雅黑" panose="020B0503020204020204" pitchFamily="34" charset="-122"/>
                          <a:ea typeface="微软雅黑" panose="020B0503020204020204" pitchFamily="34" charset="-122"/>
                        </a:rPr>
                        <a:t>RP-232931</a:t>
                      </a:r>
                      <a:endParaRPr 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dirty="0">
                          <a:effectLst/>
                          <a:latin typeface="微软雅黑" panose="020B0503020204020204" pitchFamily="34" charset="-122"/>
                          <a:ea typeface="微软雅黑" panose="020B0503020204020204" pitchFamily="34" charset="-122"/>
                        </a:rPr>
                        <a:t>Overview on RAN4 R19</a:t>
                      </a:r>
                      <a:endParaRPr 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dirty="0">
                          <a:effectLst/>
                          <a:latin typeface="微软雅黑" panose="020B0503020204020204" pitchFamily="34" charset="-122"/>
                          <a:ea typeface="微软雅黑" panose="020B0503020204020204" pitchFamily="34" charset="-122"/>
                        </a:rPr>
                        <a:t>OPPO</a:t>
                      </a:r>
                      <a:endParaRPr 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dirty="0">
                          <a:effectLst/>
                          <a:latin typeface="微软雅黑" panose="020B0503020204020204" pitchFamily="34" charset="-122"/>
                          <a:ea typeface="微软雅黑" panose="020B0503020204020204" pitchFamily="34" charset="-122"/>
                        </a:rPr>
                        <a:t>discussion</a:t>
                      </a:r>
                      <a:endParaRPr 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altLang="zh-CN" sz="1000" u="none" strike="noStrike" dirty="0">
                          <a:effectLst/>
                          <a:latin typeface="微软雅黑" panose="020B0503020204020204" pitchFamily="34" charset="-122"/>
                          <a:ea typeface="微软雅黑" panose="020B0503020204020204" pitchFamily="34" charset="-122"/>
                        </a:rPr>
                        <a:t>9.1.4.1</a:t>
                      </a:r>
                      <a:endParaRPr lang="en-US" altLang="zh-CN"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r>
              <a:tr h="0">
                <a:tc>
                  <a:txBody>
                    <a:bodyPr/>
                    <a:lstStyle/>
                    <a:p>
                      <a:pPr algn="l" fontAlgn="t"/>
                      <a:r>
                        <a:rPr lang="en-US" sz="1000" u="none" strike="noStrike" dirty="0">
                          <a:effectLst/>
                          <a:latin typeface="微软雅黑" panose="020B0503020204020204" pitchFamily="34" charset="-122"/>
                          <a:ea typeface="微软雅黑" panose="020B0503020204020204" pitchFamily="34" charset="-122"/>
                        </a:rPr>
                        <a:t>RP-233063</a:t>
                      </a:r>
                      <a:endParaRPr 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General Views on Rel-19 RAN4 package</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vivo</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discussion</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altLang="zh-CN" sz="1000" u="none" strike="noStrike">
                          <a:effectLst/>
                          <a:latin typeface="微软雅黑" panose="020B0503020204020204" pitchFamily="34" charset="-122"/>
                          <a:ea typeface="微软雅黑" panose="020B0503020204020204" pitchFamily="34" charset="-122"/>
                        </a:rPr>
                        <a:t>9.1.4.1</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r>
              <a:tr h="0">
                <a:tc>
                  <a:txBody>
                    <a:bodyPr/>
                    <a:lstStyle/>
                    <a:p>
                      <a:pPr algn="l" fontAlgn="t"/>
                      <a:r>
                        <a:rPr lang="en-US" sz="1000" u="none" strike="noStrike" dirty="0">
                          <a:effectLst/>
                          <a:latin typeface="微软雅黑" panose="020B0503020204020204" pitchFamily="34" charset="-122"/>
                          <a:ea typeface="微软雅黑" panose="020B0503020204020204" pitchFamily="34" charset="-122"/>
                        </a:rPr>
                        <a:t>RP-233147</a:t>
                      </a:r>
                      <a:endParaRPr 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Overview on RAN4-led Rel-19 topics</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Samsung</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discussion</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altLang="zh-CN" sz="1000" u="none" strike="noStrike">
                          <a:effectLst/>
                          <a:latin typeface="微软雅黑" panose="020B0503020204020204" pitchFamily="34" charset="-122"/>
                          <a:ea typeface="微软雅黑" panose="020B0503020204020204" pitchFamily="34" charset="-122"/>
                        </a:rPr>
                        <a:t>9.1.4.1</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r>
              <a:tr h="0">
                <a:tc>
                  <a:txBody>
                    <a:bodyPr/>
                    <a:lstStyle/>
                    <a:p>
                      <a:pPr algn="l" fontAlgn="t"/>
                      <a:r>
                        <a:rPr lang="en-US" sz="1000" u="none" strike="noStrike">
                          <a:effectLst/>
                          <a:latin typeface="微软雅黑" panose="020B0503020204020204" pitchFamily="34" charset="-122"/>
                          <a:ea typeface="微软雅黑" panose="020B0503020204020204" pitchFamily="34" charset="-122"/>
                        </a:rPr>
                        <a:t>RP-233207</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General views on RAN4 topics for Release 19</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Huawei, HiSilicon</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discussion</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altLang="zh-CN" sz="1000" u="none" strike="noStrike">
                          <a:effectLst/>
                          <a:latin typeface="微软雅黑" panose="020B0503020204020204" pitchFamily="34" charset="-122"/>
                          <a:ea typeface="微软雅黑" panose="020B0503020204020204" pitchFamily="34" charset="-122"/>
                        </a:rPr>
                        <a:t>9.1.4.1</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r>
              <a:tr h="0">
                <a:tc>
                  <a:txBody>
                    <a:bodyPr/>
                    <a:lstStyle/>
                    <a:p>
                      <a:pPr algn="l" fontAlgn="t"/>
                      <a:r>
                        <a:rPr lang="en-US" sz="1000" u="none" strike="noStrike">
                          <a:effectLst/>
                          <a:latin typeface="微软雅黑" panose="020B0503020204020204" pitchFamily="34" charset="-122"/>
                          <a:ea typeface="微软雅黑" panose="020B0503020204020204" pitchFamily="34" charset="-122"/>
                        </a:rPr>
                        <a:t>RP-233230</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Candidate topics for RAN4 led Rel-19 NR-NTN-evolution WI(s)</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THALES</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discussion</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altLang="zh-CN" sz="1000" u="none" strike="noStrike">
                          <a:effectLst/>
                          <a:latin typeface="微软雅黑" panose="020B0503020204020204" pitchFamily="34" charset="-122"/>
                          <a:ea typeface="微软雅黑" panose="020B0503020204020204" pitchFamily="34" charset="-122"/>
                        </a:rPr>
                        <a:t>9.1.4.1</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r>
              <a:tr h="0">
                <a:tc>
                  <a:txBody>
                    <a:bodyPr/>
                    <a:lstStyle/>
                    <a:p>
                      <a:pPr algn="l" fontAlgn="t"/>
                      <a:r>
                        <a:rPr lang="en-US" sz="1000" u="none" strike="noStrike">
                          <a:effectLst/>
                          <a:latin typeface="微软雅黑" panose="020B0503020204020204" pitchFamily="34" charset="-122"/>
                          <a:ea typeface="微软雅黑" panose="020B0503020204020204" pitchFamily="34" charset="-122"/>
                        </a:rPr>
                        <a:t>RP-233237</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Candidate topics for RAN4 led Rel-19 IoT-NTN-evolution WI(s)</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THALES</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dirty="0">
                          <a:effectLst/>
                          <a:latin typeface="微软雅黑" panose="020B0503020204020204" pitchFamily="34" charset="-122"/>
                          <a:ea typeface="微软雅黑" panose="020B0503020204020204" pitchFamily="34" charset="-122"/>
                        </a:rPr>
                        <a:t>discussion</a:t>
                      </a:r>
                      <a:endParaRPr 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altLang="zh-CN" sz="1000" u="none" strike="noStrike">
                          <a:effectLst/>
                          <a:latin typeface="微软雅黑" panose="020B0503020204020204" pitchFamily="34" charset="-122"/>
                          <a:ea typeface="微软雅黑" panose="020B0503020204020204" pitchFamily="34" charset="-122"/>
                        </a:rPr>
                        <a:t>9.1.4.1</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r>
              <a:tr h="0">
                <a:tc>
                  <a:txBody>
                    <a:bodyPr/>
                    <a:lstStyle/>
                    <a:p>
                      <a:pPr algn="l" fontAlgn="t"/>
                      <a:r>
                        <a:rPr lang="en-US" sz="1000" u="none" strike="noStrike">
                          <a:effectLst/>
                          <a:latin typeface="微软雅黑" panose="020B0503020204020204" pitchFamily="34" charset="-122"/>
                          <a:ea typeface="微软雅黑" panose="020B0503020204020204" pitchFamily="34" charset="-122"/>
                        </a:rPr>
                        <a:t>RP-233278</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MediaTek View on RAN4 Rel-19: General</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MediaTek Inc.</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dirty="0">
                          <a:effectLst/>
                          <a:latin typeface="微软雅黑" panose="020B0503020204020204" pitchFamily="34" charset="-122"/>
                          <a:ea typeface="微软雅黑" panose="020B0503020204020204" pitchFamily="34" charset="-122"/>
                        </a:rPr>
                        <a:t>discussion</a:t>
                      </a:r>
                      <a:endParaRPr 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altLang="zh-CN" sz="1000" u="none" strike="noStrike">
                          <a:effectLst/>
                          <a:latin typeface="微软雅黑" panose="020B0503020204020204" pitchFamily="34" charset="-122"/>
                          <a:ea typeface="微软雅黑" panose="020B0503020204020204" pitchFamily="34" charset="-122"/>
                        </a:rPr>
                        <a:t>9.1.4.1</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r>
              <a:tr h="0">
                <a:tc>
                  <a:txBody>
                    <a:bodyPr/>
                    <a:lstStyle/>
                    <a:p>
                      <a:pPr algn="l" fontAlgn="t"/>
                      <a:r>
                        <a:rPr lang="en-US" sz="1000" u="none" strike="noStrike">
                          <a:effectLst/>
                          <a:latin typeface="微软雅黑" panose="020B0503020204020204" pitchFamily="34" charset="-122"/>
                          <a:ea typeface="微软雅黑" panose="020B0503020204020204" pitchFamily="34" charset="-122"/>
                        </a:rPr>
                        <a:t>RP-233458</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RAN4-led topics in Rel-19:? Overview</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Nokia, Nokia Shanghai Bell</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dirty="0">
                          <a:effectLst/>
                          <a:latin typeface="微软雅黑" panose="020B0503020204020204" pitchFamily="34" charset="-122"/>
                          <a:ea typeface="微软雅黑" panose="020B0503020204020204" pitchFamily="34" charset="-122"/>
                        </a:rPr>
                        <a:t>discussion</a:t>
                      </a:r>
                      <a:endParaRPr 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altLang="zh-CN" sz="1000" u="none" strike="noStrike">
                          <a:effectLst/>
                          <a:latin typeface="微软雅黑" panose="020B0503020204020204" pitchFamily="34" charset="-122"/>
                          <a:ea typeface="微软雅黑" panose="020B0503020204020204" pitchFamily="34" charset="-122"/>
                        </a:rPr>
                        <a:t>9.1.4.1</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r>
              <a:tr h="0">
                <a:tc>
                  <a:txBody>
                    <a:bodyPr/>
                    <a:lstStyle/>
                    <a:p>
                      <a:pPr algn="l" fontAlgn="t"/>
                      <a:r>
                        <a:rPr lang="en-US" sz="1000" u="none" strike="noStrike">
                          <a:effectLst/>
                          <a:latin typeface="微软雅黑" panose="020B0503020204020204" pitchFamily="34" charset="-122"/>
                          <a:ea typeface="微软雅黑" panose="020B0503020204020204" pitchFamily="34" charset="-122"/>
                        </a:rPr>
                        <a:t>RP-233556</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Overviews on Rel-19 RAN4-led WI/SI</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LG Electronics Deutschland</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discussion</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altLang="zh-CN" sz="1000" u="none" strike="noStrike">
                          <a:effectLst/>
                          <a:latin typeface="微软雅黑" panose="020B0503020204020204" pitchFamily="34" charset="-122"/>
                          <a:ea typeface="微软雅黑" panose="020B0503020204020204" pitchFamily="34" charset="-122"/>
                        </a:rPr>
                        <a:t>9.1.4.1</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r>
              <a:tr h="0">
                <a:tc>
                  <a:txBody>
                    <a:bodyPr/>
                    <a:lstStyle/>
                    <a:p>
                      <a:pPr algn="l" fontAlgn="t"/>
                      <a:r>
                        <a:rPr lang="en-US" sz="1000" u="none" strike="noStrike">
                          <a:effectLst/>
                          <a:latin typeface="微软雅黑" panose="020B0503020204020204" pitchFamily="34" charset="-122"/>
                          <a:ea typeface="微软雅黑" panose="020B0503020204020204" pitchFamily="34" charset="-122"/>
                        </a:rPr>
                        <a:t>RP-233589</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dirty="0">
                          <a:effectLst/>
                          <a:latin typeface="微软雅黑" panose="020B0503020204020204" pitchFamily="34" charset="-122"/>
                          <a:ea typeface="微软雅黑" panose="020B0503020204020204" pitchFamily="34" charset="-122"/>
                        </a:rPr>
                        <a:t>Views on RF/OTA/RRM/Cross topics for RAN4 Rel-19</a:t>
                      </a:r>
                      <a:endParaRPr 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China Telecom</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discussion</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altLang="zh-CN" sz="1000" u="none" strike="noStrike">
                          <a:effectLst/>
                          <a:latin typeface="微软雅黑" panose="020B0503020204020204" pitchFamily="34" charset="-122"/>
                          <a:ea typeface="微软雅黑" panose="020B0503020204020204" pitchFamily="34" charset="-122"/>
                        </a:rPr>
                        <a:t>9.1.4.1</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r>
              <a:tr h="0">
                <a:tc>
                  <a:txBody>
                    <a:bodyPr/>
                    <a:lstStyle/>
                    <a:p>
                      <a:pPr algn="l" fontAlgn="t"/>
                      <a:r>
                        <a:rPr lang="en-US" sz="1000" u="none" strike="noStrike">
                          <a:effectLst/>
                          <a:latin typeface="微软雅黑" panose="020B0503020204020204" pitchFamily="34" charset="-122"/>
                          <a:ea typeface="微软雅黑" panose="020B0503020204020204" pitchFamily="34" charset="-122"/>
                        </a:rPr>
                        <a:t>RP-233625</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General views on Rel-19 RAN4 led topics</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ZTE, Sanechips</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discussion</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altLang="zh-CN" sz="1000" u="none" strike="noStrike">
                          <a:effectLst/>
                          <a:latin typeface="微软雅黑" panose="020B0503020204020204" pitchFamily="34" charset="-122"/>
                          <a:ea typeface="微软雅黑" panose="020B0503020204020204" pitchFamily="34" charset="-122"/>
                        </a:rPr>
                        <a:t>9.1.4.1</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r>
              <a:tr h="0">
                <a:tc>
                  <a:txBody>
                    <a:bodyPr/>
                    <a:lstStyle/>
                    <a:p>
                      <a:pPr algn="l" fontAlgn="t"/>
                      <a:r>
                        <a:rPr lang="en-US" sz="1000" u="none" strike="noStrike">
                          <a:effectLst/>
                          <a:latin typeface="微软雅黑" panose="020B0503020204020204" pitchFamily="34" charset="-122"/>
                          <a:ea typeface="微软雅黑" panose="020B0503020204020204" pitchFamily="34" charset="-122"/>
                        </a:rPr>
                        <a:t>RP-233685</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Views on Rel-19 RAN4 scope</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Intel Corporation</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discussion</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altLang="zh-CN" sz="1000" u="none" strike="noStrike">
                          <a:effectLst/>
                          <a:latin typeface="微软雅黑" panose="020B0503020204020204" pitchFamily="34" charset="-122"/>
                          <a:ea typeface="微软雅黑" panose="020B0503020204020204" pitchFamily="34" charset="-122"/>
                        </a:rPr>
                        <a:t>9.1.4.1</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r>
              <a:tr h="0">
                <a:tc>
                  <a:txBody>
                    <a:bodyPr/>
                    <a:lstStyle/>
                    <a:p>
                      <a:pPr algn="l" fontAlgn="t"/>
                      <a:r>
                        <a:rPr lang="en-US" sz="1000" u="none" strike="noStrike">
                          <a:effectLst/>
                          <a:latin typeface="微软雅黑" panose="020B0503020204020204" pitchFamily="34" charset="-122"/>
                          <a:ea typeface="微软雅黑" panose="020B0503020204020204" pitchFamily="34" charset="-122"/>
                        </a:rPr>
                        <a:t>RP-233746</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General views on RAN4 package</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Ericsson</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discussion</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altLang="zh-CN" sz="1000" u="none" strike="noStrike">
                          <a:effectLst/>
                          <a:latin typeface="微软雅黑" panose="020B0503020204020204" pitchFamily="34" charset="-122"/>
                          <a:ea typeface="微软雅黑" panose="020B0503020204020204" pitchFamily="34" charset="-122"/>
                        </a:rPr>
                        <a:t>9.1.4.1</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r>
              <a:tr h="0">
                <a:tc>
                  <a:txBody>
                    <a:bodyPr/>
                    <a:lstStyle/>
                    <a:p>
                      <a:pPr algn="l" fontAlgn="t"/>
                      <a:r>
                        <a:rPr lang="en-US" sz="1000" u="none" strike="noStrike">
                          <a:effectLst/>
                          <a:latin typeface="微软雅黑" panose="020B0503020204020204" pitchFamily="34" charset="-122"/>
                          <a:ea typeface="微软雅黑" panose="020B0503020204020204" pitchFamily="34" charset="-122"/>
                        </a:rPr>
                        <a:t>RP-233750</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dirty="0">
                          <a:effectLst/>
                          <a:latin typeface="微软雅黑" panose="020B0503020204020204" pitchFamily="34" charset="-122"/>
                          <a:ea typeface="微软雅黑" panose="020B0503020204020204" pitchFamily="34" charset="-122"/>
                        </a:rPr>
                        <a:t>General views on RAN4 Rel-19</a:t>
                      </a:r>
                      <a:endParaRPr 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NTT DOCOMO, INC.</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discussion</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altLang="zh-CN" sz="1000" u="none" strike="noStrike">
                          <a:effectLst/>
                          <a:latin typeface="微软雅黑" panose="020B0503020204020204" pitchFamily="34" charset="-122"/>
                          <a:ea typeface="微软雅黑" panose="020B0503020204020204" pitchFamily="34" charset="-122"/>
                        </a:rPr>
                        <a:t>9.1.4.1</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r>
              <a:tr h="0">
                <a:tc>
                  <a:txBody>
                    <a:bodyPr/>
                    <a:lstStyle/>
                    <a:p>
                      <a:pPr algn="l" fontAlgn="t"/>
                      <a:r>
                        <a:rPr lang="en-US" sz="1000" u="none" strike="noStrike">
                          <a:effectLst/>
                          <a:latin typeface="微软雅黑" panose="020B0503020204020204" pitchFamily="34" charset="-122"/>
                          <a:ea typeface="微软雅黑" panose="020B0503020204020204" pitchFamily="34" charset="-122"/>
                        </a:rPr>
                        <a:t>RP-233772</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dirty="0">
                          <a:effectLst/>
                          <a:latin typeface="微软雅黑" panose="020B0503020204020204" pitchFamily="34" charset="-122"/>
                          <a:ea typeface="微软雅黑" panose="020B0503020204020204" pitchFamily="34" charset="-122"/>
                        </a:rPr>
                        <a:t>General Views on RAN4-led Non-spectrum Release 19 projects</a:t>
                      </a:r>
                      <a:endParaRPr 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Qualcomm Incorporated</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discussion</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altLang="zh-CN" sz="1000" u="none" strike="noStrike">
                          <a:effectLst/>
                          <a:latin typeface="微软雅黑" panose="020B0503020204020204" pitchFamily="34" charset="-122"/>
                          <a:ea typeface="微软雅黑" panose="020B0503020204020204" pitchFamily="34" charset="-122"/>
                        </a:rPr>
                        <a:t>9.1.4.1</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r>
              <a:tr h="0">
                <a:tc>
                  <a:txBody>
                    <a:bodyPr/>
                    <a:lstStyle/>
                    <a:p>
                      <a:pPr algn="l" fontAlgn="t"/>
                      <a:r>
                        <a:rPr lang="en-US" sz="1000" u="none" strike="noStrike">
                          <a:effectLst/>
                          <a:latin typeface="微软雅黑" panose="020B0503020204020204" pitchFamily="34" charset="-122"/>
                          <a:ea typeface="微软雅黑" panose="020B0503020204020204" pitchFamily="34" charset="-122"/>
                        </a:rPr>
                        <a:t>RP-233789</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Motivation to support Ku band deployment scenarios</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Eutelsat Group</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agenda</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altLang="zh-CN" sz="1000" u="none" strike="noStrike">
                          <a:effectLst/>
                          <a:latin typeface="微软雅黑" panose="020B0503020204020204" pitchFamily="34" charset="-122"/>
                          <a:ea typeface="微软雅黑" panose="020B0503020204020204" pitchFamily="34" charset="-122"/>
                        </a:rPr>
                        <a:t>9.1.4.1</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r>
              <a:tr h="0">
                <a:tc>
                  <a:txBody>
                    <a:bodyPr/>
                    <a:lstStyle/>
                    <a:p>
                      <a:pPr algn="l" fontAlgn="t"/>
                      <a:r>
                        <a:rPr lang="en-US" sz="1000" u="none" strike="noStrike">
                          <a:effectLst/>
                          <a:latin typeface="微软雅黑" panose="020B0503020204020204" pitchFamily="34" charset="-122"/>
                          <a:ea typeface="微软雅黑" panose="020B0503020204020204" pitchFamily="34" charset="-122"/>
                        </a:rPr>
                        <a:t>RP-232932</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dirty="0">
                          <a:effectLst/>
                          <a:latin typeface="微软雅黑" panose="020B0503020204020204" pitchFamily="34" charset="-122"/>
                          <a:ea typeface="微软雅黑" panose="020B0503020204020204" pitchFamily="34" charset="-122"/>
                        </a:rPr>
                        <a:t>R19 NR 3Tx enhancements</a:t>
                      </a:r>
                      <a:endParaRPr 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OPPO</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other</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altLang="zh-CN" sz="1000" u="none" strike="noStrike">
                          <a:effectLst/>
                          <a:latin typeface="微软雅黑" panose="020B0503020204020204" pitchFamily="34" charset="-122"/>
                          <a:ea typeface="微软雅黑" panose="020B0503020204020204" pitchFamily="34" charset="-122"/>
                        </a:rPr>
                        <a:t>9.1.4.2</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r>
              <a:tr h="0">
                <a:tc>
                  <a:txBody>
                    <a:bodyPr/>
                    <a:lstStyle/>
                    <a:p>
                      <a:pPr algn="l" fontAlgn="t"/>
                      <a:r>
                        <a:rPr lang="en-US" sz="1000" u="none" strike="noStrike">
                          <a:effectLst/>
                          <a:latin typeface="微软雅黑" panose="020B0503020204020204" pitchFamily="34" charset="-122"/>
                          <a:ea typeface="微软雅黑" panose="020B0503020204020204" pitchFamily="34" charset="-122"/>
                        </a:rPr>
                        <a:t>RP-233064</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TRP/TRS for RAN4 Rel-19</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vivo</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discussion</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altLang="zh-CN" sz="1000" u="none" strike="noStrike">
                          <a:effectLst/>
                          <a:latin typeface="微软雅黑" panose="020B0503020204020204" pitchFamily="34" charset="-122"/>
                          <a:ea typeface="微软雅黑" panose="020B0503020204020204" pitchFamily="34" charset="-122"/>
                        </a:rPr>
                        <a:t>9.1.4.2</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r>
              <a:tr h="196093">
                <a:tc>
                  <a:txBody>
                    <a:bodyPr/>
                    <a:lstStyle/>
                    <a:p>
                      <a:pPr algn="l" fontAlgn="t"/>
                      <a:r>
                        <a:rPr lang="en-US" sz="1000" u="none" strike="noStrike">
                          <a:effectLst/>
                          <a:latin typeface="微软雅黑" panose="020B0503020204020204" pitchFamily="34" charset="-122"/>
                          <a:ea typeface="微软雅黑" panose="020B0503020204020204" pitchFamily="34" charset="-122"/>
                        </a:rPr>
                        <a:t>RP-233148</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dirty="0">
                          <a:effectLst/>
                          <a:latin typeface="微软雅黑" panose="020B0503020204020204" pitchFamily="34" charset="-122"/>
                          <a:ea typeface="微软雅黑" panose="020B0503020204020204" pitchFamily="34" charset="-122"/>
                        </a:rPr>
                        <a:t>Proposal on Rel-19 HPUE</a:t>
                      </a:r>
                      <a:endParaRPr 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Samsung, DISH Network, TELUS, T-Mobile USA, KDDI Corporation, KT Corporation, LG Uplus</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dirty="0">
                          <a:effectLst/>
                          <a:latin typeface="微软雅黑" panose="020B0503020204020204" pitchFamily="34" charset="-122"/>
                          <a:ea typeface="微软雅黑" panose="020B0503020204020204" pitchFamily="34" charset="-122"/>
                        </a:rPr>
                        <a:t>discussion</a:t>
                      </a:r>
                      <a:endParaRPr 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altLang="zh-CN" sz="1000" u="none" strike="noStrike">
                          <a:effectLst/>
                          <a:latin typeface="微软雅黑" panose="020B0503020204020204" pitchFamily="34" charset="-122"/>
                          <a:ea typeface="微软雅黑" panose="020B0503020204020204" pitchFamily="34" charset="-122"/>
                        </a:rPr>
                        <a:t>9.1.4.2</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r>
              <a:tr h="0">
                <a:tc>
                  <a:txBody>
                    <a:bodyPr/>
                    <a:lstStyle/>
                    <a:p>
                      <a:pPr algn="l" fontAlgn="t"/>
                      <a:r>
                        <a:rPr lang="en-US" sz="1000" u="none" strike="noStrike">
                          <a:effectLst/>
                          <a:latin typeface="微软雅黑" panose="020B0503020204020204" pitchFamily="34" charset="-122"/>
                          <a:ea typeface="微软雅黑" panose="020B0503020204020204" pitchFamily="34" charset="-122"/>
                        </a:rPr>
                        <a:t>RP-233208</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dirty="0">
                          <a:effectLst/>
                          <a:latin typeface="微软雅黑" panose="020B0503020204020204" pitchFamily="34" charset="-122"/>
                          <a:ea typeface="微软雅黑" panose="020B0503020204020204" pitchFamily="34" charset="-122"/>
                        </a:rPr>
                        <a:t>Views on candidate RF/OTA Topics for Rel-19</a:t>
                      </a:r>
                      <a:endParaRPr 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Huawei, HiSilicon</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dirty="0">
                          <a:effectLst/>
                          <a:latin typeface="微软雅黑" panose="020B0503020204020204" pitchFamily="34" charset="-122"/>
                          <a:ea typeface="微软雅黑" panose="020B0503020204020204" pitchFamily="34" charset="-122"/>
                        </a:rPr>
                        <a:t>discussion</a:t>
                      </a:r>
                      <a:endParaRPr 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altLang="zh-CN" sz="1000" u="none" strike="noStrike">
                          <a:effectLst/>
                          <a:latin typeface="微软雅黑" panose="020B0503020204020204" pitchFamily="34" charset="-122"/>
                          <a:ea typeface="微软雅黑" panose="020B0503020204020204" pitchFamily="34" charset="-122"/>
                        </a:rPr>
                        <a:t>9.1.4.2</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r>
              <a:tr h="0">
                <a:tc>
                  <a:txBody>
                    <a:bodyPr/>
                    <a:lstStyle/>
                    <a:p>
                      <a:pPr algn="l" fontAlgn="t"/>
                      <a:r>
                        <a:rPr lang="en-US" sz="1000" u="none" strike="noStrike">
                          <a:effectLst/>
                          <a:latin typeface="微软雅黑" panose="020B0503020204020204" pitchFamily="34" charset="-122"/>
                          <a:ea typeface="微软雅黑" panose="020B0503020204020204" pitchFamily="34" charset="-122"/>
                        </a:rPr>
                        <a:t>RP-233279</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MediaTek Views on RAN4 Rel-19: RF and OTA</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MediaTek Inc.</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dirty="0">
                          <a:effectLst/>
                          <a:latin typeface="微软雅黑" panose="020B0503020204020204" pitchFamily="34" charset="-122"/>
                          <a:ea typeface="微软雅黑" panose="020B0503020204020204" pitchFamily="34" charset="-122"/>
                        </a:rPr>
                        <a:t>discussion</a:t>
                      </a:r>
                      <a:endParaRPr 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altLang="zh-CN" sz="1000" u="none" strike="noStrike">
                          <a:effectLst/>
                          <a:latin typeface="微软雅黑" panose="020B0503020204020204" pitchFamily="34" charset="-122"/>
                          <a:ea typeface="微软雅黑" panose="020B0503020204020204" pitchFamily="34" charset="-122"/>
                        </a:rPr>
                        <a:t>9.1.4.2</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r>
              <a:tr h="0">
                <a:tc>
                  <a:txBody>
                    <a:bodyPr/>
                    <a:lstStyle/>
                    <a:p>
                      <a:pPr algn="l" fontAlgn="t"/>
                      <a:r>
                        <a:rPr lang="en-US" sz="1000" u="sng" strike="noStrike">
                          <a:effectLst/>
                          <a:latin typeface="微软雅黑" panose="020B0503020204020204" pitchFamily="34" charset="-122"/>
                          <a:ea typeface="微软雅黑" panose="020B0503020204020204" pitchFamily="34" charset="-122"/>
                          <a:hlinkClick r:id="rId4"/>
                        </a:rPr>
                        <a:t>RP-233374</a:t>
                      </a:r>
                      <a:endParaRPr lang="en-US" sz="1000" b="1" i="0" u="sng" strike="noStrike">
                        <a:solidFill>
                          <a:srgbClr val="0000FF"/>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Fragmented carriers in the DL</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TELUS</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SID new</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altLang="zh-CN" sz="1000" u="none" strike="noStrike">
                          <a:effectLst/>
                          <a:latin typeface="微软雅黑" panose="020B0503020204020204" pitchFamily="34" charset="-122"/>
                          <a:ea typeface="微软雅黑" panose="020B0503020204020204" pitchFamily="34" charset="-122"/>
                        </a:rPr>
                        <a:t>9.1.4.2</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r>
              <a:tr h="0">
                <a:tc>
                  <a:txBody>
                    <a:bodyPr/>
                    <a:lstStyle/>
                    <a:p>
                      <a:pPr algn="l" fontAlgn="t"/>
                      <a:r>
                        <a:rPr lang="en-US" sz="1000" u="none" strike="noStrike">
                          <a:effectLst/>
                          <a:latin typeface="微软雅黑" panose="020B0503020204020204" pitchFamily="34" charset="-122"/>
                          <a:ea typeface="微软雅黑" panose="020B0503020204020204" pitchFamily="34" charset="-122"/>
                        </a:rPr>
                        <a:t>RP-233430</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dirty="0">
                          <a:effectLst/>
                          <a:latin typeface="微软雅黑" panose="020B0503020204020204" pitchFamily="34" charset="-122"/>
                          <a:ea typeface="微软雅黑" panose="020B0503020204020204" pitchFamily="34" charset="-122"/>
                        </a:rPr>
                        <a:t>Views on </a:t>
                      </a:r>
                      <a:r>
                        <a:rPr lang="en-US" sz="1000" u="none" strike="noStrike" dirty="0" err="1">
                          <a:effectLst/>
                          <a:latin typeface="微软雅黑" panose="020B0503020204020204" pitchFamily="34" charset="-122"/>
                          <a:ea typeface="微软雅黑" panose="020B0503020204020204" pitchFamily="34" charset="-122"/>
                        </a:rPr>
                        <a:t>cadidate</a:t>
                      </a:r>
                      <a:r>
                        <a:rPr lang="en-US" sz="1000" u="none" strike="noStrike" dirty="0">
                          <a:effectLst/>
                          <a:latin typeface="微软雅黑" panose="020B0503020204020204" pitchFamily="34" charset="-122"/>
                          <a:ea typeface="微软雅黑" panose="020B0503020204020204" pitchFamily="34" charset="-122"/>
                        </a:rPr>
                        <a:t> RF topics for Rel-19</a:t>
                      </a:r>
                      <a:endParaRPr 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CMCC</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discussion</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altLang="zh-CN" sz="1000" u="none" strike="noStrike">
                          <a:effectLst/>
                          <a:latin typeface="微软雅黑" panose="020B0503020204020204" pitchFamily="34" charset="-122"/>
                          <a:ea typeface="微软雅黑" panose="020B0503020204020204" pitchFamily="34" charset="-122"/>
                        </a:rPr>
                        <a:t>9.1.4.2</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r>
              <a:tr h="0">
                <a:tc>
                  <a:txBody>
                    <a:bodyPr/>
                    <a:lstStyle/>
                    <a:p>
                      <a:pPr algn="l" fontAlgn="t"/>
                      <a:r>
                        <a:rPr lang="en-US" sz="1000" u="none" strike="noStrike" dirty="0">
                          <a:effectLst/>
                          <a:latin typeface="微软雅黑" panose="020B0503020204020204" pitchFamily="34" charset="-122"/>
                          <a:ea typeface="微软雅黑" panose="020B0503020204020204" pitchFamily="34" charset="-122"/>
                        </a:rPr>
                        <a:t>RP-233459</a:t>
                      </a:r>
                      <a:endParaRPr 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RAN4-led topics in Rel-19:? RF &amp; OTA</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Nokia, Nokia Shanghai Bell</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discussion</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altLang="zh-CN" sz="1000" u="none" strike="noStrike" dirty="0">
                          <a:effectLst/>
                          <a:latin typeface="微软雅黑" panose="020B0503020204020204" pitchFamily="34" charset="-122"/>
                          <a:ea typeface="微软雅黑" panose="020B0503020204020204" pitchFamily="34" charset="-122"/>
                        </a:rPr>
                        <a:t>9.1.4.2</a:t>
                      </a:r>
                      <a:endParaRPr lang="en-US" altLang="zh-CN"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r>
            </a:tbl>
          </a:graphicData>
        </a:graphic>
      </p:graphicFrame>
    </p:spTree>
    <p:extLst>
      <p:ext uri="{BB962C8B-B14F-4D97-AF65-F5344CB8AC3E}">
        <p14:creationId xmlns:p14="http://schemas.microsoft.com/office/powerpoint/2010/main" val="58959299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altLang="zh-CN" b="1" dirty="0"/>
              <a:t>RAN4 new WI/SI proposals (</a:t>
            </a:r>
            <a:r>
              <a:rPr lang="en-US" altLang="zh-CN" b="1" dirty="0" smtClean="0"/>
              <a:t>Rel-19)</a:t>
            </a:r>
            <a:endParaRPr lang="ru-RU" b="1" dirty="0"/>
          </a:p>
        </p:txBody>
      </p:sp>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298929"/>
          </a:xfrm>
        </p:spPr>
        <p:txBody>
          <a:bodyPr/>
          <a:lstStyle/>
          <a:p>
            <a:pPr marL="342882" lvl="1" indent="-342882">
              <a:lnSpc>
                <a:spcPct val="150000"/>
              </a:lnSpc>
              <a:spcBef>
                <a:spcPts val="0"/>
              </a:spcBef>
              <a:spcAft>
                <a:spcPts val="0"/>
              </a:spcAft>
              <a:buBlip>
                <a:blip r:embed="rId3"/>
              </a:buBlip>
            </a:pPr>
            <a:r>
              <a:rPr lang="en-US" altLang="zh-CN" sz="1400" dirty="0" smtClean="0"/>
              <a:t>New Rel-19 RAN4-led WI proposals</a:t>
            </a:r>
          </a:p>
          <a:p>
            <a:pPr marL="742912" lvl="2" indent="-342882">
              <a:lnSpc>
                <a:spcPct val="150000"/>
              </a:lnSpc>
              <a:spcBef>
                <a:spcPts val="0"/>
              </a:spcBef>
              <a:spcAft>
                <a:spcPts val="0"/>
              </a:spcAft>
              <a:buBlip>
                <a:blip r:embed="rId3"/>
              </a:buBlip>
            </a:pPr>
            <a:endParaRPr lang="en-US" altLang="zh-CN" sz="1000" dirty="0" smtClean="0"/>
          </a:p>
        </p:txBody>
      </p:sp>
      <p:graphicFrame>
        <p:nvGraphicFramePr>
          <p:cNvPr id="4" name="表格 3"/>
          <p:cNvGraphicFramePr>
            <a:graphicFrameLocks noGrp="1"/>
          </p:cNvGraphicFramePr>
          <p:nvPr>
            <p:extLst>
              <p:ext uri="{D42A27DB-BD31-4B8C-83A1-F6EECF244321}">
                <p14:modId xmlns:p14="http://schemas.microsoft.com/office/powerpoint/2010/main" val="861848130"/>
              </p:ext>
            </p:extLst>
          </p:nvPr>
        </p:nvGraphicFramePr>
        <p:xfrm>
          <a:off x="470396" y="1698340"/>
          <a:ext cx="11348437" cy="4676400"/>
        </p:xfrm>
        <a:graphic>
          <a:graphicData uri="http://schemas.openxmlformats.org/drawingml/2006/table">
            <a:tbl>
              <a:tblPr>
                <a:tableStyleId>{5C22544A-7EE6-4342-B048-85BDC9FD1C3A}</a:tableStyleId>
              </a:tblPr>
              <a:tblGrid>
                <a:gridCol w="1014776"/>
                <a:gridCol w="4240020"/>
                <a:gridCol w="4309313"/>
                <a:gridCol w="1182805"/>
                <a:gridCol w="601523"/>
              </a:tblGrid>
              <a:tr h="0">
                <a:tc>
                  <a:txBody>
                    <a:bodyPr/>
                    <a:lstStyle/>
                    <a:p>
                      <a:pPr algn="l" fontAlgn="t"/>
                      <a:r>
                        <a:rPr lang="en-US" sz="1000" b="1" i="0" u="none" strike="noStrike" dirty="0" err="1" smtClean="0">
                          <a:solidFill>
                            <a:schemeClr val="bg1"/>
                          </a:solidFill>
                          <a:effectLst/>
                          <a:latin typeface="微软雅黑" panose="020B0503020204020204" pitchFamily="34" charset="-122"/>
                          <a:ea typeface="微软雅黑" panose="020B0503020204020204" pitchFamily="34" charset="-122"/>
                        </a:rPr>
                        <a:t>Tdoc</a:t>
                      </a:r>
                      <a:r>
                        <a:rPr lang="en-US" sz="1000" b="1" i="0" u="none" strike="noStrike" dirty="0" smtClean="0">
                          <a:solidFill>
                            <a:schemeClr val="bg1"/>
                          </a:solidFill>
                          <a:effectLst/>
                          <a:latin typeface="微软雅黑" panose="020B0503020204020204" pitchFamily="34" charset="-122"/>
                          <a:ea typeface="微软雅黑" panose="020B0503020204020204" pitchFamily="34" charset="-122"/>
                        </a:rPr>
                        <a:t> number</a:t>
                      </a:r>
                      <a:endParaRPr lang="en-US" sz="1000" b="1" i="0" u="none" strike="noStrike" dirty="0">
                        <a:solidFill>
                          <a:schemeClr val="bg1"/>
                        </a:solidFill>
                        <a:effectLst/>
                        <a:latin typeface="微软雅黑" panose="020B0503020204020204" pitchFamily="34" charset="-122"/>
                        <a:ea typeface="微软雅黑" panose="020B0503020204020204" pitchFamily="34" charset="-122"/>
                      </a:endParaRPr>
                    </a:p>
                  </a:txBody>
                  <a:tcPr marL="45720" marR="45720" marT="10800" marB="10800">
                    <a:solidFill>
                      <a:srgbClr val="002060"/>
                    </a:solidFill>
                  </a:tcPr>
                </a:tc>
                <a:tc>
                  <a:txBody>
                    <a:bodyPr/>
                    <a:lstStyle/>
                    <a:p>
                      <a:pPr algn="l" fontAlgn="t"/>
                      <a:r>
                        <a:rPr lang="en-US" sz="1000" b="1" i="0" u="none" strike="noStrike" dirty="0" smtClean="0">
                          <a:solidFill>
                            <a:schemeClr val="bg1"/>
                          </a:solidFill>
                          <a:effectLst/>
                          <a:latin typeface="微软雅黑" panose="020B0503020204020204" pitchFamily="34" charset="-122"/>
                          <a:ea typeface="微软雅黑" panose="020B0503020204020204" pitchFamily="34" charset="-122"/>
                        </a:rPr>
                        <a:t>Title</a:t>
                      </a:r>
                      <a:endParaRPr lang="en-US" sz="1000" b="1" i="0" u="none" strike="noStrike" dirty="0">
                        <a:solidFill>
                          <a:schemeClr val="bg1"/>
                        </a:solidFill>
                        <a:effectLst/>
                        <a:latin typeface="微软雅黑" panose="020B0503020204020204" pitchFamily="34" charset="-122"/>
                        <a:ea typeface="微软雅黑" panose="020B0503020204020204" pitchFamily="34" charset="-122"/>
                      </a:endParaRPr>
                    </a:p>
                  </a:txBody>
                  <a:tcPr marL="45720" marR="45720" marT="10800" marB="10800">
                    <a:solidFill>
                      <a:srgbClr val="002060"/>
                    </a:solidFill>
                  </a:tcPr>
                </a:tc>
                <a:tc>
                  <a:txBody>
                    <a:bodyPr/>
                    <a:lstStyle/>
                    <a:p>
                      <a:pPr algn="l" fontAlgn="t"/>
                      <a:r>
                        <a:rPr lang="en-US" sz="1000" b="1" i="0" u="none" strike="noStrike" dirty="0" smtClean="0">
                          <a:solidFill>
                            <a:schemeClr val="bg1"/>
                          </a:solidFill>
                          <a:effectLst/>
                          <a:latin typeface="微软雅黑" panose="020B0503020204020204" pitchFamily="34" charset="-122"/>
                          <a:ea typeface="微软雅黑" panose="020B0503020204020204" pitchFamily="34" charset="-122"/>
                        </a:rPr>
                        <a:t>Source companies</a:t>
                      </a:r>
                      <a:endParaRPr lang="en-US" sz="1000" b="1" i="0" u="none" strike="noStrike" dirty="0">
                        <a:solidFill>
                          <a:schemeClr val="bg1"/>
                        </a:solidFill>
                        <a:effectLst/>
                        <a:latin typeface="微软雅黑" panose="020B0503020204020204" pitchFamily="34" charset="-122"/>
                        <a:ea typeface="微软雅黑" panose="020B0503020204020204" pitchFamily="34" charset="-122"/>
                      </a:endParaRPr>
                    </a:p>
                  </a:txBody>
                  <a:tcPr marL="45720" marR="45720" marT="10800" marB="10800">
                    <a:solidFill>
                      <a:srgbClr val="002060"/>
                    </a:solidFill>
                  </a:tcPr>
                </a:tc>
                <a:tc>
                  <a:txBody>
                    <a:bodyPr/>
                    <a:lstStyle/>
                    <a:p>
                      <a:pPr algn="l" fontAlgn="t"/>
                      <a:r>
                        <a:rPr lang="en-US" sz="1000" b="1" i="0" u="none" strike="noStrike" dirty="0" smtClean="0">
                          <a:solidFill>
                            <a:schemeClr val="bg1"/>
                          </a:solidFill>
                          <a:effectLst/>
                          <a:latin typeface="微软雅黑" panose="020B0503020204020204" pitchFamily="34" charset="-122"/>
                          <a:ea typeface="微软雅黑" panose="020B0503020204020204" pitchFamily="34" charset="-122"/>
                        </a:rPr>
                        <a:t>Type</a:t>
                      </a:r>
                      <a:endParaRPr lang="en-US" sz="1000" b="1" i="0" u="none" strike="noStrike" dirty="0">
                        <a:solidFill>
                          <a:schemeClr val="bg1"/>
                        </a:solidFill>
                        <a:effectLst/>
                        <a:latin typeface="微软雅黑" panose="020B0503020204020204" pitchFamily="34" charset="-122"/>
                        <a:ea typeface="微软雅黑" panose="020B0503020204020204" pitchFamily="34" charset="-122"/>
                      </a:endParaRPr>
                    </a:p>
                  </a:txBody>
                  <a:tcPr marL="45720" marR="45720" marT="10800" marB="10800">
                    <a:solidFill>
                      <a:srgbClr val="002060"/>
                    </a:solidFill>
                  </a:tcPr>
                </a:tc>
                <a:tc>
                  <a:txBody>
                    <a:bodyPr/>
                    <a:lstStyle/>
                    <a:p>
                      <a:pPr algn="l" fontAlgn="t"/>
                      <a:r>
                        <a:rPr lang="en-US" altLang="zh-CN" sz="1000" b="1" i="0" u="none" strike="noStrike" dirty="0" smtClean="0">
                          <a:solidFill>
                            <a:schemeClr val="bg1"/>
                          </a:solidFill>
                          <a:effectLst/>
                          <a:latin typeface="微软雅黑" panose="020B0503020204020204" pitchFamily="34" charset="-122"/>
                          <a:ea typeface="微软雅黑" panose="020B0503020204020204" pitchFamily="34" charset="-122"/>
                        </a:rPr>
                        <a:t>Agenda</a:t>
                      </a:r>
                      <a:endParaRPr lang="en-US" altLang="zh-CN" sz="1000" b="1" i="0" u="none" strike="noStrike" dirty="0">
                        <a:solidFill>
                          <a:schemeClr val="bg1"/>
                        </a:solidFill>
                        <a:effectLst/>
                        <a:latin typeface="微软雅黑" panose="020B0503020204020204" pitchFamily="34" charset="-122"/>
                        <a:ea typeface="微软雅黑" panose="020B0503020204020204" pitchFamily="34" charset="-122"/>
                      </a:endParaRPr>
                    </a:p>
                  </a:txBody>
                  <a:tcPr marL="45720" marR="45720" marT="10800" marB="10800">
                    <a:solidFill>
                      <a:srgbClr val="002060"/>
                    </a:solidFill>
                  </a:tcPr>
                </a:tc>
              </a:tr>
              <a:tr h="0">
                <a:tc>
                  <a:txBody>
                    <a:bodyPr/>
                    <a:lstStyle/>
                    <a:p>
                      <a:pPr algn="l" fontAlgn="t"/>
                      <a:r>
                        <a:rPr lang="en-US" sz="1000" u="none" strike="noStrike" dirty="0">
                          <a:effectLst/>
                          <a:latin typeface="微软雅黑" panose="020B0503020204020204" pitchFamily="34" charset="-122"/>
                          <a:ea typeface="微软雅黑" panose="020B0503020204020204" pitchFamily="34" charset="-122"/>
                        </a:rPr>
                        <a:t>RP-233481</a:t>
                      </a:r>
                      <a:endParaRPr 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On High Power UE 2Tx FDD-FDD UL CA</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Dish Network, Samsung</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dirty="0">
                          <a:effectLst/>
                          <a:latin typeface="微软雅黑" panose="020B0503020204020204" pitchFamily="34" charset="-122"/>
                          <a:ea typeface="微软雅黑" panose="020B0503020204020204" pitchFamily="34" charset="-122"/>
                        </a:rPr>
                        <a:t>discussion</a:t>
                      </a:r>
                      <a:endParaRPr 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altLang="zh-CN" sz="1000" u="none" strike="noStrike">
                          <a:effectLst/>
                          <a:latin typeface="微软雅黑" panose="020B0503020204020204" pitchFamily="34" charset="-122"/>
                          <a:ea typeface="微软雅黑" panose="020B0503020204020204" pitchFamily="34" charset="-122"/>
                        </a:rPr>
                        <a:t>9.1.4.2</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r>
              <a:tr h="0">
                <a:tc>
                  <a:txBody>
                    <a:bodyPr/>
                    <a:lstStyle/>
                    <a:p>
                      <a:pPr algn="l" fontAlgn="t"/>
                      <a:r>
                        <a:rPr lang="en-US" sz="1000" u="none" strike="noStrike">
                          <a:effectLst/>
                          <a:latin typeface="微软雅黑" panose="020B0503020204020204" pitchFamily="34" charset="-122"/>
                          <a:ea typeface="微软雅黑" panose="020B0503020204020204" pitchFamily="34" charset="-122"/>
                        </a:rPr>
                        <a:t>RP-233491</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Views on Rel-19 RAN4-led RF</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LG Electronics Deutschland</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dirty="0">
                          <a:effectLst/>
                          <a:latin typeface="微软雅黑" panose="020B0503020204020204" pitchFamily="34" charset="-122"/>
                          <a:ea typeface="微软雅黑" panose="020B0503020204020204" pitchFamily="34" charset="-122"/>
                        </a:rPr>
                        <a:t>discussion</a:t>
                      </a:r>
                      <a:endParaRPr 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altLang="zh-CN" sz="1000" u="none" strike="noStrike">
                          <a:effectLst/>
                          <a:latin typeface="微软雅黑" panose="020B0503020204020204" pitchFamily="34" charset="-122"/>
                          <a:ea typeface="微软雅黑" panose="020B0503020204020204" pitchFamily="34" charset="-122"/>
                        </a:rPr>
                        <a:t>9.1.4.2</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r>
              <a:tr h="0">
                <a:tc>
                  <a:txBody>
                    <a:bodyPr/>
                    <a:lstStyle/>
                    <a:p>
                      <a:pPr algn="l" fontAlgn="t"/>
                      <a:r>
                        <a:rPr lang="en-US" sz="1000" u="none" strike="noStrike" dirty="0">
                          <a:effectLst/>
                          <a:latin typeface="微软雅黑" panose="020B0503020204020204" pitchFamily="34" charset="-122"/>
                          <a:ea typeface="微软雅黑" panose="020B0503020204020204" pitchFamily="34" charset="-122"/>
                        </a:rPr>
                        <a:t>RP-233517</a:t>
                      </a:r>
                      <a:endParaRPr 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Views on RAN4 RF Topics for Release-19</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KDDI Corporation</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discussion</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altLang="zh-CN" sz="1000" u="none" strike="noStrike">
                          <a:effectLst/>
                          <a:latin typeface="微软雅黑" panose="020B0503020204020204" pitchFamily="34" charset="-122"/>
                          <a:ea typeface="微软雅黑" panose="020B0503020204020204" pitchFamily="34" charset="-122"/>
                        </a:rPr>
                        <a:t>9.1.4.2</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r>
              <a:tr h="0">
                <a:tc>
                  <a:txBody>
                    <a:bodyPr/>
                    <a:lstStyle/>
                    <a:p>
                      <a:pPr algn="l" fontAlgn="t"/>
                      <a:r>
                        <a:rPr lang="en-US" sz="1000" u="none" strike="noStrike">
                          <a:effectLst/>
                          <a:latin typeface="微软雅黑" panose="020B0503020204020204" pitchFamily="34" charset="-122"/>
                          <a:ea typeface="微软雅黑" panose="020B0503020204020204" pitchFamily="34" charset="-122"/>
                        </a:rPr>
                        <a:t>RP-233590</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Views on RF/OTA topics for RAN4 Rel-19</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China Telecom</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dirty="0">
                          <a:effectLst/>
                          <a:latin typeface="微软雅黑" panose="020B0503020204020204" pitchFamily="34" charset="-122"/>
                          <a:ea typeface="微软雅黑" panose="020B0503020204020204" pitchFamily="34" charset="-122"/>
                        </a:rPr>
                        <a:t>discussion</a:t>
                      </a:r>
                      <a:endParaRPr 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altLang="zh-CN" sz="1000" u="none" strike="noStrike">
                          <a:effectLst/>
                          <a:latin typeface="微软雅黑" panose="020B0503020204020204" pitchFamily="34" charset="-122"/>
                          <a:ea typeface="微软雅黑" panose="020B0503020204020204" pitchFamily="34" charset="-122"/>
                        </a:rPr>
                        <a:t>9.1.4.2</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r>
              <a:tr h="0">
                <a:tc>
                  <a:txBody>
                    <a:bodyPr/>
                    <a:lstStyle/>
                    <a:p>
                      <a:pPr algn="l" fontAlgn="t"/>
                      <a:r>
                        <a:rPr lang="en-US" sz="1000" u="none" strike="noStrike" dirty="0">
                          <a:effectLst/>
                          <a:latin typeface="微软雅黑" panose="020B0503020204020204" pitchFamily="34" charset="-122"/>
                          <a:ea typeface="微软雅黑" panose="020B0503020204020204" pitchFamily="34" charset="-122"/>
                        </a:rPr>
                        <a:t>RP-233602</a:t>
                      </a:r>
                      <a:endParaRPr 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Views on RF/OTA Topics for Rel-19</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China Unicom</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dirty="0">
                          <a:effectLst/>
                          <a:latin typeface="微软雅黑" panose="020B0503020204020204" pitchFamily="34" charset="-122"/>
                          <a:ea typeface="微软雅黑" panose="020B0503020204020204" pitchFamily="34" charset="-122"/>
                        </a:rPr>
                        <a:t>discussion</a:t>
                      </a:r>
                      <a:endParaRPr 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altLang="zh-CN" sz="1000" u="none" strike="noStrike" dirty="0">
                          <a:effectLst/>
                          <a:latin typeface="微软雅黑" panose="020B0503020204020204" pitchFamily="34" charset="-122"/>
                          <a:ea typeface="微软雅黑" panose="020B0503020204020204" pitchFamily="34" charset="-122"/>
                        </a:rPr>
                        <a:t>9.1.4.2</a:t>
                      </a:r>
                      <a:endParaRPr lang="en-US" altLang="zh-CN"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r>
              <a:tr h="0">
                <a:tc>
                  <a:txBody>
                    <a:bodyPr/>
                    <a:lstStyle/>
                    <a:p>
                      <a:pPr algn="l" fontAlgn="t"/>
                      <a:r>
                        <a:rPr lang="en-US" sz="1000" u="none" strike="noStrike" dirty="0">
                          <a:effectLst/>
                          <a:latin typeface="微软雅黑" panose="020B0503020204020204" pitchFamily="34" charset="-122"/>
                          <a:ea typeface="微软雅黑" panose="020B0503020204020204" pitchFamily="34" charset="-122"/>
                        </a:rPr>
                        <a:t>RP-233626</a:t>
                      </a:r>
                      <a:endParaRPr 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Views on Rel-19 RF/OTA Topics</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ZTE, Sanechips</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discussion</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altLang="zh-CN" sz="1000" u="none" strike="noStrike">
                          <a:effectLst/>
                          <a:latin typeface="微软雅黑" panose="020B0503020204020204" pitchFamily="34" charset="-122"/>
                          <a:ea typeface="微软雅黑" panose="020B0503020204020204" pitchFamily="34" charset="-122"/>
                        </a:rPr>
                        <a:t>9.1.4.2</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r>
              <a:tr h="0">
                <a:tc>
                  <a:txBody>
                    <a:bodyPr/>
                    <a:lstStyle/>
                    <a:p>
                      <a:pPr algn="l" fontAlgn="t"/>
                      <a:r>
                        <a:rPr lang="en-US" sz="1000" u="none" strike="noStrike">
                          <a:effectLst/>
                          <a:latin typeface="微软雅黑" panose="020B0503020204020204" pitchFamily="34" charset="-122"/>
                          <a:ea typeface="微软雅黑" panose="020B0503020204020204" pitchFamily="34" charset="-122"/>
                        </a:rPr>
                        <a:t>RP-233670</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Xiaomi's views on RAN4 RF/OTA topics for Rel-19</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Xiaomi</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dirty="0">
                          <a:effectLst/>
                          <a:latin typeface="微软雅黑" panose="020B0503020204020204" pitchFamily="34" charset="-122"/>
                          <a:ea typeface="微软雅黑" panose="020B0503020204020204" pitchFamily="34" charset="-122"/>
                        </a:rPr>
                        <a:t>discussion</a:t>
                      </a:r>
                      <a:endParaRPr 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altLang="zh-CN" sz="1000" u="none" strike="noStrike">
                          <a:effectLst/>
                          <a:latin typeface="微软雅黑" panose="020B0503020204020204" pitchFamily="34" charset="-122"/>
                          <a:ea typeface="微软雅黑" panose="020B0503020204020204" pitchFamily="34" charset="-122"/>
                        </a:rPr>
                        <a:t>9.1.4.2</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r>
              <a:tr h="0">
                <a:tc>
                  <a:txBody>
                    <a:bodyPr/>
                    <a:lstStyle/>
                    <a:p>
                      <a:pPr algn="l" fontAlgn="t"/>
                      <a:r>
                        <a:rPr lang="en-US" sz="1000" u="none" strike="noStrike" dirty="0">
                          <a:effectLst/>
                          <a:latin typeface="微软雅黑" panose="020B0503020204020204" pitchFamily="34" charset="-122"/>
                          <a:ea typeface="微软雅黑" panose="020B0503020204020204" pitchFamily="34" charset="-122"/>
                        </a:rPr>
                        <a:t>RP-233686</a:t>
                      </a:r>
                      <a:endParaRPr 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Views on Rel-19 RAN4 RF and OTA topics</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Intel Corporation</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dirty="0">
                          <a:effectLst/>
                          <a:latin typeface="微软雅黑" panose="020B0503020204020204" pitchFamily="34" charset="-122"/>
                          <a:ea typeface="微软雅黑" panose="020B0503020204020204" pitchFamily="34" charset="-122"/>
                        </a:rPr>
                        <a:t>discussion</a:t>
                      </a:r>
                      <a:endParaRPr 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altLang="zh-CN" sz="1000" u="none" strike="noStrike">
                          <a:effectLst/>
                          <a:latin typeface="微软雅黑" panose="020B0503020204020204" pitchFamily="34" charset="-122"/>
                          <a:ea typeface="微软雅黑" panose="020B0503020204020204" pitchFamily="34" charset="-122"/>
                        </a:rPr>
                        <a:t>9.1.4.2</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r>
              <a:tr h="0">
                <a:tc>
                  <a:txBody>
                    <a:bodyPr/>
                    <a:lstStyle/>
                    <a:p>
                      <a:pPr algn="l" fontAlgn="t"/>
                      <a:r>
                        <a:rPr lang="en-US" sz="1000" u="none" strike="noStrike">
                          <a:effectLst/>
                          <a:latin typeface="微软雅黑" panose="020B0503020204020204" pitchFamily="34" charset="-122"/>
                          <a:ea typeface="微软雅黑" panose="020B0503020204020204" pitchFamily="34" charset="-122"/>
                        </a:rPr>
                        <a:t>RP-233745</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Views on RAN4 Rel-19 RF/OTA topics</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CAICT</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dirty="0">
                          <a:effectLst/>
                          <a:latin typeface="微软雅黑" panose="020B0503020204020204" pitchFamily="34" charset="-122"/>
                          <a:ea typeface="微软雅黑" panose="020B0503020204020204" pitchFamily="34" charset="-122"/>
                        </a:rPr>
                        <a:t>discussion</a:t>
                      </a:r>
                      <a:endParaRPr 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altLang="zh-CN" sz="1000" u="none" strike="noStrike">
                          <a:effectLst/>
                          <a:latin typeface="微软雅黑" panose="020B0503020204020204" pitchFamily="34" charset="-122"/>
                          <a:ea typeface="微软雅黑" panose="020B0503020204020204" pitchFamily="34" charset="-122"/>
                        </a:rPr>
                        <a:t>9.1.4.2</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r>
              <a:tr h="0">
                <a:tc>
                  <a:txBody>
                    <a:bodyPr/>
                    <a:lstStyle/>
                    <a:p>
                      <a:pPr algn="l" fontAlgn="t"/>
                      <a:r>
                        <a:rPr lang="en-US" sz="1000" u="none" strike="noStrike" dirty="0">
                          <a:effectLst/>
                          <a:latin typeface="微软雅黑" panose="020B0503020204020204" pitchFamily="34" charset="-122"/>
                          <a:ea typeface="微软雅黑" panose="020B0503020204020204" pitchFamily="34" charset="-122"/>
                        </a:rPr>
                        <a:t>RP-233747</a:t>
                      </a:r>
                      <a:endParaRPr 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RAN4 BS and UE RF package</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Ericsson</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dirty="0">
                          <a:effectLst/>
                          <a:latin typeface="微软雅黑" panose="020B0503020204020204" pitchFamily="34" charset="-122"/>
                          <a:ea typeface="微软雅黑" panose="020B0503020204020204" pitchFamily="34" charset="-122"/>
                        </a:rPr>
                        <a:t>discussion</a:t>
                      </a:r>
                      <a:endParaRPr 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altLang="zh-CN" sz="1000" u="none" strike="noStrike">
                          <a:effectLst/>
                          <a:latin typeface="微软雅黑" panose="020B0503020204020204" pitchFamily="34" charset="-122"/>
                          <a:ea typeface="微软雅黑" panose="020B0503020204020204" pitchFamily="34" charset="-122"/>
                        </a:rPr>
                        <a:t>9.1.4.2</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r>
              <a:tr h="0">
                <a:tc>
                  <a:txBody>
                    <a:bodyPr/>
                    <a:lstStyle/>
                    <a:p>
                      <a:pPr algn="l" fontAlgn="t"/>
                      <a:r>
                        <a:rPr lang="en-US" sz="1000" u="none" strike="noStrike">
                          <a:effectLst/>
                          <a:latin typeface="微软雅黑" panose="020B0503020204020204" pitchFamily="34" charset="-122"/>
                          <a:ea typeface="微软雅黑" panose="020B0503020204020204" pitchFamily="34" charset="-122"/>
                        </a:rPr>
                        <a:t>RP-233751</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Views on RF_OTA Topics for Rel-19</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NTT DOCOMO, INC., Fujitsu</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dirty="0">
                          <a:effectLst/>
                          <a:latin typeface="微软雅黑" panose="020B0503020204020204" pitchFamily="34" charset="-122"/>
                          <a:ea typeface="微软雅黑" panose="020B0503020204020204" pitchFamily="34" charset="-122"/>
                        </a:rPr>
                        <a:t>discussion</a:t>
                      </a:r>
                      <a:endParaRPr 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altLang="zh-CN" sz="1000" u="none" strike="noStrike">
                          <a:effectLst/>
                          <a:latin typeface="微软雅黑" panose="020B0503020204020204" pitchFamily="34" charset="-122"/>
                          <a:ea typeface="微软雅黑" panose="020B0503020204020204" pitchFamily="34" charset="-122"/>
                        </a:rPr>
                        <a:t>9.1.4.2</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r>
              <a:tr h="0">
                <a:tc>
                  <a:txBody>
                    <a:bodyPr/>
                    <a:lstStyle/>
                    <a:p>
                      <a:pPr algn="l" fontAlgn="t"/>
                      <a:r>
                        <a:rPr lang="en-US" sz="1000" u="none" strike="noStrike" dirty="0">
                          <a:effectLst/>
                          <a:latin typeface="微软雅黑" panose="020B0503020204020204" pitchFamily="34" charset="-122"/>
                          <a:ea typeface="微软雅黑" panose="020B0503020204020204" pitchFamily="34" charset="-122"/>
                        </a:rPr>
                        <a:t>RP-233773</a:t>
                      </a:r>
                      <a:endParaRPr 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Views on RF and OTA topics for Release 19</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Qualcomm Incorporated</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discussion</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altLang="zh-CN" sz="1000" u="none" strike="noStrike">
                          <a:effectLst/>
                          <a:latin typeface="微软雅黑" panose="020B0503020204020204" pitchFamily="34" charset="-122"/>
                          <a:ea typeface="微软雅黑" panose="020B0503020204020204" pitchFamily="34" charset="-122"/>
                        </a:rPr>
                        <a:t>9.1.4.2</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r>
              <a:tr h="0">
                <a:tc>
                  <a:txBody>
                    <a:bodyPr/>
                    <a:lstStyle/>
                    <a:p>
                      <a:pPr algn="l" fontAlgn="t"/>
                      <a:r>
                        <a:rPr lang="en-US" sz="1000" u="none" strike="noStrike" dirty="0">
                          <a:effectLst/>
                          <a:latin typeface="微软雅黑" panose="020B0503020204020204" pitchFamily="34" charset="-122"/>
                          <a:ea typeface="微软雅黑" panose="020B0503020204020204" pitchFamily="34" charset="-122"/>
                        </a:rPr>
                        <a:t>RP-233875</a:t>
                      </a:r>
                      <a:endParaRPr 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Proposal for a Rel-19 Irregular Channel BW Work Item</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T-Mobile USA</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discussion</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altLang="zh-CN" sz="1000" u="none" strike="noStrike">
                          <a:effectLst/>
                          <a:latin typeface="微软雅黑" panose="020B0503020204020204" pitchFamily="34" charset="-122"/>
                          <a:ea typeface="微软雅黑" panose="020B0503020204020204" pitchFamily="34" charset="-122"/>
                        </a:rPr>
                        <a:t>9.1.4.2</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r>
              <a:tr h="0">
                <a:tc>
                  <a:txBody>
                    <a:bodyPr/>
                    <a:lstStyle/>
                    <a:p>
                      <a:pPr algn="l" fontAlgn="t"/>
                      <a:r>
                        <a:rPr lang="en-US" sz="1000" u="none" strike="noStrike" dirty="0">
                          <a:effectLst/>
                          <a:latin typeface="微软雅黑" panose="020B0503020204020204" pitchFamily="34" charset="-122"/>
                          <a:ea typeface="微软雅黑" panose="020B0503020204020204" pitchFamily="34" charset="-122"/>
                        </a:rPr>
                        <a:t>RP-233876</a:t>
                      </a:r>
                      <a:endParaRPr 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Proposal for a Rel-19 High Order Modulation Work Item</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T-Mobile USA</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dirty="0">
                          <a:effectLst/>
                          <a:latin typeface="微软雅黑" panose="020B0503020204020204" pitchFamily="34" charset="-122"/>
                          <a:ea typeface="微软雅黑" panose="020B0503020204020204" pitchFamily="34" charset="-122"/>
                        </a:rPr>
                        <a:t>discussion</a:t>
                      </a:r>
                      <a:endParaRPr 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altLang="zh-CN" sz="1000" u="none" strike="noStrike">
                          <a:effectLst/>
                          <a:latin typeface="微软雅黑" panose="020B0503020204020204" pitchFamily="34" charset="-122"/>
                          <a:ea typeface="微软雅黑" panose="020B0503020204020204" pitchFamily="34" charset="-122"/>
                        </a:rPr>
                        <a:t>9.1.4.2</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r>
              <a:tr h="0">
                <a:tc>
                  <a:txBody>
                    <a:bodyPr/>
                    <a:lstStyle/>
                    <a:p>
                      <a:pPr algn="l" fontAlgn="t"/>
                      <a:r>
                        <a:rPr lang="en-US" sz="1000" u="none" strike="noStrike">
                          <a:effectLst/>
                          <a:latin typeface="微软雅黑" panose="020B0503020204020204" pitchFamily="34" charset="-122"/>
                          <a:ea typeface="微软雅黑" panose="020B0503020204020204" pitchFamily="34" charset="-122"/>
                        </a:rPr>
                        <a:t>RP-233008</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Views on candidate RRM Topics for Rel-19</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CATT</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dirty="0">
                          <a:effectLst/>
                          <a:latin typeface="微软雅黑" panose="020B0503020204020204" pitchFamily="34" charset="-122"/>
                          <a:ea typeface="微软雅黑" panose="020B0503020204020204" pitchFamily="34" charset="-122"/>
                        </a:rPr>
                        <a:t>discussion</a:t>
                      </a:r>
                      <a:endParaRPr 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altLang="zh-CN" sz="1000" u="none" strike="noStrike">
                          <a:effectLst/>
                          <a:latin typeface="微软雅黑" panose="020B0503020204020204" pitchFamily="34" charset="-122"/>
                          <a:ea typeface="微软雅黑" panose="020B0503020204020204" pitchFamily="34" charset="-122"/>
                        </a:rPr>
                        <a:t>9.1.4.3</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r>
              <a:tr h="0">
                <a:tc>
                  <a:txBody>
                    <a:bodyPr/>
                    <a:lstStyle/>
                    <a:p>
                      <a:pPr algn="l" fontAlgn="t"/>
                      <a:r>
                        <a:rPr lang="en-US" sz="1000" u="none" strike="noStrike">
                          <a:effectLst/>
                          <a:latin typeface="微软雅黑" panose="020B0503020204020204" pitchFamily="34" charset="-122"/>
                          <a:ea typeface="微软雅黑" panose="020B0503020204020204" pitchFamily="34" charset="-122"/>
                        </a:rPr>
                        <a:t>RP-233065</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Views on Rel-19 RAN4 RRM scope</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vivo</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dirty="0">
                          <a:effectLst/>
                          <a:latin typeface="微软雅黑" panose="020B0503020204020204" pitchFamily="34" charset="-122"/>
                          <a:ea typeface="微软雅黑" panose="020B0503020204020204" pitchFamily="34" charset="-122"/>
                        </a:rPr>
                        <a:t>discussion</a:t>
                      </a:r>
                      <a:endParaRPr 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altLang="zh-CN" sz="1000" u="none" strike="noStrike">
                          <a:effectLst/>
                          <a:latin typeface="微软雅黑" panose="020B0503020204020204" pitchFamily="34" charset="-122"/>
                          <a:ea typeface="微软雅黑" panose="020B0503020204020204" pitchFamily="34" charset="-122"/>
                        </a:rPr>
                        <a:t>9.1.4.3</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r>
              <a:tr h="0">
                <a:tc>
                  <a:txBody>
                    <a:bodyPr/>
                    <a:lstStyle/>
                    <a:p>
                      <a:pPr algn="l" fontAlgn="t"/>
                      <a:r>
                        <a:rPr lang="en-US" sz="1000" u="none" strike="noStrike">
                          <a:effectLst/>
                          <a:latin typeface="微软雅黑" panose="020B0503020204020204" pitchFamily="34" charset="-122"/>
                          <a:ea typeface="微软雅黑" panose="020B0503020204020204" pitchFamily="34" charset="-122"/>
                        </a:rPr>
                        <a:t>RP-233149</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Views on candidate RRM/Demod topics for Rel-19</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Samsung</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dirty="0">
                          <a:effectLst/>
                          <a:latin typeface="微软雅黑" panose="020B0503020204020204" pitchFamily="34" charset="-122"/>
                          <a:ea typeface="微软雅黑" panose="020B0503020204020204" pitchFamily="34" charset="-122"/>
                        </a:rPr>
                        <a:t>discussion</a:t>
                      </a:r>
                      <a:endParaRPr 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altLang="zh-CN" sz="1000" u="none" strike="noStrike">
                          <a:effectLst/>
                          <a:latin typeface="微软雅黑" panose="020B0503020204020204" pitchFamily="34" charset="-122"/>
                          <a:ea typeface="微软雅黑" panose="020B0503020204020204" pitchFamily="34" charset="-122"/>
                        </a:rPr>
                        <a:t>9.1.4.3</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r>
              <a:tr h="0">
                <a:tc>
                  <a:txBody>
                    <a:bodyPr/>
                    <a:lstStyle/>
                    <a:p>
                      <a:pPr algn="l" fontAlgn="t"/>
                      <a:r>
                        <a:rPr lang="en-US" sz="1000" u="none" strike="noStrike">
                          <a:effectLst/>
                          <a:latin typeface="微软雅黑" panose="020B0503020204020204" pitchFamily="34" charset="-122"/>
                          <a:ea typeface="微软雅黑" panose="020B0503020204020204" pitchFamily="34" charset="-122"/>
                        </a:rPr>
                        <a:t>RP-233209</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Views on candidate RRM and Demodulation Topics for Rel-19</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Huawei, HiSilicon</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discussion</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altLang="zh-CN" sz="1000" u="none" strike="noStrike">
                          <a:effectLst/>
                          <a:latin typeface="微软雅黑" panose="020B0503020204020204" pitchFamily="34" charset="-122"/>
                          <a:ea typeface="微软雅黑" panose="020B0503020204020204" pitchFamily="34" charset="-122"/>
                        </a:rPr>
                        <a:t>9.1.4.3</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r>
              <a:tr h="0">
                <a:tc>
                  <a:txBody>
                    <a:bodyPr/>
                    <a:lstStyle/>
                    <a:p>
                      <a:pPr algn="l" fontAlgn="t"/>
                      <a:r>
                        <a:rPr lang="en-US" sz="1000" u="none" strike="noStrike">
                          <a:effectLst/>
                          <a:latin typeface="微软雅黑" panose="020B0503020204020204" pitchFamily="34" charset="-122"/>
                          <a:ea typeface="微软雅黑" panose="020B0503020204020204" pitchFamily="34" charset="-122"/>
                        </a:rPr>
                        <a:t>RP-233280</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MediaTek Views on RAN4 Rel-19: RRM and Demod</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MediaTek Inc.</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dirty="0">
                          <a:effectLst/>
                          <a:latin typeface="微软雅黑" panose="020B0503020204020204" pitchFamily="34" charset="-122"/>
                          <a:ea typeface="微软雅黑" panose="020B0503020204020204" pitchFamily="34" charset="-122"/>
                        </a:rPr>
                        <a:t>discussion</a:t>
                      </a:r>
                      <a:endParaRPr 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altLang="zh-CN" sz="1000" u="none" strike="noStrike">
                          <a:effectLst/>
                          <a:latin typeface="微软雅黑" panose="020B0503020204020204" pitchFamily="34" charset="-122"/>
                          <a:ea typeface="微软雅黑" panose="020B0503020204020204" pitchFamily="34" charset="-122"/>
                        </a:rPr>
                        <a:t>9.1.4.3</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r>
              <a:tr h="0">
                <a:tc>
                  <a:txBody>
                    <a:bodyPr/>
                    <a:lstStyle/>
                    <a:p>
                      <a:pPr algn="l" fontAlgn="t"/>
                      <a:r>
                        <a:rPr lang="en-US" sz="1000" u="none" strike="noStrike">
                          <a:effectLst/>
                          <a:latin typeface="微软雅黑" panose="020B0503020204020204" pitchFamily="34" charset="-122"/>
                          <a:ea typeface="微软雅黑" panose="020B0503020204020204" pitchFamily="34" charset="-122"/>
                        </a:rPr>
                        <a:t>RP-233431</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Views on candidate RRM topics for Rel-19</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CMCC</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dirty="0">
                          <a:effectLst/>
                          <a:latin typeface="微软雅黑" panose="020B0503020204020204" pitchFamily="34" charset="-122"/>
                          <a:ea typeface="微软雅黑" panose="020B0503020204020204" pitchFamily="34" charset="-122"/>
                        </a:rPr>
                        <a:t>discussion</a:t>
                      </a:r>
                      <a:endParaRPr 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altLang="zh-CN" sz="1000" u="none" strike="noStrike">
                          <a:effectLst/>
                          <a:latin typeface="微软雅黑" panose="020B0503020204020204" pitchFamily="34" charset="-122"/>
                          <a:ea typeface="微软雅黑" panose="020B0503020204020204" pitchFamily="34" charset="-122"/>
                        </a:rPr>
                        <a:t>9.1.4.3</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r>
              <a:tr h="0">
                <a:tc>
                  <a:txBody>
                    <a:bodyPr/>
                    <a:lstStyle/>
                    <a:p>
                      <a:pPr algn="l" fontAlgn="t"/>
                      <a:r>
                        <a:rPr lang="en-US" sz="1000" u="none" strike="noStrike">
                          <a:effectLst/>
                          <a:latin typeface="微软雅黑" panose="020B0503020204020204" pitchFamily="34" charset="-122"/>
                          <a:ea typeface="微软雅黑" panose="020B0503020204020204" pitchFamily="34" charset="-122"/>
                        </a:rPr>
                        <a:t>RP-233432</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Views on cadidate RRM topics for Rel-19</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CMCC</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dirty="0">
                          <a:effectLst/>
                          <a:latin typeface="微软雅黑" panose="020B0503020204020204" pitchFamily="34" charset="-122"/>
                          <a:ea typeface="微软雅黑" panose="020B0503020204020204" pitchFamily="34" charset="-122"/>
                        </a:rPr>
                        <a:t>discussion</a:t>
                      </a:r>
                      <a:endParaRPr 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altLang="zh-CN" sz="1000" u="none" strike="noStrike">
                          <a:effectLst/>
                          <a:latin typeface="微软雅黑" panose="020B0503020204020204" pitchFamily="34" charset="-122"/>
                          <a:ea typeface="微软雅黑" panose="020B0503020204020204" pitchFamily="34" charset="-122"/>
                        </a:rPr>
                        <a:t>9.1.4.3</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r>
              <a:tr h="0">
                <a:tc>
                  <a:txBody>
                    <a:bodyPr/>
                    <a:lstStyle/>
                    <a:p>
                      <a:pPr algn="l" fontAlgn="t"/>
                      <a:r>
                        <a:rPr lang="en-US" sz="1000" u="none" strike="noStrike">
                          <a:effectLst/>
                          <a:latin typeface="微软雅黑" panose="020B0503020204020204" pitchFamily="34" charset="-122"/>
                          <a:ea typeface="微软雅黑" panose="020B0503020204020204" pitchFamily="34" charset="-122"/>
                        </a:rPr>
                        <a:t>RP-233460</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RAN4-led topics in Rel-19:? RRM &amp; Demod</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Nokia, Nokia Shanghai Bell</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dirty="0">
                          <a:effectLst/>
                          <a:latin typeface="微软雅黑" panose="020B0503020204020204" pitchFamily="34" charset="-122"/>
                          <a:ea typeface="微软雅黑" panose="020B0503020204020204" pitchFamily="34" charset="-122"/>
                        </a:rPr>
                        <a:t>discussion</a:t>
                      </a:r>
                      <a:endParaRPr 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altLang="zh-CN" sz="1000" u="none" strike="noStrike">
                          <a:effectLst/>
                          <a:latin typeface="微软雅黑" panose="020B0503020204020204" pitchFamily="34" charset="-122"/>
                          <a:ea typeface="微软雅黑" panose="020B0503020204020204" pitchFamily="34" charset="-122"/>
                        </a:rPr>
                        <a:t>9.1.4.3</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r>
              <a:tr h="0">
                <a:tc>
                  <a:txBody>
                    <a:bodyPr/>
                    <a:lstStyle/>
                    <a:p>
                      <a:pPr algn="l" fontAlgn="t"/>
                      <a:r>
                        <a:rPr lang="en-US" sz="1000" u="none" strike="noStrike">
                          <a:effectLst/>
                          <a:latin typeface="微软雅黑" panose="020B0503020204020204" pitchFamily="34" charset="-122"/>
                          <a:ea typeface="微软雅黑" panose="020B0503020204020204" pitchFamily="34" charset="-122"/>
                        </a:rPr>
                        <a:t>RP-233492</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Views on Rel-19 RAN4-led RRM</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LG Electronics Deutschland</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discussion</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altLang="zh-CN" sz="1000" u="none" strike="noStrike">
                          <a:effectLst/>
                          <a:latin typeface="微软雅黑" panose="020B0503020204020204" pitchFamily="34" charset="-122"/>
                          <a:ea typeface="微软雅黑" panose="020B0503020204020204" pitchFamily="34" charset="-122"/>
                        </a:rPr>
                        <a:t>9.1.4.3</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r>
              <a:tr h="0">
                <a:tc>
                  <a:txBody>
                    <a:bodyPr/>
                    <a:lstStyle/>
                    <a:p>
                      <a:pPr algn="l" fontAlgn="t"/>
                      <a:r>
                        <a:rPr lang="en-US" sz="1000" u="none" strike="noStrike">
                          <a:effectLst/>
                          <a:latin typeface="微软雅黑" panose="020B0503020204020204" pitchFamily="34" charset="-122"/>
                          <a:ea typeface="微软雅黑" panose="020B0503020204020204" pitchFamily="34" charset="-122"/>
                        </a:rPr>
                        <a:t>RP-233497</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On RAN4 led RRM and demod enhancement in Rel-19</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Apple</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discussion</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altLang="zh-CN" sz="1000" u="none" strike="noStrike">
                          <a:effectLst/>
                          <a:latin typeface="微软雅黑" panose="020B0503020204020204" pitchFamily="34" charset="-122"/>
                          <a:ea typeface="微软雅黑" panose="020B0503020204020204" pitchFamily="34" charset="-122"/>
                        </a:rPr>
                        <a:t>9.1.4.3</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r>
              <a:tr h="163411">
                <a:tc>
                  <a:txBody>
                    <a:bodyPr/>
                    <a:lstStyle/>
                    <a:p>
                      <a:pPr algn="l" fontAlgn="t"/>
                      <a:r>
                        <a:rPr lang="en-US" sz="1000" u="none" strike="noStrike">
                          <a:effectLst/>
                          <a:latin typeface="微软雅黑" panose="020B0503020204020204" pitchFamily="34" charset="-122"/>
                          <a:ea typeface="微软雅黑" panose="020B0503020204020204" pitchFamily="34" charset="-122"/>
                        </a:rPr>
                        <a:t>RP-233595</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Joint proposal on the candidate objectives for RAN4 Rel-19 Demodulation requirement enhancement</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China Telecom, Samsung, Apple, NTT DoCoMo, Huawei, HiSilicon, OPPO, CATT</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discussion</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altLang="zh-CN" sz="1000" u="none" strike="noStrike" dirty="0">
                          <a:effectLst/>
                          <a:latin typeface="微软雅黑" panose="020B0503020204020204" pitchFamily="34" charset="-122"/>
                          <a:ea typeface="微软雅黑" panose="020B0503020204020204" pitchFamily="34" charset="-122"/>
                        </a:rPr>
                        <a:t>9.1.4.3</a:t>
                      </a:r>
                      <a:endParaRPr lang="en-US" altLang="zh-CN"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r>
            </a:tbl>
          </a:graphicData>
        </a:graphic>
      </p:graphicFrame>
    </p:spTree>
    <p:extLst>
      <p:ext uri="{BB962C8B-B14F-4D97-AF65-F5344CB8AC3E}">
        <p14:creationId xmlns:p14="http://schemas.microsoft.com/office/powerpoint/2010/main" val="120601949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altLang="zh-CN" b="1" dirty="0"/>
              <a:t>RAN4 new WI/SI proposals (</a:t>
            </a:r>
            <a:r>
              <a:rPr lang="en-US" altLang="zh-CN" b="1" dirty="0" smtClean="0"/>
              <a:t>Rel-19)</a:t>
            </a:r>
            <a:endParaRPr lang="ru-RU" b="1" dirty="0"/>
          </a:p>
        </p:txBody>
      </p:sp>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298929"/>
          </a:xfrm>
        </p:spPr>
        <p:txBody>
          <a:bodyPr/>
          <a:lstStyle/>
          <a:p>
            <a:pPr marL="342882" lvl="1" indent="-342882">
              <a:lnSpc>
                <a:spcPct val="150000"/>
              </a:lnSpc>
              <a:spcBef>
                <a:spcPts val="0"/>
              </a:spcBef>
              <a:spcAft>
                <a:spcPts val="0"/>
              </a:spcAft>
              <a:buBlip>
                <a:blip r:embed="rId3"/>
              </a:buBlip>
            </a:pPr>
            <a:r>
              <a:rPr lang="en-US" altLang="zh-CN" sz="1400" dirty="0" smtClean="0"/>
              <a:t>New Rel-19 RAN4-led WI proposals</a:t>
            </a:r>
          </a:p>
          <a:p>
            <a:pPr marL="742912" lvl="2" indent="-342882">
              <a:lnSpc>
                <a:spcPct val="150000"/>
              </a:lnSpc>
              <a:spcBef>
                <a:spcPts val="0"/>
              </a:spcBef>
              <a:spcAft>
                <a:spcPts val="0"/>
              </a:spcAft>
              <a:buBlip>
                <a:blip r:embed="rId3"/>
              </a:buBlip>
            </a:pPr>
            <a:endParaRPr lang="en-US" altLang="zh-CN" sz="1000" dirty="0" smtClean="0"/>
          </a:p>
        </p:txBody>
      </p:sp>
      <p:graphicFrame>
        <p:nvGraphicFramePr>
          <p:cNvPr id="4" name="表格 3"/>
          <p:cNvGraphicFramePr>
            <a:graphicFrameLocks noGrp="1"/>
          </p:cNvGraphicFramePr>
          <p:nvPr>
            <p:extLst>
              <p:ext uri="{D42A27DB-BD31-4B8C-83A1-F6EECF244321}">
                <p14:modId xmlns:p14="http://schemas.microsoft.com/office/powerpoint/2010/main" val="1447529727"/>
              </p:ext>
            </p:extLst>
          </p:nvPr>
        </p:nvGraphicFramePr>
        <p:xfrm>
          <a:off x="470396" y="1698340"/>
          <a:ext cx="11348437" cy="4590000"/>
        </p:xfrm>
        <a:graphic>
          <a:graphicData uri="http://schemas.openxmlformats.org/drawingml/2006/table">
            <a:tbl>
              <a:tblPr>
                <a:tableStyleId>{5C22544A-7EE6-4342-B048-85BDC9FD1C3A}</a:tableStyleId>
              </a:tblPr>
              <a:tblGrid>
                <a:gridCol w="1014776"/>
                <a:gridCol w="4240020"/>
                <a:gridCol w="4309313"/>
                <a:gridCol w="1182805"/>
                <a:gridCol w="601523"/>
              </a:tblGrid>
              <a:tr h="0">
                <a:tc>
                  <a:txBody>
                    <a:bodyPr/>
                    <a:lstStyle/>
                    <a:p>
                      <a:pPr algn="l" fontAlgn="t"/>
                      <a:r>
                        <a:rPr lang="en-US" sz="1000" b="1" i="0" u="none" strike="noStrike" dirty="0" err="1" smtClean="0">
                          <a:solidFill>
                            <a:schemeClr val="bg1"/>
                          </a:solidFill>
                          <a:effectLst/>
                          <a:latin typeface="微软雅黑" panose="020B0503020204020204" pitchFamily="34" charset="-122"/>
                          <a:ea typeface="微软雅黑" panose="020B0503020204020204" pitchFamily="34" charset="-122"/>
                        </a:rPr>
                        <a:t>Tdoc</a:t>
                      </a:r>
                      <a:r>
                        <a:rPr lang="en-US" sz="1000" b="1" i="0" u="none" strike="noStrike" dirty="0" smtClean="0">
                          <a:solidFill>
                            <a:schemeClr val="bg1"/>
                          </a:solidFill>
                          <a:effectLst/>
                          <a:latin typeface="微软雅黑" panose="020B0503020204020204" pitchFamily="34" charset="-122"/>
                          <a:ea typeface="微软雅黑" panose="020B0503020204020204" pitchFamily="34" charset="-122"/>
                        </a:rPr>
                        <a:t> number</a:t>
                      </a:r>
                      <a:endParaRPr lang="en-US" sz="1000" b="1" i="0" u="none" strike="noStrike" dirty="0">
                        <a:solidFill>
                          <a:schemeClr val="bg1"/>
                        </a:solidFill>
                        <a:effectLst/>
                        <a:latin typeface="微软雅黑" panose="020B0503020204020204" pitchFamily="34" charset="-122"/>
                        <a:ea typeface="微软雅黑" panose="020B0503020204020204" pitchFamily="34" charset="-122"/>
                      </a:endParaRPr>
                    </a:p>
                  </a:txBody>
                  <a:tcPr marL="45720" marR="45720" marT="10800" marB="10800">
                    <a:solidFill>
                      <a:srgbClr val="002060"/>
                    </a:solidFill>
                  </a:tcPr>
                </a:tc>
                <a:tc>
                  <a:txBody>
                    <a:bodyPr/>
                    <a:lstStyle/>
                    <a:p>
                      <a:pPr algn="l" fontAlgn="t"/>
                      <a:r>
                        <a:rPr lang="en-US" sz="1000" b="1" i="0" u="none" strike="noStrike" dirty="0" smtClean="0">
                          <a:solidFill>
                            <a:schemeClr val="bg1"/>
                          </a:solidFill>
                          <a:effectLst/>
                          <a:latin typeface="微软雅黑" panose="020B0503020204020204" pitchFamily="34" charset="-122"/>
                          <a:ea typeface="微软雅黑" panose="020B0503020204020204" pitchFamily="34" charset="-122"/>
                        </a:rPr>
                        <a:t>Title</a:t>
                      </a:r>
                      <a:endParaRPr lang="en-US" sz="1000" b="1" i="0" u="none" strike="noStrike" dirty="0">
                        <a:solidFill>
                          <a:schemeClr val="bg1"/>
                        </a:solidFill>
                        <a:effectLst/>
                        <a:latin typeface="微软雅黑" panose="020B0503020204020204" pitchFamily="34" charset="-122"/>
                        <a:ea typeface="微软雅黑" panose="020B0503020204020204" pitchFamily="34" charset="-122"/>
                      </a:endParaRPr>
                    </a:p>
                  </a:txBody>
                  <a:tcPr marL="45720" marR="45720" marT="10800" marB="10800">
                    <a:solidFill>
                      <a:srgbClr val="002060"/>
                    </a:solidFill>
                  </a:tcPr>
                </a:tc>
                <a:tc>
                  <a:txBody>
                    <a:bodyPr/>
                    <a:lstStyle/>
                    <a:p>
                      <a:pPr algn="l" fontAlgn="t"/>
                      <a:r>
                        <a:rPr lang="en-US" sz="1000" b="1" i="0" u="none" strike="noStrike" dirty="0" smtClean="0">
                          <a:solidFill>
                            <a:schemeClr val="bg1"/>
                          </a:solidFill>
                          <a:effectLst/>
                          <a:latin typeface="微软雅黑" panose="020B0503020204020204" pitchFamily="34" charset="-122"/>
                          <a:ea typeface="微软雅黑" panose="020B0503020204020204" pitchFamily="34" charset="-122"/>
                        </a:rPr>
                        <a:t>Source companies</a:t>
                      </a:r>
                      <a:endParaRPr lang="en-US" sz="1000" b="1" i="0" u="none" strike="noStrike" dirty="0">
                        <a:solidFill>
                          <a:schemeClr val="bg1"/>
                        </a:solidFill>
                        <a:effectLst/>
                        <a:latin typeface="微软雅黑" panose="020B0503020204020204" pitchFamily="34" charset="-122"/>
                        <a:ea typeface="微软雅黑" panose="020B0503020204020204" pitchFamily="34" charset="-122"/>
                      </a:endParaRPr>
                    </a:p>
                  </a:txBody>
                  <a:tcPr marL="45720" marR="45720" marT="10800" marB="10800">
                    <a:solidFill>
                      <a:srgbClr val="002060"/>
                    </a:solidFill>
                  </a:tcPr>
                </a:tc>
                <a:tc>
                  <a:txBody>
                    <a:bodyPr/>
                    <a:lstStyle/>
                    <a:p>
                      <a:pPr algn="l" fontAlgn="t"/>
                      <a:r>
                        <a:rPr lang="en-US" sz="1000" b="1" i="0" u="none" strike="noStrike" dirty="0" smtClean="0">
                          <a:solidFill>
                            <a:schemeClr val="bg1"/>
                          </a:solidFill>
                          <a:effectLst/>
                          <a:latin typeface="微软雅黑" panose="020B0503020204020204" pitchFamily="34" charset="-122"/>
                          <a:ea typeface="微软雅黑" panose="020B0503020204020204" pitchFamily="34" charset="-122"/>
                        </a:rPr>
                        <a:t>Type</a:t>
                      </a:r>
                      <a:endParaRPr lang="en-US" sz="1000" b="1" i="0" u="none" strike="noStrike" dirty="0">
                        <a:solidFill>
                          <a:schemeClr val="bg1"/>
                        </a:solidFill>
                        <a:effectLst/>
                        <a:latin typeface="微软雅黑" panose="020B0503020204020204" pitchFamily="34" charset="-122"/>
                        <a:ea typeface="微软雅黑" panose="020B0503020204020204" pitchFamily="34" charset="-122"/>
                      </a:endParaRPr>
                    </a:p>
                  </a:txBody>
                  <a:tcPr marL="45720" marR="45720" marT="10800" marB="10800">
                    <a:solidFill>
                      <a:srgbClr val="002060"/>
                    </a:solidFill>
                  </a:tcPr>
                </a:tc>
                <a:tc>
                  <a:txBody>
                    <a:bodyPr/>
                    <a:lstStyle/>
                    <a:p>
                      <a:pPr algn="l" fontAlgn="t"/>
                      <a:r>
                        <a:rPr lang="en-US" altLang="zh-CN" sz="1000" b="1" i="0" u="none" strike="noStrike" dirty="0" smtClean="0">
                          <a:solidFill>
                            <a:schemeClr val="bg1"/>
                          </a:solidFill>
                          <a:effectLst/>
                          <a:latin typeface="微软雅黑" panose="020B0503020204020204" pitchFamily="34" charset="-122"/>
                          <a:ea typeface="微软雅黑" panose="020B0503020204020204" pitchFamily="34" charset="-122"/>
                        </a:rPr>
                        <a:t>Agenda</a:t>
                      </a:r>
                      <a:endParaRPr lang="en-US" altLang="zh-CN" sz="1000" b="1" i="0" u="none" strike="noStrike" dirty="0">
                        <a:solidFill>
                          <a:schemeClr val="bg1"/>
                        </a:solidFill>
                        <a:effectLst/>
                        <a:latin typeface="微软雅黑" panose="020B0503020204020204" pitchFamily="34" charset="-122"/>
                        <a:ea typeface="微软雅黑" panose="020B0503020204020204" pitchFamily="34" charset="-122"/>
                      </a:endParaRPr>
                    </a:p>
                  </a:txBody>
                  <a:tcPr marL="45720" marR="45720" marT="10800" marB="10800">
                    <a:solidFill>
                      <a:srgbClr val="002060"/>
                    </a:solidFill>
                  </a:tcPr>
                </a:tc>
              </a:tr>
              <a:tr h="0">
                <a:tc>
                  <a:txBody>
                    <a:bodyPr/>
                    <a:lstStyle/>
                    <a:p>
                      <a:pPr algn="l" fontAlgn="t"/>
                      <a:r>
                        <a:rPr lang="en-US" sz="1000" u="none" strike="noStrike" dirty="0">
                          <a:effectLst/>
                          <a:latin typeface="微软雅黑" panose="020B0503020204020204" pitchFamily="34" charset="-122"/>
                          <a:ea typeface="微软雅黑" panose="020B0503020204020204" pitchFamily="34" charset="-122"/>
                        </a:rPr>
                        <a:t>RP-233627</a:t>
                      </a:r>
                      <a:endParaRPr 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Views on Rel-19 RRM and Demodulation Topics</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ZTE, Sanechips</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discussion</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altLang="zh-CN" sz="1000" u="none" strike="noStrike">
                          <a:effectLst/>
                          <a:latin typeface="微软雅黑" panose="020B0503020204020204" pitchFamily="34" charset="-122"/>
                          <a:ea typeface="微软雅黑" panose="020B0503020204020204" pitchFamily="34" charset="-122"/>
                        </a:rPr>
                        <a:t>9.1.4.3</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r>
              <a:tr h="0">
                <a:tc>
                  <a:txBody>
                    <a:bodyPr/>
                    <a:lstStyle/>
                    <a:p>
                      <a:pPr algn="l" fontAlgn="t"/>
                      <a:r>
                        <a:rPr lang="en-US" sz="1000" u="none" strike="noStrike" dirty="0">
                          <a:effectLst/>
                          <a:latin typeface="微软雅黑" panose="020B0503020204020204" pitchFamily="34" charset="-122"/>
                          <a:ea typeface="微软雅黑" panose="020B0503020204020204" pitchFamily="34" charset="-122"/>
                        </a:rPr>
                        <a:t>RP-233671</a:t>
                      </a:r>
                      <a:endParaRPr 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Xiaomi's views on RAN4 RRM topics for Rel-19</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Xiaomi</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discussion</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altLang="zh-CN" sz="1000" u="none" strike="noStrike">
                          <a:effectLst/>
                          <a:latin typeface="微软雅黑" panose="020B0503020204020204" pitchFamily="34" charset="-122"/>
                          <a:ea typeface="微软雅黑" panose="020B0503020204020204" pitchFamily="34" charset="-122"/>
                        </a:rPr>
                        <a:t>9.1.4.3</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r>
              <a:tr h="0">
                <a:tc>
                  <a:txBody>
                    <a:bodyPr/>
                    <a:lstStyle/>
                    <a:p>
                      <a:pPr algn="l" fontAlgn="t"/>
                      <a:r>
                        <a:rPr lang="en-US" sz="1000" u="none" strike="noStrike">
                          <a:effectLst/>
                          <a:latin typeface="微软雅黑" panose="020B0503020204020204" pitchFamily="34" charset="-122"/>
                          <a:ea typeface="微软雅黑" panose="020B0503020204020204" pitchFamily="34" charset="-122"/>
                        </a:rPr>
                        <a:t>RP-233687</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Views on Rel-19 RAN4 RRM and Demodulation topics</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Intel Corporation</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discussion</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altLang="zh-CN" sz="1000" u="none" strike="noStrike">
                          <a:effectLst/>
                          <a:latin typeface="微软雅黑" panose="020B0503020204020204" pitchFamily="34" charset="-122"/>
                          <a:ea typeface="微软雅黑" panose="020B0503020204020204" pitchFamily="34" charset="-122"/>
                        </a:rPr>
                        <a:t>9.1.4.3</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r>
              <a:tr h="0">
                <a:tc>
                  <a:txBody>
                    <a:bodyPr/>
                    <a:lstStyle/>
                    <a:p>
                      <a:pPr algn="l" fontAlgn="t"/>
                      <a:r>
                        <a:rPr lang="en-US" sz="1000" u="none" strike="noStrike">
                          <a:effectLst/>
                          <a:latin typeface="微软雅黑" panose="020B0503020204020204" pitchFamily="34" charset="-122"/>
                          <a:ea typeface="微软雅黑" panose="020B0503020204020204" pitchFamily="34" charset="-122"/>
                        </a:rPr>
                        <a:t>RP-233752</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Views on Demodulation_RRM Topics for Rel-19</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NTT DOCOMO, INC., Fujitsu</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discussion</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altLang="zh-CN" sz="1000" u="none" strike="noStrike">
                          <a:effectLst/>
                          <a:latin typeface="微软雅黑" panose="020B0503020204020204" pitchFamily="34" charset="-122"/>
                          <a:ea typeface="微软雅黑" panose="020B0503020204020204" pitchFamily="34" charset="-122"/>
                        </a:rPr>
                        <a:t>9.1.4.3</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r>
              <a:tr h="0">
                <a:tc>
                  <a:txBody>
                    <a:bodyPr/>
                    <a:lstStyle/>
                    <a:p>
                      <a:pPr algn="l" fontAlgn="t"/>
                      <a:r>
                        <a:rPr lang="en-US" sz="1000" u="none" strike="noStrike">
                          <a:effectLst/>
                          <a:latin typeface="微软雅黑" panose="020B0503020204020204" pitchFamily="34" charset="-122"/>
                          <a:ea typeface="微软雅黑" panose="020B0503020204020204" pitchFamily="34" charset="-122"/>
                        </a:rPr>
                        <a:t>RP-233774</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Views on RRM and Demod Topics  for Release 19</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Qualcomm Incorporated</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discussion</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altLang="zh-CN" sz="1000" u="none" strike="noStrike">
                          <a:effectLst/>
                          <a:latin typeface="微软雅黑" panose="020B0503020204020204" pitchFamily="34" charset="-122"/>
                          <a:ea typeface="微软雅黑" panose="020B0503020204020204" pitchFamily="34" charset="-122"/>
                        </a:rPr>
                        <a:t>9.1.4.3</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r>
              <a:tr h="0">
                <a:tc>
                  <a:txBody>
                    <a:bodyPr/>
                    <a:lstStyle/>
                    <a:p>
                      <a:pPr algn="l" fontAlgn="t"/>
                      <a:r>
                        <a:rPr lang="en-US" sz="1000" u="none" strike="noStrike" dirty="0">
                          <a:effectLst/>
                          <a:latin typeface="微软雅黑" panose="020B0503020204020204" pitchFamily="34" charset="-122"/>
                          <a:ea typeface="微软雅黑" panose="020B0503020204020204" pitchFamily="34" charset="-122"/>
                        </a:rPr>
                        <a:t>RP-233785</a:t>
                      </a:r>
                      <a:endParaRPr 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Proposals for RAN4 package: RRM and demodulation enhancements</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Ericsson</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discussion</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altLang="zh-CN" sz="1000" u="none" strike="noStrike">
                          <a:effectLst/>
                          <a:latin typeface="微软雅黑" panose="020B0503020204020204" pitchFamily="34" charset="-122"/>
                          <a:ea typeface="微软雅黑" panose="020B0503020204020204" pitchFamily="34" charset="-122"/>
                        </a:rPr>
                        <a:t>9.1.4.3</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r>
              <a:tr h="0">
                <a:tc>
                  <a:txBody>
                    <a:bodyPr/>
                    <a:lstStyle/>
                    <a:p>
                      <a:pPr algn="l" fontAlgn="t"/>
                      <a:r>
                        <a:rPr lang="en-US" sz="1000" u="none" strike="noStrike" dirty="0">
                          <a:effectLst/>
                          <a:latin typeface="微软雅黑" panose="020B0503020204020204" pitchFamily="34" charset="-122"/>
                          <a:ea typeface="微软雅黑" panose="020B0503020204020204" pitchFamily="34" charset="-122"/>
                        </a:rPr>
                        <a:t>RP-232934</a:t>
                      </a:r>
                      <a:endParaRPr 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R19 NR Sidelink continuation and enhancements in RAN4</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OPPO</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other</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altLang="zh-CN" sz="1000" u="none" strike="noStrike">
                          <a:effectLst/>
                          <a:latin typeface="微软雅黑" panose="020B0503020204020204" pitchFamily="34" charset="-122"/>
                          <a:ea typeface="微软雅黑" panose="020B0503020204020204" pitchFamily="34" charset="-122"/>
                        </a:rPr>
                        <a:t>9.1.4.4</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r>
              <a:tr h="0">
                <a:tc>
                  <a:txBody>
                    <a:bodyPr/>
                    <a:lstStyle/>
                    <a:p>
                      <a:pPr algn="l" fontAlgn="t"/>
                      <a:r>
                        <a:rPr lang="en-US" sz="1000" u="none" strike="noStrike" dirty="0">
                          <a:effectLst/>
                          <a:latin typeface="微软雅黑" panose="020B0503020204020204" pitchFamily="34" charset="-122"/>
                          <a:ea typeface="微软雅黑" panose="020B0503020204020204" pitchFamily="34" charset="-122"/>
                        </a:rPr>
                        <a:t>RP-233009</a:t>
                      </a:r>
                      <a:endParaRPr 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Views on candidate Topics Impacting both RF/OTA and Demod/RRM for Rel-19</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CATT</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discussion</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altLang="zh-CN" sz="1000" u="none" strike="noStrike">
                          <a:effectLst/>
                          <a:latin typeface="微软雅黑" panose="020B0503020204020204" pitchFamily="34" charset="-122"/>
                          <a:ea typeface="微软雅黑" panose="020B0503020204020204" pitchFamily="34" charset="-122"/>
                        </a:rPr>
                        <a:t>9.1.4.4</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r>
              <a:tr h="0">
                <a:tc>
                  <a:txBody>
                    <a:bodyPr/>
                    <a:lstStyle/>
                    <a:p>
                      <a:pPr algn="l" fontAlgn="t"/>
                      <a:r>
                        <a:rPr lang="en-US" sz="1000" u="none" strike="noStrike">
                          <a:effectLst/>
                          <a:latin typeface="微软雅黑" panose="020B0503020204020204" pitchFamily="34" charset="-122"/>
                          <a:ea typeface="微软雅黑" panose="020B0503020204020204" pitchFamily="34" charset="-122"/>
                        </a:rPr>
                        <a:t>RP-233066</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Multi-Rx and RedCap for RAN4 Rel-19</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vivo</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discussion</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altLang="zh-CN" sz="1000" u="none" strike="noStrike">
                          <a:effectLst/>
                          <a:latin typeface="微软雅黑" panose="020B0503020204020204" pitchFamily="34" charset="-122"/>
                          <a:ea typeface="微软雅黑" panose="020B0503020204020204" pitchFamily="34" charset="-122"/>
                        </a:rPr>
                        <a:t>9.1.4.4</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r>
              <a:tr h="0">
                <a:tc>
                  <a:txBody>
                    <a:bodyPr/>
                    <a:lstStyle/>
                    <a:p>
                      <a:pPr algn="l" fontAlgn="t"/>
                      <a:r>
                        <a:rPr lang="en-US" sz="1000" u="none" strike="noStrike">
                          <a:effectLst/>
                          <a:latin typeface="微软雅黑" panose="020B0503020204020204" pitchFamily="34" charset="-122"/>
                          <a:ea typeface="微软雅黑" panose="020B0503020204020204" pitchFamily="34" charset="-122"/>
                        </a:rPr>
                        <a:t>RP-233150</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Views on candidate topics on cross area for Rel-19</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Samsung</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discussion</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altLang="zh-CN" sz="1000" u="none" strike="noStrike">
                          <a:effectLst/>
                          <a:latin typeface="微软雅黑" panose="020B0503020204020204" pitchFamily="34" charset="-122"/>
                          <a:ea typeface="微软雅黑" panose="020B0503020204020204" pitchFamily="34" charset="-122"/>
                        </a:rPr>
                        <a:t>9.1.4.4</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r>
              <a:tr h="0">
                <a:tc>
                  <a:txBody>
                    <a:bodyPr/>
                    <a:lstStyle/>
                    <a:p>
                      <a:pPr algn="l" fontAlgn="t"/>
                      <a:r>
                        <a:rPr lang="en-US" sz="1000" u="none" strike="noStrike" dirty="0">
                          <a:effectLst/>
                          <a:latin typeface="微软雅黑" panose="020B0503020204020204" pitchFamily="34" charset="-122"/>
                          <a:ea typeface="微软雅黑" panose="020B0503020204020204" pitchFamily="34" charset="-122"/>
                        </a:rPr>
                        <a:t>RP-233210</a:t>
                      </a:r>
                      <a:endParaRPr 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Views on candidate Topics Impacting both RF/OTA and RRM/Demod for Rel-19</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Huawei, HiSilicon</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discussion</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altLang="zh-CN" sz="1000" u="none" strike="noStrike">
                          <a:effectLst/>
                          <a:latin typeface="微软雅黑" panose="020B0503020204020204" pitchFamily="34" charset="-122"/>
                          <a:ea typeface="微软雅黑" panose="020B0503020204020204" pitchFamily="34" charset="-122"/>
                        </a:rPr>
                        <a:t>9.1.4.4</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r>
              <a:tr h="0">
                <a:tc>
                  <a:txBody>
                    <a:bodyPr/>
                    <a:lstStyle/>
                    <a:p>
                      <a:pPr algn="l" fontAlgn="t"/>
                      <a:r>
                        <a:rPr lang="en-US" sz="1000" u="none" strike="noStrike">
                          <a:effectLst/>
                          <a:latin typeface="微软雅黑" panose="020B0503020204020204" pitchFamily="34" charset="-122"/>
                          <a:ea typeface="微软雅黑" panose="020B0503020204020204" pitchFamily="34" charset="-122"/>
                        </a:rPr>
                        <a:t>RP-233241</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Further complexity reduction for eRedcap devices enabling SAW less design</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Sony Group Corporation</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discussion</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altLang="zh-CN" sz="1000" u="none" strike="noStrike">
                          <a:effectLst/>
                          <a:latin typeface="微软雅黑" panose="020B0503020204020204" pitchFamily="34" charset="-122"/>
                          <a:ea typeface="微软雅黑" panose="020B0503020204020204" pitchFamily="34" charset="-122"/>
                        </a:rPr>
                        <a:t>9.1.4.4</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r>
              <a:tr h="0">
                <a:tc>
                  <a:txBody>
                    <a:bodyPr/>
                    <a:lstStyle/>
                    <a:p>
                      <a:pPr algn="l" fontAlgn="t"/>
                      <a:r>
                        <a:rPr lang="en-US" sz="1000" u="none" strike="noStrike">
                          <a:effectLst/>
                          <a:latin typeface="微软雅黑" panose="020B0503020204020204" pitchFamily="34" charset="-122"/>
                          <a:ea typeface="微软雅黑" panose="020B0503020204020204" pitchFamily="34" charset="-122"/>
                        </a:rPr>
                        <a:t>RP-233281</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dirty="0" err="1">
                          <a:effectLst/>
                          <a:latin typeface="微软雅黑" panose="020B0503020204020204" pitchFamily="34" charset="-122"/>
                          <a:ea typeface="微软雅黑" panose="020B0503020204020204" pitchFamily="34" charset="-122"/>
                        </a:rPr>
                        <a:t>MediaTek</a:t>
                      </a:r>
                      <a:r>
                        <a:rPr lang="en-US" sz="1000" u="none" strike="noStrike" dirty="0">
                          <a:effectLst/>
                          <a:latin typeface="微软雅黑" panose="020B0503020204020204" pitchFamily="34" charset="-122"/>
                          <a:ea typeface="微软雅黑" panose="020B0503020204020204" pitchFamily="34" charset="-122"/>
                        </a:rPr>
                        <a:t> Views on RAN4 Rel-19: Cross session</a:t>
                      </a:r>
                      <a:endParaRPr 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MediaTek Inc.</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discussion</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altLang="zh-CN" sz="1000" u="none" strike="noStrike">
                          <a:effectLst/>
                          <a:latin typeface="微软雅黑" panose="020B0503020204020204" pitchFamily="34" charset="-122"/>
                          <a:ea typeface="微软雅黑" panose="020B0503020204020204" pitchFamily="34" charset="-122"/>
                        </a:rPr>
                        <a:t>9.1.4.4</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r>
              <a:tr h="0">
                <a:tc>
                  <a:txBody>
                    <a:bodyPr/>
                    <a:lstStyle/>
                    <a:p>
                      <a:pPr algn="l" fontAlgn="t"/>
                      <a:r>
                        <a:rPr lang="en-US" sz="1000" u="none" strike="noStrike">
                          <a:effectLst/>
                          <a:latin typeface="微软雅黑" panose="020B0503020204020204" pitchFamily="34" charset="-122"/>
                          <a:ea typeface="微软雅黑" panose="020B0503020204020204" pitchFamily="34" charset="-122"/>
                        </a:rPr>
                        <a:t>RP-233408</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New WID on the Support of New Scenarios for above 10 GHz in NR NTN  </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Intelsat</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WID new</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altLang="zh-CN" sz="1000" u="none" strike="noStrike">
                          <a:effectLst/>
                          <a:latin typeface="微软雅黑" panose="020B0503020204020204" pitchFamily="34" charset="-122"/>
                          <a:ea typeface="微软雅黑" panose="020B0503020204020204" pitchFamily="34" charset="-122"/>
                        </a:rPr>
                        <a:t>9.1.4.4</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r>
              <a:tr h="0">
                <a:tc>
                  <a:txBody>
                    <a:bodyPr/>
                    <a:lstStyle/>
                    <a:p>
                      <a:pPr algn="l" fontAlgn="t"/>
                      <a:r>
                        <a:rPr lang="en-US" sz="1000" u="none" strike="noStrike">
                          <a:effectLst/>
                          <a:latin typeface="微软雅黑" panose="020B0503020204020204" pitchFamily="34" charset="-122"/>
                          <a:ea typeface="微软雅黑" panose="020B0503020204020204" pitchFamily="34" charset="-122"/>
                        </a:rPr>
                        <a:t>RP-233433</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Views on Rel-19 ATG</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CMCC</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discussion</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altLang="zh-CN" sz="1000" u="none" strike="noStrike">
                          <a:effectLst/>
                          <a:latin typeface="微软雅黑" panose="020B0503020204020204" pitchFamily="34" charset="-122"/>
                          <a:ea typeface="微软雅黑" panose="020B0503020204020204" pitchFamily="34" charset="-122"/>
                        </a:rPr>
                        <a:t>9.1.4.4</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r>
              <a:tr h="0">
                <a:tc>
                  <a:txBody>
                    <a:bodyPr/>
                    <a:lstStyle/>
                    <a:p>
                      <a:pPr algn="l" fontAlgn="t"/>
                      <a:r>
                        <a:rPr lang="en-US" sz="1000" u="none" strike="noStrike">
                          <a:effectLst/>
                          <a:latin typeface="微软雅黑" panose="020B0503020204020204" pitchFamily="34" charset="-122"/>
                          <a:ea typeface="微软雅黑" panose="020B0503020204020204" pitchFamily="34" charset="-122"/>
                        </a:rPr>
                        <a:t>RP-233434</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NR ATG enhancement in Rel-19</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CMCC</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discussion</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altLang="zh-CN" sz="1000" u="none" strike="noStrike">
                          <a:effectLst/>
                          <a:latin typeface="微软雅黑" panose="020B0503020204020204" pitchFamily="34" charset="-122"/>
                          <a:ea typeface="微软雅黑" panose="020B0503020204020204" pitchFamily="34" charset="-122"/>
                        </a:rPr>
                        <a:t>9.1.4.4</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r>
              <a:tr h="0">
                <a:tc>
                  <a:txBody>
                    <a:bodyPr/>
                    <a:lstStyle/>
                    <a:p>
                      <a:pPr algn="l" fontAlgn="t"/>
                      <a:r>
                        <a:rPr lang="en-US" sz="1000" u="none" strike="noStrike">
                          <a:effectLst/>
                          <a:latin typeface="微软雅黑" panose="020B0503020204020204" pitchFamily="34" charset="-122"/>
                          <a:ea typeface="微软雅黑" panose="020B0503020204020204" pitchFamily="34" charset="-122"/>
                        </a:rPr>
                        <a:t>RP-233461</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RAN4-led topics in Rel-19:? &lt;5MHz enhancements</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Nokia, Nokia Shanghai Bell</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discussion</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altLang="zh-CN" sz="1000" u="none" strike="noStrike">
                          <a:effectLst/>
                          <a:latin typeface="微软雅黑" panose="020B0503020204020204" pitchFamily="34" charset="-122"/>
                          <a:ea typeface="微软雅黑" panose="020B0503020204020204" pitchFamily="34" charset="-122"/>
                        </a:rPr>
                        <a:t>9.1.4.4</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r>
              <a:tr h="0">
                <a:tc>
                  <a:txBody>
                    <a:bodyPr/>
                    <a:lstStyle/>
                    <a:p>
                      <a:pPr algn="l" fontAlgn="t"/>
                      <a:r>
                        <a:rPr lang="en-US" sz="1000" u="none" strike="noStrike">
                          <a:effectLst/>
                          <a:latin typeface="微软雅黑" panose="020B0503020204020204" pitchFamily="34" charset="-122"/>
                          <a:ea typeface="微软雅黑" panose="020B0503020204020204" pitchFamily="34" charset="-122"/>
                        </a:rPr>
                        <a:t>RP-233493</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Views on Rel-19 RAN4-led Cross Area </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LG Electronics Deutschland</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discussion</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altLang="zh-CN" sz="1000" u="none" strike="noStrike">
                          <a:effectLst/>
                          <a:latin typeface="微软雅黑" panose="020B0503020204020204" pitchFamily="34" charset="-122"/>
                          <a:ea typeface="微软雅黑" panose="020B0503020204020204" pitchFamily="34" charset="-122"/>
                        </a:rPr>
                        <a:t>9.1.4.4</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r>
              <a:tr h="0">
                <a:tc>
                  <a:txBody>
                    <a:bodyPr/>
                    <a:lstStyle/>
                    <a:p>
                      <a:pPr algn="l" fontAlgn="t"/>
                      <a:r>
                        <a:rPr lang="en-US" sz="1000" u="none" strike="noStrike">
                          <a:effectLst/>
                          <a:latin typeface="微软雅黑" panose="020B0503020204020204" pitchFamily="34" charset="-122"/>
                          <a:ea typeface="微软雅黑" panose="020B0503020204020204" pitchFamily="34" charset="-122"/>
                        </a:rPr>
                        <a:t>RP-233498</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On RAN4 led topics with RF, RRM and demod in Rel-19</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Apple</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dirty="0">
                          <a:effectLst/>
                          <a:latin typeface="微软雅黑" panose="020B0503020204020204" pitchFamily="34" charset="-122"/>
                          <a:ea typeface="微软雅黑" panose="020B0503020204020204" pitchFamily="34" charset="-122"/>
                        </a:rPr>
                        <a:t>discussion</a:t>
                      </a:r>
                      <a:endParaRPr 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altLang="zh-CN" sz="1000" u="none" strike="noStrike">
                          <a:effectLst/>
                          <a:latin typeface="微软雅黑" panose="020B0503020204020204" pitchFamily="34" charset="-122"/>
                          <a:ea typeface="微软雅黑" panose="020B0503020204020204" pitchFamily="34" charset="-122"/>
                        </a:rPr>
                        <a:t>9.1.4.4</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r>
              <a:tr h="0">
                <a:tc>
                  <a:txBody>
                    <a:bodyPr/>
                    <a:lstStyle/>
                    <a:p>
                      <a:pPr algn="l" fontAlgn="t"/>
                      <a:r>
                        <a:rPr lang="en-US" sz="1000" u="none" strike="noStrike">
                          <a:effectLst/>
                          <a:latin typeface="微软雅黑" panose="020B0503020204020204" pitchFamily="34" charset="-122"/>
                          <a:ea typeface="微软雅黑" panose="020B0503020204020204" pitchFamily="34" charset="-122"/>
                        </a:rPr>
                        <a:t>RP-233516</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Intra-band non-collocated EN-DC/NR-CA in Release 19</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KDDI, Docomo, LG Uplus, SoftBank</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dirty="0">
                          <a:effectLst/>
                          <a:latin typeface="微软雅黑" panose="020B0503020204020204" pitchFamily="34" charset="-122"/>
                          <a:ea typeface="微软雅黑" panose="020B0503020204020204" pitchFamily="34" charset="-122"/>
                        </a:rPr>
                        <a:t>discussion</a:t>
                      </a:r>
                      <a:endParaRPr 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altLang="zh-CN" sz="1000" u="none" strike="noStrike">
                          <a:effectLst/>
                          <a:latin typeface="微软雅黑" panose="020B0503020204020204" pitchFamily="34" charset="-122"/>
                          <a:ea typeface="微软雅黑" panose="020B0503020204020204" pitchFamily="34" charset="-122"/>
                        </a:rPr>
                        <a:t>9.1.4.4</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r>
              <a:tr h="0">
                <a:tc>
                  <a:txBody>
                    <a:bodyPr/>
                    <a:lstStyle/>
                    <a:p>
                      <a:pPr algn="l" fontAlgn="t"/>
                      <a:r>
                        <a:rPr lang="en-US" sz="1000" u="none" strike="noStrike">
                          <a:effectLst/>
                          <a:latin typeface="微软雅黑" panose="020B0503020204020204" pitchFamily="34" charset="-122"/>
                          <a:ea typeface="微软雅黑" panose="020B0503020204020204" pitchFamily="34" charset="-122"/>
                        </a:rPr>
                        <a:t>RP-233628</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Views on Rel-19 candidate topics on cross area</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ZTE, Sanechips</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discussion</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altLang="zh-CN" sz="1000" u="none" strike="noStrike" dirty="0">
                          <a:effectLst/>
                          <a:latin typeface="微软雅黑" panose="020B0503020204020204" pitchFamily="34" charset="-122"/>
                          <a:ea typeface="微软雅黑" panose="020B0503020204020204" pitchFamily="34" charset="-122"/>
                        </a:rPr>
                        <a:t>9.1.4.4</a:t>
                      </a:r>
                      <a:endParaRPr lang="en-US" altLang="zh-CN"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r>
            </a:tbl>
          </a:graphicData>
        </a:graphic>
      </p:graphicFrame>
    </p:spTree>
    <p:extLst>
      <p:ext uri="{BB962C8B-B14F-4D97-AF65-F5344CB8AC3E}">
        <p14:creationId xmlns:p14="http://schemas.microsoft.com/office/powerpoint/2010/main" val="186956418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altLang="zh-CN" b="1" dirty="0"/>
              <a:t>RAN4 new WI/SI proposals (</a:t>
            </a:r>
            <a:r>
              <a:rPr lang="en-US" altLang="zh-CN" b="1" dirty="0" smtClean="0"/>
              <a:t>Rel-19)</a:t>
            </a:r>
            <a:endParaRPr lang="ru-RU" b="1" dirty="0"/>
          </a:p>
        </p:txBody>
      </p:sp>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298929"/>
          </a:xfrm>
        </p:spPr>
        <p:txBody>
          <a:bodyPr/>
          <a:lstStyle/>
          <a:p>
            <a:pPr marL="342882" lvl="1" indent="-342882">
              <a:lnSpc>
                <a:spcPct val="150000"/>
              </a:lnSpc>
              <a:spcBef>
                <a:spcPts val="0"/>
              </a:spcBef>
              <a:spcAft>
                <a:spcPts val="0"/>
              </a:spcAft>
              <a:buBlip>
                <a:blip r:embed="rId3"/>
              </a:buBlip>
            </a:pPr>
            <a:r>
              <a:rPr lang="en-US" altLang="zh-CN" sz="1400" dirty="0" smtClean="0"/>
              <a:t>New Rel-19 RAN4-led WI proposals</a:t>
            </a:r>
          </a:p>
          <a:p>
            <a:pPr marL="742912" lvl="2" indent="-342882">
              <a:lnSpc>
                <a:spcPct val="150000"/>
              </a:lnSpc>
              <a:spcBef>
                <a:spcPts val="0"/>
              </a:spcBef>
              <a:spcAft>
                <a:spcPts val="0"/>
              </a:spcAft>
              <a:buBlip>
                <a:blip r:embed="rId3"/>
              </a:buBlip>
            </a:pPr>
            <a:endParaRPr lang="en-US" altLang="zh-CN" sz="1000" dirty="0" smtClean="0"/>
          </a:p>
        </p:txBody>
      </p:sp>
      <p:graphicFrame>
        <p:nvGraphicFramePr>
          <p:cNvPr id="4" name="表格 3"/>
          <p:cNvGraphicFramePr>
            <a:graphicFrameLocks noGrp="1"/>
          </p:cNvGraphicFramePr>
          <p:nvPr>
            <p:extLst>
              <p:ext uri="{D42A27DB-BD31-4B8C-83A1-F6EECF244321}">
                <p14:modId xmlns:p14="http://schemas.microsoft.com/office/powerpoint/2010/main" val="1607877319"/>
              </p:ext>
            </p:extLst>
          </p:nvPr>
        </p:nvGraphicFramePr>
        <p:xfrm>
          <a:off x="470396" y="1698340"/>
          <a:ext cx="11348437" cy="4046400"/>
        </p:xfrm>
        <a:graphic>
          <a:graphicData uri="http://schemas.openxmlformats.org/drawingml/2006/table">
            <a:tbl>
              <a:tblPr>
                <a:tableStyleId>{5C22544A-7EE6-4342-B048-85BDC9FD1C3A}</a:tableStyleId>
              </a:tblPr>
              <a:tblGrid>
                <a:gridCol w="1014776"/>
                <a:gridCol w="4240020"/>
                <a:gridCol w="4309313"/>
                <a:gridCol w="1182805"/>
                <a:gridCol w="601523"/>
              </a:tblGrid>
              <a:tr h="0">
                <a:tc>
                  <a:txBody>
                    <a:bodyPr/>
                    <a:lstStyle/>
                    <a:p>
                      <a:pPr algn="l" fontAlgn="t"/>
                      <a:r>
                        <a:rPr lang="en-US" sz="1000" b="1" i="0" u="none" strike="noStrike" dirty="0" err="1" smtClean="0">
                          <a:solidFill>
                            <a:schemeClr val="bg1"/>
                          </a:solidFill>
                          <a:effectLst/>
                          <a:latin typeface="微软雅黑" panose="020B0503020204020204" pitchFamily="34" charset="-122"/>
                          <a:ea typeface="微软雅黑" panose="020B0503020204020204" pitchFamily="34" charset="-122"/>
                        </a:rPr>
                        <a:t>Tdoc</a:t>
                      </a:r>
                      <a:r>
                        <a:rPr lang="en-US" sz="1000" b="1" i="0" u="none" strike="noStrike" dirty="0" smtClean="0">
                          <a:solidFill>
                            <a:schemeClr val="bg1"/>
                          </a:solidFill>
                          <a:effectLst/>
                          <a:latin typeface="微软雅黑" panose="020B0503020204020204" pitchFamily="34" charset="-122"/>
                          <a:ea typeface="微软雅黑" panose="020B0503020204020204" pitchFamily="34" charset="-122"/>
                        </a:rPr>
                        <a:t> number</a:t>
                      </a:r>
                      <a:endParaRPr lang="en-US" sz="1000" b="1" i="0" u="none" strike="noStrike" dirty="0">
                        <a:solidFill>
                          <a:schemeClr val="bg1"/>
                        </a:solidFill>
                        <a:effectLst/>
                        <a:latin typeface="微软雅黑" panose="020B0503020204020204" pitchFamily="34" charset="-122"/>
                        <a:ea typeface="微软雅黑" panose="020B0503020204020204" pitchFamily="34" charset="-122"/>
                      </a:endParaRPr>
                    </a:p>
                  </a:txBody>
                  <a:tcPr marL="45720" marR="45720" marT="10800" marB="10800">
                    <a:solidFill>
                      <a:srgbClr val="002060"/>
                    </a:solidFill>
                  </a:tcPr>
                </a:tc>
                <a:tc>
                  <a:txBody>
                    <a:bodyPr/>
                    <a:lstStyle/>
                    <a:p>
                      <a:pPr algn="l" fontAlgn="t"/>
                      <a:r>
                        <a:rPr lang="en-US" sz="1000" b="1" i="0" u="none" strike="noStrike" dirty="0" smtClean="0">
                          <a:solidFill>
                            <a:schemeClr val="bg1"/>
                          </a:solidFill>
                          <a:effectLst/>
                          <a:latin typeface="微软雅黑" panose="020B0503020204020204" pitchFamily="34" charset="-122"/>
                          <a:ea typeface="微软雅黑" panose="020B0503020204020204" pitchFamily="34" charset="-122"/>
                        </a:rPr>
                        <a:t>Title</a:t>
                      </a:r>
                      <a:endParaRPr lang="en-US" sz="1000" b="1" i="0" u="none" strike="noStrike" dirty="0">
                        <a:solidFill>
                          <a:schemeClr val="bg1"/>
                        </a:solidFill>
                        <a:effectLst/>
                        <a:latin typeface="微软雅黑" panose="020B0503020204020204" pitchFamily="34" charset="-122"/>
                        <a:ea typeface="微软雅黑" panose="020B0503020204020204" pitchFamily="34" charset="-122"/>
                      </a:endParaRPr>
                    </a:p>
                  </a:txBody>
                  <a:tcPr marL="45720" marR="45720" marT="10800" marB="10800">
                    <a:solidFill>
                      <a:srgbClr val="002060"/>
                    </a:solidFill>
                  </a:tcPr>
                </a:tc>
                <a:tc>
                  <a:txBody>
                    <a:bodyPr/>
                    <a:lstStyle/>
                    <a:p>
                      <a:pPr algn="l" fontAlgn="t"/>
                      <a:r>
                        <a:rPr lang="en-US" sz="1000" b="1" i="0" u="none" strike="noStrike" dirty="0" smtClean="0">
                          <a:solidFill>
                            <a:schemeClr val="bg1"/>
                          </a:solidFill>
                          <a:effectLst/>
                          <a:latin typeface="微软雅黑" panose="020B0503020204020204" pitchFamily="34" charset="-122"/>
                          <a:ea typeface="微软雅黑" panose="020B0503020204020204" pitchFamily="34" charset="-122"/>
                        </a:rPr>
                        <a:t>Source companies</a:t>
                      </a:r>
                      <a:endParaRPr lang="en-US" sz="1000" b="1" i="0" u="none" strike="noStrike" dirty="0">
                        <a:solidFill>
                          <a:schemeClr val="bg1"/>
                        </a:solidFill>
                        <a:effectLst/>
                        <a:latin typeface="微软雅黑" panose="020B0503020204020204" pitchFamily="34" charset="-122"/>
                        <a:ea typeface="微软雅黑" panose="020B0503020204020204" pitchFamily="34" charset="-122"/>
                      </a:endParaRPr>
                    </a:p>
                  </a:txBody>
                  <a:tcPr marL="45720" marR="45720" marT="10800" marB="10800">
                    <a:solidFill>
                      <a:srgbClr val="002060"/>
                    </a:solidFill>
                  </a:tcPr>
                </a:tc>
                <a:tc>
                  <a:txBody>
                    <a:bodyPr/>
                    <a:lstStyle/>
                    <a:p>
                      <a:pPr algn="l" fontAlgn="t"/>
                      <a:r>
                        <a:rPr lang="en-US" sz="1000" b="1" i="0" u="none" strike="noStrike" dirty="0" smtClean="0">
                          <a:solidFill>
                            <a:schemeClr val="bg1"/>
                          </a:solidFill>
                          <a:effectLst/>
                          <a:latin typeface="微软雅黑" panose="020B0503020204020204" pitchFamily="34" charset="-122"/>
                          <a:ea typeface="微软雅黑" panose="020B0503020204020204" pitchFamily="34" charset="-122"/>
                        </a:rPr>
                        <a:t>Type</a:t>
                      </a:r>
                      <a:endParaRPr lang="en-US" sz="1000" b="1" i="0" u="none" strike="noStrike" dirty="0">
                        <a:solidFill>
                          <a:schemeClr val="bg1"/>
                        </a:solidFill>
                        <a:effectLst/>
                        <a:latin typeface="微软雅黑" panose="020B0503020204020204" pitchFamily="34" charset="-122"/>
                        <a:ea typeface="微软雅黑" panose="020B0503020204020204" pitchFamily="34" charset="-122"/>
                      </a:endParaRPr>
                    </a:p>
                  </a:txBody>
                  <a:tcPr marL="45720" marR="45720" marT="10800" marB="10800">
                    <a:solidFill>
                      <a:srgbClr val="002060"/>
                    </a:solidFill>
                  </a:tcPr>
                </a:tc>
                <a:tc>
                  <a:txBody>
                    <a:bodyPr/>
                    <a:lstStyle/>
                    <a:p>
                      <a:pPr algn="l" fontAlgn="t"/>
                      <a:r>
                        <a:rPr lang="en-US" altLang="zh-CN" sz="1000" b="1" i="0" u="none" strike="noStrike" dirty="0" smtClean="0">
                          <a:solidFill>
                            <a:schemeClr val="bg1"/>
                          </a:solidFill>
                          <a:effectLst/>
                          <a:latin typeface="微软雅黑" panose="020B0503020204020204" pitchFamily="34" charset="-122"/>
                          <a:ea typeface="微软雅黑" panose="020B0503020204020204" pitchFamily="34" charset="-122"/>
                        </a:rPr>
                        <a:t>Agenda</a:t>
                      </a:r>
                      <a:endParaRPr lang="en-US" altLang="zh-CN" sz="1000" b="1" i="0" u="none" strike="noStrike" dirty="0">
                        <a:solidFill>
                          <a:schemeClr val="bg1"/>
                        </a:solidFill>
                        <a:effectLst/>
                        <a:latin typeface="微软雅黑" panose="020B0503020204020204" pitchFamily="34" charset="-122"/>
                        <a:ea typeface="微软雅黑" panose="020B0503020204020204" pitchFamily="34" charset="-122"/>
                      </a:endParaRPr>
                    </a:p>
                  </a:txBody>
                  <a:tcPr marL="45720" marR="45720" marT="10800" marB="10800">
                    <a:solidFill>
                      <a:srgbClr val="002060"/>
                    </a:solidFill>
                  </a:tcPr>
                </a:tc>
              </a:tr>
              <a:tr h="0">
                <a:tc>
                  <a:txBody>
                    <a:bodyPr/>
                    <a:lstStyle/>
                    <a:p>
                      <a:pPr algn="l" fontAlgn="t"/>
                      <a:r>
                        <a:rPr lang="en-US" sz="1000" u="none" strike="noStrike" dirty="0">
                          <a:effectLst/>
                          <a:latin typeface="微软雅黑" panose="020B0503020204020204" pitchFamily="34" charset="-122"/>
                          <a:ea typeface="微软雅黑" panose="020B0503020204020204" pitchFamily="34" charset="-122"/>
                        </a:rPr>
                        <a:t>RP-233672</a:t>
                      </a:r>
                      <a:endParaRPr 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Xiaomi's views on topics Impacting both RF/OTA and Demod/RRM for Rel-19</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dirty="0" err="1">
                          <a:effectLst/>
                          <a:latin typeface="微软雅黑" panose="020B0503020204020204" pitchFamily="34" charset="-122"/>
                          <a:ea typeface="微软雅黑" panose="020B0503020204020204" pitchFamily="34" charset="-122"/>
                        </a:rPr>
                        <a:t>Xiaomi</a:t>
                      </a:r>
                      <a:endParaRPr 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dirty="0">
                          <a:effectLst/>
                          <a:latin typeface="微软雅黑" panose="020B0503020204020204" pitchFamily="34" charset="-122"/>
                          <a:ea typeface="微软雅黑" panose="020B0503020204020204" pitchFamily="34" charset="-122"/>
                        </a:rPr>
                        <a:t>discussion</a:t>
                      </a:r>
                      <a:endParaRPr 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altLang="zh-CN" sz="1000" u="none" strike="noStrike">
                          <a:effectLst/>
                          <a:latin typeface="微软雅黑" panose="020B0503020204020204" pitchFamily="34" charset="-122"/>
                          <a:ea typeface="微软雅黑" panose="020B0503020204020204" pitchFamily="34" charset="-122"/>
                        </a:rPr>
                        <a:t>9.1.4.4</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r>
              <a:tr h="0">
                <a:tc>
                  <a:txBody>
                    <a:bodyPr/>
                    <a:lstStyle/>
                    <a:p>
                      <a:pPr algn="l" fontAlgn="t"/>
                      <a:r>
                        <a:rPr lang="en-US" sz="1000" u="none" strike="noStrike">
                          <a:effectLst/>
                          <a:latin typeface="微软雅黑" panose="020B0503020204020204" pitchFamily="34" charset="-122"/>
                          <a:ea typeface="微软雅黑" panose="020B0503020204020204" pitchFamily="34" charset="-122"/>
                        </a:rPr>
                        <a:t>RP-233688</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Views on Rel-19 RAN4 cross-area topics</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Intel Corporation</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discussion</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altLang="zh-CN" sz="1000" u="none" strike="noStrike">
                          <a:effectLst/>
                          <a:latin typeface="微软雅黑" panose="020B0503020204020204" pitchFamily="34" charset="-122"/>
                          <a:ea typeface="微软雅黑" panose="020B0503020204020204" pitchFamily="34" charset="-122"/>
                        </a:rPr>
                        <a:t>9.1.4.4</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r>
              <a:tr h="0">
                <a:tc>
                  <a:txBody>
                    <a:bodyPr/>
                    <a:lstStyle/>
                    <a:p>
                      <a:pPr algn="l" fontAlgn="t"/>
                      <a:r>
                        <a:rPr lang="en-US" sz="1000" u="none" strike="noStrike">
                          <a:effectLst/>
                          <a:latin typeface="微软雅黑" panose="020B0503020204020204" pitchFamily="34" charset="-122"/>
                          <a:ea typeface="微软雅黑" panose="020B0503020204020204" pitchFamily="34" charset="-122"/>
                        </a:rPr>
                        <a:t>RP-233748</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Other RAN4 areas</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Ericsson Telecomunicazioni SpA</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discussion</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altLang="zh-CN" sz="1000" u="none" strike="noStrike">
                          <a:effectLst/>
                          <a:latin typeface="微软雅黑" panose="020B0503020204020204" pitchFamily="34" charset="-122"/>
                          <a:ea typeface="微软雅黑" panose="020B0503020204020204" pitchFamily="34" charset="-122"/>
                        </a:rPr>
                        <a:t>9.1.4.4</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r>
              <a:tr h="0">
                <a:tc>
                  <a:txBody>
                    <a:bodyPr/>
                    <a:lstStyle/>
                    <a:p>
                      <a:pPr algn="l" fontAlgn="t"/>
                      <a:r>
                        <a:rPr lang="en-US" sz="1000" u="none" strike="noStrike">
                          <a:effectLst/>
                          <a:latin typeface="微软雅黑" panose="020B0503020204020204" pitchFamily="34" charset="-122"/>
                          <a:ea typeface="微软雅黑" panose="020B0503020204020204" pitchFamily="34" charset="-122"/>
                        </a:rPr>
                        <a:t>RP-233753</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Views on Topics Impacting both RF_OTA and Demod_RRM for Rel-19</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NTT DOCOMO, INC., SoftBank Corp.</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discussion</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altLang="zh-CN" sz="1000" u="none" strike="noStrike">
                          <a:effectLst/>
                          <a:latin typeface="微软雅黑" panose="020B0503020204020204" pitchFamily="34" charset="-122"/>
                          <a:ea typeface="微软雅黑" panose="020B0503020204020204" pitchFamily="34" charset="-122"/>
                        </a:rPr>
                        <a:t>9.1.4.4</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r>
              <a:tr h="0">
                <a:tc>
                  <a:txBody>
                    <a:bodyPr/>
                    <a:lstStyle/>
                    <a:p>
                      <a:pPr algn="l" fontAlgn="t"/>
                      <a:r>
                        <a:rPr lang="en-US" sz="1000" u="none" strike="noStrike" dirty="0">
                          <a:effectLst/>
                          <a:latin typeface="微软雅黑" panose="020B0503020204020204" pitchFamily="34" charset="-122"/>
                          <a:ea typeface="微软雅黑" panose="020B0503020204020204" pitchFamily="34" charset="-122"/>
                        </a:rPr>
                        <a:t>RP-233802</a:t>
                      </a:r>
                      <a:endParaRPr 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Discussion on Rel-19 sidelink evolution in RAN4</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Volkswagen AG</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discussion</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altLang="zh-CN" sz="1000" u="none" strike="noStrike">
                          <a:effectLst/>
                          <a:latin typeface="微软雅黑" panose="020B0503020204020204" pitchFamily="34" charset="-122"/>
                          <a:ea typeface="微软雅黑" panose="020B0503020204020204" pitchFamily="34" charset="-122"/>
                        </a:rPr>
                        <a:t>9.1.4.4</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r>
              <a:tr h="0">
                <a:tc>
                  <a:txBody>
                    <a:bodyPr/>
                    <a:lstStyle/>
                    <a:p>
                      <a:pPr algn="l" fontAlgn="t"/>
                      <a:r>
                        <a:rPr lang="en-US" sz="1000" u="none" strike="noStrike">
                          <a:effectLst/>
                          <a:latin typeface="微软雅黑" panose="020B0503020204020204" pitchFamily="34" charset="-122"/>
                          <a:ea typeface="微软雅黑" panose="020B0503020204020204" pitchFamily="34" charset="-122"/>
                        </a:rPr>
                        <a:t>RP-233211</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UIC enhancements </a:t>
                      </a:r>
                      <a:br>
                        <a:rPr lang="en-US" sz="1000" u="none" strike="noStrike">
                          <a:effectLst/>
                          <a:latin typeface="微软雅黑" panose="020B0503020204020204" pitchFamily="34" charset="-122"/>
                          <a:ea typeface="微软雅黑" panose="020B0503020204020204" pitchFamily="34" charset="-122"/>
                        </a:rPr>
                      </a:br>
                      <a:r>
                        <a:rPr lang="en-US" sz="1000" u="none" strike="noStrike">
                          <a:effectLst/>
                          <a:latin typeface="微软雅黑" panose="020B0503020204020204" pitchFamily="34" charset="-122"/>
                          <a:ea typeface="微软雅黑" panose="020B0503020204020204" pitchFamily="34" charset="-122"/>
                        </a:rPr>
                        <a:t>for FRMCS</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fr-FR" sz="1000" u="none" strike="noStrike">
                          <a:effectLst/>
                          <a:latin typeface="微软雅黑" panose="020B0503020204020204" pitchFamily="34" charset="-122"/>
                          <a:ea typeface="微软雅黑" panose="020B0503020204020204" pitchFamily="34" charset="-122"/>
                        </a:rPr>
                        <a:t>Union Inter. Chemins de Fer</a:t>
                      </a:r>
                      <a:endParaRPr lang="fr-FR"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discussion</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altLang="zh-CN" sz="1000" u="none" strike="noStrike">
                          <a:effectLst/>
                          <a:latin typeface="微软雅黑" panose="020B0503020204020204" pitchFamily="34" charset="-122"/>
                          <a:ea typeface="微软雅黑" panose="020B0503020204020204" pitchFamily="34" charset="-122"/>
                        </a:rPr>
                        <a:t>9.1.4.5</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r>
              <a:tr h="0">
                <a:tc>
                  <a:txBody>
                    <a:bodyPr/>
                    <a:lstStyle/>
                    <a:p>
                      <a:pPr algn="l" fontAlgn="t"/>
                      <a:r>
                        <a:rPr lang="en-US" sz="1000" u="none" strike="noStrike">
                          <a:effectLst/>
                          <a:latin typeface="微软雅黑" panose="020B0503020204020204" pitchFamily="34" charset="-122"/>
                          <a:ea typeface="微软雅黑" panose="020B0503020204020204" pitchFamily="34" charset="-122"/>
                        </a:rPr>
                        <a:t>RP-233499</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AI/ML for RRM measurement enhancement in Rel-19</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Apple</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discussion</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altLang="zh-CN" sz="1000" u="none" strike="noStrike">
                          <a:effectLst/>
                          <a:latin typeface="微软雅黑" panose="020B0503020204020204" pitchFamily="34" charset="-122"/>
                          <a:ea typeface="微软雅黑" panose="020B0503020204020204" pitchFamily="34" charset="-122"/>
                        </a:rPr>
                        <a:t>9.1.4.5</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r>
              <a:tr h="0">
                <a:tc>
                  <a:txBody>
                    <a:bodyPr/>
                    <a:lstStyle/>
                    <a:p>
                      <a:pPr algn="l" fontAlgn="t"/>
                      <a:r>
                        <a:rPr lang="en-US" sz="1000" u="none" strike="noStrike">
                          <a:effectLst/>
                          <a:latin typeface="微软雅黑" panose="020B0503020204020204" pitchFamily="34" charset="-122"/>
                          <a:ea typeface="微软雅黑" panose="020B0503020204020204" pitchFamily="34" charset="-122"/>
                        </a:rPr>
                        <a:t>RP-233629</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Views on Rel-19 further simplification of band combination specification</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ZTE, Sanechips</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discussion</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altLang="zh-CN" sz="1000" u="none" strike="noStrike">
                          <a:effectLst/>
                          <a:latin typeface="微软雅黑" panose="020B0503020204020204" pitchFamily="34" charset="-122"/>
                          <a:ea typeface="微软雅黑" panose="020B0503020204020204" pitchFamily="34" charset="-122"/>
                        </a:rPr>
                        <a:t>9.1.4.5</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r>
              <a:tr h="0">
                <a:tc>
                  <a:txBody>
                    <a:bodyPr/>
                    <a:lstStyle/>
                    <a:p>
                      <a:pPr algn="l" fontAlgn="t"/>
                      <a:r>
                        <a:rPr lang="en-US" sz="1000" u="none" strike="noStrike">
                          <a:effectLst/>
                          <a:latin typeface="微软雅黑" panose="020B0503020204020204" pitchFamily="34" charset="-122"/>
                          <a:ea typeface="微软雅黑" panose="020B0503020204020204" pitchFamily="34" charset="-122"/>
                        </a:rPr>
                        <a:t>RP-233775</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Views on Other RAN4-led non-spectrum R19 projects</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Qualcomm Incorporated</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discussion</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altLang="zh-CN" sz="1000" u="none" strike="noStrike">
                          <a:effectLst/>
                          <a:latin typeface="微软雅黑" panose="020B0503020204020204" pitchFamily="34" charset="-122"/>
                          <a:ea typeface="微软雅黑" panose="020B0503020204020204" pitchFamily="34" charset="-122"/>
                        </a:rPr>
                        <a:t>9.1.4.5</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r>
              <a:tr h="0">
                <a:tc>
                  <a:txBody>
                    <a:bodyPr/>
                    <a:lstStyle/>
                    <a:p>
                      <a:pPr algn="l" fontAlgn="t"/>
                      <a:r>
                        <a:rPr lang="en-US" sz="1000" u="none" strike="noStrike" dirty="0">
                          <a:effectLst/>
                          <a:latin typeface="微软雅黑" panose="020B0503020204020204" pitchFamily="34" charset="-122"/>
                          <a:ea typeface="微软雅黑" panose="020B0503020204020204" pitchFamily="34" charset="-122"/>
                        </a:rPr>
                        <a:t>RP-233462</a:t>
                      </a:r>
                      <a:endParaRPr 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RAN4-led topics in Rel-19:? Spectrum</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Nokia, Nokia Shanghai Bell</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discussion</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altLang="zh-CN" sz="1000" u="none" strike="noStrike">
                          <a:effectLst/>
                          <a:latin typeface="微软雅黑" panose="020B0503020204020204" pitchFamily="34" charset="-122"/>
                          <a:ea typeface="微软雅黑" panose="020B0503020204020204" pitchFamily="34" charset="-122"/>
                        </a:rPr>
                        <a:t>9.1.5</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r>
              <a:tr h="0">
                <a:tc>
                  <a:txBody>
                    <a:bodyPr/>
                    <a:lstStyle/>
                    <a:p>
                      <a:pPr algn="l" fontAlgn="t"/>
                      <a:r>
                        <a:rPr lang="en-US" sz="1000" u="none" strike="noStrike" dirty="0">
                          <a:effectLst/>
                          <a:latin typeface="微软雅黑" panose="020B0503020204020204" pitchFamily="34" charset="-122"/>
                          <a:ea typeface="微软雅黑" panose="020B0503020204020204" pitchFamily="34" charset="-122"/>
                        </a:rPr>
                        <a:t>RP-233483</a:t>
                      </a:r>
                      <a:endParaRPr 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Considerations on the handling of low-low band CA study in Rel-19</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CATT</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discussion</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altLang="zh-CN" sz="1000" u="none" strike="noStrike">
                          <a:effectLst/>
                          <a:latin typeface="微软雅黑" panose="020B0503020204020204" pitchFamily="34" charset="-122"/>
                          <a:ea typeface="微软雅黑" panose="020B0503020204020204" pitchFamily="34" charset="-122"/>
                        </a:rPr>
                        <a:t>9.1.5</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r>
              <a:tr h="0">
                <a:tc>
                  <a:txBody>
                    <a:bodyPr/>
                    <a:lstStyle/>
                    <a:p>
                      <a:pPr algn="l" fontAlgn="t"/>
                      <a:r>
                        <a:rPr lang="en-US" sz="1000" u="none" strike="noStrike" dirty="0">
                          <a:effectLst/>
                          <a:latin typeface="微软雅黑" panose="020B0503020204020204" pitchFamily="34" charset="-122"/>
                          <a:ea typeface="微软雅黑" panose="020B0503020204020204" pitchFamily="34" charset="-122"/>
                        </a:rPr>
                        <a:t>RP-233591</a:t>
                      </a:r>
                      <a:endParaRPr 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dirty="0">
                          <a:effectLst/>
                          <a:latin typeface="微软雅黑" panose="020B0503020204020204" pitchFamily="34" charset="-122"/>
                          <a:ea typeface="微软雅黑" panose="020B0503020204020204" pitchFamily="34" charset="-122"/>
                        </a:rPr>
                        <a:t>Views on Spectrum topics for RAN4 Rel-19</a:t>
                      </a:r>
                      <a:endParaRPr 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China Telecom</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discussion</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altLang="zh-CN" sz="1000" u="none" strike="noStrike">
                          <a:effectLst/>
                          <a:latin typeface="微软雅黑" panose="020B0503020204020204" pitchFamily="34" charset="-122"/>
                          <a:ea typeface="微软雅黑" panose="020B0503020204020204" pitchFamily="34" charset="-122"/>
                        </a:rPr>
                        <a:t>9.1.5</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r>
              <a:tr h="0">
                <a:tc>
                  <a:txBody>
                    <a:bodyPr/>
                    <a:lstStyle/>
                    <a:p>
                      <a:pPr algn="l" fontAlgn="t"/>
                      <a:r>
                        <a:rPr lang="en-US" sz="1000" u="none" strike="noStrike">
                          <a:effectLst/>
                          <a:latin typeface="微软雅黑" panose="020B0503020204020204" pitchFamily="34" charset="-122"/>
                          <a:ea typeface="微软雅黑" panose="020B0503020204020204" pitchFamily="34" charset="-122"/>
                        </a:rPr>
                        <a:t>RP-233592</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dirty="0">
                          <a:effectLst/>
                          <a:latin typeface="微软雅黑" panose="020B0503020204020204" pitchFamily="34" charset="-122"/>
                          <a:ea typeface="微软雅黑" panose="020B0503020204020204" pitchFamily="34" charset="-122"/>
                        </a:rPr>
                        <a:t>draft WID on NR power class 2 </a:t>
                      </a:r>
                      <a:r>
                        <a:rPr lang="en-US" sz="1000" u="none" strike="noStrike" dirty="0" err="1">
                          <a:effectLst/>
                          <a:latin typeface="微软雅黑" panose="020B0503020204020204" pitchFamily="34" charset="-122"/>
                          <a:ea typeface="微软雅黑" panose="020B0503020204020204" pitchFamily="34" charset="-122"/>
                        </a:rPr>
                        <a:t>RedCap</a:t>
                      </a:r>
                      <a:r>
                        <a:rPr lang="en-US" sz="1000" u="none" strike="noStrike" dirty="0">
                          <a:effectLst/>
                          <a:latin typeface="微软雅黑" panose="020B0503020204020204" pitchFamily="34" charset="-122"/>
                          <a:ea typeface="微软雅黑" panose="020B0503020204020204" pitchFamily="34" charset="-122"/>
                        </a:rPr>
                        <a:t> (Reduced Capability) UE in FR1</a:t>
                      </a:r>
                      <a:endParaRPr 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dirty="0">
                          <a:effectLst/>
                          <a:latin typeface="微软雅黑" panose="020B0503020204020204" pitchFamily="34" charset="-122"/>
                          <a:ea typeface="微软雅黑" panose="020B0503020204020204" pitchFamily="34" charset="-122"/>
                        </a:rPr>
                        <a:t>China Telecom, </a:t>
                      </a:r>
                      <a:r>
                        <a:rPr lang="en-US" sz="1000" u="none" strike="noStrike" dirty="0" err="1">
                          <a:effectLst/>
                          <a:latin typeface="微软雅黑" panose="020B0503020204020204" pitchFamily="34" charset="-122"/>
                          <a:ea typeface="微软雅黑" panose="020B0503020204020204" pitchFamily="34" charset="-122"/>
                        </a:rPr>
                        <a:t>MediaTek</a:t>
                      </a:r>
                      <a:endParaRPr 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WID new</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altLang="zh-CN" sz="1000" u="none" strike="noStrike">
                          <a:effectLst/>
                          <a:latin typeface="微软雅黑" panose="020B0503020204020204" pitchFamily="34" charset="-122"/>
                          <a:ea typeface="微软雅黑" panose="020B0503020204020204" pitchFamily="34" charset="-122"/>
                        </a:rPr>
                        <a:t>9.1.5</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r>
              <a:tr h="0">
                <a:tc>
                  <a:txBody>
                    <a:bodyPr/>
                    <a:lstStyle/>
                    <a:p>
                      <a:pPr algn="l" fontAlgn="t"/>
                      <a:r>
                        <a:rPr lang="en-US" sz="1000" u="none" strike="noStrike" dirty="0">
                          <a:effectLst/>
                          <a:latin typeface="微软雅黑" panose="020B0503020204020204" pitchFamily="34" charset="-122"/>
                          <a:ea typeface="微软雅黑" panose="020B0503020204020204" pitchFamily="34" charset="-122"/>
                        </a:rPr>
                        <a:t>RP-233788</a:t>
                      </a:r>
                      <a:endParaRPr 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a:effectLst/>
                          <a:latin typeface="微软雅黑" panose="020B0503020204020204" pitchFamily="34" charset="-122"/>
                          <a:ea typeface="微软雅黑" panose="020B0503020204020204" pitchFamily="34" charset="-122"/>
                        </a:rPr>
                        <a:t>New WID on Introduction of 1.4 GHz Band</a:t>
                      </a:r>
                      <a:endParaRPr 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dirty="0" err="1">
                          <a:effectLst/>
                          <a:latin typeface="微软雅黑" panose="020B0503020204020204" pitchFamily="34" charset="-122"/>
                          <a:ea typeface="微软雅黑" panose="020B0503020204020204" pitchFamily="34" charset="-122"/>
                        </a:rPr>
                        <a:t>MidWave</a:t>
                      </a:r>
                      <a:r>
                        <a:rPr lang="en-US" sz="1000" u="none" strike="noStrike" dirty="0">
                          <a:effectLst/>
                          <a:latin typeface="微软雅黑" panose="020B0503020204020204" pitchFamily="34" charset="-122"/>
                          <a:ea typeface="微软雅黑" panose="020B0503020204020204" pitchFamily="34" charset="-122"/>
                        </a:rPr>
                        <a:t> Wireless</a:t>
                      </a:r>
                      <a:endParaRPr 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sz="1000" u="none" strike="noStrike" dirty="0">
                          <a:effectLst/>
                          <a:latin typeface="微软雅黑" panose="020B0503020204020204" pitchFamily="34" charset="-122"/>
                          <a:ea typeface="微软雅黑" panose="020B0503020204020204" pitchFamily="34" charset="-122"/>
                        </a:rPr>
                        <a:t>WID new</a:t>
                      </a:r>
                      <a:endParaRPr 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c>
                  <a:txBody>
                    <a:bodyPr/>
                    <a:lstStyle/>
                    <a:p>
                      <a:pPr algn="l" fontAlgn="t"/>
                      <a:r>
                        <a:rPr lang="en-US" altLang="zh-CN" sz="1000" u="none" strike="noStrike" dirty="0">
                          <a:effectLst/>
                          <a:latin typeface="微软雅黑" panose="020B0503020204020204" pitchFamily="34" charset="-122"/>
                          <a:ea typeface="微软雅黑" panose="020B0503020204020204" pitchFamily="34" charset="-122"/>
                        </a:rPr>
                        <a:t>9.1.5</a:t>
                      </a:r>
                      <a:endParaRPr lang="en-US" altLang="zh-CN"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tc>
              </a:tr>
              <a:tr h="0">
                <a:tc>
                  <a:txBody>
                    <a:bodyPr/>
                    <a:lstStyle/>
                    <a:p>
                      <a:pPr algn="l" fontAlgn="t"/>
                      <a:r>
                        <a:rPr lang="en-US" sz="1000" b="0" i="0" u="none" strike="noStrike" dirty="0">
                          <a:solidFill>
                            <a:srgbClr val="000000"/>
                          </a:solidFill>
                          <a:effectLst/>
                          <a:latin typeface="微软雅黑" panose="020B0503020204020204" pitchFamily="34" charset="-122"/>
                          <a:ea typeface="微软雅黑" panose="020B0503020204020204" pitchFamily="34" charset="-122"/>
                        </a:rPr>
                        <a:t>RP-233037</a:t>
                      </a:r>
                    </a:p>
                  </a:txBody>
                  <a:tcPr marL="45720" marR="45720" marT="10800" marB="10800"/>
                </a:tc>
                <a:tc>
                  <a:txBody>
                    <a:bodyPr/>
                    <a:lstStyle/>
                    <a:p>
                      <a:pPr algn="l" fontAlgn="t"/>
                      <a:r>
                        <a:rPr lang="en-US" sz="1000" b="0" i="0" u="none" strike="noStrike">
                          <a:solidFill>
                            <a:srgbClr val="000000"/>
                          </a:solidFill>
                          <a:effectLst/>
                          <a:latin typeface="微软雅黑" panose="020B0503020204020204" pitchFamily="34" charset="-122"/>
                          <a:ea typeface="微软雅黑" panose="020B0503020204020204" pitchFamily="34" charset="-122"/>
                        </a:rPr>
                        <a:t>C-Band NTN use cases</a:t>
                      </a:r>
                    </a:p>
                  </a:txBody>
                  <a:tcPr marL="45720" marR="45720" marT="10800" marB="10800"/>
                </a:tc>
                <a:tc>
                  <a:txBody>
                    <a:bodyPr/>
                    <a:lstStyle/>
                    <a:p>
                      <a:pPr algn="l" fontAlgn="t"/>
                      <a:r>
                        <a:rPr lang="en-US" sz="1000" b="0" i="0" u="none" strike="noStrike">
                          <a:solidFill>
                            <a:srgbClr val="000000"/>
                          </a:solidFill>
                          <a:effectLst/>
                          <a:latin typeface="微软雅黑" panose="020B0503020204020204" pitchFamily="34" charset="-122"/>
                          <a:ea typeface="微软雅黑" panose="020B0503020204020204" pitchFamily="34" charset="-122"/>
                        </a:rPr>
                        <a:t>SES S.A.</a:t>
                      </a:r>
                    </a:p>
                  </a:txBody>
                  <a:tcPr marL="45720" marR="45720" marT="10800" marB="10800"/>
                </a:tc>
                <a:tc>
                  <a:txBody>
                    <a:bodyPr/>
                    <a:lstStyle/>
                    <a:p>
                      <a:pPr algn="l" fontAlgn="t"/>
                      <a:r>
                        <a:rPr lang="en-US" sz="1000" b="0" i="0" u="none" strike="noStrike">
                          <a:solidFill>
                            <a:srgbClr val="000000"/>
                          </a:solidFill>
                          <a:effectLst/>
                          <a:latin typeface="微软雅黑" panose="020B0503020204020204" pitchFamily="34" charset="-122"/>
                          <a:ea typeface="微软雅黑" panose="020B0503020204020204" pitchFamily="34" charset="-122"/>
                        </a:rPr>
                        <a:t>discussion</a:t>
                      </a:r>
                    </a:p>
                  </a:txBody>
                  <a:tcPr marL="45720" marR="45720" marT="10800" marB="10800"/>
                </a:tc>
                <a:tc>
                  <a:txBody>
                    <a:bodyPr/>
                    <a:lstStyle/>
                    <a:p>
                      <a:pPr algn="l" fontAlgn="t"/>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10.1.5</a:t>
                      </a:r>
                    </a:p>
                  </a:txBody>
                  <a:tcPr marL="45720" marR="45720" marT="10800" marB="10800"/>
                </a:tc>
              </a:tr>
              <a:tr h="0">
                <a:tc>
                  <a:txBody>
                    <a:bodyPr/>
                    <a:lstStyle/>
                    <a:p>
                      <a:pPr algn="l" fontAlgn="t"/>
                      <a:r>
                        <a:rPr lang="en-US" sz="1000" b="0" i="0" u="none" strike="noStrike">
                          <a:solidFill>
                            <a:srgbClr val="000000"/>
                          </a:solidFill>
                          <a:effectLst/>
                          <a:latin typeface="微软雅黑" panose="020B0503020204020204" pitchFamily="34" charset="-122"/>
                          <a:ea typeface="微软雅黑" panose="020B0503020204020204" pitchFamily="34" charset="-122"/>
                        </a:rPr>
                        <a:t>RP-233183</a:t>
                      </a:r>
                    </a:p>
                  </a:txBody>
                  <a:tcPr marL="45720" marR="45720" marT="10800" marB="10800"/>
                </a:tc>
                <a:tc>
                  <a:txBody>
                    <a:bodyPr/>
                    <a:lstStyle/>
                    <a:p>
                      <a:pPr algn="l" fontAlgn="t"/>
                      <a:r>
                        <a:rPr lang="en-US" sz="1000" b="0" i="0" u="none" strike="noStrike">
                          <a:solidFill>
                            <a:srgbClr val="000000"/>
                          </a:solidFill>
                          <a:effectLst/>
                          <a:latin typeface="微软雅黑" panose="020B0503020204020204" pitchFamily="34" charset="-122"/>
                          <a:ea typeface="微软雅黑" panose="020B0503020204020204" pitchFamily="34" charset="-122"/>
                        </a:rPr>
                        <a:t>New WID Power class 2 operation for E-UTRA operating bands in Rel-19</a:t>
                      </a:r>
                    </a:p>
                  </a:txBody>
                  <a:tcPr marL="45720" marR="45720" marT="10800" marB="10800"/>
                </a:tc>
                <a:tc>
                  <a:txBody>
                    <a:bodyPr/>
                    <a:lstStyle/>
                    <a:p>
                      <a:pPr algn="l" fontAlgn="t"/>
                      <a:r>
                        <a:rPr lang="en-US" sz="1000" b="0" i="0" u="none" strike="noStrike">
                          <a:solidFill>
                            <a:srgbClr val="000000"/>
                          </a:solidFill>
                          <a:effectLst/>
                          <a:latin typeface="微软雅黑" panose="020B0503020204020204" pitchFamily="34" charset="-122"/>
                          <a:ea typeface="微软雅黑" panose="020B0503020204020204" pitchFamily="34" charset="-122"/>
                        </a:rPr>
                        <a:t>Nokia</a:t>
                      </a:r>
                    </a:p>
                  </a:txBody>
                  <a:tcPr marL="45720" marR="45720" marT="10800" marB="10800"/>
                </a:tc>
                <a:tc>
                  <a:txBody>
                    <a:bodyPr/>
                    <a:lstStyle/>
                    <a:p>
                      <a:pPr algn="l" fontAlgn="t"/>
                      <a:r>
                        <a:rPr lang="en-US" sz="1000" b="0" i="0" u="none" strike="noStrike">
                          <a:solidFill>
                            <a:srgbClr val="000000"/>
                          </a:solidFill>
                          <a:effectLst/>
                          <a:latin typeface="微软雅黑" panose="020B0503020204020204" pitchFamily="34" charset="-122"/>
                          <a:ea typeface="微软雅黑" panose="020B0503020204020204" pitchFamily="34" charset="-122"/>
                        </a:rPr>
                        <a:t>WID new</a:t>
                      </a:r>
                    </a:p>
                  </a:txBody>
                  <a:tcPr marL="45720" marR="45720" marT="10800" marB="10800"/>
                </a:tc>
                <a:tc>
                  <a:txBody>
                    <a:bodyPr/>
                    <a:lstStyle/>
                    <a:p>
                      <a:pPr algn="l" fontAlgn="t"/>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10.1.5</a:t>
                      </a:r>
                    </a:p>
                  </a:txBody>
                  <a:tcPr marL="45720" marR="45720" marT="10800" marB="10800"/>
                </a:tc>
              </a:tr>
              <a:tr h="0">
                <a:tc>
                  <a:txBody>
                    <a:bodyPr/>
                    <a:lstStyle/>
                    <a:p>
                      <a:pPr algn="l" fontAlgn="t"/>
                      <a:r>
                        <a:rPr lang="en-US" sz="1000" b="0" i="0" u="none" strike="noStrike">
                          <a:solidFill>
                            <a:srgbClr val="000000"/>
                          </a:solidFill>
                          <a:effectLst/>
                          <a:latin typeface="微软雅黑" panose="020B0503020204020204" pitchFamily="34" charset="-122"/>
                          <a:ea typeface="微软雅黑" panose="020B0503020204020204" pitchFamily="34" charset="-122"/>
                        </a:rPr>
                        <a:t>RP-233293</a:t>
                      </a:r>
                    </a:p>
                  </a:txBody>
                  <a:tcPr marL="45720" marR="45720" marT="10800" marB="10800"/>
                </a:tc>
                <a:tc>
                  <a:txBody>
                    <a:bodyPr/>
                    <a:lstStyle/>
                    <a:p>
                      <a:pPr algn="l" fontAlgn="t"/>
                      <a:r>
                        <a:rPr lang="en-US" sz="1000" b="0" i="0" u="none" strike="noStrike">
                          <a:solidFill>
                            <a:srgbClr val="000000"/>
                          </a:solidFill>
                          <a:effectLst/>
                          <a:latin typeface="微软雅黑" panose="020B0503020204020204" pitchFamily="34" charset="-122"/>
                          <a:ea typeface="微软雅黑" panose="020B0503020204020204" pitchFamily="34" charset="-122"/>
                        </a:rPr>
                        <a:t>Addition of new MSS band for NTN NB-IoT</a:t>
                      </a:r>
                    </a:p>
                  </a:txBody>
                  <a:tcPr marL="45720" marR="45720" marT="10800" marB="10800"/>
                </a:tc>
                <a:tc>
                  <a:txBody>
                    <a:bodyPr/>
                    <a:lstStyle/>
                    <a:p>
                      <a:pPr algn="l" fontAlgn="t"/>
                      <a:r>
                        <a:rPr lang="en-US" sz="1000" b="0" i="0" u="none" strike="noStrike">
                          <a:solidFill>
                            <a:srgbClr val="000000"/>
                          </a:solidFill>
                          <a:effectLst/>
                          <a:latin typeface="微软雅黑" panose="020B0503020204020204" pitchFamily="34" charset="-122"/>
                          <a:ea typeface="微软雅黑" panose="020B0503020204020204" pitchFamily="34" charset="-122"/>
                        </a:rPr>
                        <a:t>Iridium Satellite LLC</a:t>
                      </a:r>
                    </a:p>
                  </a:txBody>
                  <a:tcPr marL="45720" marR="45720" marT="10800" marB="10800"/>
                </a:tc>
                <a:tc>
                  <a:txBody>
                    <a:bodyPr/>
                    <a:lstStyle/>
                    <a:p>
                      <a:pPr algn="l" fontAlgn="t"/>
                      <a:r>
                        <a:rPr lang="en-US" sz="1000" b="0" i="0" u="none" strike="noStrike">
                          <a:solidFill>
                            <a:srgbClr val="000000"/>
                          </a:solidFill>
                          <a:effectLst/>
                          <a:latin typeface="微软雅黑" panose="020B0503020204020204" pitchFamily="34" charset="-122"/>
                          <a:ea typeface="微软雅黑" panose="020B0503020204020204" pitchFamily="34" charset="-122"/>
                        </a:rPr>
                        <a:t>discussion</a:t>
                      </a:r>
                    </a:p>
                  </a:txBody>
                  <a:tcPr marL="45720" marR="45720" marT="10800" marB="10800"/>
                </a:tc>
                <a:tc>
                  <a:txBody>
                    <a:bodyPr/>
                    <a:lstStyle/>
                    <a:p>
                      <a:pPr algn="l" fontAlgn="t"/>
                      <a:r>
                        <a:rPr lang="en-US" altLang="zh-CN" sz="1000" b="0" i="0" u="none" strike="noStrike" dirty="0">
                          <a:solidFill>
                            <a:srgbClr val="000000"/>
                          </a:solidFill>
                          <a:effectLst/>
                          <a:latin typeface="微软雅黑" panose="020B0503020204020204" pitchFamily="34" charset="-122"/>
                          <a:ea typeface="微软雅黑" panose="020B0503020204020204" pitchFamily="34" charset="-122"/>
                        </a:rPr>
                        <a:t>10.1.5</a:t>
                      </a:r>
                    </a:p>
                  </a:txBody>
                  <a:tcPr marL="45720" marR="45720" marT="10800" marB="10800"/>
                </a:tc>
              </a:tr>
            </a:tbl>
          </a:graphicData>
        </a:graphic>
      </p:graphicFrame>
    </p:spTree>
    <p:extLst>
      <p:ext uri="{BB962C8B-B14F-4D97-AF65-F5344CB8AC3E}">
        <p14:creationId xmlns:p14="http://schemas.microsoft.com/office/powerpoint/2010/main" val="1507638569"/>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F2552158F8185D44A8848B98AEA319AF" ma:contentTypeVersion="12" ma:contentTypeDescription="Create a new document." ma:contentTypeScope="" ma:versionID="6a36ef4f892f86ce52de6a1653dbd950">
  <xsd:schema xmlns:xsd="http://www.w3.org/2001/XMLSchema" xmlns:xs="http://www.w3.org/2001/XMLSchema" xmlns:p="http://schemas.microsoft.com/office/2006/metadata/properties" xmlns:ns3="a915fe38-2618-47b6-8303-829fb71466d5" xmlns:ns4="23d77754-4ccc-4c57-9291-cab09e81894a" targetNamespace="http://schemas.microsoft.com/office/2006/metadata/properties" ma:root="true" ma:fieldsID="f7034ffd361f586299d0e2788fe1325b" ns3:_="" ns4:_="">
    <xsd:import namespace="a915fe38-2618-47b6-8303-829fb71466d5"/>
    <xsd:import namespace="23d77754-4ccc-4c57-9291-cab09e81894a"/>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AutoKeyPoints" minOccurs="0"/>
                <xsd:element ref="ns3:MediaServiceKeyPoints" minOccurs="0"/>
                <xsd:element ref="ns4:SharedWithUsers" minOccurs="0"/>
                <xsd:element ref="ns4:SharedWithDetails" minOccurs="0"/>
                <xsd:element ref="ns4:SharingHintHash"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915fe38-2618-47b6-8303-829fb71466d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d77754-4ccc-4c57-9291-cab09e81894a"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SharingHintHash" ma:index="18"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5C68143-B530-4487-9EA7-5BCC5970B48F}">
  <ds:schemaRefs>
    <ds:schemaRef ds:uri="http://schemas.openxmlformats.org/package/2006/metadata/core-properties"/>
    <ds:schemaRef ds:uri="http://purl.org/dc/dcmitype/"/>
    <ds:schemaRef ds:uri="http://schemas.microsoft.com/office/2006/metadata/properties"/>
    <ds:schemaRef ds:uri="http://www.w3.org/XML/1998/namespace"/>
    <ds:schemaRef ds:uri="http://schemas.microsoft.com/office/2006/documentManagement/types"/>
    <ds:schemaRef ds:uri="http://schemas.microsoft.com/office/infopath/2007/PartnerControls"/>
    <ds:schemaRef ds:uri="23d77754-4ccc-4c57-9291-cab09e81894a"/>
    <ds:schemaRef ds:uri="a915fe38-2618-47b6-8303-829fb71466d5"/>
    <ds:schemaRef ds:uri="http://purl.org/dc/terms/"/>
    <ds:schemaRef ds:uri="http://purl.org/dc/elements/1.1/"/>
  </ds:schemaRefs>
</ds:datastoreItem>
</file>

<file path=customXml/itemProps2.xml><?xml version="1.0" encoding="utf-8"?>
<ds:datastoreItem xmlns:ds="http://schemas.openxmlformats.org/officeDocument/2006/customXml" ds:itemID="{874266F6-0ED4-4E4E-9B55-710101289C5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915fe38-2618-47b6-8303-829fb71466d5"/>
    <ds:schemaRef ds:uri="23d77754-4ccc-4c57-9291-cab09e8189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F070948-0CB2-4F99-ACC8-E715860BC6B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349077</TotalTime>
  <Words>2737</Words>
  <Application>Microsoft Office PowerPoint</Application>
  <PresentationFormat>宽屏</PresentationFormat>
  <Paragraphs>697</Paragraphs>
  <Slides>12</Slides>
  <Notes>10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12</vt:i4>
      </vt:variant>
    </vt:vector>
  </HeadingPairs>
  <TitlesOfParts>
    <vt:vector size="19" baseType="lpstr">
      <vt:lpstr>宋体</vt:lpstr>
      <vt:lpstr>微软雅黑</vt:lpstr>
      <vt:lpstr>Arial</vt:lpstr>
      <vt:lpstr>Arial Black</vt:lpstr>
      <vt:lpstr>Calibri</vt:lpstr>
      <vt:lpstr>Times New Roman</vt:lpstr>
      <vt:lpstr>3gpp</vt:lpstr>
      <vt:lpstr>Status Report RAN WG4 </vt:lpstr>
      <vt:lpstr>Summary (1/2)</vt:lpstr>
      <vt:lpstr>Summary (2/2)</vt:lpstr>
      <vt:lpstr>Statistics</vt:lpstr>
      <vt:lpstr>Rel-18 status and RAN4 related issues</vt:lpstr>
      <vt:lpstr>RAN4 new WI/SI proposals (Rel-19)</vt:lpstr>
      <vt:lpstr>RAN4 new WI/SI proposals (Rel-19)</vt:lpstr>
      <vt:lpstr>RAN4 new WI/SI proposals (Rel-19)</vt:lpstr>
      <vt:lpstr>RAN4 new WI/SI proposals (Rel-19)</vt:lpstr>
      <vt:lpstr>RAN4 TU Planning</vt:lpstr>
      <vt:lpstr>TEI CR</vt:lpstr>
      <vt:lpstr>Thank You All!</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RAN4#94 E-meeting Arrangements and Guidelines</dc:title>
  <dc:creator>Administrator</dc:creator>
  <cp:keywords>CTPClassification=CTP_NT</cp:keywords>
  <cp:lastModifiedBy>Huawei</cp:lastModifiedBy>
  <cp:revision>3208</cp:revision>
  <cp:lastPrinted>2016-09-15T08:31:35Z</cp:lastPrinted>
  <dcterms:created xsi:type="dcterms:W3CDTF">2009-11-27T05:15:11Z</dcterms:created>
  <dcterms:modified xsi:type="dcterms:W3CDTF">2023-12-11T11:35:18Z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TitusGUID">
    <vt:lpwstr>6f9c0495-a83c-462b-8664-67016d5bf2d5</vt:lpwstr>
  </property>
  <property fmtid="{D5CDD505-2E9C-101B-9397-08002B2CF9AE}" pid="4" name="CTP_TimeStamp">
    <vt:lpwstr>2020-06-04 10:01:06Z</vt:lpwstr>
  </property>
  <property fmtid="{D5CDD505-2E9C-101B-9397-08002B2CF9AE}" pid="5" name="CTP_BU">
    <vt:lpwstr>NA</vt:lpwstr>
  </property>
  <property fmtid="{D5CDD505-2E9C-101B-9397-08002B2CF9AE}" pid="6" name="CTP_IDSID">
    <vt:lpwstr>NA</vt:lpwstr>
  </property>
  <property fmtid="{D5CDD505-2E9C-101B-9397-08002B2CF9AE}" pid="7" name="CTP_WWID">
    <vt:lpwstr>NA</vt:lpwstr>
  </property>
  <property fmtid="{D5CDD505-2E9C-101B-9397-08002B2CF9AE}" pid="8" name="CTPClassification">
    <vt:lpwstr>CTP_NT</vt:lpwstr>
  </property>
  <property fmtid="{D5CDD505-2E9C-101B-9397-08002B2CF9AE}" pid="9" name="ContentTypeId">
    <vt:lpwstr>0x010100F2552158F8185D44A8848B98AEA319AF</vt:lpwstr>
  </property>
  <property fmtid="{D5CDD505-2E9C-101B-9397-08002B2CF9AE}" pid="10" name="_2015_ms_pID_725343">
    <vt:lpwstr>(3)TE3FBeahLr78zOPf3vhyEFEtHnhTH6GJAE3y7GlheHFa0wg39TROCEfYdop/yoZUQL8GO6NU
k00upHuQd2mqBNLX0jv1yGKFkhiQhbElM+c9oKP9ic8Ku7G6GmMsV9VxJGNib7+pmwDZsuTU
7JL/+AZkll8T2HZRsBZvnSXkz9iYcuWsH7kU7KPVR3X1JvOVeqokgU2Oaln/fr3Y8koeKOkG
QYgQxCKKe5qqygR60g</vt:lpwstr>
  </property>
  <property fmtid="{D5CDD505-2E9C-101B-9397-08002B2CF9AE}" pid="11" name="_2015_ms_pID_7253431">
    <vt:lpwstr>Vwv9tYw2jnlBOqP3qlxXmWzKZ7dCdiLsXblpwiPnt2dpN/H1MXLe7L
NYhpxXprP1CcHCCp0o0YEkDrQy7oMlnma7c46AIdAoj+pPPi5ufDxk9Zj+7wmk6pQbnJBk40
AdYgsjH7ZS+TwxbmkLt0zS4lPeOsd/YOcIBe800Tznqk4xvJsKfiXIpU7Vv4x5VqgkEJghLi
LYn1+8FN45AkoxIscpog/XxRBEL5wy3BDKp5</vt:lpwstr>
  </property>
  <property fmtid="{D5CDD505-2E9C-101B-9397-08002B2CF9AE}" pid="12" name="_2015_ms_pID_7253432">
    <vt:lpwstr>iw==</vt:lpwstr>
  </property>
  <property fmtid="{D5CDD505-2E9C-101B-9397-08002B2CF9AE}" pid="13" name="_readonly">
    <vt:lpwstr/>
  </property>
  <property fmtid="{D5CDD505-2E9C-101B-9397-08002B2CF9AE}" pid="14" name="_change">
    <vt:lpwstr/>
  </property>
  <property fmtid="{D5CDD505-2E9C-101B-9397-08002B2CF9AE}" pid="15" name="_full-control">
    <vt:lpwstr/>
  </property>
  <property fmtid="{D5CDD505-2E9C-101B-9397-08002B2CF9AE}" pid="16" name="sflag">
    <vt:lpwstr>1702294473</vt:lpwstr>
  </property>
</Properties>
</file>