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Lst>
  <p:notesMasterIdLst>
    <p:notesMasterId r:id="rId10"/>
  </p:notesMasterIdLst>
  <p:handoutMasterIdLst>
    <p:handoutMasterId r:id="rId43"/>
  </p:handoutMasterIdLst>
  <p:sldIdLst>
    <p:sldId id="303" r:id="rId9"/>
    <p:sldId id="1422" r:id="rId11"/>
    <p:sldId id="1423" r:id="rId12"/>
    <p:sldId id="1425" r:id="rId13"/>
    <p:sldId id="1648" r:id="rId14"/>
    <p:sldId id="1532" r:id="rId15"/>
    <p:sldId id="941" r:id="rId16"/>
    <p:sldId id="1241" r:id="rId17"/>
    <p:sldId id="1564" r:id="rId18"/>
    <p:sldId id="1624" r:id="rId19"/>
    <p:sldId id="1625" r:id="rId20"/>
    <p:sldId id="1600" r:id="rId21"/>
    <p:sldId id="1601" r:id="rId22"/>
    <p:sldId id="1698" r:id="rId23"/>
    <p:sldId id="1679" r:id="rId24"/>
    <p:sldId id="1566" r:id="rId25"/>
    <p:sldId id="954" r:id="rId26"/>
    <p:sldId id="1431" r:id="rId27"/>
    <p:sldId id="1432" r:id="rId28"/>
    <p:sldId id="1571" r:id="rId29"/>
    <p:sldId id="1328" r:id="rId30"/>
    <p:sldId id="1567" r:id="rId31"/>
    <p:sldId id="1533" r:id="rId32"/>
    <p:sldId id="1602" r:id="rId33"/>
    <p:sldId id="1603" r:id="rId34"/>
    <p:sldId id="1623" r:id="rId35"/>
    <p:sldId id="1680" r:id="rId36"/>
    <p:sldId id="1595" r:id="rId37"/>
    <p:sldId id="1622" r:id="rId38"/>
    <p:sldId id="1568" r:id="rId39"/>
    <p:sldId id="1569" r:id="rId40"/>
    <p:sldId id="1604" r:id="rId41"/>
    <p:sldId id="940" r:id="rId42"/>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8"/>
    <p:restoredTop sz="95316"/>
  </p:normalViewPr>
  <p:slideViewPr>
    <p:cSldViewPr snapToGrid="0" showGuides="1">
      <p:cViewPr varScale="1">
        <p:scale>
          <a:sx n="113" d="100"/>
          <a:sy n="113" d="100"/>
        </p:scale>
        <p:origin x="1758" y="114"/>
      </p:cViewPr>
      <p:guideLst>
        <p:guide orient="horz" pos="2292"/>
        <p:guide pos="465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1.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86715" y="817563"/>
            <a:ext cx="6961188" cy="859790"/>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102</a:t>
            </a:r>
            <a:r>
              <a:rPr lang="en-GB" altLang="ja-JP" sz="2000" b="1" i="1" dirty="0">
                <a:latin typeface="Arial" panose="020B0604020202020204" pitchFamily="34" charset="0"/>
              </a:rPr>
              <a:t>, </a:t>
            </a:r>
            <a:r>
              <a:rPr lang="en-US" altLang="en-GB" sz="2000" b="1" i="1" dirty="0">
                <a:latin typeface="Arial" panose="020B0604020202020204" pitchFamily="34" charset="0"/>
              </a:rPr>
              <a:t>Edinburgh, GB</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Dec</a:t>
            </a:r>
            <a:r>
              <a:rPr lang="en-GB" altLang="ja-JP" sz="2000" b="1" i="1" dirty="0">
                <a:latin typeface="Arial" panose="020B0604020202020204" pitchFamily="34" charset="0"/>
              </a:rPr>
              <a:t> </a:t>
            </a:r>
            <a:r>
              <a:rPr lang="en-US" altLang="en-GB" sz="2000" b="1" i="1" dirty="0">
                <a:latin typeface="Arial" panose="020B0604020202020204" pitchFamily="34" charset="0"/>
              </a:rPr>
              <a:t>11</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15</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3</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RP-232708</a:t>
            </a: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587375"/>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Consider MBS as a communication service in Rel-18. Introduce an extensible IE with 2 codepoints for MBS.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Either MBS Service Area or MBS Session ID will not be explicitly added into MBS QoE configuration in Rel-18.</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PTP or PTM transmission info in QoE report.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After UE switches from IDLE to CONNECTED, QoE Area Scope and Available RVQoE metrics shall be avaliabled at new serving gNB.</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priority information as assistance information for QoE.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UE based solution for IDLE QoE configuration retrieve in Rel-18 IDLE/INACTIVE QoE.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QoE measurement should be continued when switcing between multicast and unicast transmission mode for an ongoing session.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Release all SN configured QoE measurements during SN release.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Transparent reporting for RVQoE over RRC is not supported.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Confirm the usage of RRC transfer message to forward RVQoE reports and/or QoE reports between MN and SN.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Include SN-related QMC configuration IE in the following messages:</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Handover Request </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Addition Request</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Change Required </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Modification Required</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Modification Request Acknowledge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RAN3 will not pursue Buffer level threshold-based RVQoE reporting in Rel-18.</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 non-UE associated class-2 procedure could be defined for the DU to deactivate RVQoE reporting over F1.</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587375"/>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HO from LTE/5GC to NR, there is no impacts to RAN3.</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From NR to LTE, the source node decides which one of the QoE configuration to keep.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RAN2 will finalize the RRC design on IDLE QoE configuration retrieve based on RAN3 decision on UE based solution. </a:t>
            </a:r>
            <a:endParaRPr lang="en-US" altLang="en-GB"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GB" altLang="zh-CN" sz="16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ea typeface="宋体" panose="02010600030101010101" pitchFamily="2" charset="-122"/>
                <a:cs typeface="Arial" panose="020B0604020202020204" pitchFamily="34" charset="0"/>
                <a:sym typeface="+mn-ea"/>
              </a:rPr>
              <a:t>The R18 QoE WI is completed in RAN3.</a:t>
            </a: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Support of the AI/ML function does not apply to ng-eNBs (E-UTRA nodes connected to 5GC).</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Clean all FFSs in the stage2 and stage3 BLCR.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Load Balancing:</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one pair of measurement IDs, the frequency at which the data collection update messages are signaled is determined by the current reporting periodicity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reporting periodicity for UE performance feedback reuses the existing Reporting Periodicity in Data Collection Request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UE performance feedback measurement collection duration is the time duration starting at handover execution.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measurement collection durations for UE performance feedback and UE trajectory are not expressed as single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Average Packet Delay UL IE and Average Packet Delay DL IE within Average Packet Delay IE. These IE are defined as INTEGER (0..10000).</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Predicted Resource Status IE only includes the SSB Area Radio Resource Status List IE, excluding the DL scheduling PDCCH CCE usage IE and UL scheduling PDCCH CCE usage IE. And remove the FFS on the details of Predicted Resource Status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Cell To Report List IE in the DATA COLLECTION REQUEST message is not used for requesting UE performance feedback.</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the Number of Visited Cells IE in target NR-RAN node within the scope of (1..16).Define the new Time Duration IE as INTEGER (1..4096...)s.Define the Measurement Collection Duration as INTEGER (1..5000, ...) per millisecond.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Mobility Optimization:</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Encode the Measured UE Trajectory with new IE with Global NG-RAN Cell Identity and Time UE Stays in Cell as mandatory.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a new Time Duration IE for the collection of measured UE trajectory in the DATA COLLECTION REQUEST message (1..4096..) per seconds.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a new Number of Visited Cell IE for the collection of measured UE trajectory in the DATA COLLECTION REQUEST message within the scope of (1..16).</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Energy Saving:</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area where the “Energy Consumption – to Energy Cost” mapping rule is applicable is up to the Operator.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solidFill>
                  <a:srgbClr val="FF0000"/>
                </a:solidFill>
                <a:ea typeface="宋体" panose="02010600030101010101" pitchFamily="2" charset="-122"/>
                <a:cs typeface="Arial" panose="020B0604020202020204" pitchFamily="34" charset="0"/>
                <a:sym typeface="+mn-ea"/>
              </a:rPr>
              <a:t>The R18 AI/ML for NG-RAN WI is completed in RAN3.</a:t>
            </a:r>
            <a:endParaRPr lang="en-US" altLang="zh-CN" sz="1400" dirty="0">
              <a:solidFill>
                <a:srgbClr val="FF0000"/>
              </a:solidFill>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a:ln>
                  <a:noFill/>
                </a:ln>
                <a:solidFill>
                  <a:srgbClr val="FF0000"/>
                </a:solidFill>
                <a:effectLst/>
                <a:uLnTx/>
                <a:uFillTx/>
                <a:sym typeface="+mn-ea"/>
              </a:rPr>
              <a:t>The rapporteur to update the WI to add TS38.420 in RAN#102.</a:t>
            </a:r>
            <a:endParaRPr lang="en-US" altLang="zh-CN" sz="1400">
              <a:ln>
                <a:noFill/>
              </a:ln>
              <a:solidFill>
                <a:srgbClr val="FF0000"/>
              </a:solidFill>
              <a:effectLst/>
              <a:uLnTx/>
              <a:uFillTx/>
              <a:sym typeface="+mn-ea"/>
            </a:endParaRPr>
          </a:p>
          <a:p>
            <a:pPr marL="87630" indent="-87630">
              <a:lnSpc>
                <a:spcPct val="93000"/>
              </a:lnSpc>
              <a:spcBef>
                <a:spcPct val="15000"/>
              </a:spcBef>
              <a:spcAft>
                <a:spcPct val="15000"/>
              </a:spcAft>
              <a:buSzPct val="100000"/>
              <a:defRPr/>
            </a:pPr>
            <a:endParaRPr lang="en-US" altLang="zh-CN" sz="1400" dirty="0">
              <a:solidFill>
                <a:srgbClr val="FF0000"/>
              </a:solidFill>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8064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600710"/>
            <a:ext cx="8388350" cy="581342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RAN3 assumes Xn is always available between MT’s CU and DU’s CU. The authorization status update is passed from the MT’s CU to the DU’s CU via Transport Management Modification Request message.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For mIAB-node integration, in case the MT’s CU receives the mIAB authorization status set to “non-authorized”, it will not establish backhaul resources for this mIAB-node.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gNB-ID of the MT’s CU, MT-ID and MT’s ULI (NR CGI + TAI) is passed over F1AP for all scenarios.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Use the BAP address as the identifier for the MT in the initial TMM message sent by the DU’s CU to the MT’s CU.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mIAB-DU and mIAB-MT can integrate at different CUs. For this purpose, OAM can be used to configure the mIAB-DU with: a) the donor CU to connect to, and b) the parameters used by the mIAB-DU.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HO request for an mIAB-node should contain an explicit indication related to mobile IAB, where such indication is optional/reject. This indication is the mIAB authorization status (authorized/not-authorised). There is no need for defining any additional mIAB indication.</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Transfer of mobile IAB authorization state in NGAP DOWNLINK NAS TRANSPORT.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Add mIAB authorization status indicator in mIAB-MT’s Xn Context Retrieve Response message analogue to Xn HO Request message.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With respect to RAN3 work, dual-connectivity for the mobile IAB-MT is not pursued in Rel18.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MT’s CU sends an NGAP indication to AMF in the NGAP UE CONTEXT RELEASE REQUEST to indicate that the IAB MT can be deregistered. The indication to be captured via a new cause value.”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MIAB F1 SETUP OUTCOME NOTIFICATION message to include the gNB-ID of the target DU’s CU.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Reply LS to RAN2 on UE RACH-less handover for mobile IAB is agreed in R3-237856</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solidFill>
                  <a:srgbClr val="FF0000"/>
                </a:solidFill>
                <a:ea typeface="宋体" panose="02010600030101010101" pitchFamily="2" charset="-122"/>
                <a:cs typeface="Arial" panose="020B0604020202020204" pitchFamily="34" charset="0"/>
                <a:sym typeface="+mn-ea"/>
              </a:rPr>
              <a:t>The R18 mobile IAB WI is completed in RAN3.</a:t>
            </a:r>
            <a:endParaRPr lang="en-US" altLang="zh-CN" sz="1400" dirty="0">
              <a:solidFill>
                <a:srgbClr val="FF0000"/>
              </a:solidFill>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a:ln>
                  <a:noFill/>
                </a:ln>
                <a:solidFill>
                  <a:srgbClr val="FF0000"/>
                </a:solidFill>
                <a:effectLst/>
                <a:uLnTx/>
                <a:uFillTx/>
                <a:sym typeface="+mn-ea"/>
              </a:rPr>
              <a:t>The rapporteur to update the WI to add TS38.420 in RAN#102.</a:t>
            </a:r>
            <a:endParaRPr lang="en-US" altLang="zh-CN" sz="1400">
              <a:ln>
                <a:noFill/>
              </a:ln>
              <a:solidFill>
                <a:srgbClr val="FF0000"/>
              </a:solidFill>
              <a:effectLst/>
              <a:uLnTx/>
              <a:uFillTx/>
              <a:sym typeface="+mn-ea"/>
            </a:endParaRPr>
          </a:p>
          <a:p>
            <a:pPr marL="87630" indent="-87630">
              <a:lnSpc>
                <a:spcPct val="93000"/>
              </a:lnSpc>
              <a:spcBef>
                <a:spcPct val="15000"/>
              </a:spcBef>
              <a:spcAft>
                <a:spcPct val="15000"/>
              </a:spcAft>
              <a:buSzPct val="100000"/>
              <a:defRPr/>
            </a:pPr>
            <a:endParaRPr lang="en-US" altLang="zh-CN" sz="1400" dirty="0">
              <a:solidFill>
                <a:srgbClr val="FF0000"/>
              </a:solidFill>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373380" y="762000"/>
            <a:ext cx="8388350" cy="6094095"/>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Progress in the last quarter</a:t>
            </a:r>
            <a:endParaRPr lang="en-GB" altLang="zh-CN" sz="1600" b="1" u="sng" dirty="0">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cs typeface="Arial" panose="020B0604020202020204" pitchFamily="34" charset="0"/>
                <a:sym typeface="+mn-ea"/>
              </a:rPr>
              <a:t>LTM</a:t>
            </a:r>
            <a:endParaRPr lang="en-US" altLang="zh-CN" sz="1400" dirty="0">
              <a:cs typeface="Arial" panose="020B0604020202020204" pitchFamily="34" charset="0"/>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reference configuration.</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a LTM Configuration ID in UE CONTEXT SETUP/MODIFICATION REQUEST message.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Use F1 Setup/gNB Configuration Update procedure to retrieve RS configuration before step 2.</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Add a new cause value “LTM Triggered” for S-NODE RELEASE REQUEST message, and SN cannot reject the release request in this case.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two new class 2 procedures with different name to signal the selected beam information/TA information.</a:t>
            </a:r>
            <a:endParaRPr lang="en-US" altLang="zh-CN" sz="1400">
              <a:ln>
                <a:noFill/>
              </a:ln>
              <a:effectLst/>
              <a:uLnTx/>
              <a:uFillTx/>
              <a:cs typeface="+mn-ea"/>
              <a:sym typeface="+mn-ea"/>
            </a:endParaRPr>
          </a:p>
          <a:p>
            <a:pPr marL="87630" indent="-87630">
              <a:lnSpc>
                <a:spcPct val="93000"/>
              </a:lnSpc>
              <a:spcBef>
                <a:spcPct val="15000"/>
              </a:spcBef>
              <a:spcAft>
                <a:spcPct val="15000"/>
              </a:spcAft>
              <a:buSzPct val="100000"/>
              <a:defRPr/>
            </a:pPr>
            <a:r>
              <a:rPr lang="en-US" altLang="zh-CN" sz="1400">
                <a:ln>
                  <a:noFill/>
                </a:ln>
                <a:effectLst/>
                <a:uLnTx/>
                <a:uFillTx/>
                <a:cs typeface="+mn-ea"/>
                <a:sym typeface="+mn-ea"/>
              </a:rPr>
              <a:t>Support CHO in NR-DC:</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Include PSCell ID in the HO SUCCESS message.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a new IE (removing FFS) to indicate the direct path availability between target SN and the source MN in SN Additional Request ACK.</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Data forwarding Path and direct forwarding path availability are designed for simple solution.</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Change the position of the Execution Condition Information IE into the HandoverCommand message (RAN2 agreement), Remove the execution condition Information IE from XnAP BLCR.</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Change the indicator CHO-only reconfiguration to CHO-CPAC configuration indicator. The value is “cho-only-not- prepared. Add semantic description to explain the meaning of the value cho-only-not-prepared, which is to indicate that CHO with SCG or CHO without SCG.</a:t>
            </a:r>
            <a:endParaRPr lang="en-US" altLang="zh-CN" sz="1400" dirty="0">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cs typeface="Arial" panose="020B0604020202020204" pitchFamily="34" charset="0"/>
                <a:sym typeface="+mn-ea"/>
              </a:rPr>
              <a:t>S-CPAC:</a:t>
            </a:r>
            <a:endParaRPr lang="en-US" altLang="zh-CN" sz="1400" dirty="0">
              <a:cs typeface="Arial" panose="020B0604020202020204" pitchFamily="34" charset="0"/>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RAN3 provides new signalling flow chart(s) and procedural text(s) to capture Rel18 S-CPAC in TS37.340. </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the agreements made by RAN2 and SA3.</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data forwarding.</a:t>
            </a:r>
            <a:endParaRPr lang="en-US" altLang="zh-CN" sz="1400">
              <a:ln>
                <a:noFill/>
              </a:ln>
              <a:effectLst/>
              <a:uLnTx/>
              <a:uFillTx/>
              <a:cs typeface="+mn-ea"/>
              <a:sym typeface="+mn-ea"/>
            </a:endParaRPr>
          </a:p>
          <a:p>
            <a:pPr marL="272415" indent="0" latinLnBrk="0">
              <a:lnSpc>
                <a:spcPct val="93000"/>
              </a:lnSpc>
              <a:spcBef>
                <a:spcPts val="0"/>
              </a:spcBef>
              <a:spcAft>
                <a:spcPts val="0"/>
              </a:spcAft>
              <a:buSzPct val="100000"/>
              <a:buNone/>
              <a:defRPr/>
            </a:pPr>
            <a:endParaRPr lang="en-US" altLang="zh-CN" sz="14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Other important info</a:t>
            </a:r>
            <a:endParaRPr lang="en-GB" altLang="zh-CN" sz="1600" b="1" u="sng" dirty="0">
              <a:cs typeface="Arial" panose="020B0604020202020204" pitchFamily="34" charset="0"/>
              <a:sym typeface="+mn-ea"/>
            </a:endParaRPr>
          </a:p>
          <a:p>
            <a:pPr marL="0" indent="0">
              <a:lnSpc>
                <a:spcPct val="93000"/>
              </a:lnSpc>
              <a:spcBef>
                <a:spcPct val="15000"/>
              </a:spcBef>
              <a:spcAft>
                <a:spcPct val="15000"/>
              </a:spcAft>
            </a:pPr>
            <a:r>
              <a:rPr lang="en-US" altLang="zh-CN" sz="1400" dirty="0">
                <a:solidFill>
                  <a:srgbClr val="FF0000"/>
                </a:solidFill>
                <a:ea typeface="宋体" panose="02010600030101010101" pitchFamily="2" charset="-122"/>
                <a:cs typeface="Arial" panose="020B0604020202020204" pitchFamily="34" charset="0"/>
              </a:rPr>
              <a:t>The R18 NR Mobility Enhancement WI is completed in RAN3.</a:t>
            </a:r>
            <a:endParaRPr lang="en-US" altLang="zh-CN" sz="1400" noProof="1">
              <a:solidFill>
                <a:srgbClr val="FF0000"/>
              </a:solidFill>
              <a:ea typeface="宋体" panose="02010600030101010101" pitchFamily="2" charset="-122"/>
              <a:cs typeface="Arial" panose="020B0604020202020204" pitchFamily="34" charset="0"/>
            </a:endParaRPr>
          </a:p>
          <a:p>
            <a:pPr marL="0" lvl="0" indent="0">
              <a:lnSpc>
                <a:spcPct val="93000"/>
              </a:lnSpc>
              <a:spcBef>
                <a:spcPct val="15000"/>
              </a:spcBef>
              <a:spcAft>
                <a:spcPct val="15000"/>
              </a:spcAft>
              <a:buSzPct val="100000"/>
              <a:buNone/>
              <a:defRPr/>
            </a:pPr>
            <a:endParaRPr kumimoji="0" lang="en-GB" sz="1600"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6562" name="Title 1"/>
          <p:cNvSpPr>
            <a:spLocks noGrp="1"/>
          </p:cNvSpPr>
          <p:nvPr/>
        </p:nvSpPr>
        <p:spPr>
          <a:xfrm>
            <a:off x="-381000" y="179705"/>
            <a:ext cx="8395335" cy="56324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US" sz="3600" dirty="0"/>
              <a:t>   </a:t>
            </a:r>
            <a:r>
              <a:rPr lang="en-US" altLang="en-US" sz="3600" dirty="0">
                <a:sym typeface="+mn-ea"/>
              </a:rPr>
              <a:t>R18 Mobility Enh. WI</a:t>
            </a:r>
            <a:endParaRPr lang="en-US" alt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ea typeface="宋体" panose="02010600030101010101" pitchFamily="2" charset="-122"/>
                <a:cs typeface="Arial" panose="020B0604020202020204" pitchFamily="34" charset="0"/>
                <a:sym typeface="+mn-ea"/>
              </a:rPr>
              <a:t>Network sharing for MBS Broadcast:</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NG-U/F1-U tunnel management (e.g., NGAP/E1AP/F1AP) in case of network sharing (MOCN and multiple cell-ID broadcast scenarios), e.g., NG-U/F1-U can be optionally established.</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New procedure defined to enable RAN node/gNB-DU to trigger NG-U/F1-U establishment. (Specifically, on F1AP, a class 2 gNB-DU initiated Transport Resource establishment procedure was introduced to trigger the class 1 Broadcast Context Modification procedure from gNB-CU to establish F1-U)</a:t>
            </a:r>
            <a:endParaRPr lang="en-US" altLang="zh-CN" sz="1400" noProof="1">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ea typeface="宋体" panose="02010600030101010101" pitchFamily="2" charset="-122"/>
                <a:cs typeface="Arial" panose="020B0604020202020204" pitchFamily="34" charset="0"/>
                <a:sym typeface="+mn-ea"/>
              </a:rPr>
              <a:t>RRC_INACTIVE reception for MBS Multicast:</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Alignment with RAN2 progress on Multicast reception for UE in RRC_INACTIVE (e.g., SIBx), and introduce a new F1AP procedure to deliver IEs including </a:t>
            </a:r>
            <a:r>
              <a:rPr lang="en-US" altLang="zh-CN" sz="1400" i="1" noProof="1">
                <a:ea typeface="宋体" panose="02010600030101010101" pitchFamily="2" charset="-122"/>
                <a:cs typeface="Arial" panose="020B0604020202020204" pitchFamily="34" charset="0"/>
                <a:sym typeface="+mn-ea"/>
              </a:rPr>
              <a:t>MBS-NeighbourCellList</a:t>
            </a:r>
            <a:r>
              <a:rPr lang="en-US" altLang="zh-CN" sz="1400" noProof="1">
                <a:ea typeface="宋体" panose="02010600030101010101" pitchFamily="2" charset="-122"/>
                <a:cs typeface="Arial" panose="020B0604020202020204" pitchFamily="34" charset="0"/>
                <a:sym typeface="+mn-ea"/>
              </a:rPr>
              <a:t> IE , </a:t>
            </a:r>
            <a:r>
              <a:rPr lang="en-US" altLang="zh-CN" sz="1400" i="1" noProof="1">
                <a:ea typeface="宋体" panose="02010600030101010101" pitchFamily="2" charset="-122"/>
                <a:cs typeface="Arial" panose="020B0604020202020204" pitchFamily="34" charset="0"/>
                <a:sym typeface="+mn-ea"/>
              </a:rPr>
              <a:t>thresholdMBS-List</a:t>
            </a:r>
            <a:r>
              <a:rPr lang="en-US" altLang="zh-CN" sz="1400" noProof="1">
                <a:ea typeface="宋体" panose="02010600030101010101" pitchFamily="2" charset="-122"/>
                <a:cs typeface="Arial" panose="020B0604020202020204" pitchFamily="34" charset="0"/>
                <a:sym typeface="+mn-ea"/>
              </a:rPr>
              <a:t> IE, </a:t>
            </a:r>
            <a:r>
              <a:rPr lang="en-US" altLang="zh-CN" sz="1400" i="1" noProof="1">
                <a:ea typeface="宋体" panose="02010600030101010101" pitchFamily="2" charset="-122"/>
                <a:cs typeface="Arial" panose="020B0604020202020204" pitchFamily="34" charset="0"/>
                <a:sym typeface="+mn-ea"/>
              </a:rPr>
              <a:t>RRC</a:t>
            </a:r>
            <a:r>
              <a:rPr lang="en-US" altLang="zh-CN" sz="1400" noProof="1">
                <a:ea typeface="宋体" panose="02010600030101010101" pitchFamily="2" charset="-122"/>
                <a:cs typeface="Arial" panose="020B0604020202020204" pitchFamily="34" charset="0"/>
                <a:sym typeface="+mn-ea"/>
              </a:rPr>
              <a:t> </a:t>
            </a:r>
            <a:r>
              <a:rPr lang="en-US" altLang="zh-CN" sz="1400" i="1" noProof="1">
                <a:ea typeface="宋体" panose="02010600030101010101" pitchFamily="2" charset="-122"/>
                <a:cs typeface="Arial" panose="020B0604020202020204" pitchFamily="34" charset="0"/>
                <a:sym typeface="+mn-ea"/>
              </a:rPr>
              <a:t>Multicast MTCH Neighbour Cell Information</a:t>
            </a:r>
            <a:r>
              <a:rPr lang="en-US" altLang="zh-CN" sz="1400" noProof="1">
                <a:ea typeface="宋体" panose="02010600030101010101" pitchFamily="2" charset="-122"/>
                <a:cs typeface="Arial" panose="020B0604020202020204" pitchFamily="34" charset="0"/>
                <a:sym typeface="+mn-ea"/>
              </a:rPr>
              <a:t> IE and </a:t>
            </a:r>
            <a:r>
              <a:rPr lang="en-US" altLang="zh-CN" sz="1400" i="1" noProof="1">
                <a:ea typeface="宋体" panose="02010600030101010101" pitchFamily="2" charset="-122"/>
                <a:cs typeface="Arial" panose="020B0604020202020204" pitchFamily="34" charset="0"/>
                <a:sym typeface="+mn-ea"/>
              </a:rPr>
              <a:t>ThresholdIndex</a:t>
            </a:r>
            <a:r>
              <a:rPr lang="en-US" altLang="zh-CN" sz="1400" noProof="1">
                <a:ea typeface="宋体" panose="02010600030101010101" pitchFamily="2" charset="-122"/>
                <a:cs typeface="Arial" panose="020B0604020202020204" pitchFamily="34" charset="0"/>
                <a:sym typeface="+mn-ea"/>
              </a:rPr>
              <a:t> IE.</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Explicit indication is introduced as per cell per session level to indicate the multicast RRC Inactive reception mode activation/deactivation.</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Explicit indication is introduced to indicate stop of broadcasting </a:t>
            </a:r>
            <a:r>
              <a:rPr lang="en-US" altLang="zh-CN" sz="1400" i="1" noProof="1">
                <a:ea typeface="宋体" panose="02010600030101010101" pitchFamily="2" charset="-122"/>
                <a:cs typeface="Arial" panose="020B0604020202020204" pitchFamily="34" charset="0"/>
                <a:sym typeface="+mn-ea"/>
              </a:rPr>
              <a:t>RRC Multicast MTCH Neighbour Cell Information</a:t>
            </a:r>
            <a:r>
              <a:rPr lang="en-US" altLang="zh-CN" sz="1400" noProof="1">
                <a:ea typeface="宋体" panose="02010600030101010101" pitchFamily="2" charset="-122"/>
                <a:cs typeface="Arial" panose="020B0604020202020204" pitchFamily="34" charset="0"/>
                <a:sym typeface="+mn-ea"/>
              </a:rPr>
              <a:t> IE and </a:t>
            </a:r>
            <a:r>
              <a:rPr lang="en-US" altLang="zh-CN" sz="1400" i="1" noProof="1">
                <a:ea typeface="宋体" panose="02010600030101010101" pitchFamily="2" charset="-122"/>
                <a:cs typeface="Arial" panose="020B0604020202020204" pitchFamily="34" charset="0"/>
                <a:sym typeface="+mn-ea"/>
              </a:rPr>
              <a:t>ThresholdIndex</a:t>
            </a:r>
            <a:r>
              <a:rPr lang="en-US" altLang="zh-CN" sz="1400" noProof="1">
                <a:ea typeface="宋体" panose="02010600030101010101" pitchFamily="2" charset="-122"/>
                <a:cs typeface="Arial" panose="020B0604020202020204" pitchFamily="34" charset="0"/>
                <a:sym typeface="+mn-ea"/>
              </a:rPr>
              <a:t> IE.</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2 code point as (G-RNTI monitoring start, G-RNTI monitoring stop…) in replacement of existing session state IE, from gNB-CU to gNB-DU.</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F1AP supports PTM configuration provision during RRC Release procedure in split gNB scenario.</a:t>
            </a:r>
            <a:endParaRPr lang="en-US" altLang="zh-CN" sz="1400" noProof="1">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400" b="1" u="sng" dirty="0">
                <a:sym typeface="+mn-ea"/>
              </a:rPr>
              <a:t>Other important info:</a:t>
            </a:r>
            <a:endParaRPr lang="en-GB" altLang="zh-CN" sz="14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rgbClr val="FF0000"/>
                </a:solidFill>
                <a:effectLst/>
                <a:uLnTx/>
                <a:uFillTx/>
                <a:latin typeface="+mn-lt"/>
                <a:ea typeface="宋体" panose="02010600030101010101" pitchFamily="2" charset="-122"/>
                <a:cs typeface="Arial" panose="020B0604020202020204" pitchFamily="34" charset="0"/>
                <a:sym typeface="+mn-ea"/>
              </a:rPr>
              <a:t>The R18 NR MBS WI is completed in RAN3.</a:t>
            </a:r>
            <a:endParaRPr kumimoji="0" lang="en-US" altLang="zh-CN" sz="1400" b="0" i="0" u="none" strike="noStrike" kern="0" cap="none" spc="0" normalizeH="0" baseline="0" noProof="1">
              <a:ln>
                <a:noFill/>
              </a:ln>
              <a:solidFill>
                <a:srgbClr val="FF0000"/>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rapporteur to update the WI to include all impacted RAN3 specs in RAN#102.</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noProof="1">
              <a:solidFill>
                <a:srgbClr val="FF0000"/>
              </a:solidFill>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380" y="742950"/>
            <a:ext cx="8388350" cy="571500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gn="l" defTabSz="914400">
              <a:lnSpc>
                <a:spcPct val="93000"/>
              </a:lnSpc>
              <a:spcBef>
                <a:spcPct val="15000"/>
              </a:spcBef>
              <a:spcAft>
                <a:spcPct val="15000"/>
              </a:spcAft>
              <a:buSzTx/>
              <a:buFontTx/>
              <a:buBlip>
                <a:blip r:embed="rId1"/>
              </a:buBlip>
              <a:defRPr/>
            </a:pPr>
            <a:r>
              <a:rPr lang="en-US" altLang="zh-CN" sz="1400">
                <a:ea typeface="宋体" panose="02010600030101010101" pitchFamily="2" charset="-122"/>
                <a:cs typeface="Arial" panose="020B0604020202020204" pitchFamily="34" charset="0"/>
                <a:sym typeface="+mn-ea"/>
              </a:rPr>
              <a:t>Service continuity:</a:t>
            </a:r>
            <a:endParaRPr lang="en-US" altLang="zh-CN" sz="1400">
              <a:ea typeface="宋体" panose="02010600030101010101" pitchFamily="2" charset="-122"/>
              <a:cs typeface="Arial" panose="020B0604020202020204" pitchFamily="34" charset="0"/>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new indication to indicate that this path is related to indirect path is defined in the E1AP BEARER CONTEXT MODIFICATION REQUEST message. </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Indirect Path Indication IE is sent per F1-U tunnel level.</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87630" indent="-87630" algn="l" defTabSz="914400">
              <a:lnSpc>
                <a:spcPct val="93000"/>
              </a:lnSpc>
              <a:spcBef>
                <a:spcPct val="15000"/>
              </a:spcBef>
              <a:spcAft>
                <a:spcPct val="15000"/>
              </a:spcAft>
              <a:buSzTx/>
              <a:buFontTx/>
              <a:buBlip>
                <a:blip r:embed="rId1"/>
              </a:buBlip>
              <a:defRPr/>
            </a:pPr>
            <a:r>
              <a:rPr lang="en-US" altLang="zh-CN" sz="1400">
                <a:ea typeface="宋体" panose="02010600030101010101" pitchFamily="2" charset="-122"/>
                <a:cs typeface="Arial" panose="020B0604020202020204" pitchFamily="34" charset="0"/>
                <a:sym typeface="+mn-ea"/>
              </a:rPr>
              <a:t>Support of Multi-path relay:</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RAN3 agrees to limit mode 1 resource allocation scheme for U2N remote UE under only in intra-DU scenario under multi-path relay in Rel-18.</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For Scenario 2, the ID of the relay UE should be included into the F1AP UE CONTEXT MODIFICATION REQUEST message for indirect path addition.   The gNB-DU UE F1AP ID IE of the Relay UE is used as the Target Relay UE ID IE in the N3C Indirect Path Addition IE.</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For the direct path addition on top of indirect path in inter-DU case, the gNB-CU sends the direct path addition information to the gNB-DU of indirect path.</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Additional Duplication Indication IE is used to support more than one leg (i.e., CA configuration with 2 or 3 legs) on direct Uu path in multi-path based duplication.</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DL RRC message is transmitted via the primary path for split SRB without duplication. The DL RRC message is transmitted via both paths for split SRB with duplication.</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legacy mechanism (i.e., the first UP TNL Information IE of two UP TNL Information IEs) is reused to indicate the primary path for the split DRB in MP. If the first UP TNL Information IE is associated with the DRB Mapping Info IE, the primary path is indirect path. If the DRB Mapping Info IE is not present, the primary path is direct path.</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en-GB" sz="1400" b="1" u="sng" dirty="0">
                <a:sym typeface="+mn-ea"/>
              </a:rPr>
              <a:t>Other important info:</a:t>
            </a:r>
            <a:endParaRPr lang="en-GB" altLang="zh-CN" sz="14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ea typeface="宋体" panose="02010600030101010101" pitchFamily="2" charset="-122"/>
                <a:cs typeface="Arial" panose="020B0604020202020204" pitchFamily="34" charset="0"/>
                <a:sym typeface="+mn-ea"/>
              </a:rPr>
              <a:t>The R18 NR SL Relay WI is completed in RAN3.</a:t>
            </a:r>
            <a:endParaRPr lang="en-US" altLang="zh-CN" sz="1400">
              <a:ln>
                <a:noFill/>
              </a:ln>
              <a:solidFill>
                <a:srgbClr val="FF0000"/>
              </a:solidFill>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rapporteur to update the WI to include TS37.483 and TS38.470 in RAN#102.</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400" b="1" u="sng" dirty="0"/>
          </a:p>
          <a:p>
            <a:pPr marL="0" indent="0">
              <a:lnSpc>
                <a:spcPct val="83000"/>
              </a:lnSpc>
              <a:spcBef>
                <a:spcPct val="15000"/>
              </a:spcBef>
              <a:spcAft>
                <a:spcPct val="15000"/>
              </a:spcAft>
              <a:buNone/>
            </a:pP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lang="en-GB" sz="16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For network verified UE location:</a:t>
            </a:r>
            <a:endParaRPr lang="en-US" altLang="zh-CN"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For NTN UE location verification, we should assume a TRP is associated to a satellite.</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Ephemeris info of the satellites should be configured to the LMF via OAM.</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Association between the satellite and TRP ID should also be configured to LMF via OAM.</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Introduce the Common TA Information and capture it in TP for BLCR on 38.455.</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Reply to RAN2 that all the proposed scenarios from RAN2 in the LS are supported by current NRPPa.</a:t>
            </a:r>
            <a:endParaRPr lang="en-US" altLang="zh-CN" sz="1600">
              <a:ln>
                <a:noFill/>
              </a:ln>
              <a:effectLst/>
              <a:uLnTx/>
              <a:uFillTx/>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endParaRPr lang="en-GB" sz="1600" b="1" u="sng">
              <a:ln>
                <a:noFill/>
              </a:ln>
              <a:effectLst/>
              <a:uLnTx/>
              <a:uFillTx/>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endParaRPr lang="en-GB" sz="1600" b="1" u="sng">
              <a:ln>
                <a:noFill/>
              </a:ln>
              <a:effectLst/>
              <a:uLnTx/>
              <a:uFillTx/>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NR NTN WI is completed in RAN3.</a:t>
            </a:r>
            <a:endParaRPr lang="en-US" altLang="zh-CN" sz="16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rapporteur to update the WI to include TS38.455 in RAN#102.</a:t>
            </a: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US" alt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lang="en-GB" sz="16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For network verified UE location:</a:t>
            </a:r>
            <a:endParaRPr lang="en-US" altLang="zh-CN"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RAN3 strictly adheres to the Rel-18 IoT NTN WID and stops discussion on this topic. The corresponding changes to the TS 36.300 BL CR have been reverted.</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IoT NTN WI is completed in RAN3.</a:t>
            </a: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1323 </a:t>
            </a:r>
            <a:r>
              <a:rPr lang="en-US" altLang="en-US" sz="2000" dirty="0">
                <a:sym typeface="+mn-ea"/>
              </a:rPr>
              <a:t>Tdocs at submission deadline (excluding LSin received from other groups) in Q4</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8%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5%</a:t>
            </a:r>
            <a:r>
              <a:rPr lang="en-US" altLang="en-US" sz="2000" dirty="0">
                <a:sym typeface="+mn-ea"/>
              </a:rPr>
              <a:t> Maintenance: Rel-17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6%</a:t>
            </a:r>
            <a:r>
              <a:rPr lang="en-US" altLang="en-US" dirty="0">
                <a:sym typeface="+mn-ea"/>
              </a:rPr>
              <a:t> Corrections and enhancements: Rel-18</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81%</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f2f meeting with 2-way remote access: R3-237003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approved in R3-237004</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All R18 WIs (except R18 positioning WI) in RAN3 are completed.</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sv-SE" sz="2000">
                <a:solidFill>
                  <a:srgbClr val="FF0000"/>
                </a:solidFill>
                <a:sym typeface="+mn-ea"/>
              </a:rPr>
              <a:t>R18 positioning WI needs to extend to Q1, 2024.</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140150"/>
        </p:xfrm>
        <a:graphic>
          <a:graphicData uri="http://schemas.openxmlformats.org/drawingml/2006/table">
            <a:tbl>
              <a:tblPr/>
              <a:tblGrid>
                <a:gridCol w="1542526"/>
                <a:gridCol w="3631565"/>
              </a:tblGrid>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RAN3 #121bis</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Oct 9</a:t>
                      </a:r>
                      <a:r>
                        <a:rPr kumimoji="0" lang="en-US" altLang="ja-JP" sz="1600" b="1" i="0" u="none" strike="noStrike" cap="none" normalizeH="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 13</a:t>
                      </a:r>
                      <a:r>
                        <a:rPr kumimoji="0" lang="en-US" altLang="ja-JP" sz="1600" b="1" i="0" u="none" strike="noStrike" cap="none" normalizeH="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2023 Xiamen, China</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RAN3 #122</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Nov 13th – 17th, 2023 Chicago, USA</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#102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Dec 11</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15</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2023 Edinburgh, GB</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UAV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Based on the RAN2 further agreement on how to transmit the flightpath information, RAN3 may remove the existing flightpath info enhancement in NGAP and XnAP BLCRs.</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Support A2X service. Add new IEs for this function in NGAP, XnAP and F1AP accordingly.</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lang="en-US" altLang="en-GB" sz="1600" b="1" u="sng" dirty="0">
                <a:sym typeface="+mn-ea"/>
              </a:rPr>
              <a:t>Other important info:</a:t>
            </a:r>
            <a:endParaRPr lang="en-GB" altLang="zh-CN" sz="1600" b="1" u="sng" dirty="0"/>
          </a:p>
          <a:p>
            <a:pPr marL="87630" lvl="0" indent="-87630">
              <a:lnSpc>
                <a:spcPct val="93000"/>
              </a:lnSpc>
              <a:spcBef>
                <a:spcPct val="15000"/>
              </a:spcBef>
              <a:spcAft>
                <a:spcPct val="15000"/>
              </a:spcAft>
              <a:buSzPct val="100000"/>
              <a:defRPr/>
            </a:pPr>
            <a:r>
              <a:rPr lang="en-GB" altLang="zh-CN" sz="1600" dirty="0">
                <a:solidFill>
                  <a:srgbClr val="FF0000"/>
                </a:solidFill>
                <a:ea typeface="宋体" panose="02010600030101010101" pitchFamily="2" charset="-122"/>
                <a:cs typeface="Arial" panose="020B0604020202020204" pitchFamily="34" charset="0"/>
                <a:sym typeface="+mn-ea"/>
              </a:rPr>
              <a:t>The R18 UAV WI is completed in RAN3.</a:t>
            </a:r>
            <a:endParaRPr lang="en-GB" altLang="zh-CN" sz="1600" dirty="0">
              <a:solidFill>
                <a:srgbClr val="FF0000"/>
              </a:solidFill>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a:ln>
                  <a:noFill/>
                </a:ln>
                <a:solidFill>
                  <a:srgbClr val="FF0000"/>
                </a:solidFill>
                <a:effectLst/>
                <a:uLnTx/>
                <a:uFillTx/>
                <a:sym typeface="+mn-ea"/>
              </a:rPr>
              <a:t>The rapporteur to update the WI to include TS38.473 in RAN#102.</a:t>
            </a:r>
            <a:endParaRPr lang="en-US" altLang="zh-CN" sz="1600">
              <a:ln>
                <a:noFill/>
              </a:ln>
              <a:solidFill>
                <a:srgbClr val="FF0000"/>
              </a:solidFill>
              <a:effectLst/>
              <a:uLnTx/>
              <a:uFillTx/>
              <a:sym typeface="+mn-ea"/>
            </a:endParaRPr>
          </a:p>
          <a:p>
            <a:pPr marL="87630" lvl="0" indent="-87630">
              <a:lnSpc>
                <a:spcPct val="93000"/>
              </a:lnSpc>
              <a:spcBef>
                <a:spcPct val="15000"/>
              </a:spcBef>
              <a:spcAft>
                <a:spcPct val="15000"/>
              </a:spcAft>
              <a:buSzPct val="100000"/>
              <a:defRPr/>
            </a:pPr>
            <a:endParaRPr lang="en-GB" altLang="zh-CN" sz="1600" dirty="0">
              <a:solidFill>
                <a:srgbClr val="FF0000"/>
              </a:solidFill>
              <a:ea typeface="宋体" panose="02010600030101010101" pitchFamily="2" charset="-122"/>
              <a:cs typeface="Arial" panose="020B0604020202020204" pitchFamily="34" charset="0"/>
              <a:sym typeface="+mn-ea"/>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MT-SDT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600" dirty="0">
                <a:ea typeface="宋体" panose="02010600030101010101" pitchFamily="2" charset="-122"/>
                <a:cs typeface="Arial" panose="020B0604020202020204" pitchFamily="34" charset="0"/>
                <a:sym typeface="+mn-ea"/>
              </a:rPr>
              <a:t>Clarify in XnAP, the MT-SDT Data Size IE in the MT-SDT Information IE corresponds to the PDCP SDU size of the DL NAS signalling and the SDAP SDU size of the received DL user plane data.</a:t>
            </a:r>
            <a:endParaRPr lang="en-US"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600" b="1" u="sng" dirty="0">
                <a:sym typeface="+mn-ea"/>
              </a:rPr>
              <a:t>Other important info:</a:t>
            </a:r>
            <a:endParaRPr lang="en-GB" sz="1600" b="1" u="sng" dirty="0">
              <a:ln>
                <a:noFill/>
              </a:ln>
              <a:effectLst/>
              <a:uLnTx/>
              <a:uFillTx/>
              <a:cs typeface="Arial" panose="020B0604020202020204" pitchFamily="34" charset="0"/>
              <a:sym typeface="+mn-ea"/>
            </a:endParaRPr>
          </a:p>
          <a:p>
            <a:pPr marL="87630" lvl="0" indent="-87630" algn="l">
              <a:lnSpc>
                <a:spcPct val="93000"/>
              </a:lnSpc>
              <a:spcBef>
                <a:spcPct val="15000"/>
              </a:spcBef>
              <a:spcAft>
                <a:spcPct val="15000"/>
              </a:spcAft>
              <a:buSzTx/>
              <a:buFontTx/>
              <a:buBlip>
                <a:blip r:embed="rId1"/>
              </a:buBlip>
              <a:defRPr/>
            </a:pPr>
            <a:r>
              <a:rPr lang="en-GB" altLang="zh-CN" sz="1600" dirty="0">
                <a:solidFill>
                  <a:srgbClr val="FF0000"/>
                </a:solidFill>
                <a:ea typeface="宋体" panose="02010600030101010101" pitchFamily="2" charset="-122"/>
                <a:cs typeface="Arial" panose="020B0604020202020204" pitchFamily="34" charset="0"/>
              </a:rPr>
              <a:t>The R18 NR MT-SDT WI is completed in RAN3.</a:t>
            </a:r>
            <a:endParaRPr lang="en-GB" altLang="zh-CN" sz="1600" dirty="0">
              <a:solidFill>
                <a:srgbClr val="FF0000"/>
              </a:solidFill>
              <a:ea typeface="宋体" panose="02010600030101010101" pitchFamily="2" charset="-122"/>
              <a:cs typeface="Arial" panose="020B0604020202020204" pitchFamily="34" charset="0"/>
            </a:endParaRPr>
          </a:p>
          <a:p>
            <a:pPr marL="87630" lvl="0" indent="-87630" algn="l">
              <a:lnSpc>
                <a:spcPct val="93000"/>
              </a:lnSpc>
              <a:spcBef>
                <a:spcPct val="15000"/>
              </a:spcBef>
              <a:spcAft>
                <a:spcPct val="15000"/>
              </a:spcAft>
              <a:buSzTx/>
              <a:buFontTx/>
              <a:buBlip>
                <a:blip r:embed="rId1"/>
              </a:buBlip>
              <a:defRPr/>
            </a:pPr>
            <a:r>
              <a:rPr lang="en-US" altLang="zh-CN" sz="1600">
                <a:ln>
                  <a:noFill/>
                </a:ln>
                <a:solidFill>
                  <a:srgbClr val="FF0000"/>
                </a:solidFill>
                <a:effectLst/>
                <a:uLnTx/>
                <a:uFillTx/>
                <a:sym typeface="+mn-ea"/>
              </a:rPr>
              <a:t>The rapporteur to update the WI to include all impacted RAN3 specs in RAN#102.</a:t>
            </a:r>
            <a:endParaRPr lang="en-US" altLang="zh-CN" sz="1600">
              <a:ln>
                <a:noFill/>
              </a:ln>
              <a:solidFill>
                <a:srgbClr val="FF0000"/>
              </a:solidFill>
              <a:effectLst/>
              <a:uLnTx/>
              <a:uFillTx/>
              <a:sym typeface="+mn-ea"/>
            </a:endParaRPr>
          </a:p>
          <a:p>
            <a:pPr marL="0" lvl="0" indent="0">
              <a:lnSpc>
                <a:spcPct val="93000"/>
              </a:lnSpc>
              <a:spcBef>
                <a:spcPct val="15000"/>
              </a:spcBef>
              <a:spcAft>
                <a:spcPct val="15000"/>
              </a:spcAft>
              <a:buSzPct val="100000"/>
              <a:buNone/>
              <a:defRPr/>
            </a:pPr>
            <a:endParaRPr lang="en-GB" sz="1600" noProof="1">
              <a:solidFill>
                <a:srgbClr val="FF0000"/>
              </a:solidFill>
            </a:endParaRPr>
          </a:p>
          <a:p>
            <a:pPr marL="87630" indent="-87630">
              <a:lnSpc>
                <a:spcPct val="93000"/>
              </a:lnSpc>
              <a:spcBef>
                <a:spcPct val="15000"/>
              </a:spcBef>
              <a:spcAft>
                <a:spcPct val="15000"/>
              </a:spcAft>
              <a:buSzPct val="100000"/>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Redcap Enhancement WI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en-US" sz="1600" dirty="0">
                <a:sym typeface="+mn-ea"/>
              </a:rPr>
              <a:t>Change the WA (the Rel-18 long </a:t>
            </a:r>
            <a:r>
              <a:rPr lang="en-US" altLang="en-US" sz="1600" dirty="0" err="1">
                <a:sym typeface="+mn-ea"/>
              </a:rPr>
              <a:t>eDRX</a:t>
            </a:r>
            <a:r>
              <a:rPr lang="en-US" altLang="en-US" sz="1600" dirty="0">
                <a:sym typeface="+mn-ea"/>
              </a:rPr>
              <a:t> info is </a:t>
            </a:r>
            <a:r>
              <a:rPr lang="en-US" altLang="en-US" sz="1600" dirty="0" err="1">
                <a:sym typeface="+mn-ea"/>
              </a:rPr>
              <a:t>ignaled</a:t>
            </a:r>
            <a:r>
              <a:rPr lang="en-US" altLang="en-US" sz="1600" dirty="0">
                <a:sym typeface="+mn-ea"/>
              </a:rPr>
              <a:t> to DU) into agreement.</a:t>
            </a:r>
            <a:endParaRPr lang="en-US" altLang="en-US" sz="1600" dirty="0">
              <a:sym typeface="+mn-ea"/>
            </a:endParaRPr>
          </a:p>
          <a:p>
            <a:pPr marL="0" indent="0">
              <a:lnSpc>
                <a:spcPct val="93000"/>
              </a:lnSpc>
              <a:spcBef>
                <a:spcPct val="15000"/>
              </a:spcBef>
              <a:spcAft>
                <a:spcPct val="15000"/>
              </a:spcAft>
            </a:pPr>
            <a:r>
              <a:rPr lang="en-US" altLang="en-US" sz="1600" dirty="0">
                <a:sym typeface="+mn-ea"/>
              </a:rPr>
              <a:t>Work on stage2 TP in TS38.300, clarify that UE can keep RRC inactive mode to receive DL SDT data for UE configured with </a:t>
            </a:r>
            <a:r>
              <a:rPr lang="en-US" altLang="en-US" sz="1600" dirty="0" err="1">
                <a:sym typeface="+mn-ea"/>
              </a:rPr>
              <a:t>eDRX</a:t>
            </a:r>
            <a:r>
              <a:rPr lang="en-US" altLang="en-US" sz="1600" dirty="0">
                <a:sym typeface="+mn-ea"/>
              </a:rPr>
              <a:t> beyond 10.24s.</a:t>
            </a:r>
            <a:endParaRPr lang="en-US" altLang="en-US" sz="1600" dirty="0">
              <a:sym typeface="+mn-ea"/>
            </a:endParaRPr>
          </a:p>
          <a:p>
            <a:pPr marL="0" indent="0">
              <a:lnSpc>
                <a:spcPct val="93000"/>
              </a:lnSpc>
              <a:spcBef>
                <a:spcPct val="15000"/>
              </a:spcBef>
              <a:spcAft>
                <a:spcPct val="15000"/>
              </a:spcAft>
            </a:pPr>
            <a:r>
              <a:rPr lang="en-US" altLang="en-US" sz="1600" dirty="0">
                <a:sym typeface="+mn-ea"/>
              </a:rPr>
              <a:t>Add the Criticality Diagnostics IE instead of FFS in the MT </a:t>
            </a:r>
            <a:r>
              <a:rPr lang="en-US" altLang="en-US" sz="1600" dirty="0" err="1">
                <a:sym typeface="+mn-ea"/>
              </a:rPr>
              <a:t>Comm</a:t>
            </a:r>
            <a:r>
              <a:rPr lang="en-US" altLang="en-US" sz="1600" dirty="0">
                <a:sym typeface="+mn-ea"/>
              </a:rPr>
              <a:t> Handling Response message.</a:t>
            </a:r>
            <a:endParaRPr lang="en-US" altLang="en-US" sz="1600" dirty="0">
              <a:sym typeface="+mn-ea"/>
            </a:endParaRPr>
          </a:p>
          <a:p>
            <a:pPr marL="0" indent="0">
              <a:lnSpc>
                <a:spcPct val="93000"/>
              </a:lnSpc>
              <a:spcBef>
                <a:spcPct val="15000"/>
              </a:spcBef>
              <a:spcAft>
                <a:spcPct val="15000"/>
              </a:spcAft>
            </a:pPr>
            <a:r>
              <a:rPr lang="en-US" altLang="en-US" sz="1600" dirty="0">
                <a:sym typeface="+mn-ea"/>
              </a:rPr>
              <a:t>Change the presence of the PPI, QFI and PDU Session ID in the Paging Policy Differentiation IE from mandatory to optional.</a:t>
            </a:r>
            <a:endParaRPr lang="en-US" altLang="en-US" sz="1600" dirty="0">
              <a:sym typeface="+mn-ea"/>
            </a:endParaRPr>
          </a:p>
          <a:p>
            <a:pPr marL="0" indent="0">
              <a:lnSpc>
                <a:spcPct val="93000"/>
              </a:lnSpc>
              <a:spcBef>
                <a:spcPct val="15000"/>
              </a:spcBef>
              <a:spcAft>
                <a:spcPct val="15000"/>
              </a:spcAft>
            </a:pPr>
            <a:r>
              <a:rPr lang="en-US" altLang="en-US" sz="1600" dirty="0">
                <a:sym typeface="+mn-ea"/>
              </a:rPr>
              <a:t>Add procedural text in NGAP on how NG-RAN node should use the CN MT Communication Handling IE when it is included in the Core Network Assistance Information for RRC INACTIVE IE during the INITIAL CONTEXT SETUP REQUEST, UE CONTEXT MODIFICATION REQUEST, HANDOVER REQUEST and PATH SWITCH REQUEST ACKNOWLEDGE messages.</a:t>
            </a:r>
            <a:endParaRPr lang="en-US" altLang="en-US" sz="1600" dirty="0">
              <a:sym typeface="+mn-ea"/>
            </a:endParaRPr>
          </a:p>
          <a:p>
            <a:pPr marL="0" indent="0">
              <a:lnSpc>
                <a:spcPct val="93000"/>
              </a:lnSpc>
              <a:spcBef>
                <a:spcPct val="15000"/>
              </a:spcBef>
              <a:spcAft>
                <a:spcPct val="15000"/>
              </a:spcAft>
            </a:pPr>
            <a:r>
              <a:rPr lang="en-US" altLang="en-US" sz="1600">
                <a:sym typeface="+mn-ea"/>
              </a:rPr>
              <a:t>On Data Size Information signalling over NGAP, RAN3 will check the reply LS from SA2 in R18 maintenance phase.</a:t>
            </a:r>
            <a:endParaRPr lang="en-US" altLang="en-US" sz="1600">
              <a:sym typeface="+mn-ea"/>
            </a:endParaRPr>
          </a:p>
          <a:p>
            <a:pPr marL="0" indent="0">
              <a:lnSpc>
                <a:spcPct val="93000"/>
              </a:lnSpc>
              <a:spcBef>
                <a:spcPct val="15000"/>
              </a:spcBef>
              <a:spcAft>
                <a:spcPct val="15000"/>
              </a:spcAft>
            </a:pPr>
            <a:endParaRPr lang="en-US" altLang="en-US" sz="1600">
              <a:sym typeface="+mn-ea"/>
            </a:endParaRPr>
          </a:p>
          <a:p>
            <a:pPr marL="0" indent="0">
              <a:lnSpc>
                <a:spcPct val="93000"/>
              </a:lnSpc>
              <a:spcBef>
                <a:spcPct val="15000"/>
              </a:spcBef>
              <a:spcAft>
                <a:spcPct val="15000"/>
              </a:spcAft>
              <a:buNone/>
            </a:pPr>
            <a:r>
              <a:rPr lang="en-US" altLang="en-GB" sz="1600" b="1" u="sng" dirty="0">
                <a:sym typeface="+mn-ea"/>
              </a:rPr>
              <a:t>Other important info:</a:t>
            </a:r>
            <a:endParaRPr lang="en-GB" altLang="zh-CN" sz="1600" b="1" u="sng" dirty="0"/>
          </a:p>
          <a:p>
            <a:pPr marL="0" indent="0">
              <a:lnSpc>
                <a:spcPct val="93000"/>
              </a:lnSpc>
              <a:spcBef>
                <a:spcPct val="15000"/>
              </a:spcBef>
              <a:spcAft>
                <a:spcPct val="15000"/>
              </a:spcAft>
            </a:pPr>
            <a:r>
              <a:rPr lang="en-US" altLang="zh-CN" sz="1600" dirty="0">
                <a:solidFill>
                  <a:srgbClr val="FF0000"/>
                </a:solidFill>
              </a:rPr>
              <a:t>The R18 NR Redcap Enhancement WI is completed in RAN3.</a:t>
            </a:r>
            <a:endParaRPr lang="en-US" altLang="zh-CN" sz="1600" dirty="0">
              <a:solidFill>
                <a:srgbClr val="FF0000"/>
              </a:solidFill>
            </a:endParaRPr>
          </a:p>
          <a:p>
            <a:pPr marL="0" indent="0">
              <a:lnSpc>
                <a:spcPct val="93000"/>
              </a:lnSpc>
              <a:spcBef>
                <a:spcPct val="15000"/>
              </a:spcBef>
              <a:spcAft>
                <a:spcPct val="15000"/>
              </a:spcAft>
            </a:pPr>
            <a:r>
              <a:rPr lang="en-US" altLang="zh-CN" sz="1600">
                <a:ln>
                  <a:noFill/>
                </a:ln>
                <a:solidFill>
                  <a:srgbClr val="FF0000"/>
                </a:solidFill>
                <a:effectLst/>
                <a:uLnTx/>
                <a:uFillTx/>
                <a:sym typeface="+mn-ea"/>
              </a:rPr>
              <a:t>The rapporteur to update the WI to include all impacted RAN3 specs in RAN#102.</a:t>
            </a:r>
            <a:endParaRPr lang="en-US" altLang="zh-CN" sz="1600">
              <a:ln>
                <a:noFill/>
              </a:ln>
              <a:solidFill>
                <a:srgbClr val="FF0000"/>
              </a:solidFill>
              <a:effectLst/>
              <a:uLnTx/>
              <a:uFillTx/>
              <a:sym typeface="+mn-ea"/>
            </a:endParaRPr>
          </a:p>
          <a:p>
            <a:pPr marL="0" indent="0">
              <a:lnSpc>
                <a:spcPct val="93000"/>
              </a:lnSpc>
              <a:spcBef>
                <a:spcPct val="15000"/>
              </a:spcBef>
              <a:spcAft>
                <a:spcPct val="15000"/>
              </a:spcAft>
            </a:pPr>
            <a:endParaRPr lang="en-GB" altLang="zh-CN" sz="1600" noProof="1">
              <a:solidFill>
                <a:srgbClr val="FF0000"/>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endParaRPr lang="en-US" altLang="en-US" sz="1600" dirty="0">
              <a:sym typeface="+mn-ea"/>
            </a:endParaRPr>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NR NCR WI</a:t>
            </a:r>
            <a:endParaRPr lang="en-US" altLang="en-US" sz="3600" dirty="0"/>
          </a:p>
        </p:txBody>
      </p:sp>
      <p:sp>
        <p:nvSpPr>
          <p:cNvPr id="37891" name="Content Placeholder 2"/>
          <p:cNvSpPr>
            <a:spLocks noGrp="1"/>
          </p:cNvSpPr>
          <p:nvPr>
            <p:ph idx="1"/>
          </p:nvPr>
        </p:nvSpPr>
        <p:spPr>
          <a:xfrm>
            <a:off x="346075" y="881380"/>
            <a:ext cx="8451850" cy="367982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solidFill>
                  <a:schemeClr val="tx1"/>
                </a:solidFill>
                <a:sym typeface="+mn-ea"/>
              </a:rPr>
              <a:t>Capture RAN1 agreement on characterizing the supported physical beam of NCR-Fwd for access link in TS 38.300 draft CR.</a:t>
            </a:r>
            <a:endParaRPr lang="en-US" altLang="zh-CN" sz="1600" dirty="0">
              <a:solidFill>
                <a:schemeClr val="tx1"/>
              </a:solidFill>
              <a:sym typeface="+mn-ea"/>
            </a:endParaRPr>
          </a:p>
          <a:p>
            <a:pPr marL="0" indent="0">
              <a:lnSpc>
                <a:spcPct val="93000"/>
              </a:lnSpc>
              <a:spcBef>
                <a:spcPct val="15000"/>
              </a:spcBef>
              <a:spcAft>
                <a:spcPct val="15000"/>
              </a:spcAft>
              <a:buSzPct val="100000"/>
              <a:buNone/>
              <a:defRPr/>
            </a:pPr>
            <a:r>
              <a:rPr lang="en-US" altLang="en-GB" sz="1600" b="1" u="sng" dirty="0">
                <a:sym typeface="+mn-ea"/>
              </a:rPr>
              <a:t>Other important info:</a:t>
            </a:r>
            <a:endParaRPr lang="en-GB" altLang="zh-CN" sz="1600" b="1" u="sng" dirty="0"/>
          </a:p>
          <a:p>
            <a:pPr marL="87630" indent="-87630">
              <a:lnSpc>
                <a:spcPct val="93000"/>
              </a:lnSpc>
              <a:spcBef>
                <a:spcPct val="15000"/>
              </a:spcBef>
              <a:spcAft>
                <a:spcPct val="15000"/>
              </a:spcAft>
              <a:buSzPct val="100000"/>
              <a:defRPr/>
            </a:pPr>
            <a:r>
              <a:rPr lang="en-US" altLang="zh-CN" sz="1600" dirty="0">
                <a:solidFill>
                  <a:srgbClr val="FF0000"/>
                </a:solidFill>
                <a:sym typeface="+mn-ea"/>
              </a:rPr>
              <a:t>The R18 NR NCR WI is completed in RAN3.</a:t>
            </a:r>
            <a:endParaRPr lang="en-US" altLang="zh-CN" sz="1600" dirty="0">
              <a:solidFill>
                <a:srgbClr val="FF0000"/>
              </a:solidFill>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Positioning WI</a:t>
            </a:r>
            <a:endParaRPr lang="en-US" altLang="en-US" sz="3600" dirty="0"/>
          </a:p>
        </p:txBody>
      </p:sp>
      <p:sp>
        <p:nvSpPr>
          <p:cNvPr id="37891" name="Content Placeholder 2"/>
          <p:cNvSpPr>
            <a:spLocks noGrp="1"/>
          </p:cNvSpPr>
          <p:nvPr>
            <p:ph idx="1"/>
          </p:nvPr>
        </p:nvSpPr>
        <p:spPr>
          <a:xfrm>
            <a:off x="346075" y="881380"/>
            <a:ext cx="8451850" cy="476885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sz="1400" u="sng">
                <a:ea typeface="宋体" panose="02010600030101010101" pitchFamily="2" charset="-122"/>
                <a:cs typeface="Arial" panose="020B0604020202020204" pitchFamily="34" charset="0"/>
                <a:sym typeface="+mn-ea"/>
              </a:rPr>
              <a:t>Sidelink Positoining</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Ranging and Sidelink Positioning Service Information is only applied when the UE is authorized for NR V2X services and/or 5G ProSe services.</a:t>
            </a:r>
            <a:endParaRPr lang="en-US" sz="1400">
              <a:ea typeface="宋体" panose="02010600030101010101" pitchFamily="2" charset="-122"/>
              <a:cs typeface="Arial" panose="020B0604020202020204" pitchFamily="34" charset="0"/>
              <a:sym typeface="+mn-ea"/>
            </a:endParaRPr>
          </a:p>
          <a:p>
            <a:pPr marL="0" algn="l">
              <a:lnSpc>
                <a:spcPct val="93000"/>
              </a:lnSpc>
              <a:spcBef>
                <a:spcPct val="15000"/>
              </a:spcBef>
              <a:spcAft>
                <a:spcPct val="15000"/>
              </a:spcAft>
              <a:buSzTx/>
              <a:buFontTx/>
              <a:buNone/>
              <a:defRPr/>
            </a:pPr>
            <a:r>
              <a:rPr lang="en-US" sz="1400" u="sng">
                <a:ea typeface="宋体" panose="02010600030101010101" pitchFamily="2" charset="-122"/>
                <a:cs typeface="Arial" panose="020B0604020202020204" pitchFamily="34" charset="0"/>
                <a:sym typeface="+mn-ea"/>
              </a:rPr>
              <a:t>LPHAP</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Turn WA into an agreement: “The last serving gNB notifies LMF when the UE moves out of the validity area by sending the Positioning Information Update message a new NR CGI where the UE requests for SRS configuration.”</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There is no need for a new cause value or indicator for XnAP UE Context Retrieval Request message.</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Extend the </a:t>
            </a:r>
            <a:r>
              <a:rPr lang="en-US" sz="1400" i="1">
                <a:ea typeface="宋体" panose="02010600030101010101" pitchFamily="2" charset="-122"/>
                <a:cs typeface="Arial" panose="020B0604020202020204" pitchFamily="34" charset="0"/>
                <a:sym typeface="+mn-ea"/>
              </a:rPr>
              <a:t>Requested SRS Transmission Characteristics</a:t>
            </a:r>
            <a:r>
              <a:rPr lang="en-US" sz="1400">
                <a:ea typeface="宋体" panose="02010600030101010101" pitchFamily="2" charset="-122"/>
                <a:cs typeface="Arial" panose="020B0604020202020204" pitchFamily="34" charset="0"/>
                <a:sym typeface="+mn-ea"/>
              </a:rPr>
              <a:t> IE with the IEs encoded in alignment with Positioning SRS Resource.</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the </a:t>
            </a:r>
            <a:r>
              <a:rPr lang="en-US" sz="1400" i="1">
                <a:ea typeface="宋体" panose="02010600030101010101" pitchFamily="2" charset="-122"/>
                <a:cs typeface="Arial" panose="020B0604020202020204" pitchFamily="34" charset="0"/>
                <a:sym typeface="+mn-ea"/>
              </a:rPr>
              <a:t>SRS New Cell Identity </a:t>
            </a:r>
            <a:r>
              <a:rPr lang="en-US" sz="1400">
                <a:ea typeface="宋体" panose="02010600030101010101" pitchFamily="2" charset="-122"/>
                <a:cs typeface="Arial" panose="020B0604020202020204" pitchFamily="34" charset="0"/>
                <a:sym typeface="+mn-ea"/>
              </a:rPr>
              <a:t>IE in the POSITIONING INFORMATION UPDATE message.</a:t>
            </a: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sz="1400" u="sng">
                <a:ea typeface="宋体" panose="02010600030101010101" pitchFamily="2" charset="-122"/>
                <a:cs typeface="Arial" panose="020B0604020202020204" pitchFamily="34" charset="0"/>
                <a:sym typeface="+mn-ea"/>
              </a:rPr>
              <a:t>Others (CPP and BW aggregation):</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Based on the RAN1 defined RAN1 parameters, the Bandwidth in Requested SRS Transmission Characteristics should be extended.</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Add a list of aggregated SRS resource sets in SRS Configuration to indicate the SRS positioning resource sets in the two or three carriers that are linked.</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a new IE Aggregated SRS Positioning Resource ID List to the TRP measurement Report to indicate aggregated resource IDs for the reported measurements.</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Bandwidth Aggregation Request Information IE in Positioning Information Request.</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a new IE to indicate the aggregation information for PRS per TRP. Introduce an indication to indicate the PRS aggregation is requested by the LMF.</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Align with other WG’s progress related to CPP, SRS&amp;PRS Bandwidth Aggregation.</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sym typeface="+mn-ea"/>
              </a:rPr>
              <a:t>R18 Positioning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en-GB" sz="1600" dirty="0">
                <a:ea typeface="宋体" panose="02010600030101010101" pitchFamily="2" charset="-122"/>
                <a:cs typeface="Arial" panose="020B0604020202020204" pitchFamily="34" charset="0"/>
                <a:sym typeface="+mn-ea"/>
              </a:rPr>
              <a:t>Heavy dependencies on other WGs, RAN1, RAN2 and RAN4.</a:t>
            </a:r>
            <a:endParaRPr lang="en-US" altLang="en-GB"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US" altLang="en-GB"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600" b="1" u="sng" dirty="0">
                <a:sym typeface="+mn-ea"/>
              </a:rPr>
              <a:t>Other important info:</a:t>
            </a:r>
            <a:endParaRPr lang="en-GB" altLang="zh-CN" sz="16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Further discuss the necessity of introduction of SRS Reservation Procedure over NRPPa and F1</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Further discuss the introduction of Validity Area List in the Requested SRS Transmission Characteristics IE over F1AP</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Finalize the RAN3 signaling designs following RAN1/RAN2/RAN4 agreements for CPP, BW Aggregation, and others.</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rgbClr val="FF0000"/>
                </a:solidFill>
                <a:effectLst/>
                <a:uLnTx/>
                <a:uFillTx/>
                <a:latin typeface="+mn-lt"/>
                <a:ea typeface="MS PGothic" panose="020B0600070205080204" pitchFamily="34" charset="-128"/>
                <a:cs typeface="+mn-cs"/>
              </a:rPr>
              <a:t>Postpone the NR Positioning WI completion in RAN3, and extend to Q1, 2024.</a:t>
            </a:r>
            <a:endParaRPr kumimoji="0" lang="en-US" altLang="en-US" sz="1600" b="0" i="0" u="none" strike="noStrike" kern="0" cap="none" spc="0" normalizeH="0" baseline="0" noProof="0" dirty="0">
              <a:ln>
                <a:noFill/>
              </a:ln>
              <a:solidFill>
                <a:srgbClr val="FF0000"/>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rapporteur to update the WI to include all impacted RAN3 specs.</a:t>
            </a:r>
            <a:endParaRPr lang="en-US" altLang="zh-CN" sz="16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rgbClr val="FF0000"/>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indent="0">
              <a:lnSpc>
                <a:spcPct val="93000"/>
              </a:lnSpc>
              <a:spcBef>
                <a:spcPct val="15000"/>
              </a:spcBef>
              <a:spcAft>
                <a:spcPct val="15000"/>
              </a:spcAft>
              <a:buSzPct val="100000"/>
              <a:buNone/>
              <a:defRPr/>
            </a:pPr>
            <a:r>
              <a:rPr lang="en-US" altLang="zh-CN" sz="1600">
                <a:ln>
                  <a:noFill/>
                </a:ln>
                <a:solidFill>
                  <a:srgbClr val="000000"/>
                </a:solidFill>
                <a:effectLst/>
                <a:uLnTx/>
                <a:uFillTx/>
                <a:sym typeface="+mn-ea"/>
              </a:rPr>
              <a:t>Paging enhancements: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Confirm the support of the paging enhancement (including subset of beam list) for RRC inactive UE for RAN paging within the gNB.</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No support the paging enhancement for RRC idle UE at this release.</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No support for the XnAP RAN paging support for RRC inactive UE at this release.</a:t>
            </a:r>
            <a:endParaRPr lang="en-US" altLang="zh-CN" sz="1600">
              <a:ln>
                <a:noFill/>
              </a:ln>
              <a:solidFill>
                <a:schemeClr val="tx1"/>
              </a:solidFill>
              <a:effectLst/>
              <a:uLnTx/>
              <a:uFillTx/>
              <a:ea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solidFill>
                  <a:schemeClr val="tx1"/>
                </a:solidFill>
                <a:effectLst/>
                <a:uLnTx/>
                <a:uFillTx/>
                <a:sym typeface="+mn-ea"/>
              </a:rPr>
              <a:t>Cell DTX/DRX:</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Cell DTX/DRX configuration exchange over Xn is not supported in R18.</a:t>
            </a:r>
            <a:endParaRPr lang="en-US" altLang="zh-CN" sz="1600">
              <a:ln>
                <a:noFill/>
              </a:ln>
              <a:solidFill>
                <a:schemeClr val="tx1"/>
              </a:solidFill>
              <a:effectLst/>
              <a:uLnTx/>
              <a:uFillTx/>
              <a:ea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solidFill>
                  <a:schemeClr val="tx1"/>
                </a:solidFill>
                <a:effectLst/>
                <a:uLnTx/>
                <a:uFillTx/>
                <a:sym typeface="+mn-ea"/>
              </a:rPr>
              <a:t>Inter-node beam activation:</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Change the presence of SSBs Activated List in the Tabular to be “0..1” in the CELL ACTIVATION RESPONSE message for XnAP.</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CU sends the allowed cell list towards DU as assistance information to help DU make the final decision on deactivating SSBs. The assistance information is optional.</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For network energy saving cause for SSB deactivation, the cell level cause value is signalled from the DU to the CU, and the CU to DU, and Xn.</a:t>
            </a:r>
            <a:endParaRPr lang="en-US" altLang="zh-CN" sz="1600">
              <a:ln>
                <a:noFill/>
              </a:ln>
              <a:solidFill>
                <a:srgbClr val="00B050"/>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lvl="0" indent="0">
              <a:lnSpc>
                <a:spcPct val="93000"/>
              </a:lnSpc>
              <a:spcBef>
                <a:spcPct val="15000"/>
              </a:spcBef>
              <a:spcAft>
                <a:spcPct val="15000"/>
              </a:spcAft>
              <a:buSzPct val="100000"/>
              <a:buNone/>
              <a:defRPr/>
            </a:pPr>
            <a:r>
              <a:rPr lang="en-US" altLang="en-GB" sz="1600" b="1" u="sng" dirty="0">
                <a:sym typeface="+mn-ea"/>
              </a:rPr>
              <a:t>Other important info:</a:t>
            </a:r>
            <a:endParaRPr lang="en-GB" altLang="zh-CN" sz="1600" b="1" u="sng" dirty="0"/>
          </a:p>
          <a:p>
            <a:pPr marL="87630" lvl="0" indent="-87630">
              <a:lnSpc>
                <a:spcPct val="93000"/>
              </a:lnSpc>
              <a:spcBef>
                <a:spcPct val="15000"/>
              </a:spcBef>
              <a:spcAft>
                <a:spcPct val="15000"/>
              </a:spcAft>
              <a:buSzPct val="100000"/>
              <a:defRPr/>
            </a:pPr>
            <a:r>
              <a:rPr lang="en-GB" altLang="zh-CN" sz="1600" dirty="0">
                <a:solidFill>
                  <a:srgbClr val="FF0000"/>
                </a:solidFill>
                <a:ea typeface="宋体" panose="02010600030101010101" pitchFamily="2" charset="-122"/>
                <a:cs typeface="Arial" panose="020B0604020202020204" pitchFamily="34" charset="0"/>
                <a:sym typeface="+mn-ea"/>
              </a:rPr>
              <a:t>The R18 </a:t>
            </a:r>
            <a:r>
              <a:rPr lang="en-US" altLang="en-GB" sz="1600" dirty="0">
                <a:solidFill>
                  <a:srgbClr val="FF0000"/>
                </a:solidFill>
                <a:ea typeface="宋体" panose="02010600030101010101" pitchFamily="2" charset="-122"/>
                <a:cs typeface="Arial" panose="020B0604020202020204" pitchFamily="34" charset="0"/>
                <a:sym typeface="+mn-ea"/>
              </a:rPr>
              <a:t>NR Network ES WI</a:t>
            </a:r>
            <a:r>
              <a:rPr lang="en-GB" altLang="zh-CN" sz="1600" dirty="0">
                <a:solidFill>
                  <a:srgbClr val="FF0000"/>
                </a:solidFill>
                <a:ea typeface="宋体" panose="02010600030101010101" pitchFamily="2" charset="-122"/>
                <a:cs typeface="Arial" panose="020B0604020202020204" pitchFamily="34" charset="0"/>
                <a:sym typeface="+mn-ea"/>
              </a:rPr>
              <a:t> is completed in RAN3.</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XR WI</a:t>
            </a:r>
            <a:endParaRPr lang="en-US" altLang="en-US" sz="3600" dirty="0"/>
          </a:p>
        </p:txBody>
      </p:sp>
      <p:sp>
        <p:nvSpPr>
          <p:cNvPr id="31747" name="Content Placeholder 2"/>
          <p:cNvSpPr>
            <a:spLocks noGrp="1"/>
          </p:cNvSpPr>
          <p:nvPr>
            <p:ph idx="1"/>
          </p:nvPr>
        </p:nvSpPr>
        <p:spPr>
          <a:xfrm>
            <a:off x="176530" y="781050"/>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600" dirty="0">
                <a:cs typeface="Arial" panose="020B0604020202020204" pitchFamily="34" charset="0"/>
                <a:sym typeface="+mn-ea"/>
              </a:rPr>
              <a:t>PDU Set Handling</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QFI needs to be included in Xn-U and F1-U for downlink data.</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If a gNB supports PDU Set handling, all parts support it: DU, CU-CP, CU-UP.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Taking Opt1 (Explicit PDU Set handling Support indicator) for XR in R18.</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Introduce PDU Set based Handling Indicator IE with value "supported" in NGAP, XnAP, F1AP,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Introduce a new Extension header to transfer the PDU Set Information and indication of End of Data Burst.</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For DL N6 Jitter, define N6 Jitter including lower bound jitter and upper bound jitter as INTEGER (-127..127).</a:t>
            </a:r>
            <a:endParaRPr lang="en-US" altLang="zh-CN" sz="1600">
              <a:ln>
                <a:noFill/>
              </a:ln>
              <a:effectLst/>
              <a:uLnTx/>
              <a:uFillTx/>
              <a:cs typeface="+mn-ea"/>
              <a:sym typeface="+mn-ea"/>
            </a:endParaRPr>
          </a:p>
          <a:p>
            <a:pPr marL="87630" indent="-87630">
              <a:lnSpc>
                <a:spcPct val="93000"/>
              </a:lnSpc>
              <a:spcBef>
                <a:spcPct val="15000"/>
              </a:spcBef>
              <a:spcAft>
                <a:spcPct val="15000"/>
              </a:spcAft>
              <a:buSzPct val="100000"/>
              <a:defRPr/>
            </a:pPr>
            <a:r>
              <a:rPr lang="en-US" altLang="zh-CN" sz="1600">
                <a:ln>
                  <a:noFill/>
                </a:ln>
                <a:effectLst/>
                <a:uLnTx/>
                <a:uFillTx/>
                <a:cs typeface="+mn-ea"/>
                <a:sym typeface="+mn-ea"/>
              </a:rPr>
              <a:t>ECN Marking and others:</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Add the ECN Marking at RAN of ECN marking at UPF or congestion information reporting request indicator over NGAP, XnAP,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Add the ECN Marking or congestion information reporting indicator over F1AP.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NG-RAN node provides the indication whether the QoS Flow is established with ECN marking request or congestion information reporting request activated or not activated over NGAP, F1AP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No need to define separate feedback IE for uplink and downlink.</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stage 3 design to support information to be reported over the user plane.</a:t>
            </a:r>
            <a:endParaRPr lang="en-US" altLang="zh-CN" sz="1600">
              <a:ln>
                <a:noFill/>
              </a:ln>
              <a:effectLst/>
              <a:uLnTx/>
              <a:uFillTx/>
              <a:cs typeface="+mn-ea"/>
              <a:sym typeface="+mn-ea"/>
            </a:endParaRPr>
          </a:p>
          <a:p>
            <a:pPr marL="0" indent="0" algn="l" defTabSz="914400" latinLnBrk="0">
              <a:lnSpc>
                <a:spcPct val="93000"/>
              </a:lnSpc>
              <a:spcBef>
                <a:spcPct val="15000"/>
              </a:spcBef>
              <a:spcAft>
                <a:spcPct val="15000"/>
              </a:spcAft>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indent="-87630" algn="l" defTabSz="914400" latinLnBrk="0">
              <a:lnSpc>
                <a:spcPct val="93000"/>
              </a:lnSpc>
              <a:spcBef>
                <a:spcPct val="15000"/>
              </a:spcBef>
              <a:spcAft>
                <a:spcPct val="15000"/>
              </a:spcAft>
              <a:buSzPct val="100000"/>
              <a:buFontTx/>
              <a:buBlip>
                <a:blip r:embed="rId1"/>
              </a:buBlip>
              <a:defRPr/>
            </a:pPr>
            <a:r>
              <a:rPr lang="en-US" altLang="zh-CN" sz="1600">
                <a:ln>
                  <a:noFill/>
                </a:ln>
                <a:solidFill>
                  <a:srgbClr val="FF0000"/>
                </a:solidFill>
                <a:effectLst/>
                <a:uLnTx/>
                <a:uFillTx/>
                <a:sym typeface="+mn-ea"/>
              </a:rPr>
              <a:t>The R18 NR XR WI is completed in RAN3.</a:t>
            </a:r>
            <a:endParaRPr lang="en-US" altLang="zh-CN" sz="1600">
              <a:ln>
                <a:noFill/>
              </a:ln>
              <a:solidFill>
                <a:srgbClr val="FF0000"/>
              </a:solidFill>
              <a:effectLst/>
              <a:uLnTx/>
              <a:uFillTx/>
              <a:sym typeface="+mn-ea"/>
            </a:endParaRPr>
          </a:p>
          <a:p>
            <a:pPr marL="87630" indent="-87630" algn="l" defTabSz="914400" latinLnBrk="0">
              <a:lnSpc>
                <a:spcPct val="93000"/>
              </a:lnSpc>
              <a:spcBef>
                <a:spcPct val="15000"/>
              </a:spcBef>
              <a:spcAft>
                <a:spcPct val="15000"/>
              </a:spcAft>
              <a:buSzPct val="100000"/>
              <a:buFontTx/>
              <a:buBlip>
                <a:blip r:embed="rId1"/>
              </a:buBlip>
              <a:defRPr/>
            </a:pPr>
            <a:r>
              <a:rPr lang="en-US" altLang="zh-CN" sz="1600">
                <a:ln>
                  <a:noFill/>
                </a:ln>
                <a:solidFill>
                  <a:srgbClr val="FF0000"/>
                </a:solidFill>
                <a:effectLst/>
                <a:uLnTx/>
                <a:uFillTx/>
                <a:sym typeface="+mn-ea"/>
              </a:rPr>
              <a:t>The rapporteur to update the WI to include all impacted RAN3 specs in RAN#102.</a:t>
            </a:r>
            <a:endParaRPr lang="en-US" altLang="zh-CN" sz="1600">
              <a:ln>
                <a:noFill/>
              </a:ln>
              <a:solidFill>
                <a:srgbClr val="FF0000"/>
              </a:solidFill>
              <a:effectLst/>
              <a:uLnTx/>
              <a:uFillTx/>
              <a:sym typeface="+mn-ea"/>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eNPN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600" i="0" strike="noStrike" kern="0" cap="none" spc="0" normalizeH="0" baseline="0" noProof="1">
                <a:solidFill>
                  <a:srgbClr val="FF0000"/>
                </a:solidFill>
                <a:latin typeface="+mn-lt"/>
                <a:ea typeface="宋体" panose="02010600030101010101" pitchFamily="2" charset="-122"/>
                <a:cs typeface="Arial" panose="020B0604020202020204" pitchFamily="34" charset="0"/>
              </a:rPr>
              <a:t>The R18 eNPN WI is completed in RAN3.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TRS and URLLC WI</a:t>
            </a:r>
            <a:endParaRPr lang="en-US" altLang="en-US" sz="3600" dirty="0"/>
          </a:p>
        </p:txBody>
      </p:sp>
      <p:sp>
        <p:nvSpPr>
          <p:cNvPr id="31747" name="Content Placeholder 2"/>
          <p:cNvSpPr>
            <a:spLocks noGrp="1"/>
          </p:cNvSpPr>
          <p:nvPr>
            <p:ph idx="1"/>
          </p:nvPr>
        </p:nvSpPr>
        <p:spPr>
          <a:xfrm>
            <a:off x="150178" y="107918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TSS reporting</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Finalize the encoding of RAN TSS reporting parameters and remove FFSs</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stage 2 description in 38.401 on how DU triggers TSS reporting.</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feedback:</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zh-CN" altLang="zh-CN" sz="1600">
                <a:ln>
                  <a:noFill/>
                </a:ln>
                <a:solidFill>
                  <a:schemeClr val="tx1"/>
                </a:solidFill>
                <a:effectLst/>
                <a:uLnTx/>
                <a:uFillTx/>
                <a:ea typeface="+mn-ea"/>
                <a:cs typeface="+mn-ea"/>
                <a:sym typeface="+mn-ea"/>
              </a:rPr>
              <a:t>gNB-DU can determine RAN Feedback for both Proactive and Reactive</a:t>
            </a:r>
            <a:r>
              <a:rPr lang="en-US" altLang="zh-CN" sz="1600">
                <a:ln>
                  <a:noFill/>
                </a:ln>
                <a:solidFill>
                  <a:schemeClr val="tx1"/>
                </a:solidFill>
                <a:effectLst/>
                <a:uLnTx/>
                <a:uFillTx/>
                <a:ea typeface="+mn-ea"/>
                <a:cs typeface="+mn-ea"/>
                <a:sym typeface="+mn-ea"/>
              </a:rPr>
              <a:t>. F1AP impact is implemented.</a:t>
            </a:r>
            <a:endParaRPr lang="en-US" altLang="zh-CN" sz="1600" dirty="0">
              <a:solidFill>
                <a:schemeClr val="tx1"/>
              </a:solidFill>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kumimoji="1" lang="en-US" altLang="zh-CN" sz="1600">
                <a:ln>
                  <a:noFill/>
                </a:ln>
                <a:solidFill>
                  <a:schemeClr val="tx1"/>
                </a:solidFill>
                <a:effectLst/>
                <a:uLnTx/>
                <a:uFillTx/>
                <a:ea typeface="+mn-ea"/>
                <a:cs typeface="+mn-ea"/>
                <a:sym typeface="+mn-ea"/>
              </a:rPr>
              <a:t>TSC Traffic Characteristics Feedback is not provided during handover (i.e., not included in HANDOVER REQUEST ACKNOWLEDGE or PATH SWITCH REQUEST)</a:t>
            </a:r>
            <a:endParaRPr kumimoji="1" lang="en-US" altLang="zh-CN" sz="1600">
              <a:ln>
                <a:noFill/>
              </a:ln>
              <a:solidFill>
                <a:schemeClr val="tx1"/>
              </a:solidFill>
              <a:effectLst/>
              <a:uLnTx/>
              <a:uFillTx/>
              <a:ea typeface="+mn-ea"/>
              <a:cs typeface="+mn-ea"/>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kumimoji="1" lang="en-US" altLang="zh-CN" sz="1600">
                <a:ln>
                  <a:noFill/>
                </a:ln>
                <a:solidFill>
                  <a:schemeClr val="tx1"/>
                </a:solidFill>
                <a:effectLst/>
                <a:uLnTx/>
                <a:uFillTx/>
                <a:ea typeface="+mn-ea"/>
                <a:cs typeface="+mn-ea"/>
                <a:sym typeface="+mn-ea"/>
              </a:rPr>
              <a:t>RAN feedback for NR-DC case is not supported in Rel-18.</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TSN interworking:</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TL-container (refers to TS29.585) in NGAP PDU session management procedures (PDU session Setup/Modify/Release).</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NG-U UP TNL Information in PDU Session Resource Modify procedure.</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new AN Packet Delay Budget Uplink in PDU Session Resource Setup RESPONSE, PDU Session Resource Modify Response, and Initial Context Setup Response messages.</a:t>
            </a:r>
            <a:endParaRPr lang="en-US" altLang="zh-CN" sz="1600" dirty="0">
              <a:ea typeface="宋体" panose="02010600030101010101" pitchFamily="2" charset="-122"/>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TRS and URLLC WI is completed in RAN3.</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700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3" name="图片 2" descr="Number of contributions in last 6 RAN3 meetings (RAN3#122)"/>
          <p:cNvPicPr>
            <a:picLocks noChangeAspect="1"/>
          </p:cNvPicPr>
          <p:nvPr/>
        </p:nvPicPr>
        <p:blipFill>
          <a:blip r:embed="rId1"/>
          <a:stretch>
            <a:fillRect/>
          </a:stretch>
        </p:blipFill>
        <p:spPr>
          <a:xfrm>
            <a:off x="213360" y="1143000"/>
            <a:ext cx="8717280" cy="4572000"/>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RAN Slicing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impact on supporting Network Slice Service continuity scenario:</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Stage 2 update for Network slice replacement.</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TS 38.473 to update procedure description for UE CONTEXT MODIFICATION procedure.</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impact on Partially Allowed NSSAI:</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Stage 2 update for Partially Allowed NSSAI.</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TS 38.413 to update procedure description of successful operation and abnormal conditions.</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Support Slice Area of Service not mapping to existing TA:</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Signalling cells configured with zero resources for a slice betwee NG-RAN node.</a:t>
            </a:r>
            <a:endParaRPr lang="en-US" altLang="zh-CN" sz="1600" dirty="0">
              <a:ea typeface="宋体" panose="02010600030101010101" pitchFamily="2" charset="-122"/>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RAN Slicing WI is completed in RAN3.</a:t>
            </a:r>
            <a:endParaRPr lang="en-US" altLang="zh-CN" sz="16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solidFill>
                  <a:srgbClr val="FF0000"/>
                </a:solidFill>
                <a:ea typeface="宋体" panose="02010600030101010101" pitchFamily="2" charset="-122"/>
                <a:cs typeface="Arial" panose="020B0604020202020204" pitchFamily="34" charset="0"/>
                <a:sym typeface="+mn-ea"/>
              </a:rPr>
              <a:t>For Support Slice Area of Service not mapping to existing TA:The R18 Slicing WI rapporteur to update the R18 WID in RAN#102.</a:t>
            </a:r>
            <a:endParaRPr kumimoji="0" lang="en-GB" sz="1600" b="1" i="0" u="sng" strike="noStrike" kern="0" cap="none" spc="0" normalizeH="0" baseline="0" noProof="1">
              <a:ln>
                <a:noFill/>
              </a:ln>
              <a:solidFill>
                <a:srgbClr val="FF0000"/>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GB" altLang="en-US" sz="1600" b="1" i="0" u="sng" strike="noStrike" kern="0" cap="none" spc="0" normalizeH="0" baseline="0" noProof="1">
              <a:ln>
                <a:noFill/>
              </a:ln>
              <a:solidFill>
                <a:srgbClr val="FF0000"/>
              </a:solidFill>
              <a:effectLst/>
              <a:uLnTx/>
              <a:uFillTx/>
              <a:latin typeface="+mn-lt"/>
              <a:ea typeface="MS PGothic" panose="020B0600070205080204" pitchFamily="34" charset="-128"/>
              <a:cs typeface="Arial" panose="020B0604020202020204" pitchFamily="34" charset="0"/>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endParaRPr>
          </a:p>
          <a:p>
            <a:pPr marL="87630" indent="-87630">
              <a:lnSpc>
                <a:spcPct val="93000"/>
              </a:lnSpc>
              <a:spcBef>
                <a:spcPct val="15000"/>
              </a:spcBef>
              <a:spcAft>
                <a:spcPct val="15000"/>
              </a:spcAft>
              <a:buSzPct val="100000"/>
              <a:defRPr/>
            </a:pPr>
            <a:r>
              <a:rPr lang="en-US" altLang="en-US" sz="1400" dirty="0">
                <a:sym typeface="+mn-ea"/>
              </a:rPr>
              <a:t>For Rel-17 NR MBS, the </a:t>
            </a:r>
            <a:r>
              <a:rPr lang="en-US" altLang="en-US" sz="1400" i="1" dirty="0">
                <a:sym typeface="+mn-ea"/>
              </a:rPr>
              <a:t>Multicast F1-U Context Reference CU </a:t>
            </a:r>
            <a:r>
              <a:rPr lang="en-US" altLang="en-US" sz="1400" dirty="0">
                <a:sym typeface="+mn-ea"/>
              </a:rPr>
              <a:t>IE is changed from optional to mandatory in the UE Context Modification Response message.</a:t>
            </a:r>
            <a:endParaRPr lang="en-US" altLang="en-US" sz="1400" dirty="0">
              <a:sym typeface="+mn-ea"/>
            </a:endParaRPr>
          </a:p>
          <a:p>
            <a:pPr marL="87630" indent="-87630">
              <a:lnSpc>
                <a:spcPct val="93000"/>
              </a:lnSpc>
              <a:spcBef>
                <a:spcPct val="15000"/>
              </a:spcBef>
              <a:spcAft>
                <a:spcPct val="15000"/>
              </a:spcAft>
              <a:buSzPct val="100000"/>
              <a:defRPr/>
            </a:pPr>
            <a:r>
              <a:rPr lang="en-US" altLang="en-US" sz="1400" dirty="0">
                <a:sym typeface="+mn-ea"/>
              </a:rPr>
              <a:t>For TEI18, NGAP/F1AP enhancement was introduced to support gNB to identify the target UE type (e.g., RedCap UE, non-RedCap </a:t>
            </a:r>
            <a:r>
              <a:rPr lang="en-US" altLang="zh-CN" sz="1400" dirty="0">
                <a:sym typeface="+mn-ea"/>
              </a:rPr>
              <a:t>UE or both</a:t>
            </a:r>
            <a:r>
              <a:rPr lang="en-US" altLang="en-US" sz="1400" dirty="0">
                <a:sym typeface="+mn-ea"/>
              </a:rPr>
              <a:t>) for one MBS Broadcast session.</a:t>
            </a:r>
            <a:endParaRPr lang="en-US" altLang="en-US" sz="1400" dirty="0">
              <a:sym typeface="+mn-ea"/>
            </a:endParaRPr>
          </a:p>
          <a:p>
            <a:pPr marL="87630" indent="-87630">
              <a:lnSpc>
                <a:spcPct val="93000"/>
              </a:lnSpc>
              <a:spcBef>
                <a:spcPct val="15000"/>
              </a:spcBef>
              <a:spcAft>
                <a:spcPct val="15000"/>
              </a:spcAft>
              <a:buSzPct val="100000"/>
              <a:defRPr/>
            </a:pPr>
            <a:r>
              <a:rPr lang="en-US" altLang="en-US" sz="1400" dirty="0">
                <a:sym typeface="+mn-ea"/>
              </a:rPr>
              <a:t>For introduction new attribute to support source coordination between LTE and NR SA: RAN3 agrees to introduce the new attribute and reply to SA5 with details. Draft CR is based on R3-225158 technically endorsed by RAN3 #117.</a:t>
            </a:r>
            <a:endParaRPr lang="en-US" altLang="en-US" sz="1400" dirty="0">
              <a:sym typeface="+mn-ea"/>
            </a:endParaRPr>
          </a:p>
          <a:p>
            <a:pPr marL="87630" indent="-87630" algn="l">
              <a:lnSpc>
                <a:spcPct val="93000"/>
              </a:lnSpc>
              <a:spcBef>
                <a:spcPct val="15000"/>
              </a:spcBef>
              <a:spcAft>
                <a:spcPct val="15000"/>
              </a:spcAft>
              <a:buSzTx/>
              <a:buFontTx/>
              <a:buBlip>
                <a:blip r:embed="rId1"/>
              </a:buBlip>
              <a:defRPr/>
            </a:pPr>
            <a:r>
              <a:rPr lang="en-US" altLang="en-US" sz="1400" dirty="0">
                <a:sym typeface="+mn-ea"/>
              </a:rPr>
              <a:t>For Rel-18 user consent, RAN3 would like to inform SA3, SA2 and SA5 that the requirements on user consent have been taken into account and the workflow for a user consent solution described by SA3 has been endorsed by RAN3.</a:t>
            </a:r>
            <a:endParaRPr lang="en-US" altLang="en-US" sz="1400" dirty="0">
              <a:sym typeface="+mn-ea"/>
            </a:endParaRPr>
          </a:p>
          <a:p>
            <a:pPr marL="87630" indent="-87630">
              <a:lnSpc>
                <a:spcPct val="93000"/>
              </a:lnSpc>
              <a:spcBef>
                <a:spcPct val="15000"/>
              </a:spcBef>
              <a:spcAft>
                <a:spcPct val="15000"/>
              </a:spcAft>
              <a:defRPr/>
            </a:pPr>
            <a:r>
              <a:rPr lang="en-US" altLang="en-US" sz="1400" dirty="0">
                <a:sym typeface="+mn-ea"/>
              </a:rPr>
              <a:t> For TEI18, RAN3 acknowledged the scenario of large data volume during MO-SDT transaction presented in </a:t>
            </a:r>
            <a:r>
              <a:rPr lang="en-US" altLang="en-US" sz="1400" dirty="0" err="1">
                <a:sym typeface="+mn-ea"/>
              </a:rPr>
              <a:t>tdoc</a:t>
            </a:r>
            <a:r>
              <a:rPr lang="en-US" altLang="en-US" sz="1400" dirty="0">
                <a:sym typeface="+mn-ea"/>
              </a:rPr>
              <a:t> R3-232721, and would like to introduce a solution with a set of agreed CRs to help gNB determining to stop SDT in this scenario.</a:t>
            </a:r>
            <a:endParaRPr lang="en-US" altLang="en-US" sz="1400" dirty="0">
              <a:sym typeface="+mn-ea"/>
            </a:endParaRPr>
          </a:p>
          <a:p>
            <a:pPr marL="87630" indent="-87630">
              <a:lnSpc>
                <a:spcPct val="93000"/>
              </a:lnSpc>
              <a:spcBef>
                <a:spcPct val="15000"/>
              </a:spcBef>
              <a:spcAft>
                <a:spcPct val="15000"/>
              </a:spcAft>
              <a:defRPr/>
            </a:pPr>
            <a:r>
              <a:rPr lang="en-US" altLang="en-US" sz="1400" dirty="0">
                <a:sym typeface="+mn-ea"/>
              </a:rPr>
              <a:t>For R18 </a:t>
            </a:r>
            <a:r>
              <a:rPr lang="en-US" altLang="en-US" sz="1400" dirty="0" err="1">
                <a:sym typeface="+mn-ea"/>
              </a:rPr>
              <a:t>NR_DualTxRx_MUSIM</a:t>
            </a:r>
            <a:r>
              <a:rPr lang="en-US" altLang="en-US" sz="1400" dirty="0">
                <a:sym typeface="+mn-ea"/>
              </a:rPr>
              <a:t> WID, in order to indicate the early temporary capability restriction,  </a:t>
            </a:r>
            <a:r>
              <a:rPr lang="en-US" altLang="zh-CN" sz="1400" dirty="0">
                <a:sym typeface="+mn-ea"/>
              </a:rPr>
              <a:t>RAN3 agreed to i</a:t>
            </a:r>
            <a:r>
              <a:rPr lang="en-US" altLang="en-US" sz="1400" dirty="0">
                <a:sym typeface="+mn-ea"/>
              </a:rPr>
              <a:t>ntroduce the “</a:t>
            </a:r>
            <a:r>
              <a:rPr lang="en-US" altLang="en-US" sz="1400" dirty="0" err="1">
                <a:sym typeface="+mn-ea"/>
              </a:rPr>
              <a:t>musim-CapabilityRestrictionIndication</a:t>
            </a:r>
            <a:r>
              <a:rPr lang="en-US" altLang="en-US" sz="1400" dirty="0">
                <a:sym typeface="+mn-ea"/>
              </a:rPr>
              <a:t>” IE in the CU to DU RRC Information in the UE context setup request message </a:t>
            </a:r>
            <a:r>
              <a:rPr lang="en-US" altLang="en-US" sz="1400" dirty="0">
                <a:sym typeface="+mn-ea"/>
              </a:rPr>
              <a:t>in R3-237770. </a:t>
            </a:r>
            <a:r>
              <a:rPr lang="en-US" altLang="en-US" sz="1400" dirty="0">
                <a:solidFill>
                  <a:srgbClr val="FF0000"/>
                </a:solidFill>
                <a:sym typeface="+mn-ea"/>
              </a:rPr>
              <a:t>RAN3 would like to ask to include the corresponding RAN3 spec in WI in Dec RAN plenary meeting.</a:t>
            </a:r>
            <a:endParaRPr lang="en-US" altLang="en-US" sz="1400" dirty="0">
              <a:solidFill>
                <a:srgbClr val="FF0000"/>
              </a:solidFill>
              <a:sym typeface="+mn-ea"/>
            </a:endParaRPr>
          </a:p>
          <a:p>
            <a:pPr marL="87630" indent="-87630">
              <a:lnSpc>
                <a:spcPct val="93000"/>
              </a:lnSpc>
              <a:spcBef>
                <a:spcPct val="15000"/>
              </a:spcBef>
              <a:spcAft>
                <a:spcPct val="15000"/>
              </a:spcAft>
              <a:defRPr/>
            </a:pPr>
            <a:r>
              <a:rPr lang="en-US" altLang="en-US" sz="1400" dirty="0">
                <a:sym typeface="+mn-ea"/>
              </a:rPr>
              <a:t>For RAN4 led WI NR_FR1_lessthan_5MHz_BW-Core, introducing a new codepoint, i.e.,15PRB, to the existing NR Transmission Bandwidth IE over Xn and F1 in R3-235716 and R3-235717. </a:t>
            </a:r>
            <a:r>
              <a:rPr lang="en-US" altLang="en-US" sz="1400" dirty="0">
                <a:solidFill>
                  <a:srgbClr val="FF0000"/>
                </a:solidFill>
                <a:sym typeface="+mn-ea"/>
              </a:rPr>
              <a:t>The final approval depends on the R18 RAN4 led WI updates in Dec RAN plenary meeting.</a:t>
            </a:r>
            <a:endParaRPr lang="en-US" altLang="en-US" sz="1400" dirty="0">
              <a:solidFill>
                <a:srgbClr val="FF0000"/>
              </a:solidFill>
              <a:sym typeface="+mn-ea"/>
            </a:endParaRPr>
          </a:p>
          <a:p>
            <a:pPr marL="87630" indent="-87630">
              <a:lnSpc>
                <a:spcPct val="93000"/>
              </a:lnSpc>
              <a:spcBef>
                <a:spcPct val="15000"/>
              </a:spcBef>
              <a:spcAft>
                <a:spcPct val="15000"/>
              </a:spcAft>
              <a:defRPr/>
            </a:pPr>
            <a:endParaRPr lang="en-US" altLang="en-US" sz="1400" dirty="0">
              <a:sym typeface="+mn-ea"/>
            </a:endParaRPr>
          </a:p>
          <a:p>
            <a:pPr marL="87630" indent="-87630">
              <a:lnSpc>
                <a:spcPct val="93000"/>
              </a:lnSpc>
              <a:spcBef>
                <a:spcPct val="15000"/>
              </a:spcBef>
              <a:spcAft>
                <a:spcPct val="15000"/>
              </a:spcAft>
              <a:defRPr/>
            </a:pPr>
            <a:endParaRPr lang="en-US" altLang="en-US" sz="168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endParaRPr>
          </a:p>
          <a:p>
            <a:pPr marL="87630" indent="-87630">
              <a:lnSpc>
                <a:spcPct val="93000"/>
              </a:lnSpc>
              <a:spcBef>
                <a:spcPct val="15000"/>
              </a:spcBef>
              <a:spcAft>
                <a:spcPct val="15000"/>
              </a:spcAft>
              <a:defRPr/>
            </a:pPr>
            <a:r>
              <a:rPr lang="en-US" altLang="en-US" sz="1400" dirty="0">
                <a:sym typeface="+mn-ea"/>
              </a:rPr>
              <a:t>For TEI 18 Positioning, add SRS transmission characteristics Information to PARTIAL UE CONTEXT TRANSFER message , and introduce a new IE “New NR CGI” in the NRPPa POSITIONING INFORMATION RESPONSE message, in order to support positioning inactive mode for SDT without anchor relocation.</a:t>
            </a:r>
            <a:endParaRPr lang="en-US" altLang="en-US" sz="1400" dirty="0">
              <a:cs typeface="+mn-cs"/>
              <a:sym typeface="+mn-ea"/>
            </a:endParaRPr>
          </a:p>
          <a:p>
            <a:pPr marL="87630" indent="-87630">
              <a:lnSpc>
                <a:spcPct val="93000"/>
              </a:lnSpc>
              <a:spcBef>
                <a:spcPct val="15000"/>
              </a:spcBef>
              <a:spcAft>
                <a:spcPct val="15000"/>
              </a:spcAft>
              <a:defRPr/>
            </a:pPr>
            <a:r>
              <a:rPr lang="en-US" altLang="en-US" sz="1400" dirty="0">
                <a:sym typeface="+mn-ea"/>
              </a:rPr>
              <a:t>For TEI17 Positioning, procedural text is added to the E-CID Measurement Initiation procedure to allow the gNB to include the Geographical Coordinates IE in the E-CID Measurement Result IE; Add missing values for DL PRS Resource Set Periodicity to align with LPP specification; Correction on ASN.1 misalignement.</a:t>
            </a:r>
            <a:endParaRPr lang="en-US" altLang="en-US" sz="1400" dirty="0">
              <a:cs typeface="+mn-cs"/>
              <a:sym typeface="+mn-ea"/>
            </a:endParaRPr>
          </a:p>
          <a:p>
            <a:pPr marL="87630" indent="-87630">
              <a:lnSpc>
                <a:spcPct val="93000"/>
              </a:lnSpc>
              <a:spcBef>
                <a:spcPct val="15000"/>
              </a:spcBef>
              <a:spcAft>
                <a:spcPct val="15000"/>
              </a:spcAft>
              <a:defRPr/>
            </a:pPr>
            <a:r>
              <a:rPr lang="en-US" altLang="en-US" sz="1400" dirty="0">
                <a:sym typeface="+mn-ea"/>
              </a:rPr>
              <a:t>For TEI17 RedCap, i</a:t>
            </a:r>
            <a:r>
              <a:rPr lang="zh-CN" altLang="zh-CN" sz="1400">
                <a:ln>
                  <a:noFill/>
                </a:ln>
                <a:solidFill>
                  <a:srgbClr val="000000"/>
                </a:solidFill>
                <a:effectLst/>
                <a:uLnTx/>
                <a:uFillTx/>
                <a:ea typeface="+mn-ea"/>
                <a:sym typeface="+mn-ea"/>
              </a:rPr>
              <a:t>ntroduce Dedicated SI Delivery Indication IE in the UE Context Setup/Modification Response message</a:t>
            </a:r>
            <a:r>
              <a:rPr lang="en-US" altLang="zh-CN" sz="1400">
                <a:ln>
                  <a:noFill/>
                </a:ln>
                <a:solidFill>
                  <a:srgbClr val="000000"/>
                </a:solidFill>
                <a:effectLst/>
                <a:uLnTx/>
                <a:uFillTx/>
                <a:ea typeface="+mn-ea"/>
                <a:sym typeface="+mn-ea"/>
              </a:rPr>
              <a:t>. I</a:t>
            </a:r>
            <a:r>
              <a:rPr lang="zh-CN" altLang="zh-CN" sz="1400">
                <a:ln>
                  <a:noFill/>
                </a:ln>
                <a:solidFill>
                  <a:srgbClr val="000000"/>
                </a:solidFill>
                <a:effectLst/>
                <a:uLnTx/>
                <a:uFillTx/>
                <a:ea typeface="+mn-ea"/>
                <a:sym typeface="+mn-ea"/>
              </a:rPr>
              <a:t>nclude a Configured BWP List IE with the BWP ID and BWP Location And Bandwidth IEs in the UE CONTEXT </a:t>
            </a:r>
            <a:r>
              <a:rPr lang="en-US" altLang="zh-CN" sz="1400">
                <a:ln>
                  <a:noFill/>
                </a:ln>
                <a:solidFill>
                  <a:srgbClr val="000000"/>
                </a:solidFill>
                <a:effectLst/>
                <a:uLnTx/>
                <a:uFillTx/>
                <a:ea typeface="+mn-ea"/>
                <a:sym typeface="+mn-ea"/>
              </a:rPr>
              <a:t>SETUP/MODIFICATION</a:t>
            </a:r>
            <a:r>
              <a:rPr lang="zh-CN" altLang="zh-CN" sz="1400">
                <a:ln>
                  <a:noFill/>
                </a:ln>
                <a:solidFill>
                  <a:srgbClr val="000000"/>
                </a:solidFill>
                <a:effectLst/>
                <a:uLnTx/>
                <a:uFillTx/>
                <a:ea typeface="+mn-ea"/>
                <a:sym typeface="+mn-ea"/>
              </a:rPr>
              <a:t> RESPONSE</a:t>
            </a:r>
            <a:r>
              <a:rPr lang="en-US" altLang="zh-CN" sz="1400">
                <a:ln>
                  <a:noFill/>
                </a:ln>
                <a:solidFill>
                  <a:srgbClr val="000000"/>
                </a:solidFill>
                <a:effectLst/>
                <a:uLnTx/>
                <a:uFillTx/>
                <a:ea typeface="+mn-ea"/>
                <a:sym typeface="+mn-ea"/>
              </a:rPr>
              <a:t> message; I</a:t>
            </a:r>
            <a:r>
              <a:rPr lang="zh-CN" altLang="zh-CN" sz="1400">
                <a:ln>
                  <a:noFill/>
                </a:ln>
                <a:solidFill>
                  <a:srgbClr val="000000"/>
                </a:solidFill>
                <a:effectLst/>
                <a:uLnTx/>
                <a:uFillTx/>
                <a:ea typeface="+mn-ea"/>
                <a:sym typeface="+mn-ea"/>
              </a:rPr>
              <a:t>nclude BWP ID in ServingCellMO-encoded-in-CGC Item IEs</a:t>
            </a:r>
            <a:r>
              <a:rPr lang="en-US" altLang="zh-CN" sz="1400">
                <a:ln>
                  <a:noFill/>
                </a:ln>
                <a:solidFill>
                  <a:srgbClr val="000000"/>
                </a:solidFill>
                <a:effectLst/>
                <a:uLnTx/>
                <a:uFillTx/>
                <a:ea typeface="+mn-ea"/>
                <a:sym typeface="+mn-ea"/>
              </a:rPr>
              <a:t>; i</a:t>
            </a:r>
            <a:r>
              <a:rPr lang="zh-CN" altLang="zh-CN" sz="1400">
                <a:ln>
                  <a:noFill/>
                </a:ln>
                <a:solidFill>
                  <a:srgbClr val="000000"/>
                </a:solidFill>
                <a:effectLst/>
                <a:uLnTx/>
                <a:uFillTx/>
                <a:ea typeface="+mn-ea"/>
                <a:sym typeface="+mn-ea"/>
              </a:rPr>
              <a:t>nclude a Preconfigured Measurement GAP Request IE in the CU to DU RRC Information IE</a:t>
            </a:r>
            <a:r>
              <a:rPr lang="en-US" altLang="zh-CN" sz="1400">
                <a:ln>
                  <a:noFill/>
                </a:ln>
                <a:solidFill>
                  <a:srgbClr val="000000"/>
                </a:solidFill>
                <a:effectLst/>
                <a:uLnTx/>
                <a:uFillTx/>
                <a:ea typeface="+mn-ea"/>
                <a:sym typeface="+mn-ea"/>
              </a:rPr>
              <a:t>; C</a:t>
            </a:r>
            <a:r>
              <a:rPr lang="zh-CN" altLang="zh-CN" sz="1400">
                <a:ln>
                  <a:noFill/>
                </a:ln>
                <a:solidFill>
                  <a:srgbClr val="000000"/>
                </a:solidFill>
                <a:effectLst/>
                <a:uLnTx/>
                <a:uFillTx/>
                <a:ea typeface="+mn-ea"/>
                <a:sym typeface="+mn-ea"/>
              </a:rPr>
              <a:t>larify that the legacy MeasGapConfig IE can be used for  Preconfigured measurement GAP</a:t>
            </a:r>
            <a:r>
              <a:rPr lang="en-US" sz="1400">
                <a:ln>
                  <a:noFill/>
                </a:ln>
                <a:solidFill>
                  <a:srgbClr val="000000"/>
                </a:solidFill>
                <a:effectLst/>
                <a:uLnTx/>
                <a:uFillTx/>
                <a:ea typeface="+mn-ea"/>
                <a:sym typeface="+mn-ea"/>
              </a:rPr>
              <a:t>; A</a:t>
            </a:r>
            <a:r>
              <a:rPr lang="zh-CN" altLang="zh-CN" sz="1400">
                <a:ln>
                  <a:noFill/>
                </a:ln>
                <a:solidFill>
                  <a:srgbClr val="000000"/>
                </a:solidFill>
                <a:effectLst/>
                <a:uLnTx/>
                <a:uFillTx/>
                <a:ea typeface="+mn-ea"/>
                <a:sym typeface="+mn-ea"/>
              </a:rPr>
              <a:t>dd limitation in the UE CONTEXT SETUP RESPONSE and UE CONTEXT MODIFICATION RESPONSE messages that for UE configured with BWP specific ServingCellMO, the gNB-CU shall ignore the CGC and not perform RRC Reconfiguration of the UE </a:t>
            </a:r>
            <a:r>
              <a:rPr lang="en-US" altLang="zh-CN" sz="1400">
                <a:ln>
                  <a:noFill/>
                </a:ln>
                <a:solidFill>
                  <a:srgbClr val="000000"/>
                </a:solidFill>
                <a:effectLst/>
                <a:uLnTx/>
                <a:uFillTx/>
                <a:ea typeface="+mn-ea"/>
                <a:sym typeface="+mn-ea"/>
              </a:rPr>
              <a:t>.</a:t>
            </a:r>
            <a:endParaRPr kumimoji="0" lang="zh-CN" altLang="zh-CN" sz="1400" b="0" i="0" u="none" strike="noStrike" kern="0" cap="none" spc="0" normalizeH="0" baseline="0" noProof="1">
              <a:ln>
                <a:noFill/>
              </a:ln>
              <a:solidFill>
                <a:srgbClr val="000000"/>
              </a:solidFill>
              <a:effectLst/>
              <a:uLnTx/>
              <a:uFillTx/>
              <a:latin typeface="+mn-lt"/>
              <a:ea typeface="+mn-ea"/>
              <a:cs typeface="+mn-cs"/>
            </a:endParaRPr>
          </a:p>
          <a:p>
            <a:pPr marL="87630" indent="-87630">
              <a:lnSpc>
                <a:spcPct val="93000"/>
              </a:lnSpc>
              <a:spcBef>
                <a:spcPct val="15000"/>
              </a:spcBef>
              <a:spcAft>
                <a:spcPct val="15000"/>
              </a:spcAft>
              <a:defRPr/>
            </a:pPr>
            <a:r>
              <a:rPr lang="en-US" altLang="en-US" sz="1400" dirty="0">
                <a:sym typeface="+mn-ea"/>
              </a:rPr>
              <a:t>For TEI18, i</a:t>
            </a:r>
            <a:r>
              <a:rPr lang="zh-CN" altLang="zh-CN" sz="1400">
                <a:ln>
                  <a:noFill/>
                </a:ln>
                <a:effectLst/>
                <a:uLnTx/>
                <a:uFillTx/>
                <a:ea typeface="+mn-ea"/>
                <a:cs typeface="+mn-ea"/>
                <a:sym typeface="+mn-ea"/>
              </a:rPr>
              <a:t>ntroduce “NeedForInterruptionInfoNR” IE in the CU to DU RRC Information.</a:t>
            </a:r>
            <a:endParaRPr lang="zh-CN"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SON/MDT, align the IE tabular and ASN.1 of </a:t>
            </a:r>
            <a:r>
              <a:rPr lang="en-US" altLang="zh-CN" sz="1400" i="1">
                <a:ln>
                  <a:noFill/>
                </a:ln>
                <a:effectLst/>
                <a:uLnTx/>
                <a:uFillTx/>
                <a:ea typeface="+mn-ea"/>
                <a:cs typeface="+mn-ea"/>
                <a:sym typeface="+mn-ea"/>
              </a:rPr>
              <a:t>NR-Mode-Info</a:t>
            </a:r>
            <a:r>
              <a:rPr lang="en-US" altLang="zh-CN" sz="1400">
                <a:ln>
                  <a:noFill/>
                </a:ln>
                <a:effectLst/>
                <a:uLnTx/>
                <a:uFillTx/>
                <a:ea typeface="+mn-ea"/>
                <a:cs typeface="+mn-ea"/>
                <a:sym typeface="+mn-ea"/>
              </a:rPr>
              <a:t> IE,</a:t>
            </a:r>
            <a:r>
              <a:rPr lang="en-US" altLang="zh-CN" sz="1400" i="1">
                <a:ln>
                  <a:noFill/>
                </a:ln>
                <a:effectLst/>
                <a:uLnTx/>
                <a:uFillTx/>
                <a:ea typeface="+mn-ea"/>
                <a:cs typeface="+mn-ea"/>
                <a:sym typeface="+mn-ea"/>
              </a:rPr>
              <a:t> Registration Request</a:t>
            </a:r>
            <a:r>
              <a:rPr lang="en-US" altLang="zh-CN" sz="1400">
                <a:ln>
                  <a:noFill/>
                </a:ln>
                <a:effectLst/>
                <a:uLnTx/>
                <a:uFillTx/>
                <a:ea typeface="+mn-ea"/>
                <a:cs typeface="+mn-ea"/>
                <a:sym typeface="+mn-ea"/>
              </a:rPr>
              <a:t> IE, </a:t>
            </a:r>
            <a:r>
              <a:rPr lang="en-US" altLang="zh-CN" sz="1400" i="1">
                <a:ln>
                  <a:noFill/>
                </a:ln>
                <a:effectLst/>
                <a:uLnTx/>
                <a:uFillTx/>
                <a:ea typeface="+mn-ea"/>
                <a:cs typeface="+mn-ea"/>
                <a:sym typeface="+mn-ea"/>
              </a:rPr>
              <a:t>Reporting Periodicity</a:t>
            </a:r>
            <a:r>
              <a:rPr lang="en-US" altLang="zh-CN" sz="1400">
                <a:ln>
                  <a:noFill/>
                </a:ln>
                <a:effectLst/>
                <a:uLnTx/>
                <a:uFillTx/>
                <a:ea typeface="+mn-ea"/>
                <a:cs typeface="+mn-ea"/>
                <a:sym typeface="+mn-ea"/>
              </a:rPr>
              <a:t> IE and </a:t>
            </a:r>
            <a:r>
              <a:rPr lang="en-US" altLang="zh-CN" sz="1400" i="1">
                <a:ln>
                  <a:noFill/>
                </a:ln>
                <a:effectLst/>
                <a:uLnTx/>
                <a:uFillTx/>
                <a:ea typeface="+mn-ea"/>
                <a:cs typeface="+mn-ea"/>
                <a:sym typeface="+mn-ea"/>
              </a:rPr>
              <a:t>Report Characteristics</a:t>
            </a:r>
            <a:r>
              <a:rPr lang="en-US" altLang="zh-CN" sz="1400">
                <a:ln>
                  <a:noFill/>
                </a:ln>
                <a:effectLst/>
                <a:uLnTx/>
                <a:uFillTx/>
                <a:ea typeface="+mn-ea"/>
                <a:cs typeface="+mn-ea"/>
                <a:sym typeface="+mn-ea"/>
              </a:rPr>
              <a:t> IE.</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NR-DC, include </a:t>
            </a:r>
            <a:r>
              <a:rPr lang="en-US" altLang="zh-CN" sz="1400" i="1">
                <a:ln>
                  <a:noFill/>
                </a:ln>
                <a:effectLst/>
                <a:uLnTx/>
                <a:uFillTx/>
                <a:ea typeface="+mn-ea"/>
                <a:cs typeface="+mn-ea"/>
                <a:sym typeface="+mn-ea"/>
              </a:rPr>
              <a:t>Release fast MCG recovery via SRB3</a:t>
            </a:r>
            <a:r>
              <a:rPr lang="en-US" altLang="zh-CN" sz="1400">
                <a:ln>
                  <a:noFill/>
                </a:ln>
                <a:effectLst/>
                <a:uLnTx/>
                <a:uFillTx/>
                <a:ea typeface="+mn-ea"/>
                <a:cs typeface="+mn-ea"/>
                <a:sym typeface="+mn-ea"/>
              </a:rPr>
              <a:t> IE and </a:t>
            </a:r>
            <a:r>
              <a:rPr lang="en-US" altLang="zh-CN" sz="1400" i="1">
                <a:ln>
                  <a:noFill/>
                </a:ln>
                <a:effectLst/>
                <a:uLnTx/>
                <a:uFillTx/>
                <a:ea typeface="+mn-ea"/>
                <a:cs typeface="+mn-ea"/>
                <a:sym typeface="+mn-ea"/>
              </a:rPr>
              <a:t>Available fast MCG recovery via SRB3</a:t>
            </a:r>
            <a:r>
              <a:rPr lang="en-US" altLang="zh-CN" sz="1400">
                <a:ln>
                  <a:noFill/>
                </a:ln>
                <a:effectLst/>
                <a:uLnTx/>
                <a:uFillTx/>
                <a:ea typeface="+mn-ea"/>
                <a:cs typeface="+mn-ea"/>
                <a:sym typeface="+mn-ea"/>
              </a:rPr>
              <a:t> IE in the S-NODE MODIFICATION REQUIRED message in tabular, and marked in the Semantics description that “This IE shall be ignored.” for these two IEs.</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CPAC, revise the procedural texts to specify that the MN may send the data forwarding address to the source SN after CPC execution for the SN initiated conditional SN Change case.</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R18 NR SL WI, agreed to introduce of sidelink CA based duplication feature over F1 interface. </a:t>
            </a:r>
            <a:r>
              <a:rPr lang="en-US" altLang="zh-CN" sz="1400">
                <a:ln>
                  <a:noFill/>
                </a:ln>
                <a:solidFill>
                  <a:srgbClr val="FF0000"/>
                </a:solidFill>
                <a:effectLst/>
                <a:uLnTx/>
                <a:uFillTx/>
                <a:ea typeface="+mn-ea"/>
                <a:cs typeface="+mn-ea"/>
                <a:sym typeface="+mn-ea"/>
              </a:rPr>
              <a:t>The WI rapporteur to update the NR SL WI to include TS38.473 in RAN#102.</a:t>
            </a:r>
            <a:endParaRPr lang="en-US" altLang="zh-CN" sz="1400">
              <a:ln>
                <a:noFill/>
              </a:ln>
              <a:solidFill>
                <a:srgbClr val="FF0000"/>
              </a:solidFill>
              <a:effectLst/>
              <a:uLnTx/>
              <a:uFillTx/>
              <a:ea typeface="+mn-ea"/>
              <a:cs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0" dirty="0">
              <a:ln>
                <a:noFill/>
              </a:ln>
              <a:solidFill>
                <a:srgbClr val="FF0000"/>
              </a:solidFill>
              <a:effectLst/>
              <a:uLnTx/>
              <a:uFillTx/>
              <a:latin typeface="+mn-lt"/>
              <a:ea typeface="+mn-ea"/>
              <a:cs typeface="+mn-ea"/>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all the support during the meeting!</a:t>
            </a:r>
            <a:endParaRPr lang="en-US" altLang="fr-FR" sz="1800" dirty="0"/>
          </a:p>
          <a:p>
            <a:pPr lvl="1">
              <a:lnSpc>
                <a:spcPct val="80000"/>
              </a:lnSpc>
              <a:buClr>
                <a:srgbClr val="C00000"/>
              </a:buClr>
              <a:buFont typeface="Arial" panose="020B0604020202020204" pitchFamily="34" charset="0"/>
              <a:buChar char="•"/>
            </a:pPr>
            <a:r>
              <a:rPr lang="en-US" altLang="fr-FR" sz="1800" dirty="0">
                <a:solidFill>
                  <a:srgbClr val="FF0000"/>
                </a:solidFill>
              </a:rPr>
              <a:t>Thank Angelo, Gen help to organize "RAN3 Wow Party" after the meeting has closed for celebrating everything deserved to be celebrated (including meeting close on Friday, R18 completion, New Year, Philippe G and Liwei’s birthday, RAN3 traditional gift to Anna, Prasad, Lisi, Dapeng) in the meeting room!</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kind support!</a:t>
            </a:r>
            <a:endParaRPr lang="en-US" altLang="fr-FR" sz="1800" dirty="0"/>
          </a:p>
          <a:p>
            <a:pPr>
              <a:lnSpc>
                <a:spcPct val="80000"/>
              </a:lnSpc>
              <a:buClrTx/>
              <a:buBlip>
                <a:blip r:embed="rId1"/>
              </a:buBlip>
            </a:pPr>
            <a:r>
              <a:rPr lang="en-US" altLang="fr-FR" sz="2100" dirty="0"/>
              <a:t>Shankar, Liwei, Philippe G, Jiancheng...</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ensure R18 WIs completion and TEI corrections!</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21bis"/>
          <p:cNvPicPr>
            <a:picLocks noChangeAspect="1"/>
          </p:cNvPicPr>
          <p:nvPr/>
        </p:nvPicPr>
        <p:blipFill>
          <a:blip r:embed="rId1"/>
          <a:stretch>
            <a:fillRect/>
          </a:stretch>
        </p:blipFill>
        <p:spPr>
          <a:xfrm>
            <a:off x="51435" y="1049655"/>
            <a:ext cx="9040495" cy="509016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3" name="图片 2" descr="Number of contributions in each AI in RAN3#122"/>
          <p:cNvPicPr>
            <a:picLocks noChangeAspect="1"/>
          </p:cNvPicPr>
          <p:nvPr/>
        </p:nvPicPr>
        <p:blipFill>
          <a:blip r:embed="rId1"/>
          <a:stretch>
            <a:fillRect/>
          </a:stretch>
        </p:blipFill>
        <p:spPr>
          <a:xfrm>
            <a:off x="94615" y="1049655"/>
            <a:ext cx="8954770" cy="509016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960755"/>
          <a:ext cx="7863840" cy="5421066"/>
        </p:xfrm>
        <a:graphic>
          <a:graphicData uri="http://schemas.openxmlformats.org/drawingml/2006/table">
            <a:tbl>
              <a:tblPr/>
              <a:tblGrid>
                <a:gridCol w="518160"/>
                <a:gridCol w="2441575"/>
                <a:gridCol w="1024890"/>
                <a:gridCol w="605790"/>
                <a:gridCol w="461645"/>
                <a:gridCol w="661035"/>
                <a:gridCol w="558165"/>
                <a:gridCol w="1592580"/>
              </a:tblGrid>
              <a:tr h="32893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6889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NR_mobile_IAB</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32643</a:t>
                      </a: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 </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zh-CN" sz="900" b="0" i="0" u="none" strike="noStrike" cap="none" normalizeH="0" baseline="0">
                        <a:ln>
                          <a:noFill/>
                        </a:ln>
                        <a:solidFill>
                          <a:srgbClr val="FF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8267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NR_QoE_enh</a:t>
                      </a:r>
                      <a:r>
                        <a:rPr kumimoji="0" 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a:t>
                      </a:r>
                      <a:r>
                        <a:rPr kumimoji="0" lang="en-US" altLang="en-GB" sz="900" b="1">
                          <a:ln>
                            <a:noFill/>
                          </a:ln>
                          <a:solidFill>
                            <a:srgbClr val="FF0000"/>
                          </a:solidFill>
                          <a:effectLst/>
                          <a:sym typeface="+mn-ea"/>
                        </a:rPr>
                        <a:t>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RP-223488</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72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NR_AIML_NGRAN</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RP-231159</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55562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NR_ENDC_SON_MDT_enh2</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RP-231157</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711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SID: </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RP-221438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965200">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991137</a:t>
                      </a:r>
                      <a:endPar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Network Slicing Phase 3: NR aspects </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eNS_Ph3-NR-Core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     </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RP-231396</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085">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991138</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Non-Public Networks Phase 2: NG-RAN aspects</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eNPN_Ph2-NGRAN-Core</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RP-231185</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76885">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991136</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NR Timing Resiliency and URLLC enhancements</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TRS_URLLC-NR-Core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60%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RP-231106</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
        <p:nvSpPr>
          <p:cNvPr id="52306" name="Content Placeholder 2"/>
          <p:cNvSpPr txBox="1"/>
          <p:nvPr/>
        </p:nvSpPr>
        <p:spPr>
          <a:xfrm>
            <a:off x="8263255" y="5439410"/>
            <a:ext cx="1530985" cy="994410"/>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900" dirty="0"/>
              <a:t>WI: Black   SI: Blue     </a:t>
            </a:r>
            <a:endParaRPr lang="en-US" altLang="en-GB" sz="900" dirty="0"/>
          </a:p>
          <a:p>
            <a:pPr marL="228600" lvl="0" indent="-228600" eaLnBrk="1" hangingPunct="1">
              <a:lnSpc>
                <a:spcPct val="90000"/>
              </a:lnSpc>
              <a:spcBef>
                <a:spcPts val="1000"/>
              </a:spcBef>
              <a:buClrTx/>
              <a:buNone/>
            </a:pPr>
            <a:r>
              <a:rPr lang="en-US" altLang="en-GB" sz="900" dirty="0"/>
              <a:t>Completed WI/SI: Red</a:t>
            </a:r>
            <a:r>
              <a:rPr lang="en-US" altLang="en-GB" sz="1100" dirty="0"/>
              <a:t>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400" dirty="0"/>
              <a:t>List of RAN3 CRs to RAN in </a:t>
            </a:r>
            <a:r>
              <a:rPr lang="en-US" altLang="sv-SE" sz="1400" dirty="0">
                <a:solidFill>
                  <a:srgbClr val="FF0000"/>
                </a:solidFill>
              </a:rPr>
              <a:t>RP-232709</a:t>
            </a:r>
            <a:r>
              <a:rPr lang="en-US" altLang="sv-SE" sz="1400" dirty="0"/>
              <a:t>, which includes:</a:t>
            </a:r>
            <a:endParaRPr lang="en-US" altLang="sv-SE" sz="1400" dirty="0">
              <a:solidFill>
                <a:srgbClr val="FF0000"/>
              </a:solidFill>
            </a:endParaRPr>
          </a:p>
          <a:p>
            <a:pPr lvl="1"/>
            <a:r>
              <a:rPr lang="en-US" altLang="sv-SE" sz="1400" dirty="0">
                <a:cs typeface="+mn-ea"/>
              </a:rPr>
              <a:t>144 CRs were agreed in Q4. </a:t>
            </a:r>
            <a:endParaRPr lang="en-US" altLang="sv-SE" sz="1400" dirty="0">
              <a:cs typeface="+mn-ea"/>
            </a:endParaRPr>
          </a:p>
          <a:p>
            <a:pPr lvl="1"/>
            <a:r>
              <a:rPr lang="en-US" altLang="sv-SE" sz="1400" dirty="0">
                <a:cs typeface="+mn-ea"/>
              </a:rPr>
              <a:t>5 Rel-16: 5 Cat.F CR</a:t>
            </a:r>
            <a:endParaRPr lang="en-US" altLang="sv-SE" sz="1400" dirty="0">
              <a:cs typeface="+mn-ea"/>
            </a:endParaRPr>
          </a:p>
          <a:p>
            <a:pPr lvl="1"/>
            <a:r>
              <a:rPr lang="en-US" altLang="sv-SE" sz="1400" dirty="0">
                <a:cs typeface="+mn-ea"/>
              </a:rPr>
              <a:t>22 Rel-17: 19 Cat.F CRs, 3 Cat.A CRs</a:t>
            </a:r>
            <a:endParaRPr lang="en-US" altLang="sv-SE" sz="1400" dirty="0">
              <a:cs typeface="+mn-ea"/>
            </a:endParaRPr>
          </a:p>
          <a:p>
            <a:pPr lvl="2"/>
            <a:r>
              <a:rPr lang="en-US" altLang="sv-SE" sz="1400" dirty="0">
                <a:cs typeface="+mn-ea"/>
                <a:sym typeface="+mn-ea"/>
              </a:rPr>
              <a:t>1 Non-Backwards-Compatible (NBC) CRs</a:t>
            </a:r>
            <a:endParaRPr lang="en-US" altLang="en-US" sz="1400" dirty="0">
              <a:cs typeface="+mn-ea"/>
            </a:endParaRPr>
          </a:p>
          <a:p>
            <a:pPr lvl="3"/>
            <a:r>
              <a:rPr lang="en-US" altLang="sv-SE" sz="1400" dirty="0">
                <a:cs typeface="+mn-ea"/>
                <a:sym typeface="+mn-ea"/>
              </a:rPr>
              <a:t>Rel-17: R3-237812</a:t>
            </a:r>
            <a:endParaRPr lang="en-US" altLang="sv-SE" sz="1400" dirty="0">
              <a:cs typeface="+mn-ea"/>
              <a:sym typeface="+mn-ea"/>
            </a:endParaRPr>
          </a:p>
          <a:p>
            <a:pPr lvl="3"/>
            <a:r>
              <a:rPr lang="en-US" altLang="sv-SE" sz="1400" dirty="0">
                <a:cs typeface="+mn-ea"/>
                <a:sym typeface="+mn-ea"/>
              </a:rPr>
              <a:t>(</a:t>
            </a:r>
            <a:r>
              <a:rPr lang="en-US" altLang="sv-SE" sz="1400" dirty="0">
                <a:cs typeface="+mn-ea"/>
                <a:sym typeface="+mn-ea"/>
                <a:hlinkClick r:id="rId1"/>
              </a:rPr>
              <a:t>Here</a:t>
            </a:r>
            <a:r>
              <a:rPr lang="en-US" altLang="sv-SE" sz="1400" dirty="0">
                <a:cs typeface="+mn-ea"/>
                <a:sym typeface="+mn-ea"/>
              </a:rPr>
              <a:t> is how 3GPP works with NBC changes)</a:t>
            </a:r>
            <a:endParaRPr lang="en-US" altLang="sv-SE" sz="1400" dirty="0">
              <a:cs typeface="+mn-ea"/>
              <a:sym typeface="+mn-ea"/>
            </a:endParaRPr>
          </a:p>
          <a:p>
            <a:pPr lvl="1"/>
            <a:r>
              <a:rPr lang="en-US" altLang="sv-SE" sz="1400" dirty="0">
                <a:cs typeface="+mn-ea"/>
              </a:rPr>
              <a:t>17 Rel-18 TEI: 14 Cat.B CRs, 3 Cat.F CRs</a:t>
            </a:r>
            <a:endParaRPr lang="en-US" altLang="sv-SE" sz="1400" dirty="0">
              <a:cs typeface="+mn-ea"/>
            </a:endParaRPr>
          </a:p>
          <a:p>
            <a:pPr lvl="2"/>
            <a:r>
              <a:rPr lang="en-US" altLang="sv-SE" sz="1400" dirty="0">
                <a:cs typeface="+mn-ea"/>
                <a:sym typeface="+mn-ea"/>
              </a:rPr>
              <a:t>15 Cat.B TEI18 CRs with TEI identifier</a:t>
            </a:r>
            <a:endParaRPr lang="en-US" altLang="sv-SE" sz="1400" dirty="0">
              <a:cs typeface="+mn-ea"/>
              <a:sym typeface="+mn-ea"/>
            </a:endParaRPr>
          </a:p>
          <a:p>
            <a:pPr lvl="3"/>
            <a:r>
              <a:rPr lang="en-US" altLang="sv-SE" sz="1400" dirty="0">
                <a:cs typeface="+mn-ea"/>
                <a:sym typeface="+mn-ea"/>
              </a:rPr>
              <a:t>Location Reporting Enhancements [LRC-Enh] R3-237113, R3-237116</a:t>
            </a:r>
            <a:endParaRPr lang="en-US" altLang="sv-SE" sz="1400" dirty="0">
              <a:cs typeface="+mn-ea"/>
              <a:sym typeface="+mn-ea"/>
            </a:endParaRPr>
          </a:p>
          <a:p>
            <a:pPr lvl="3"/>
            <a:r>
              <a:rPr lang="en-US" altLang="sv-SE" sz="1400" dirty="0">
                <a:cs typeface="+mn-ea"/>
                <a:sym typeface="+mn-ea"/>
              </a:rPr>
              <a:t>Support of oversize UL SDT Data Arrival [Large SDT Uplink Data] R3-237114, R3-237115, R3-237125, R3-237134</a:t>
            </a:r>
            <a:endParaRPr lang="en-US" altLang="sv-SE" sz="1400" dirty="0">
              <a:cs typeface="+mn-ea"/>
              <a:sym typeface="+mn-ea"/>
            </a:endParaRPr>
          </a:p>
          <a:p>
            <a:pPr lvl="3"/>
            <a:r>
              <a:rPr lang="en-US" altLang="sv-SE" sz="1400" dirty="0">
                <a:cs typeface="+mn-ea"/>
                <a:sym typeface="+mn-ea"/>
              </a:rPr>
              <a:t>Introducing Report Amount for M4, M5, M6, M7 measurements for E-UTRAN [ReportAmount_MDT_E-UTRAN] R3-237157, R3-237158</a:t>
            </a:r>
            <a:endParaRPr lang="en-US" altLang="sv-SE" sz="1400" dirty="0">
              <a:cs typeface="+mn-ea"/>
              <a:sym typeface="+mn-ea"/>
            </a:endParaRPr>
          </a:p>
          <a:p>
            <a:pPr lvl="3"/>
            <a:r>
              <a:rPr lang="en-US" altLang="sv-SE" sz="1400" dirty="0">
                <a:cs typeface="+mn-ea"/>
                <a:sym typeface="+mn-ea"/>
              </a:rPr>
              <a:t>Support 1-symbol PRS [1symbol_PRS] R3-237159, R3-237160</a:t>
            </a:r>
            <a:endParaRPr lang="en-US" altLang="sv-SE" sz="1400" dirty="0">
              <a:cs typeface="+mn-ea"/>
              <a:sym typeface="+mn-ea"/>
            </a:endParaRPr>
          </a:p>
          <a:p>
            <a:pPr lvl="3"/>
            <a:r>
              <a:rPr lang="en-US" altLang="sv-SE" sz="1400" dirty="0">
                <a:cs typeface="+mn-ea"/>
                <a:sym typeface="+mn-ea"/>
              </a:rPr>
              <a:t>Positioning inactive mode for SDT without anchor relocation [POS_SDT] R3-237122, R3-237766</a:t>
            </a:r>
            <a:endParaRPr lang="en-US" altLang="sv-SE" sz="1400" dirty="0">
              <a:cs typeface="+mn-ea"/>
              <a:sym typeface="+mn-ea"/>
            </a:endParaRPr>
          </a:p>
          <a:p>
            <a:pPr lvl="3"/>
            <a:r>
              <a:rPr lang="en-US" altLang="sv-SE" sz="1400" dirty="0">
                <a:cs typeface="+mn-ea"/>
                <a:sym typeface="+mn-ea"/>
              </a:rPr>
              <a:t>Introduction of RedCap UE MBS Broadcast reception [RedcapMBS] R3-237900, R3-237955</a:t>
            </a:r>
            <a:endParaRPr lang="en-US" altLang="sv-SE" sz="1400" dirty="0">
              <a:cs typeface="+mn-ea"/>
              <a:sym typeface="+mn-ea"/>
            </a:endParaRPr>
          </a:p>
          <a:p>
            <a:pPr lvl="3"/>
            <a:r>
              <a:rPr lang="en-US" altLang="sv-SE" sz="1400" dirty="0">
                <a:cs typeface="+mn-ea"/>
                <a:sym typeface="+mn-ea"/>
              </a:rPr>
              <a:t>Avoiding unnecessary setup of DRB(s) in indirect data forwarding [Indirect Data forwarding] R3-237968</a:t>
            </a:r>
            <a:endParaRPr lang="en-US" altLang="sv-SE" sz="1400" dirty="0">
              <a:cs typeface="+mn-ea"/>
              <a:sym typeface="+mn-ea"/>
            </a:endParaRPr>
          </a:p>
          <a:p>
            <a:pPr lvl="1"/>
            <a:r>
              <a:rPr lang="en-US" altLang="sv-SE" sz="1400" dirty="0">
                <a:cs typeface="+mn-ea"/>
                <a:sym typeface="+mn-ea"/>
              </a:rPr>
              <a:t>For R18 WIs, 100 Cat.B CRs</a:t>
            </a:r>
            <a:endParaRPr lang="en-US" altLang="sv-SE" sz="1400" dirty="0">
              <a:cs typeface="+mn-ea"/>
              <a:sym typeface="+mn-ea"/>
            </a:endParaRPr>
          </a:p>
          <a:p>
            <a:pPr lvl="1"/>
            <a:r>
              <a:rPr lang="en-US" altLang="sv-SE" sz="1400" dirty="0">
                <a:cs typeface="+mn-ea"/>
              </a:rPr>
              <a:t>30 endorsed draftCRs to RAN2 specs.</a:t>
            </a:r>
            <a:r>
              <a:rPr lang="en-US" altLang="sv-SE" sz="1800" dirty="0">
                <a:cs typeface="+mn-ea"/>
              </a:rPr>
              <a:t> </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720725"/>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two meeting rooms for main session and offline discussion which support 2-way remote access.  Very strict deadline for daily session in the meeting rooms.</a:t>
            </a:r>
            <a:endParaRPr lang="en-US" altLang="en-US" sz="2000" dirty="0">
              <a:solidFill>
                <a:srgbClr val="FF0000"/>
              </a:solidFill>
              <a:cs typeface="+mn-ea"/>
              <a:sym typeface="+mn-ea"/>
            </a:endParaRPr>
          </a:p>
          <a:p>
            <a:r>
              <a:rPr lang="en-US" altLang="en-US" sz="2000" dirty="0">
                <a:cs typeface="+mn-ea"/>
                <a:sym typeface="+mn-ea"/>
              </a:rPr>
              <a:t>In general, the number of remote participants for main session is limited, less than 10. The audio device test for remote access needs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380" y="742950"/>
            <a:ext cx="8388350" cy="550100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GB" sz="14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SHR and SPCR:</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C</a:t>
            </a:r>
            <a:r>
              <a:rPr lang="en-US" altLang="zh-CN" sz="1400">
                <a:ln>
                  <a:noFill/>
                </a:ln>
                <a:effectLst/>
                <a:uLnTx/>
                <a:uFillTx/>
                <a:ea typeface="宋体" panose="02010600030101010101" pitchFamily="2" charset="-122"/>
                <a:sym typeface="+mn-ea"/>
              </a:rPr>
              <a:t>orrelation</a:t>
            </a:r>
            <a:r>
              <a:rPr lang="en-US" altLang="zh-CN" sz="1400">
                <a:ln>
                  <a:noFill/>
                </a:ln>
                <a:effectLst/>
                <a:uLnTx/>
                <a:uFillTx/>
                <a:sym typeface="+mn-ea"/>
              </a:rPr>
              <a:t>n </a:t>
            </a:r>
            <a:r>
              <a:rPr lang="en-US" altLang="zh-CN" sz="1400">
                <a:ln>
                  <a:noFill/>
                </a:ln>
                <a:effectLst/>
                <a:uLnTx/>
                <a:uFillTx/>
                <a:ea typeface="宋体" panose="02010600030101010101" pitchFamily="2" charset="-122"/>
                <a:sym typeface="+mn-ea"/>
              </a:rPr>
              <a:t>of inter-RAT SHR and RLF shortly after handover </a:t>
            </a:r>
            <a:r>
              <a:rPr lang="en-US" altLang="zh-CN" sz="1400">
                <a:ln>
                  <a:noFill/>
                </a:ln>
                <a:effectLst/>
                <a:uLnTx/>
                <a:uFillTx/>
                <a:sym typeface="+mn-ea"/>
              </a:rPr>
              <a:t>by Target C-RNTI.</a:t>
            </a:r>
            <a:endParaRPr lang="en-US" altLang="zh-CN" sz="14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Inform the MN that an SPR is available at the UE.</a:t>
            </a:r>
            <a:endParaRPr lang="en-US" altLang="zh-CN" sz="140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MRO:</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Agree to use Option 1 for MRO for CPAC. .</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000000"/>
                </a:solidFill>
                <a:effectLst/>
                <a:uLnTx/>
                <a:uFillTx/>
                <a:sym typeface="+mn-ea"/>
              </a:rPr>
              <a:t>It would be beneficial if UE can report the PSCell used for fast MCG recovery.</a:t>
            </a:r>
            <a:endParaRPr lang="en-US" altLang="zh-CN" sz="1400">
              <a:ln>
                <a:noFill/>
              </a:ln>
              <a:solidFill>
                <a:srgbClr val="00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RACH enhancement:</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 Specify the maximum number of RA Report Indications in the RACH Indication message to be 64.</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 Clean-up for RACH Enhancement.</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 Abnormal condition to exclude combinations of SNPN and PNI-NPN area scope.</a:t>
            </a:r>
            <a:endParaRPr lang="en-US" altLang="zh-CN" sz="1400">
              <a:ln>
                <a:noFill/>
              </a:ln>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SON for NR-U:</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 In case of mobility failure, reporting of DL LBT failures at the target during handover execution is enabled when the UE reestablishes to the source node and the UE can be identified by the target node. </a:t>
            </a:r>
            <a:endParaRPr lang="en-US" altLang="zh-CN" sz="1400">
              <a:ln>
                <a:noFill/>
              </a:ln>
              <a:effectLst/>
              <a:uLnTx/>
              <a:uFillTx/>
              <a:ea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The number of DL LBT failures at the target during handover execution is provided if the source node requests for it.</a:t>
            </a:r>
            <a:endParaRPr lang="en-US" altLang="zh-CN" sz="1400">
              <a:ln>
                <a:noFill/>
              </a:ln>
              <a:solidFill>
                <a:schemeClr val="tx1"/>
              </a:solidFill>
              <a:effectLst/>
              <a:uLnTx/>
              <a:uFillTx/>
              <a:ea typeface="+mn-ea"/>
              <a:cs typeface="+mn-cs"/>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R18 SONMDT WI is completed in RAN3.</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rapporteur to update the WI to </a:t>
            </a:r>
            <a:r>
              <a:rPr lang="en-US" altLang="zh-CN" sz="1400">
                <a:ln>
                  <a:noFill/>
                </a:ln>
                <a:solidFill>
                  <a:srgbClr val="FF0000"/>
                </a:solidFill>
                <a:effectLst/>
                <a:uLnTx/>
                <a:uFillTx/>
                <a:sym typeface="+mn-ea"/>
              </a:rPr>
              <a:t>remove TS38.410 in RAN#102.</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200">
              <a:ln>
                <a:noFill/>
              </a:ln>
              <a:solidFill>
                <a:srgbClr val="FF0000"/>
              </a:solidFill>
              <a:effectLst/>
              <a:uLnTx/>
              <a:uFillTx/>
              <a:ea typeface="宋体" panose="02010600030101010101" pitchFamily="2" charset="-122"/>
              <a:cs typeface="Arial" panose="020B0604020202020204" pitchFamily="34" charset="0"/>
              <a:sym typeface="+mn-ea"/>
            </a:endParaRPr>
          </a:p>
          <a:p>
            <a:pPr marL="1002030" marR="0" lvl="2" indent="-87630" algn="l" defTabSz="914400" rtl="0" fontAlgn="base" latinLnBrk="0">
              <a:lnSpc>
                <a:spcPct val="93000"/>
              </a:lnSpc>
              <a:spcBef>
                <a:spcPct val="15000"/>
              </a:spcBef>
              <a:spcAft>
                <a:spcPct val="15000"/>
              </a:spcAft>
              <a:buSzTx/>
              <a:buFontTx/>
              <a:buBlip>
                <a:blip r:embed="rId1"/>
              </a:buBlip>
              <a:defRPr/>
            </a:pPr>
            <a:endParaRPr kumimoji="0" lang="en-US" altLang="zh-CN" sz="970" b="0" i="0" u="none" strike="noStrike" kern="0" cap="none" spc="0" normalizeH="0" baseline="0" noProof="1">
              <a:ln>
                <a:noFill/>
              </a:ln>
              <a:solidFill>
                <a:schemeClr val="tx1"/>
              </a:solidFill>
              <a:effectLst/>
              <a:uLnTx/>
              <a:uFillTx/>
              <a:latin typeface="+mn-lt"/>
              <a:ea typeface="+mn-ea"/>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zh-CN" sz="1080">
              <a:ln>
                <a:noFill/>
              </a:ln>
              <a:effectLst/>
              <a:uLnTx/>
              <a:uFillTx/>
              <a:latin typeface="+mn-lt"/>
              <a:ea typeface="宋体" panose="02010600030101010101" pitchFamily="2" charset="-122"/>
              <a:cs typeface="Arial" panose="020B0604020202020204" pitchFamily="34" charset="0"/>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28872</Words>
  <Application>WPS 演示</Application>
  <PresentationFormat>全屏显示(4:3)</PresentationFormat>
  <Paragraphs>755</Paragraphs>
  <Slides>33</Slides>
  <Notes>32</Notes>
  <HiddenSlides>0</HiddenSlides>
  <MMClips>0</MMClips>
  <ScaleCrop>false</ScaleCrop>
  <HeadingPairs>
    <vt:vector size="6" baseType="variant">
      <vt:variant>
        <vt:lpstr>已用的字体</vt:lpstr>
      </vt:variant>
      <vt:variant>
        <vt:i4>8</vt:i4>
      </vt:variant>
      <vt:variant>
        <vt:lpstr>主题</vt:lpstr>
      </vt:variant>
      <vt:variant>
        <vt:i4>7</vt:i4>
      </vt:variant>
      <vt:variant>
        <vt:lpstr>幻灯片标题</vt:lpstr>
      </vt:variant>
      <vt:variant>
        <vt:i4>33</vt:i4>
      </vt:variant>
    </vt:vector>
  </HeadingPairs>
  <TitlesOfParts>
    <vt:vector size="48" baseType="lpstr">
      <vt:lpstr>Arial</vt:lpstr>
      <vt:lpstr>宋体</vt:lpstr>
      <vt:lpstr>Wingdings</vt:lpstr>
      <vt:lpstr>Calibri</vt:lpstr>
      <vt:lpstr>MS PGothic</vt:lpstr>
      <vt:lpstr>Times New Roman</vt:lpstr>
      <vt:lpstr>微软雅黑</vt:lpstr>
      <vt:lpstr>Arial Unicode MS</vt:lpstr>
      <vt:lpstr>3gpp</vt:lpstr>
      <vt:lpstr>2_3gpp</vt:lpstr>
      <vt:lpstr>1_3gpp</vt:lpstr>
      <vt:lpstr>4_3gpp</vt:lpstr>
      <vt:lpstr>6_3gpp</vt:lpstr>
      <vt:lpstr>5_3gpp</vt:lpstr>
      <vt:lpstr>7_3gpp</vt:lpstr>
      <vt:lpstr>  </vt:lpstr>
      <vt:lpstr>Executive Summary</vt:lpstr>
      <vt:lpstr>Tdoc submitted to RAN3</vt:lpstr>
      <vt:lpstr>Tdocs for each Topic</vt:lpstr>
      <vt:lpstr>Tdocs for each Topic</vt:lpstr>
      <vt:lpstr>Overview of RAN3-led Rel-18 NR SI/WIs</vt:lpstr>
      <vt:lpstr>RAN3 CRs to RAN</vt:lpstr>
      <vt:lpstr>Experience for GTW Usage in f2f meeting</vt:lpstr>
      <vt:lpstr>R18 SON/MDT WI</vt:lpstr>
      <vt:lpstr>R18 QoE WI</vt:lpstr>
      <vt:lpstr>R18 QoE WI</vt:lpstr>
      <vt:lpstr>R18 AI RAN WI</vt:lpstr>
      <vt:lpstr>R18 AI RAN WI</vt:lpstr>
      <vt:lpstr>   R18 mobile IAB WI </vt:lpstr>
      <vt:lpstr>PowerPoint 演示文稿</vt:lpstr>
      <vt:lpstr>R18 MBS WI</vt:lpstr>
      <vt:lpstr>R18 Sidelink Relay WI</vt:lpstr>
      <vt:lpstr>R18 NR NTN WI</vt:lpstr>
      <vt:lpstr>R18 IoT NTN WI</vt:lpstr>
      <vt:lpstr>R18 UAV WI</vt:lpstr>
      <vt:lpstr>R18 NR MT-SDT WI</vt:lpstr>
      <vt:lpstr>R18 NR Redcap Enhancement WI</vt:lpstr>
      <vt:lpstr>R18 NR NCR WI</vt:lpstr>
      <vt:lpstr>R18 Positioning WI</vt:lpstr>
      <vt:lpstr>R18 Positioning WI</vt:lpstr>
      <vt:lpstr>R18 NR Network ES WI</vt:lpstr>
      <vt:lpstr>R18 NR XR WI</vt:lpstr>
      <vt:lpstr>R18 eNPN WI</vt:lpstr>
      <vt:lpstr>R18 TRS and URLLC WI</vt:lpstr>
      <vt:lpstr>R18 RAN Slicing WI</vt:lpstr>
      <vt:lpstr>TEI Corrections</vt:lpstr>
      <vt:lpstr>TEI Corrections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901</cp:revision>
  <cp:lastPrinted>2018-03-14T16:55:00Z</cp:lastPrinted>
  <dcterms:created xsi:type="dcterms:W3CDTF">2009-11-27T05:15:00Z</dcterms:created>
  <dcterms:modified xsi:type="dcterms:W3CDTF">2023-12-06T03:12:15Z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2052-11.8.2.12085</vt:lpwstr>
  </property>
  <property fmtid="{D5CDD505-2E9C-101B-9397-08002B2CF9AE}" pid="4" name="ICV">
    <vt:lpwstr>64BFD6B240BC41B7A386056EB2CC3D8E</vt:lpwstr>
  </property>
</Properties>
</file>