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934" r:id="rId5"/>
    <p:sldId id="943" r:id="rId6"/>
    <p:sldId id="928" r:id="rId7"/>
    <p:sldId id="941" r:id="rId8"/>
    <p:sldId id="942" r:id="rId9"/>
    <p:sldId id="944" r:id="rId10"/>
    <p:sldId id="936" r:id="rId11"/>
    <p:sldId id="937" r:id="rId12"/>
    <p:sldId id="938" r:id="rId13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zeng Dai" initials="XzD" lastIdx="13" clrIdx="0">
    <p:extLst>
      <p:ext uri="{19B8F6BF-5375-455C-9EA6-DF929625EA0E}">
        <p15:presenceInfo xmlns:p15="http://schemas.microsoft.com/office/powerpoint/2012/main" userId="Xizeng Dai" providerId="None"/>
      </p:ext>
    </p:extLst>
  </p:cmAuthor>
  <p:cmAuthor id="2" name="Andrey Chervyakov" initials="CA" lastIdx="13" clrIdx="1">
    <p:extLst>
      <p:ext uri="{19B8F6BF-5375-455C-9EA6-DF929625EA0E}">
        <p15:presenceInfo xmlns:p15="http://schemas.microsoft.com/office/powerpoint/2012/main" userId="Andrey Chervyakov" providerId="None"/>
      </p:ext>
    </p:extLst>
  </p:cmAuthor>
  <p:cmAuthor id="3" name="Haijie Qiu_Samsung" initials="1" lastIdx="1" clrIdx="2">
    <p:extLst>
      <p:ext uri="{19B8F6BF-5375-455C-9EA6-DF929625EA0E}">
        <p15:presenceInfo xmlns:p15="http://schemas.microsoft.com/office/powerpoint/2012/main" userId="Haijie Qiu_Samsu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B59"/>
    <a:srgbClr val="EFF3EA"/>
    <a:srgbClr val="FFFFFF"/>
    <a:srgbClr val="BEC6B4"/>
    <a:srgbClr val="339966"/>
    <a:srgbClr val="D0D8E8"/>
    <a:srgbClr val="DEE7D1"/>
    <a:srgbClr val="E9EDF4"/>
    <a:srgbClr val="00CC99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92F51C-F5E5-43F9-9DCA-A5A7F3B60FEC}" v="65" dt="2023-06-13T08:24:08.2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11" autoAdjust="0"/>
    <p:restoredTop sz="94404" autoAdjust="0"/>
  </p:normalViewPr>
  <p:slideViewPr>
    <p:cSldViewPr snapToGrid="0">
      <p:cViewPr varScale="1">
        <p:scale>
          <a:sx n="81" d="100"/>
          <a:sy n="81" d="100"/>
        </p:scale>
        <p:origin x="68" y="1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8E92F51C-F5E5-43F9-9DCA-A5A7F3B60FEC}"/>
    <pc:docChg chg="undo custSel addSld delSld modSld sldOrd">
      <pc:chgData name="Chervyakov, Andrey" userId="dbdfc4e7-c505-4785-a117-c03dfe609c52" providerId="ADAL" clId="{8E92F51C-F5E5-43F9-9DCA-A5A7F3B60FEC}" dt="2023-06-13T09:07:14.761" v="977" actId="20577"/>
      <pc:docMkLst>
        <pc:docMk/>
      </pc:docMkLst>
      <pc:sldChg chg="modSp mod">
        <pc:chgData name="Chervyakov, Andrey" userId="dbdfc4e7-c505-4785-a117-c03dfe609c52" providerId="ADAL" clId="{8E92F51C-F5E5-43F9-9DCA-A5A7F3B60FEC}" dt="2023-06-13T07:15:36.999" v="657" actId="13926"/>
        <pc:sldMkLst>
          <pc:docMk/>
          <pc:sldMk cId="775197004" sldId="934"/>
        </pc:sldMkLst>
        <pc:spChg chg="mod">
          <ac:chgData name="Chervyakov, Andrey" userId="dbdfc4e7-c505-4785-a117-c03dfe609c52" providerId="ADAL" clId="{8E92F51C-F5E5-43F9-9DCA-A5A7F3B60FEC}" dt="2023-06-13T07:15:36.999" v="657" actId="13926"/>
          <ac:spMkLst>
            <pc:docMk/>
            <pc:sldMk cId="775197004" sldId="934"/>
            <ac:spMk id="2" creationId="{E4CE5DCD-72B3-468A-A585-E6721DD18679}"/>
          </ac:spMkLst>
        </pc:spChg>
        <pc:spChg chg="mod">
          <ac:chgData name="Chervyakov, Andrey" userId="dbdfc4e7-c505-4785-a117-c03dfe609c52" providerId="ADAL" clId="{8E92F51C-F5E5-43F9-9DCA-A5A7F3B60FEC}" dt="2023-06-13T07:11:00.093" v="653" actId="20577"/>
          <ac:spMkLst>
            <pc:docMk/>
            <pc:sldMk cId="775197004" sldId="934"/>
            <ac:spMk id="6" creationId="{E4CE5DCD-72B3-468A-A585-E6721DD18679}"/>
          </ac:spMkLst>
        </pc:spChg>
      </pc:sldChg>
      <pc:sldChg chg="del">
        <pc:chgData name="Chervyakov, Andrey" userId="dbdfc4e7-c505-4785-a117-c03dfe609c52" providerId="ADAL" clId="{8E92F51C-F5E5-43F9-9DCA-A5A7F3B60FEC}" dt="2023-06-13T03:12:52.772" v="0" actId="47"/>
        <pc:sldMkLst>
          <pc:docMk/>
          <pc:sldMk cId="866494425" sldId="935"/>
        </pc:sldMkLst>
      </pc:sldChg>
      <pc:sldChg chg="add">
        <pc:chgData name="Chervyakov, Andrey" userId="dbdfc4e7-c505-4785-a117-c03dfe609c52" providerId="ADAL" clId="{8E92F51C-F5E5-43F9-9DCA-A5A7F3B60FEC}" dt="2023-06-13T08:05:43.893" v="686"/>
        <pc:sldMkLst>
          <pc:docMk/>
          <pc:sldMk cId="1680613929" sldId="936"/>
        </pc:sldMkLst>
      </pc:sldChg>
      <pc:sldChg chg="modSp del mod">
        <pc:chgData name="Chervyakov, Andrey" userId="dbdfc4e7-c505-4785-a117-c03dfe609c52" providerId="ADAL" clId="{8E92F51C-F5E5-43F9-9DCA-A5A7F3B60FEC}" dt="2023-06-13T08:05:29.866" v="678" actId="2696"/>
        <pc:sldMkLst>
          <pc:docMk/>
          <pc:sldMk cId="2849048790" sldId="936"/>
        </pc:sldMkLst>
        <pc:spChg chg="mod">
          <ac:chgData name="Chervyakov, Andrey" userId="dbdfc4e7-c505-4785-a117-c03dfe609c52" providerId="ADAL" clId="{8E92F51C-F5E5-43F9-9DCA-A5A7F3B60FEC}" dt="2023-06-13T06:11:39.061" v="283" actId="20577"/>
          <ac:spMkLst>
            <pc:docMk/>
            <pc:sldMk cId="2849048790" sldId="936"/>
            <ac:spMk id="4" creationId="{97D93E31-7A85-48E9-8FF2-8A9DDB31D4ED}"/>
          </ac:spMkLst>
        </pc:spChg>
      </pc:sldChg>
      <pc:sldChg chg="modSp del mod">
        <pc:chgData name="Chervyakov, Andrey" userId="dbdfc4e7-c505-4785-a117-c03dfe609c52" providerId="ADAL" clId="{8E92F51C-F5E5-43F9-9DCA-A5A7F3B60FEC}" dt="2023-06-13T08:05:29.866" v="678" actId="2696"/>
        <pc:sldMkLst>
          <pc:docMk/>
          <pc:sldMk cId="1854059514" sldId="937"/>
        </pc:sldMkLst>
        <pc:spChg chg="mod">
          <ac:chgData name="Chervyakov, Andrey" userId="dbdfc4e7-c505-4785-a117-c03dfe609c52" providerId="ADAL" clId="{8E92F51C-F5E5-43F9-9DCA-A5A7F3B60FEC}" dt="2023-06-13T06:11:44.831" v="285" actId="20577"/>
          <ac:spMkLst>
            <pc:docMk/>
            <pc:sldMk cId="1854059514" sldId="937"/>
            <ac:spMk id="4" creationId="{97D93E31-7A85-48E9-8FF2-8A9DDB31D4ED}"/>
          </ac:spMkLst>
        </pc:spChg>
      </pc:sldChg>
      <pc:sldChg chg="add">
        <pc:chgData name="Chervyakov, Andrey" userId="dbdfc4e7-c505-4785-a117-c03dfe609c52" providerId="ADAL" clId="{8E92F51C-F5E5-43F9-9DCA-A5A7F3B60FEC}" dt="2023-06-13T08:05:43.893" v="686"/>
        <pc:sldMkLst>
          <pc:docMk/>
          <pc:sldMk cId="3633955509" sldId="937"/>
        </pc:sldMkLst>
      </pc:sldChg>
      <pc:sldChg chg="add ord">
        <pc:chgData name="Chervyakov, Andrey" userId="dbdfc4e7-c505-4785-a117-c03dfe609c52" providerId="ADAL" clId="{8E92F51C-F5E5-43F9-9DCA-A5A7F3B60FEC}" dt="2023-06-13T08:05:46.821" v="688"/>
        <pc:sldMkLst>
          <pc:docMk/>
          <pc:sldMk cId="815708343" sldId="938"/>
        </pc:sldMkLst>
      </pc:sldChg>
      <pc:sldChg chg="modSp del mod">
        <pc:chgData name="Chervyakov, Andrey" userId="dbdfc4e7-c505-4785-a117-c03dfe609c52" providerId="ADAL" clId="{8E92F51C-F5E5-43F9-9DCA-A5A7F3B60FEC}" dt="2023-06-13T08:05:29.866" v="678" actId="2696"/>
        <pc:sldMkLst>
          <pc:docMk/>
          <pc:sldMk cId="3347316160" sldId="938"/>
        </pc:sldMkLst>
        <pc:spChg chg="mod">
          <ac:chgData name="Chervyakov, Andrey" userId="dbdfc4e7-c505-4785-a117-c03dfe609c52" providerId="ADAL" clId="{8E92F51C-F5E5-43F9-9DCA-A5A7F3B60FEC}" dt="2023-06-13T06:11:49.238" v="287" actId="20577"/>
          <ac:spMkLst>
            <pc:docMk/>
            <pc:sldMk cId="3347316160" sldId="938"/>
            <ac:spMk id="4" creationId="{97D93E31-7A85-48E9-8FF2-8A9DDB31D4ED}"/>
          </ac:spMkLst>
        </pc:spChg>
      </pc:sldChg>
      <pc:sldChg chg="del">
        <pc:chgData name="Chervyakov, Andrey" userId="dbdfc4e7-c505-4785-a117-c03dfe609c52" providerId="ADAL" clId="{8E92F51C-F5E5-43F9-9DCA-A5A7F3B60FEC}" dt="2023-06-13T03:13:01.516" v="1" actId="47"/>
        <pc:sldMkLst>
          <pc:docMk/>
          <pc:sldMk cId="2655917575" sldId="939"/>
        </pc:sldMkLst>
      </pc:sldChg>
      <pc:sldChg chg="modSp del mod">
        <pc:chgData name="Chervyakov, Andrey" userId="dbdfc4e7-c505-4785-a117-c03dfe609c52" providerId="ADAL" clId="{8E92F51C-F5E5-43F9-9DCA-A5A7F3B60FEC}" dt="2023-06-13T09:02:58.034" v="966" actId="47"/>
        <pc:sldMkLst>
          <pc:docMk/>
          <pc:sldMk cId="3377464396" sldId="940"/>
        </pc:sldMkLst>
        <pc:spChg chg="mod">
          <ac:chgData name="Chervyakov, Andrey" userId="dbdfc4e7-c505-4785-a117-c03dfe609c52" providerId="ADAL" clId="{8E92F51C-F5E5-43F9-9DCA-A5A7F3B60FEC}" dt="2023-06-13T05:42:44.593" v="158" actId="13926"/>
          <ac:spMkLst>
            <pc:docMk/>
            <pc:sldMk cId="3377464396" sldId="940"/>
            <ac:spMk id="2" creationId="{C55CAF02-D9C5-09CD-C2D3-646726A36726}"/>
          </ac:spMkLst>
        </pc:spChg>
        <pc:spChg chg="mod">
          <ac:chgData name="Chervyakov, Andrey" userId="dbdfc4e7-c505-4785-a117-c03dfe609c52" providerId="ADAL" clId="{8E92F51C-F5E5-43F9-9DCA-A5A7F3B60FEC}" dt="2023-06-13T03:23:40.025" v="63" actId="6549"/>
          <ac:spMkLst>
            <pc:docMk/>
            <pc:sldMk cId="3377464396" sldId="940"/>
            <ac:spMk id="4" creationId="{721FA8A6-C00F-98D2-B1F6-05E4FF9A99AC}"/>
          </ac:spMkLst>
        </pc:spChg>
      </pc:sldChg>
      <pc:sldChg chg="modSp add mod">
        <pc:chgData name="Chervyakov, Andrey" userId="dbdfc4e7-c505-4785-a117-c03dfe609c52" providerId="ADAL" clId="{8E92F51C-F5E5-43F9-9DCA-A5A7F3B60FEC}" dt="2023-06-13T09:03:31.006" v="974" actId="20577"/>
        <pc:sldMkLst>
          <pc:docMk/>
          <pc:sldMk cId="3755914937" sldId="941"/>
        </pc:sldMkLst>
        <pc:spChg chg="mod">
          <ac:chgData name="Chervyakov, Andrey" userId="dbdfc4e7-c505-4785-a117-c03dfe609c52" providerId="ADAL" clId="{8E92F51C-F5E5-43F9-9DCA-A5A7F3B60FEC}" dt="2023-06-13T09:03:31.006" v="974" actId="20577"/>
          <ac:spMkLst>
            <pc:docMk/>
            <pc:sldMk cId="3755914937" sldId="941"/>
            <ac:spMk id="2" creationId="{C55CAF02-D9C5-09CD-C2D3-646726A36726}"/>
          </ac:spMkLst>
        </pc:spChg>
      </pc:sldChg>
      <pc:sldChg chg="addSp delSp modSp new mod">
        <pc:chgData name="Chervyakov, Andrey" userId="dbdfc4e7-c505-4785-a117-c03dfe609c52" providerId="ADAL" clId="{8E92F51C-F5E5-43F9-9DCA-A5A7F3B60FEC}" dt="2023-06-13T09:07:14.761" v="977" actId="20577"/>
        <pc:sldMkLst>
          <pc:docMk/>
          <pc:sldMk cId="1876792765" sldId="942"/>
        </pc:sldMkLst>
        <pc:spChg chg="del mod">
          <ac:chgData name="Chervyakov, Andrey" userId="dbdfc4e7-c505-4785-a117-c03dfe609c52" providerId="ADAL" clId="{8E92F51C-F5E5-43F9-9DCA-A5A7F3B60FEC}" dt="2023-06-13T06:12:04.100" v="293" actId="3680"/>
          <ac:spMkLst>
            <pc:docMk/>
            <pc:sldMk cId="1876792765" sldId="942"/>
            <ac:spMk id="2" creationId="{A916F538-F3E6-2379-C5B3-7DC2F899304F}"/>
          </ac:spMkLst>
        </pc:spChg>
        <pc:spChg chg="mod">
          <ac:chgData name="Chervyakov, Andrey" userId="dbdfc4e7-c505-4785-a117-c03dfe609c52" providerId="ADAL" clId="{8E92F51C-F5E5-43F9-9DCA-A5A7F3B60FEC}" dt="2023-06-13T06:10:03.325" v="184" actId="20577"/>
          <ac:spMkLst>
            <pc:docMk/>
            <pc:sldMk cId="1876792765" sldId="942"/>
            <ac:spMk id="4" creationId="{8C06AFD8-90EF-B6E6-7F77-25FD2586C32B}"/>
          </ac:spMkLst>
        </pc:spChg>
        <pc:graphicFrameChg chg="add mod ord modGraphic">
          <ac:chgData name="Chervyakov, Andrey" userId="dbdfc4e7-c505-4785-a117-c03dfe609c52" providerId="ADAL" clId="{8E92F51C-F5E5-43F9-9DCA-A5A7F3B60FEC}" dt="2023-06-13T09:07:14.761" v="977" actId="20577"/>
          <ac:graphicFrameMkLst>
            <pc:docMk/>
            <pc:sldMk cId="1876792765" sldId="942"/>
            <ac:graphicFrameMk id="5" creationId="{E0054534-B8E5-7023-2BEA-049DB9E6F164}"/>
          </ac:graphicFrameMkLst>
        </pc:graphicFrameChg>
        <pc:graphicFrameChg chg="add mod">
          <ac:chgData name="Chervyakov, Andrey" userId="dbdfc4e7-c505-4785-a117-c03dfe609c52" providerId="ADAL" clId="{8E92F51C-F5E5-43F9-9DCA-A5A7F3B60FEC}" dt="2023-06-13T06:18:58.202" v="613" actId="571"/>
          <ac:graphicFrameMkLst>
            <pc:docMk/>
            <pc:sldMk cId="1876792765" sldId="942"/>
            <ac:graphicFrameMk id="6" creationId="{ED52CE85-D1CB-7E7F-E11C-D7AA005B006E}"/>
          </ac:graphicFrameMkLst>
        </pc:graphicFrameChg>
      </pc:sldChg>
      <pc:sldChg chg="addSp modSp new mod">
        <pc:chgData name="Chervyakov, Andrey" userId="dbdfc4e7-c505-4785-a117-c03dfe609c52" providerId="ADAL" clId="{8E92F51C-F5E5-43F9-9DCA-A5A7F3B60FEC}" dt="2023-06-13T06:20:09.325" v="649" actId="1076"/>
        <pc:sldMkLst>
          <pc:docMk/>
          <pc:sldMk cId="2931398005" sldId="943"/>
        </pc:sldMkLst>
        <pc:spChg chg="mod">
          <ac:chgData name="Chervyakov, Andrey" userId="dbdfc4e7-c505-4785-a117-c03dfe609c52" providerId="ADAL" clId="{8E92F51C-F5E5-43F9-9DCA-A5A7F3B60FEC}" dt="2023-06-13T06:19:48.220" v="643" actId="5793"/>
          <ac:spMkLst>
            <pc:docMk/>
            <pc:sldMk cId="2931398005" sldId="943"/>
            <ac:spMk id="2" creationId="{85EECA48-C0BE-F783-44D8-10C06F67D61B}"/>
          </ac:spMkLst>
        </pc:spChg>
        <pc:spChg chg="mod">
          <ac:chgData name="Chervyakov, Andrey" userId="dbdfc4e7-c505-4785-a117-c03dfe609c52" providerId="ADAL" clId="{8E92F51C-F5E5-43F9-9DCA-A5A7F3B60FEC}" dt="2023-06-13T06:10:31.706" v="197" actId="20577"/>
          <ac:spMkLst>
            <pc:docMk/>
            <pc:sldMk cId="2931398005" sldId="943"/>
            <ac:spMk id="4" creationId="{98BF07ED-F19A-A555-309D-9DEF9134FA3B}"/>
          </ac:spMkLst>
        </pc:spChg>
        <pc:graphicFrameChg chg="add mod modGraphic">
          <ac:chgData name="Chervyakov, Andrey" userId="dbdfc4e7-c505-4785-a117-c03dfe609c52" providerId="ADAL" clId="{8E92F51C-F5E5-43F9-9DCA-A5A7F3B60FEC}" dt="2023-06-13T06:20:09.325" v="649" actId="1076"/>
          <ac:graphicFrameMkLst>
            <pc:docMk/>
            <pc:sldMk cId="2931398005" sldId="943"/>
            <ac:graphicFrameMk id="5" creationId="{3F75B99A-68D2-5D12-C9A7-A4799E975B16}"/>
          </ac:graphicFrameMkLst>
        </pc:graphicFrameChg>
      </pc:sldChg>
      <pc:sldChg chg="add del">
        <pc:chgData name="Chervyakov, Andrey" userId="dbdfc4e7-c505-4785-a117-c03dfe609c52" providerId="ADAL" clId="{8E92F51C-F5E5-43F9-9DCA-A5A7F3B60FEC}" dt="2023-06-13T06:10:56.380" v="263"/>
        <pc:sldMkLst>
          <pc:docMk/>
          <pc:sldMk cId="1920652875" sldId="944"/>
        </pc:sldMkLst>
      </pc:sldChg>
      <pc:sldChg chg="delSp modSp new mod">
        <pc:chgData name="Chervyakov, Andrey" userId="dbdfc4e7-c505-4785-a117-c03dfe609c52" providerId="ADAL" clId="{8E92F51C-F5E5-43F9-9DCA-A5A7F3B60FEC}" dt="2023-06-13T08:05:41.924" v="685" actId="478"/>
        <pc:sldMkLst>
          <pc:docMk/>
          <pc:sldMk cId="2129065634" sldId="944"/>
        </pc:sldMkLst>
        <pc:spChg chg="mod">
          <ac:chgData name="Chervyakov, Andrey" userId="dbdfc4e7-c505-4785-a117-c03dfe609c52" providerId="ADAL" clId="{8E92F51C-F5E5-43F9-9DCA-A5A7F3B60FEC}" dt="2023-06-13T08:05:38.912" v="684" actId="20577"/>
          <ac:spMkLst>
            <pc:docMk/>
            <pc:sldMk cId="2129065634" sldId="944"/>
            <ac:spMk id="2" creationId="{EB0FF494-57ED-3661-A780-04B4134CCC98}"/>
          </ac:spMkLst>
        </pc:spChg>
        <pc:spChg chg="del">
          <ac:chgData name="Chervyakov, Andrey" userId="dbdfc4e7-c505-4785-a117-c03dfe609c52" providerId="ADAL" clId="{8E92F51C-F5E5-43F9-9DCA-A5A7F3B60FEC}" dt="2023-06-13T08:05:41.924" v="685" actId="478"/>
          <ac:spMkLst>
            <pc:docMk/>
            <pc:sldMk cId="2129065634" sldId="944"/>
            <ac:spMk id="3" creationId="{F4B45DC1-54FE-E285-C117-3A520E4197AD}"/>
          </ac:spMkLst>
        </pc:spChg>
      </pc:sldChg>
      <pc:sldChg chg="add del">
        <pc:chgData name="Chervyakov, Andrey" userId="dbdfc4e7-c505-4785-a117-c03dfe609c52" providerId="ADAL" clId="{8E92F51C-F5E5-43F9-9DCA-A5A7F3B60FEC}" dt="2023-06-13T06:10:58.784" v="265"/>
        <pc:sldMkLst>
          <pc:docMk/>
          <pc:sldMk cId="3297307233" sldId="944"/>
        </pc:sldMkLst>
      </pc:sldChg>
      <pc:sldChg chg="add del">
        <pc:chgData name="Chervyakov, Andrey" userId="dbdfc4e7-c505-4785-a117-c03dfe609c52" providerId="ADAL" clId="{8E92F51C-F5E5-43F9-9DCA-A5A7F3B60FEC}" dt="2023-06-13T06:10:48.201" v="261"/>
        <pc:sldMkLst>
          <pc:docMk/>
          <pc:sldMk cId="3318546201" sldId="94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589754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56159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29061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Summary of discussion on </a:t>
            </a:r>
            <a:br>
              <a:rPr lang="en-US" b="1" dirty="0"/>
            </a:br>
            <a:r>
              <a:rPr lang="en-US" b="1" dirty="0"/>
              <a:t>LS-RAN4-BWP-wo-Restriction </a:t>
            </a:r>
            <a:endParaRPr lang="en-US" b="1" dirty="0">
              <a:latin typeface="+mj-ea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56577"/>
            <a:ext cx="8534400" cy="1036178"/>
          </a:xfrm>
        </p:spPr>
        <p:txBody>
          <a:bodyPr/>
          <a:lstStyle/>
          <a:p>
            <a:r>
              <a:rPr lang="en-US" sz="2000" dirty="0"/>
              <a:t>RAN4 Vice Chair (Intel Corporation)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1" y="274551"/>
            <a:ext cx="5403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3GPP TSG-RAN Meeting #100</a:t>
            </a:r>
          </a:p>
          <a:p>
            <a:r>
              <a:rPr lang="nl-NL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Taipei, June 12-14, 2023</a:t>
            </a:r>
          </a:p>
          <a:p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Agenda Item: 9.3.4.14</a:t>
            </a: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30857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RP-231471	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5EECA48-C0BE-F783-44D8-10C06F67D6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This document summarizes the discussion on topic </a:t>
            </a:r>
            <a:r>
              <a:rPr lang="en-US" sz="2000" dirty="0">
                <a:effectLst/>
              </a:rPr>
              <a:t>LS-RAN4-BWP-wo-Restriction in RAN #100</a:t>
            </a:r>
            <a:endParaRPr lang="en-IE" sz="2000" dirty="0">
              <a:effectLst/>
              <a:latin typeface="Arial" panose="020B0604020202020204" pitchFamily="34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/>
          </a:p>
          <a:p>
            <a:endParaRPr lang="en-US" dirty="0"/>
          </a:p>
          <a:p>
            <a:pPr marL="0" indent="0">
              <a:buNone/>
            </a:pPr>
            <a:endParaRPr lang="en-I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339CC9-74A6-85DF-84E8-A22EF0107A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2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8BF07ED-F19A-A555-309D-9DEF9134F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IE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F75B99A-68D2-5D12-C9A7-A4799E975B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089010"/>
              </p:ext>
            </p:extLst>
          </p:nvPr>
        </p:nvGraphicFramePr>
        <p:xfrm>
          <a:off x="2277534" y="2673587"/>
          <a:ext cx="7200899" cy="15108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19681">
                  <a:extLst>
                    <a:ext uri="{9D8B030D-6E8A-4147-A177-3AD203B41FA5}">
                      <a16:colId xmlns:a16="http://schemas.microsoft.com/office/drawing/2014/main" val="1575248698"/>
                    </a:ext>
                  </a:extLst>
                </a:gridCol>
                <a:gridCol w="4581218">
                  <a:extLst>
                    <a:ext uri="{9D8B030D-6E8A-4147-A177-3AD203B41FA5}">
                      <a16:colId xmlns:a16="http://schemas.microsoft.com/office/drawing/2014/main" val="3686070557"/>
                    </a:ext>
                  </a:extLst>
                </a:gridCol>
              </a:tblGrid>
              <a:tr h="38168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Topics</a:t>
                      </a:r>
                      <a:endParaRPr lang="en-IE" sz="14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Documents</a:t>
                      </a:r>
                      <a:endParaRPr lang="en-IE" sz="14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92152601"/>
                  </a:ext>
                </a:extLst>
              </a:tr>
              <a:tr h="1129137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LS-RAN4-BWP-wo-Restriction</a:t>
                      </a:r>
                      <a:endParaRPr lang="en-IE" sz="14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RP-230847</a:t>
                      </a:r>
                      <a:br>
                        <a:rPr lang="en-US" sz="1400" dirty="0">
                          <a:effectLst/>
                        </a:rPr>
                      </a:br>
                      <a:r>
                        <a:rPr lang="en-US" sz="1400" dirty="0">
                          <a:effectLst/>
                        </a:rPr>
                        <a:t>Related documents: RP-231028, 1097, 1099(</a:t>
                      </a:r>
                      <a:r>
                        <a:rPr lang="en-US" sz="1400" dirty="0" err="1">
                          <a:effectLst/>
                        </a:rPr>
                        <a:t>WIDrev</a:t>
                      </a:r>
                      <a:r>
                        <a:rPr lang="en-US" sz="1400" dirty="0">
                          <a:effectLst/>
                        </a:rPr>
                        <a:t>), 1122, 1142, 1165, 1202, 1205(</a:t>
                      </a:r>
                      <a:r>
                        <a:rPr lang="en-US" sz="1400" dirty="0" err="1">
                          <a:effectLst/>
                        </a:rPr>
                        <a:t>WIDrev</a:t>
                      </a:r>
                      <a:r>
                        <a:rPr lang="en-US" sz="1400" dirty="0">
                          <a:effectLst/>
                        </a:rPr>
                        <a:t>), 1271, 1274, 1404</a:t>
                      </a:r>
                      <a:endParaRPr lang="en-IE" sz="14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886437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398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dirty="0"/>
              <a:t>Background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507319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RP-230847 LS on L3 measurements for the options for BWP operation without restriction</a:t>
            </a:r>
            <a:endParaRPr lang="en-US" altLang="zh-CN" sz="1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52EE09-F3E4-8901-8F1B-0058A1CB7030}"/>
              </a:ext>
            </a:extLst>
          </p:cNvPr>
          <p:cNvSpPr txBox="1"/>
          <p:nvPr/>
        </p:nvSpPr>
        <p:spPr>
          <a:xfrm>
            <a:off x="842682" y="1913999"/>
            <a:ext cx="10506635" cy="3993401"/>
          </a:xfrm>
          <a:prstGeom prst="rect">
            <a:avLst/>
          </a:prstGeom>
          <a:noFill/>
          <a:ln>
            <a:solidFill>
              <a:srgbClr val="9BBB59"/>
            </a:solidFill>
          </a:ln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GB" sz="1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1. Overall Description:</a:t>
            </a:r>
            <a:endParaRPr lang="en-IE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1200"/>
              </a:spcBef>
              <a:spcAft>
                <a:spcPts val="900"/>
              </a:spcAft>
            </a:pPr>
            <a:r>
              <a:rPr lang="en-US" sz="1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RAN4 started the work on WI of complete the specification support for </a:t>
            </a:r>
            <a:r>
              <a:rPr lang="en-US" sz="1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BandWidth</a:t>
            </a:r>
            <a:r>
              <a:rPr lang="en-US" sz="1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Part operation without restriction in NR in the RAN4#106-bis-e meeting. There were proposals on RRM impacts due to L3 measurements for the different options. RAN4 discussed the proposals.</a:t>
            </a:r>
            <a:endParaRPr lang="en-IE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It is a common RAN4 understanding that support of L3 measurement requirements impact for options B-1-1, B-1-2 and C are not explicitly included in the WI objectives. In the </a:t>
            </a:r>
            <a:r>
              <a:rPr lang="en-US" sz="1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RAN4#106-bis-e meeting it was agreed that the support of L3 measurements based on NCD-SSB for Option C can be beneficial. RAN4 is not planning to introduce the support of L3 measurements in Rel-18 unless the respective objectives are included in the </a:t>
            </a:r>
            <a:r>
              <a:rPr lang="en-US" sz="1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NR_BWP_wor</a:t>
            </a:r>
            <a:r>
              <a:rPr lang="en-US" sz="1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WID.</a:t>
            </a:r>
            <a:endParaRPr lang="en-IE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hangingPunct="0">
              <a:spcBef>
                <a:spcPts val="0"/>
              </a:spcBef>
              <a:spcAft>
                <a:spcPts val="900"/>
              </a:spcAft>
            </a:pPr>
            <a:r>
              <a:rPr lang="en-US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Note: the L3 measurements above are L3 SSB-based intra-frequency measurements.</a:t>
            </a:r>
            <a:endParaRPr lang="en-IE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algn="just" hangingPunct="0">
              <a:spcBef>
                <a:spcPts val="0"/>
              </a:spcBef>
              <a:spcAft>
                <a:spcPts val="900"/>
              </a:spcAft>
            </a:pPr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 </a:t>
            </a:r>
            <a:endParaRPr lang="en-IE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0" marR="0" hangingPunct="0">
              <a:spcBef>
                <a:spcPts val="0"/>
              </a:spcBef>
              <a:spcAft>
                <a:spcPts val="600"/>
              </a:spcAft>
            </a:pPr>
            <a:r>
              <a:rPr lang="en-GB" sz="1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2. Actions:</a:t>
            </a:r>
            <a:endParaRPr lang="en-IE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260475" marR="0" indent="-1260475" hangingPunct="0">
              <a:spcBef>
                <a:spcPts val="0"/>
              </a:spcBef>
              <a:spcAft>
                <a:spcPts val="600"/>
              </a:spcAft>
            </a:pPr>
            <a:r>
              <a:rPr lang="en-GB" sz="1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To: RAN Plenary</a:t>
            </a:r>
            <a:endParaRPr lang="en-IE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630555" marR="0" indent="-630555" hangingPunct="0">
              <a:spcBef>
                <a:spcPts val="0"/>
              </a:spcBef>
              <a:spcAft>
                <a:spcPts val="600"/>
              </a:spcAft>
            </a:pPr>
            <a:r>
              <a:rPr lang="en-GB" sz="1400" b="1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ACTION: 	</a:t>
            </a:r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RAN4 kindly asks RAN plenary to decide if any updates to the </a:t>
            </a:r>
            <a:r>
              <a:rPr lang="en-US" sz="1400" dirty="0" err="1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NR_BWP_wor</a:t>
            </a:r>
            <a:r>
              <a:rPr lang="en-US" sz="1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WID</a:t>
            </a:r>
            <a:r>
              <a:rPr lang="en-GB" sz="1400" dirty="0"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are needed with respect to support of L3 measurements.</a:t>
            </a:r>
            <a:endParaRPr lang="en-IE" sz="14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55CAF02-D9C5-09CD-C2D3-646726A367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#1: Update the </a:t>
            </a:r>
            <a:r>
              <a:rPr lang="en-US" sz="18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NR_BWP_wor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WID to add an objective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Specify the necessary requirements to support L3 intra-frequency measurements </a:t>
            </a: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without gaps </a:t>
            </a:r>
            <a:r>
              <a:rPr lang="en-US" sz="16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</a:t>
            </a:r>
          </a:p>
          <a:p>
            <a:pPr marL="1142980" lvl="2" indent="-285750">
              <a:spcBef>
                <a:spcPts val="0"/>
              </a:spcBef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IE" sz="1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Option B-1-1</a:t>
            </a:r>
            <a:endParaRPr lang="en-IE" sz="1600" i="1" strike="sngStrike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600178" lvl="3" indent="-228600">
              <a:spcBef>
                <a:spcPts val="0"/>
              </a:spcBef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IE" sz="1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Specify applicability of legacy intra-frequency L3 measurements without gap </a:t>
            </a:r>
            <a:r>
              <a:rPr lang="en-IE" sz="1600" i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and corresponding UE capabilities, if needed.</a:t>
            </a:r>
            <a:endParaRPr lang="en-IE" sz="1600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600158" lvl="3" indent="-285750">
              <a:spcBef>
                <a:spcPts val="0"/>
              </a:spcBef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IE" sz="1600" i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Note 1: UEs capable of Option B-1-1 BWP operation can optionally support </a:t>
            </a:r>
            <a:r>
              <a:rPr lang="en-US" sz="1600" i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L3 intra-frequency measurements with gaps </a:t>
            </a:r>
            <a:endParaRPr lang="en-IE" sz="1600" i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142980" lvl="2" indent="-285750">
              <a:spcBef>
                <a:spcPts val="0"/>
              </a:spcBef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IE" sz="1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Option C</a:t>
            </a:r>
            <a:endParaRPr lang="en-IE" sz="1600" i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1600178" lvl="3" indent="-228600">
              <a:spcBef>
                <a:spcPts val="0"/>
              </a:spcBef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IE" sz="1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Specify requirements for L3 intra-frequency measurements based on </a:t>
            </a:r>
            <a:r>
              <a:rPr lang="en-IE" sz="1600" i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existing </a:t>
            </a:r>
            <a:r>
              <a:rPr lang="en-IE" sz="1600" i="1" u="sng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RedCap</a:t>
            </a:r>
            <a:r>
              <a:rPr lang="en-IE" sz="1600" i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r>
              <a:rPr lang="en-IE" sz="16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NCD-SSB </a:t>
            </a:r>
            <a:r>
              <a:rPr lang="en-IE" sz="1600" i="1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requirements</a:t>
            </a:r>
          </a:p>
          <a:p>
            <a:pPr marL="1142980" lvl="2" indent="-285750">
              <a:spcBef>
                <a:spcPts val="0"/>
              </a:spcBef>
              <a:spcAft>
                <a:spcPts val="600"/>
              </a:spcAft>
              <a:buSzPts val="1000"/>
              <a:buFont typeface="Symbol" panose="05050102010706020507" pitchFamily="18" charset="2"/>
              <a:buChar char=""/>
              <a:tabLst>
                <a:tab pos="914400" algn="l"/>
              </a:tabLst>
            </a:pPr>
            <a:r>
              <a:rPr lang="en-IE" sz="1600" i="1" dirty="0">
                <a:solidFill>
                  <a:srgbClr val="FF0000"/>
                </a:solidFill>
                <a:latin typeface="Calibri" panose="020F0502020204030204" pitchFamily="34" charset="0"/>
              </a:rPr>
              <a:t>Note: further check in RAN #101 on whether any work is required to support </a:t>
            </a:r>
            <a:r>
              <a:rPr lang="en-US" sz="1600" i="1" dirty="0">
                <a:solidFill>
                  <a:srgbClr val="FF0000"/>
                </a:solidFill>
                <a:latin typeface="Calibri" panose="020F0502020204030204" pitchFamily="34" charset="0"/>
              </a:rPr>
              <a:t>L3 intra-frequency measurements without gaps </a:t>
            </a:r>
            <a:r>
              <a:rPr lang="en-IE" sz="1600" i="1" dirty="0">
                <a:solidFill>
                  <a:srgbClr val="FF0000"/>
                </a:solidFill>
                <a:latin typeface="Calibri" panose="020F0502020204030204" pitchFamily="34" charset="0"/>
              </a:rPr>
              <a:t>for Option B-1-2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IE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32C74A-6DC0-5108-7924-09EF1261A5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4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21FA8A6-C00F-98D2-B1F6-05E4FF9A9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755914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E0054534-B8E5-7023-2BEA-049DB9E6F1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1623289"/>
              </p:ext>
            </p:extLst>
          </p:nvPr>
        </p:nvGraphicFramePr>
        <p:xfrm>
          <a:off x="667818" y="1312333"/>
          <a:ext cx="10972800" cy="50122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3982">
                  <a:extLst>
                    <a:ext uri="{9D8B030D-6E8A-4147-A177-3AD203B41FA5}">
                      <a16:colId xmlns:a16="http://schemas.microsoft.com/office/drawing/2014/main" val="1329192340"/>
                    </a:ext>
                  </a:extLst>
                </a:gridCol>
                <a:gridCol w="5139267">
                  <a:extLst>
                    <a:ext uri="{9D8B030D-6E8A-4147-A177-3AD203B41FA5}">
                      <a16:colId xmlns:a16="http://schemas.microsoft.com/office/drawing/2014/main" val="3522315433"/>
                    </a:ext>
                  </a:extLst>
                </a:gridCol>
                <a:gridCol w="1710266">
                  <a:extLst>
                    <a:ext uri="{9D8B030D-6E8A-4147-A177-3AD203B41FA5}">
                      <a16:colId xmlns:a16="http://schemas.microsoft.com/office/drawing/2014/main" val="382963148"/>
                    </a:ext>
                  </a:extLst>
                </a:gridCol>
                <a:gridCol w="3089285">
                  <a:extLst>
                    <a:ext uri="{9D8B030D-6E8A-4147-A177-3AD203B41FA5}">
                      <a16:colId xmlns:a16="http://schemas.microsoft.com/office/drawing/2014/main" val="4019125454"/>
                    </a:ext>
                  </a:extLst>
                </a:gridCol>
              </a:tblGrid>
              <a:tr h="338667">
                <a:tc>
                  <a:txBody>
                    <a:bodyPr/>
                    <a:lstStyle/>
                    <a:p>
                      <a:r>
                        <a:rPr lang="en-US" sz="900" dirty="0" err="1">
                          <a:latin typeface="+mn-lt"/>
                        </a:rPr>
                        <a:t>Tdoc</a:t>
                      </a:r>
                      <a:endParaRPr lang="en-IE" sz="9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+mn-lt"/>
                        </a:rPr>
                        <a:t>Title</a:t>
                      </a:r>
                      <a:endParaRPr lang="en-IE" sz="9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+mn-lt"/>
                        </a:rPr>
                        <a:t>Source</a:t>
                      </a:r>
                      <a:endParaRPr lang="en-IE" sz="9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latin typeface="+mn-lt"/>
                        </a:rPr>
                        <a:t>Recommendation</a:t>
                      </a:r>
                      <a:endParaRPr lang="en-IE" sz="9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1059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RP-230847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LS on L3 measurements for the options for BWP operation without restriction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RAN4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Noted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0901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RP-231205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  <a:latin typeface="+mn-lt"/>
                        </a:rPr>
                        <a:t>Revised WID: Complete the specification support for </a:t>
                      </a:r>
                      <a:r>
                        <a:rPr lang="en-US" sz="1100" dirty="0" err="1">
                          <a:effectLst/>
                          <a:latin typeface="+mn-lt"/>
                        </a:rPr>
                        <a:t>BandWidth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 Part operation without restriction in NR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100" dirty="0">
                          <a:effectLst/>
                          <a:latin typeface="+mn-lt"/>
                        </a:rPr>
                        <a:t>Vodafone, vivo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highlight>
                            <a:srgbClr val="FFFF00"/>
                          </a:highlight>
                          <a:latin typeface="+mn-lt"/>
                        </a:rPr>
                        <a:t>To be revised to capture new objectives in Proposal #1.</a:t>
                      </a:r>
                      <a:endParaRPr lang="en-IE" sz="1100" dirty="0">
                        <a:highlight>
                          <a:srgbClr val="FFFF0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48349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RP-231099 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  <a:latin typeface="+mn-lt"/>
                        </a:rPr>
                        <a:t>Revised WID: Complete the specification support for </a:t>
                      </a:r>
                      <a:r>
                        <a:rPr lang="en-US" sz="1100" dirty="0" err="1">
                          <a:effectLst/>
                          <a:latin typeface="+mn-lt"/>
                        </a:rPr>
                        <a:t>BandWidth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 Part operation without restriction in NR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vivo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Noted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84022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RP-231028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Scope of BWP operation without restriction WI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vivo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Noted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02435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RP-231097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  <a:latin typeface="+mn-lt"/>
                        </a:rPr>
                        <a:t>Discussion on Rel-18 BWP without restriction WI scope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Samsung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Noted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2985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RP-231122 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  <a:latin typeface="+mn-lt"/>
                        </a:rPr>
                        <a:t>Discussion on RAN4 LS on L3 related requirements for the options for BWP operation without restriction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Apple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Noted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0333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RP-231142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  <a:latin typeface="+mn-lt"/>
                        </a:rPr>
                        <a:t>Discussion on L3 related requirements for the options for BWP operation without restriction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Huawei, </a:t>
                      </a:r>
                      <a:r>
                        <a:rPr lang="en-US" sz="1100" dirty="0" err="1">
                          <a:latin typeface="+mn-lt"/>
                        </a:rPr>
                        <a:t>HiSilicon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Noted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3797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RP-231165 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  <a:latin typeface="+mn-lt"/>
                        </a:rPr>
                        <a:t>Discussion on scope of WI on complete the specification support for </a:t>
                      </a:r>
                      <a:r>
                        <a:rPr lang="en-US" sz="1100" dirty="0" err="1">
                          <a:effectLst/>
                          <a:latin typeface="+mn-lt"/>
                        </a:rPr>
                        <a:t>BandWidth</a:t>
                      </a:r>
                      <a:r>
                        <a:rPr lang="en-US" sz="1100" dirty="0">
                          <a:effectLst/>
                          <a:latin typeface="+mn-lt"/>
                        </a:rPr>
                        <a:t> Part operation without restriction in NR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CMCC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Noted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1623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RP-231202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  <a:latin typeface="+mn-lt"/>
                        </a:rPr>
                        <a:t>On applicability of L3 measurements for BWP operation without restrictions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100" dirty="0">
                          <a:effectLst/>
                          <a:latin typeface="+mn-lt"/>
                        </a:rPr>
                        <a:t>Nokia, Nokia Shanghai Bell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Noted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6723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RP-231271</a:t>
                      </a:r>
                    </a:p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  <a:latin typeface="+mn-lt"/>
                        </a:rPr>
                        <a:t>Discussion on L3 measurements for BWP operation without bandwidth restriction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CATT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Noted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801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RP-231274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effectLst/>
                          <a:latin typeface="+mn-lt"/>
                        </a:rPr>
                        <a:t>Views on the support of L3 measurements for Rel-18 NR BWP without restrictions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+mn-lt"/>
                        </a:rPr>
                        <a:t>Intel Corporation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Noted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4024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35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RP-231404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100" dirty="0">
                          <a:effectLst/>
                          <a:latin typeface="+mn-lt"/>
                        </a:rPr>
                        <a:t>On NCD-SSB for non-Redcap UEs (Option C)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100" dirty="0">
                          <a:effectLst/>
                          <a:latin typeface="+mn-lt"/>
                        </a:rPr>
                        <a:t>ZTE, </a:t>
                      </a:r>
                      <a:r>
                        <a:rPr lang="en-IE" sz="1100" dirty="0" err="1">
                          <a:effectLst/>
                          <a:latin typeface="+mn-lt"/>
                        </a:rPr>
                        <a:t>Sanechips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Noted</a:t>
                      </a:r>
                      <a:endParaRPr lang="en-IE" sz="11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9842833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6808A3-6DDB-FA66-98CB-622B50AF11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5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C06AFD8-90EF-B6E6-7F77-25FD2586C3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</a:t>
            </a:r>
            <a:r>
              <a:rPr lang="en-US" dirty="0"/>
              <a:t> Recommendations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876792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FF494-57ED-3661-A780-04B4134CC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129065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2D3CA6-EAE9-A928-F99C-B6CA614DC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vivo (1028)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Including the following L3 related objectives in the Rel-18 BWP operation without restriction WI</a:t>
            </a:r>
          </a:p>
          <a:p>
            <a:pPr lvl="2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Option C</a:t>
            </a:r>
          </a:p>
          <a:p>
            <a:pPr lvl="3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allow intra-frequency and inter-frequency measurements based on NCD-SSB and handover UE to a BWP with NCD-SSB (RAN4, RAN2)</a:t>
            </a:r>
          </a:p>
          <a:p>
            <a:pPr lvl="2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Option B-1-1</a:t>
            </a:r>
          </a:p>
          <a:p>
            <a:pPr lvl="3"/>
            <a:r>
              <a:rPr lang="en-US" sz="1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allow intra-frequency measurement without gap (RAN4)</a:t>
            </a:r>
          </a:p>
          <a:p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Samsung (1028)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1: RAN4 shall focus on the essential functionality of each options with necessary RRM requirements based on limited TU assignment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2: RAN-P provide guidance to RAN4 to control work scope/work load of this WI</a:t>
            </a:r>
          </a:p>
          <a:p>
            <a:pPr lvl="2"/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L3 measurement impact not in the scope of this WI</a:t>
            </a:r>
          </a:p>
          <a:p>
            <a:pPr lvl="2"/>
            <a:r>
              <a:rPr lang="en-US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Rel-18 focused on the competition of each options/solutions individually, not to consider the interaction across different options.</a:t>
            </a:r>
            <a:endParaRPr lang="en-IE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Apple (1122)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1: focus on existing scope in WID RP-230805 and deprioritize L3 measurement enhancement in this work item.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3"/>
            <a:endParaRPr lang="en-IE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EC1D4B-BC35-A946-0378-D283665DEC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7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7D93E31-7A85-48E9-8FF2-8A9DDB31D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proposals in RAN#100 (1)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16806139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2D3CA6-EAE9-A928-F99C-B6CA614DC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Huawei (1142)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1: Update the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NR_BWP_wor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WID to include support of intra-frequency L3 measurement on NCD-SSB within UE active BWP based on option C (same as for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RedCap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UE).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2: Update the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NR_BWP_wor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WID to include support of HO based on NCD-SSB within UE active BWP of target cell based on option C (same as for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RedCap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UE).</a:t>
            </a:r>
          </a:p>
          <a:p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CMCC (1165)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1: Update the objectives to include L3 SSB-based intra-frequency measurements for option B-1-1 and B-1-2.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2: Update the objectives to include L3 SSB-based intra-frequency measurements for option C.</a:t>
            </a:r>
          </a:p>
          <a:p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Nokia (1202)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1: Update the WID to include L3 measurements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2: Task RAN1 to capture the relevant assumptions on L3 measurements and need for measurement gaps in the corresponding UE Feature Groups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3: No additional RAN4 work is needed due to the addition of L3 measurements to the WID</a:t>
            </a:r>
          </a:p>
          <a:p>
            <a:pPr marL="457176" lvl="1" indent="0">
              <a:buNone/>
            </a:pP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3"/>
            <a:endParaRPr lang="en-IE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EC1D4B-BC35-A946-0378-D283665DEC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8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7D93E31-7A85-48E9-8FF2-8A9DDB31D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proposals in RAN#100 (2)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633955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2D3CA6-EAE9-A928-F99C-B6CA614DC7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CATT (1271)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1: The support of L3 measurement is included in the WI on the specification support for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BandWidth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Part operation without restriction in NR. 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2: Add a note in the WID that L3 impact is included in the WI discussion for each option. </a:t>
            </a:r>
          </a:p>
          <a:p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Intel (1274)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Revise the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NR_BWP_wor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WID to introduce support of L3 intra-frequency measurements for Option C (NCD-SSB)</a:t>
            </a:r>
          </a:p>
          <a:p>
            <a:pPr lvl="1"/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Further clarify applicability of ‘no-gap’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intraFreq-needForGap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capability for UEs supporting Options A, B-1-1 and B-1-2 in RAN2/4 specs.</a:t>
            </a:r>
          </a:p>
          <a:p>
            <a:pPr marL="342882" lvl="1" indent="-342882">
              <a:buBlip>
                <a:blip r:embed="rId2"/>
              </a:buBlip>
            </a:pP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ZTE (1404)</a:t>
            </a:r>
          </a:p>
          <a:p>
            <a:pPr marL="742912" lvl="2" indent="-342882">
              <a:buBlip>
                <a:blip r:embed="rId2"/>
              </a:buBlip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1: For Option C, the NCD-SSB based functions defined for 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RedCap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UEs are inherited for non-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RedCap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UEs, including BM/RLM/BFD, RRM measurements, QCL source, DL synchronization and RACH resource selection.</a:t>
            </a:r>
          </a:p>
          <a:p>
            <a:pPr marL="742912" lvl="2" indent="-342882">
              <a:buBlip>
                <a:blip r:embed="rId2"/>
              </a:buBlip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Proposal 2: To update the objective as below.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200090" lvl="3" indent="-342882">
              <a:buBlip>
                <a:blip r:embed="rId2"/>
              </a:buBlip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Option C </a:t>
            </a:r>
          </a:p>
          <a:p>
            <a:pPr marL="1200090" lvl="3" indent="-342882">
              <a:buBlip>
                <a:blip r:embed="rId2"/>
              </a:buBlip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Specify support of BM/RLM/BFD, RRM measurements, QCL source, DL synchronization and RACH resource selection based on NCD-SSB within active BWP for non-</a:t>
            </a:r>
            <a:r>
              <a:rPr lang="en-US" sz="1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RedCap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UEs (RAN4, RAN2, RAN1)</a:t>
            </a:r>
          </a:p>
          <a:p>
            <a:pPr marL="742912" lvl="2" indent="-342882">
              <a:buBlip>
                <a:blip r:embed="rId2"/>
              </a:buBlip>
            </a:pP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3"/>
            <a:endParaRPr lang="en-IE" sz="1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EC1D4B-BC35-A946-0378-D283665DECA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492D28-9CB3-4957-BFD2-683A3D6260A5}" type="slidenum">
              <a:rPr lang="en-GB" altLang="en-US" smtClean="0"/>
              <a:pPr/>
              <a:t>9</a:t>
            </a:fld>
            <a:endParaRPr lang="en-GB" alt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7D93E31-7A85-48E9-8FF2-8A9DDB31D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proposals in RAN#100 (3)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8157083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C68143-B530-4487-9EA7-5BCC5970B48F}">
  <ds:schemaRefs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23d77754-4ccc-4c57-9291-cab09e81894a"/>
    <ds:schemaRef ds:uri="a915fe38-2618-47b6-8303-829fb71466d5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350737</TotalTime>
  <Words>1144</Words>
  <Application>Microsoft Office PowerPoint</Application>
  <PresentationFormat>Widescreen</PresentationFormat>
  <Paragraphs>132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Microsoft YaHei</vt:lpstr>
      <vt:lpstr>Arial</vt:lpstr>
      <vt:lpstr>Arial Black</vt:lpstr>
      <vt:lpstr>Calibri</vt:lpstr>
      <vt:lpstr>Symbol</vt:lpstr>
      <vt:lpstr>Times New Roman</vt:lpstr>
      <vt:lpstr>3gpp</vt:lpstr>
      <vt:lpstr>Summary of discussion on  LS-RAN4-BWP-wo-Restriction </vt:lpstr>
      <vt:lpstr>Introduction</vt:lpstr>
      <vt:lpstr>Background</vt:lpstr>
      <vt:lpstr>Summary </vt:lpstr>
      <vt:lpstr>Tdoc Recommendations</vt:lpstr>
      <vt:lpstr>Annex</vt:lpstr>
      <vt:lpstr>Summary of proposals in RAN#100 (1)</vt:lpstr>
      <vt:lpstr>Summary of proposals in RAN#100 (2)</vt:lpstr>
      <vt:lpstr>Summary of proposals in RAN#100 (3)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Chervyakov, Andrey</cp:lastModifiedBy>
  <cp:revision>3054</cp:revision>
  <cp:lastPrinted>2016-09-15T08:31:35Z</cp:lastPrinted>
  <dcterms:created xsi:type="dcterms:W3CDTF">2009-11-27T05:15:11Z</dcterms:created>
  <dcterms:modified xsi:type="dcterms:W3CDTF">2023-06-13T09:07:22Z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TitusGUID">
    <vt:lpwstr>6f9c0495-a83c-462b-8664-67016d5bf2d5</vt:lpwstr>
  </property>
  <property fmtid="{D5CDD505-2E9C-101B-9397-08002B2CF9AE}" pid="4" name="CTP_TimeStamp">
    <vt:lpwstr>2020-06-04 10:01:06Z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ContentTypeId">
    <vt:lpwstr>0x010100F2552158F8185D44A8848B98AEA319AF</vt:lpwstr>
  </property>
  <property fmtid="{D5CDD505-2E9C-101B-9397-08002B2CF9AE}" pid="10" name="_2015_ms_pID_725343">
    <vt:lpwstr>(3)14LBl6852v8g1A9O4rSBChcYKTeAcTKWppVpdEnsDiHyQhWsPdVRR/XfX1FJn+ZGj26c1WLm
/bR+m5QrQjn5sXlb2eCveR4nkUImTVNQs3wTO2XDfIIHBKilsTGtjj2nC/5IckBiIoFPa3xp
R9n7NFDC+aZze6ROuqKNOWrDBthq/O1lNYT+bLbrgOntPD9BaK8k1KRPcNoWcFsWaYwHfA0t
JYyboCi0t8Ljrd5gV4</vt:lpwstr>
  </property>
  <property fmtid="{D5CDD505-2E9C-101B-9397-08002B2CF9AE}" pid="11" name="_2015_ms_pID_7253431">
    <vt:lpwstr>Suhek8wEyu0K95wLEPxV0gzsFBZ74nmSEiTJjz30Su+52+zUgDOCiC
cq40ETyQPEhPQyZ9ommr6pGkHkunjFj+90Besj59uh4384F/X5OGIqXvUeEaRk9KO43cqARI
+5H8qjX22yOu0rp2QaIY7q0bL8/6ilceHgnI3s+eZs8AoLfXxxhLLA71WzCnNN4qLfYLi5Fg
LgtPZK6tvece6LwNQiaDg/888OkQccEstL8M</vt:lpwstr>
  </property>
  <property fmtid="{D5CDD505-2E9C-101B-9397-08002B2CF9AE}" pid="12" name="_2015_ms_pID_7253432">
    <vt:lpwstr>xg==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1679217029</vt:lpwstr>
  </property>
</Properties>
</file>