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Lst>
  <p:notesMasterIdLst>
    <p:notesMasterId r:id="rId7"/>
  </p:notesMasterIdLst>
  <p:handoutMasterIdLst>
    <p:handoutMasterId r:id="rId42"/>
  </p:handoutMasterIdLst>
  <p:sldIdLst>
    <p:sldId id="303" r:id="rId6"/>
    <p:sldId id="1422" r:id="rId8"/>
    <p:sldId id="1378" r:id="rId9"/>
    <p:sldId id="1423" r:id="rId10"/>
    <p:sldId id="1424" r:id="rId11"/>
    <p:sldId id="1425" r:id="rId12"/>
    <p:sldId id="1184" r:id="rId13"/>
    <p:sldId id="941" r:id="rId14"/>
    <p:sldId id="1241" r:id="rId15"/>
    <p:sldId id="1426" r:id="rId16"/>
    <p:sldId id="1429" r:id="rId17"/>
    <p:sldId id="1430" r:id="rId18"/>
    <p:sldId id="1348" r:id="rId19"/>
    <p:sldId id="1473" r:id="rId20"/>
    <p:sldId id="1150" r:id="rId21"/>
    <p:sldId id="1326" r:id="rId22"/>
    <p:sldId id="1455" r:id="rId23"/>
    <p:sldId id="1500" r:id="rId24"/>
    <p:sldId id="1501" r:id="rId25"/>
    <p:sldId id="1407" r:id="rId26"/>
    <p:sldId id="1518" r:id="rId27"/>
    <p:sldId id="954" r:id="rId28"/>
    <p:sldId id="1431" r:id="rId29"/>
    <p:sldId id="1432" r:id="rId30"/>
    <p:sldId id="1258" r:id="rId31"/>
    <p:sldId id="1328" r:id="rId32"/>
    <p:sldId id="1408" r:id="rId33"/>
    <p:sldId id="1350" r:id="rId34"/>
    <p:sldId id="1405" r:id="rId35"/>
    <p:sldId id="1474" r:id="rId36"/>
    <p:sldId id="1495" r:id="rId37"/>
    <p:sldId id="1124" r:id="rId38"/>
    <p:sldId id="1532" r:id="rId39"/>
    <p:sldId id="1377" r:id="rId40"/>
    <p:sldId id="940" r:id="rId41"/>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111" d="100"/>
          <a:sy n="111" d="100"/>
        </p:scale>
        <p:origin x="1002" y="96"/>
      </p:cViewPr>
      <p:guideLst>
        <p:guide orient="horz" pos="2270"/>
        <p:guide pos="46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TextEdit="1"/>
          </p:cNvSpPr>
          <p:nvPr>
            <p:ph type="sldImg"/>
          </p:nvPr>
        </p:nvSpPr>
        <p:spPr/>
      </p:sp>
      <p:sp>
        <p:nvSpPr>
          <p:cNvPr id="73730" name="文本占位符 2"/>
          <p:cNvSpPr/>
          <p:nvPr>
            <p:ph type="body"/>
          </p:nvPr>
        </p:nvSpPr>
        <p:spPr/>
        <p:txBody>
          <a:bodyPr wrap="square" lIns="90517" tIns="45259" rIns="90517" bIns="45259" anchor="t" anchorCtr="0"/>
          <a:p>
            <a:pPr lvl="0"/>
            <a:r>
              <a:rPr lang="en-US" dirty="0">
                <a:cs typeface="+mn-ea"/>
                <a:sym typeface="+mn-ea"/>
              </a:rPr>
              <a:t>w</a:t>
            </a:r>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jpeg"/><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34.xml.rels><?xml version="1.0" encoding="UTF-8" standalone="yes"?>
<Relationships xmlns="http://schemas.openxmlformats.org/package/2006/relationships"><Relationship Id="rId9" Type="http://schemas.openxmlformats.org/officeDocument/2006/relationships/oleObject" Target="../embeddings/oleObject1.bin"/><Relationship Id="rId8" Type="http://schemas.openxmlformats.org/officeDocument/2006/relationships/image" Target="../media/image18.jpeg"/><Relationship Id="rId7" Type="http://schemas.openxmlformats.org/officeDocument/2006/relationships/image" Target="../media/image17.jpeg"/><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6" Type="http://schemas.openxmlformats.org/officeDocument/2006/relationships/notesSlide" Target="../notesSlides/notesSlide32.xml"/><Relationship Id="rId15" Type="http://schemas.openxmlformats.org/officeDocument/2006/relationships/vmlDrawing" Target="../drawings/vmlDrawing1.vml"/><Relationship Id="rId14" Type="http://schemas.openxmlformats.org/officeDocument/2006/relationships/slideLayout" Target="../slideLayouts/slideLayout7.xml"/><Relationship Id="rId13" Type="http://schemas.openxmlformats.org/officeDocument/2006/relationships/image" Target="../media/image21.jpeg"/><Relationship Id="rId12" Type="http://schemas.openxmlformats.org/officeDocument/2006/relationships/image" Target="../media/image20.wmf"/><Relationship Id="rId11" Type="http://schemas.openxmlformats.org/officeDocument/2006/relationships/oleObject" Target="../embeddings/oleObject2.bin"/><Relationship Id="rId10" Type="http://schemas.openxmlformats.org/officeDocument/2006/relationships/image" Target="../media/image19.wmf"/><Relationship Id="rId1" Type="http://schemas.openxmlformats.org/officeDocument/2006/relationships/image" Target="../media/image1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100</a:t>
            </a:r>
            <a:r>
              <a:rPr lang="en-GB" altLang="ja-JP" sz="2000" b="1" i="1" dirty="0">
                <a:latin typeface="Arial" panose="020B0604020202020204" pitchFamily="34" charset="0"/>
              </a:rPr>
              <a:t>, </a:t>
            </a:r>
            <a:r>
              <a:rPr lang="en-US" altLang="en-GB" sz="2000" b="1" i="1" dirty="0">
                <a:latin typeface="Arial" panose="020B0604020202020204" pitchFamily="34" charset="0"/>
              </a:rPr>
              <a:t>Taipei</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June</a:t>
            </a:r>
            <a:r>
              <a:rPr lang="en-GB" altLang="ja-JP" sz="2000" b="1" i="1" dirty="0">
                <a:latin typeface="Arial" panose="020B0604020202020204" pitchFamily="34" charset="0"/>
              </a:rPr>
              <a:t> </a:t>
            </a:r>
            <a:r>
              <a:rPr lang="en-US" altLang="en-GB" sz="2000" b="1" i="1" dirty="0">
                <a:latin typeface="Arial" panose="020B0604020202020204" pitchFamily="34" charset="0"/>
              </a:rPr>
              <a:t>12</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14</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3</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RP-230826</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en-GB" sz="12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SHR and SPCR: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Conclusion achieved on forwarding mechanism of intra-RAT and inter-RAT SHR.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chemeClr val="tx1"/>
                </a:solidFill>
                <a:effectLst/>
                <a:uLnTx/>
                <a:uFillTx/>
                <a:sym typeface="+mn-ea"/>
              </a:rPr>
              <a:t>There is no need for UE to include the following RACH related information in SHR collected during inter-RAT HO (NR to LTE) as this information is already available in the RA Report:</a:t>
            </a:r>
            <a:endParaRPr lang="en-US" altLang="zh-CN" sz="1400">
              <a:ln>
                <a:noFill/>
              </a:ln>
              <a:solidFill>
                <a:schemeClr val="tx1"/>
              </a:solidFill>
              <a:effectLst/>
              <a:uLnTx/>
              <a:uFillTx/>
              <a:sym typeface="+mn-ea"/>
            </a:endParaRPr>
          </a:p>
          <a:p>
            <a:pPr marL="1002030" marR="0" lvl="2"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chemeClr val="tx1"/>
                </a:solidFill>
                <a:effectLst/>
                <a:uLnTx/>
                <a:uFillTx/>
                <a:sym typeface="+mn-ea"/>
              </a:rPr>
              <a:t>number of RACH attempts made for the successful handover</a:t>
            </a:r>
            <a:endParaRPr lang="en-US" altLang="zh-CN" sz="1400">
              <a:ln>
                <a:noFill/>
              </a:ln>
              <a:solidFill>
                <a:schemeClr val="tx1"/>
              </a:solidFill>
              <a:effectLst/>
              <a:uLnTx/>
              <a:uFillTx/>
              <a:sym typeface="+mn-ea"/>
            </a:endParaRPr>
          </a:p>
          <a:p>
            <a:pPr marL="1002030" marR="0" lvl="2"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chemeClr val="tx1"/>
                </a:solidFill>
                <a:effectLst/>
                <a:uLnTx/>
                <a:uFillTx/>
                <a:sym typeface="+mn-ea"/>
              </a:rPr>
              <a:t>flag on whether contention was observed for the successful handover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No further discussion in RAN3 on above RACH related information.</a:t>
            </a:r>
            <a:endParaRPr lang="en-GB" sz="1400" b="1" u="sng">
              <a:ln>
                <a:noFill/>
              </a:ln>
              <a:effectLst/>
              <a:uLnTx/>
              <a:uFillTx/>
              <a:cs typeface="Arial" panose="020B0604020202020204" pitchFamily="34" charset="0"/>
              <a:sym typeface="+mn-ea"/>
            </a:endParaRPr>
          </a:p>
          <a:p>
            <a:pPr marL="544830" marR="0" lvl="1" indent="-87630" algn="l" defTabSz="914400" rtl="0" fontAlgn="base" latinLnBrk="0">
              <a:lnSpc>
                <a:spcPct val="93000"/>
              </a:lnSpc>
              <a:spcBef>
                <a:spcPct val="15000"/>
              </a:spcBef>
              <a:spcAft>
                <a:spcPct val="15000"/>
              </a:spcAft>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retrieval UE context, RAN3 is studying whether another solution can be defined for newly defined scenarios since Rel-18 as well as intra-RAT SHR, whenever the configuration used by the UE needs to be retrieved in order to perform SON optimizations.</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endParaRPr>
          </a:p>
          <a:p>
            <a:pPr marL="544830" marR="0" lvl="1" indent="-87630" algn="l" defTabSz="914400" rtl="0" fontAlgn="base" latinLnBrk="0">
              <a:lnSpc>
                <a:spcPct val="93000"/>
              </a:lnSpc>
              <a:spcBef>
                <a:spcPct val="15000"/>
              </a:spcBef>
              <a:spcAft>
                <a:spcPct val="15000"/>
              </a:spcAft>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One potential solution RAN3 discussed is as follows: </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endParaRPr>
          </a:p>
          <a:p>
            <a:pPr marL="1002030" marR="0" lvl="2" indent="-87630" algn="l" defTabSz="914400" rtl="0" fontAlgn="base" latinLnBrk="0">
              <a:lnSpc>
                <a:spcPct val="93000"/>
              </a:lnSpc>
              <a:spcBef>
                <a:spcPct val="15000"/>
              </a:spcBef>
              <a:spcAft>
                <a:spcPct val="15000"/>
              </a:spcAft>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The node involved in mobility procedure (via implementation) create references to a configuration or a set of parameters used by one or a group of UEs and can send this “Configuration Information” to the UE in order to assist in the analysis of SHR or SPR or other SON reports (if needed). </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endParaRPr>
          </a:p>
          <a:p>
            <a:pPr marL="1002030" marR="0" lvl="2" indent="-87630" algn="l" defTabSz="914400" rtl="0" fontAlgn="base" latinLnBrk="0">
              <a:lnSpc>
                <a:spcPct val="93000"/>
              </a:lnSpc>
              <a:spcBef>
                <a:spcPct val="15000"/>
              </a:spcBef>
              <a:spcAft>
                <a:spcPct val="15000"/>
              </a:spcAft>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If received, UE should then store this “Configuration Information” together with the SON report(s) and UE should report it back to the gNB along with the SON report(s) (e.g., SHR/SPR).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fontAlgn="base" latinLnBrk="0">
              <a:lnSpc>
                <a:spcPct val="93000"/>
              </a:lnSpc>
              <a:spcBef>
                <a:spcPct val="15000"/>
              </a:spcBef>
              <a:spcAft>
                <a:spcPct val="15000"/>
              </a:spcAft>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SN Mobility Information is identified to be used for SN initiated PSCell change and MN initiated PSCell change scenarios.</a:t>
            </a:r>
            <a:endParaRPr lang="en-US" altLang="zh-CN" sz="1200">
              <a:ln>
                <a:noFill/>
              </a:ln>
              <a:effectLst/>
              <a:uLnTx/>
              <a:uFillTx/>
              <a:ea typeface="宋体" panose="02010600030101010101" pitchFamily="2" charset="-122"/>
              <a:cs typeface="Arial" panose="020B0604020202020204" pitchFamily="34" charset="0"/>
              <a:sym typeface="+mn-ea"/>
            </a:endParaRPr>
          </a:p>
          <a:p>
            <a:pPr marL="1002030" marR="0" lvl="2" indent="-87630" algn="l" defTabSz="914400" rtl="0" fontAlgn="base" latinLnBrk="0">
              <a:lnSpc>
                <a:spcPct val="93000"/>
              </a:lnSpc>
              <a:spcBef>
                <a:spcPct val="15000"/>
              </a:spcBef>
              <a:spcAft>
                <a:spcPct val="15000"/>
              </a:spcAft>
              <a:buSzTx/>
              <a:buFontTx/>
              <a:buBlip>
                <a:blip r:embed="rId1"/>
              </a:buBlip>
              <a:defRPr/>
            </a:pPr>
            <a:endParaRPr kumimoji="0" lang="en-US" altLang="zh-CN" sz="970" b="0" i="0" u="none" strike="noStrike" kern="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080">
              <a:ln>
                <a:noFill/>
              </a:ln>
              <a:effectLst/>
              <a:uLnTx/>
              <a:uFillTx/>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200" b="1" u="sng">
                <a:ln>
                  <a:noFill/>
                </a:ln>
                <a:effectLst/>
                <a:uLnTx/>
                <a:uFillTx/>
                <a:cs typeface="Arial" panose="020B0604020202020204" pitchFamily="34" charset="0"/>
                <a:sym typeface="+mn-ea"/>
              </a:rPr>
              <a:t>Progress in the last quarter</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MRO:</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Definitions of MRO events for CPAC will be introduced in TS 37.340 in a new chapter (CPA needs to be added).</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During CPAC configuration, the value of the Time Stay IE for the source PSCell UHI, sent in S-NODE ADDITION REQUEST message, does not reflect the exact time the UE stayed in the source PSCell.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Case f1, where the SCG fails or is deactivated yet before the UE sends the MCGFailureInformation is to be addressed.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Scenario ‘a’ is redefined: SCG fails when the UE is undergoing fast MCG recovery (i.e. SCG failure happens while T316 is running).</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Agree to define case c in R18. Solution can be further discussed.</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ea typeface="宋体" panose="02010600030101010101" pitchFamily="2" charset="-122"/>
                <a:cs typeface="Arial" panose="020B0604020202020204" pitchFamily="34" charset="0"/>
                <a:sym typeface="+mn-ea"/>
              </a:rPr>
              <a:t>WA: Define a new handover report type in the Inter-system HO Report over S1 and NG.</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Stage-2 description of the detection mechanism will be introduced in TS 38.300 </a:t>
            </a:r>
            <a:endParaRPr lang="en-US" altLang="zh-CN" sz="1200">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RACH enhancement: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Only gNB-CU UE F1AP ID is included in the RACH INDICATION message.</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 Random Access Indication IE in the RACH INDICATION message is not needed.</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The criticality of the RACH indication list IE in the RACH INDICATION message is “reject”.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To align the naming of RA report with RAN2 spec in TS 38.300, TS 38.401, TS 38.423 and TS 38.473.</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To use “RA report” in TS 38.300, TS 38.401, TS 38.423 and TS 38.473. </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Not consider the NG and S1 forwarding of RA report.</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Include the “PSCell list” optionally in addition to the “RACH Report Container” in ACCESS AND MOBILITY INDICATION over Xn.</a:t>
            </a:r>
            <a:endParaRPr lang="en-US" altLang="zh-CN" sz="1200">
              <a:ln>
                <a:noFill/>
              </a:ln>
              <a:solidFill>
                <a:srgbClr val="00B050"/>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0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837565"/>
            <a:ext cx="8388350" cy="540639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mn-ea"/>
                <a:sym typeface="+mn-ea"/>
              </a:rPr>
              <a:t>How to introduce NID or PNI-NPN ID into SON/MDT reports depends on RAN2’s decision.</a:t>
            </a:r>
            <a:endParaRPr lang="en-US" altLang="zh-CN" sz="1200">
              <a:ln>
                <a:noFill/>
              </a:ln>
              <a:solidFill>
                <a:schemeClr val="tx1"/>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mn-ea"/>
                <a:sym typeface="+mn-ea"/>
              </a:rPr>
              <a:t>It is up to configuration and operator’s policies whether PN and NPN information can be included in the UE History Information.</a:t>
            </a:r>
            <a:endParaRPr lang="en-US" altLang="zh-CN" sz="1200">
              <a:ln>
                <a:noFill/>
              </a:ln>
              <a:solidFill>
                <a:schemeClr val="tx1"/>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Set the range of maxnoofCAGforMDT to 256</a:t>
            </a:r>
            <a:endParaRPr lang="en-US" altLang="zh-CN" sz="1200">
              <a:ln>
                <a:noFill/>
              </a:ln>
              <a:solidFill>
                <a:schemeClr val="tx1"/>
              </a:solidFill>
              <a:effectLst/>
              <a:uLnTx/>
              <a:uFillTx/>
              <a:ea typeface="+mn-ea"/>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Add separate SNPN Cell Based MDT and SNPN TAI Based MDT area scope</a:t>
            </a:r>
            <a:endParaRPr lang="en-US" altLang="zh-CN" sz="1200">
              <a:ln>
                <a:noFill/>
              </a:ln>
              <a:solidFill>
                <a:schemeClr val="tx1"/>
              </a:solidFill>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mn-ea"/>
                <a:sym typeface="+mn-ea"/>
              </a:rPr>
              <a:t>No need to introduce user consent of SNPN over interfaces</a:t>
            </a:r>
            <a:endParaRPr lang="en-US" altLang="zh-CN" sz="1200">
              <a:ln>
                <a:noFill/>
              </a:ln>
              <a:solidFill>
                <a:schemeClr val="tx1"/>
              </a:solidFill>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mn-ea"/>
                <a:sym typeface="+mn-ea"/>
              </a:rPr>
              <a:t>Add multi-SNPN MDT area scope.</a:t>
            </a: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For SON for NR-U:</a:t>
            </a:r>
            <a:endParaRPr lang="en-US" altLang="zh-CN" sz="12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solidFill>
                  <a:schemeClr val="tx1"/>
                </a:solidFill>
                <a:effectLst/>
                <a:uLnTx/>
                <a:uFillTx/>
                <a:sym typeface="+mn-ea"/>
              </a:rPr>
              <a:t>Enhancements of RLF reports and RA reports are beneficial to separate mobility related errors from the LBT-related ones.</a:t>
            </a:r>
            <a:endParaRPr lang="en-US" altLang="zh-CN" sz="1200">
              <a:ln>
                <a:noFill/>
              </a:ln>
              <a:solidFill>
                <a:schemeClr val="tx1"/>
              </a:solidFill>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solidFill>
                  <a:schemeClr val="tx1"/>
                </a:solidFill>
                <a:effectLst/>
                <a:uLnTx/>
                <a:uFillTx/>
                <a:sym typeface="+mn-ea"/>
              </a:rPr>
              <a:t>RLF Report and RA report can be enhanced to include information concerning the LBT failures in RA procedures, the granularity and implementation details needs to be further discussed based on progress in RAN2. </a:t>
            </a:r>
            <a:endParaRPr lang="en-US" altLang="zh-CN" sz="1200">
              <a:ln>
                <a:noFill/>
              </a:ln>
              <a:solidFill>
                <a:schemeClr val="tx1"/>
              </a:solidFill>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solidFill>
                  <a:schemeClr val="tx1"/>
                </a:solidFill>
                <a:effectLst/>
                <a:uLnTx/>
                <a:uFillTx/>
                <a:sym typeface="+mn-ea"/>
              </a:rPr>
              <a:t>The presence of COT percentage UL in F1 is optional. </a:t>
            </a:r>
            <a:endParaRPr lang="en-US" altLang="zh-CN" sz="1200">
              <a:ln>
                <a:noFill/>
              </a:ln>
              <a:solidFill>
                <a:schemeClr val="tx1"/>
              </a:solidFill>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solidFill>
                  <a:schemeClr val="tx1"/>
                </a:solidFill>
                <a:effectLst/>
                <a:uLnTx/>
                <a:uFillTx/>
                <a:ea typeface="宋体" panose="02010600030101010101" pitchFamily="2" charset="-122"/>
                <a:cs typeface="Arial" panose="020B0604020202020204" pitchFamily="34" charset="0"/>
                <a:sym typeface="+mn-ea"/>
              </a:rPr>
              <a:t>There is no need for the UE to report the average of the applied EDT UL in RLF report.</a:t>
            </a:r>
            <a:endParaRPr lang="en-US" altLang="zh-CN" sz="1200">
              <a:ln>
                <a:noFill/>
              </a:ln>
              <a:solidFill>
                <a:schemeClr val="tx1"/>
              </a:solidFill>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solidFill>
                  <a:schemeClr val="tx1"/>
                </a:solidFill>
                <a:effectLst/>
                <a:uLnTx/>
                <a:uFillTx/>
                <a:ea typeface="宋体" panose="02010600030101010101" pitchFamily="2" charset="-122"/>
                <a:cs typeface="Arial" panose="020B0604020202020204" pitchFamily="34" charset="0"/>
                <a:sym typeface="+mn-ea"/>
              </a:rPr>
              <a:t>The EDT in UL included in the XnAP RESOURCE STATUS UPDATE message reflects the average of the configured maximum EDT UL. </a:t>
            </a:r>
            <a:endParaRPr lang="en-US" altLang="zh-CN" sz="1200">
              <a:ln>
                <a:noFill/>
              </a:ln>
              <a:solidFill>
                <a:schemeClr val="tx1"/>
              </a:solidFill>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solidFill>
                  <a:schemeClr val="tx1"/>
                </a:solidFill>
                <a:effectLst/>
                <a:uLnTx/>
                <a:uFillTx/>
                <a:ea typeface="宋体" panose="02010600030101010101" pitchFamily="2" charset="-122"/>
                <a:cs typeface="Arial" panose="020B0604020202020204" pitchFamily="34" charset="0"/>
                <a:sym typeface="+mn-ea"/>
              </a:rPr>
              <a:t>WA: introduce an optional load metric on Radio Resource Status per NR-U Channel in XnAP RESOURCE STATUS UPDATE message and in F1AP RESOURCE STATUS UPDATE message.</a:t>
            </a:r>
            <a:endParaRPr lang="en-US" altLang="zh-CN" sz="12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4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lang="en-US" altLang="en-US" sz="12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200">
                <a:ln>
                  <a:noFill/>
                </a:ln>
                <a:effectLst/>
                <a:uLnTx/>
                <a:uFillTx/>
                <a:ea typeface="宋体" panose="02010600030101010101" pitchFamily="2" charset="-122"/>
                <a:cs typeface="Arial" panose="020B0604020202020204" pitchFamily="34" charset="0"/>
                <a:sym typeface="+mn-ea"/>
              </a:rPr>
              <a:t>Continue to work on stage2 and stage3.</a:t>
            </a: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2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AR/MR will be supported as new service type and take R17 mechanism as baseline. Detail pending on SA4 further progress.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configuration container is not provided to the </a:t>
            </a:r>
            <a:r>
              <a:rPr lang="en-US" altLang="zh-CN" sz="1400" dirty="0" err="1">
                <a:ea typeface="宋体" panose="02010600030101010101" pitchFamily="2" charset="-122"/>
                <a:cs typeface="Arial" panose="020B0604020202020204" pitchFamily="34" charset="0"/>
                <a:sym typeface="+mn-ea"/>
              </a:rPr>
              <a:t>gNB</a:t>
            </a:r>
            <a:r>
              <a:rPr lang="en-US" altLang="zh-CN" sz="1400" dirty="0">
                <a:ea typeface="宋体" panose="02010600030101010101" pitchFamily="2" charset="-122"/>
                <a:cs typeface="Arial" panose="020B0604020202020204" pitchFamily="34" charset="0"/>
                <a:sym typeface="+mn-ea"/>
              </a:rPr>
              <a:t> serving the UE after the transition from RRC_IDLE to RRC_CONNECTED.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RRC level ID and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measurement type for MBS broadcast service should be available in the </a:t>
            </a:r>
            <a:r>
              <a:rPr lang="en-US" altLang="zh-CN" sz="1400" dirty="0" err="1">
                <a:ea typeface="宋体" panose="02010600030101010101" pitchFamily="2" charset="-122"/>
                <a:cs typeface="Arial" panose="020B0604020202020204" pitchFamily="34" charset="0"/>
                <a:sym typeface="+mn-ea"/>
              </a:rPr>
              <a:t>gNB</a:t>
            </a:r>
            <a:r>
              <a:rPr lang="en-US" altLang="zh-CN" sz="1400" dirty="0">
                <a:ea typeface="宋体" panose="02010600030101010101" pitchFamily="2" charset="-122"/>
                <a:cs typeface="Arial" panose="020B0604020202020204" pitchFamily="34" charset="0"/>
                <a:sym typeface="+mn-ea"/>
              </a:rPr>
              <a:t> serving the UE after the transition from RRC_IDLE to RRC_CONNECTED.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M-based MBS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configuration shall not overwrite S-based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configuration stored at the UE by new serving </a:t>
            </a:r>
            <a:r>
              <a:rPr lang="en-US" altLang="zh-CN" sz="1400" dirty="0" err="1">
                <a:ea typeface="宋体" panose="02010600030101010101" pitchFamily="2" charset="-122"/>
                <a:cs typeface="Arial" panose="020B0604020202020204" pitchFamily="34" charset="0"/>
                <a:sym typeface="+mn-ea"/>
              </a:rPr>
              <a:t>gNB</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high mobility scenario, RAN3 shall first focus on supporting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measurement collection and reporting when UE is in HSDN cells and also determines the meaning of “high mobility”.</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 LS to SA4 and SA5 on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measurement collection for application sessions delivered via MBS broadcast or multicast.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information used by the SN to express to the MN its interest in configuring a UE with an m-based QoE and RVQoE measurement configuration, shall contain the QoE reference.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MN and the SN coordinate the RRC ID allocation for m-based QoE measurements to be configured at a UE, on a per-QoE reference basis.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When the MN approves that the SN configures the UE with a certain m-based QoE configuration, the MN assigns an RRC ID for this m-based QoE configuration and indicates it to the SN.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network can explicitly instruct a UE in NR-DC to switch the reporting leg.</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As the baseline, QoE reports and RVQoE reports pertaining to the same QoE reference can be sent over the same leg.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When a management-based QoE configuration is received directly by the SN from the OAM, the SN can explicitly indicate to the MN whether it is going to receive the QoE/RVQoE reports via the SRB5 or SRB4, whether it is transparently via SRB4 needs further discussion.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606425"/>
            <a:ext cx="8451850" cy="598678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When the RVQoE-configuring node receives an RVQoE report and determines that the non-RVQoE-configuring node provides the bearer(s) for the application session, the RVQoE-configuring node indicates that to the non-RVQoE-configuring node. FFS whether the indication is explicit or implicit.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 the response, the non-RVQoE-configuring node: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Can indicate to the RVQoE-configuring node that it does not want to receive the RVQoE reports.</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Can indicate whether it prefers to receive the RVQoE reports directly from the UE.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     Can indicate to the RVQoE-configuring node its preferred RVQoE configuration parameters, based on which the RVQoE-configuring node should modify the RVQoE configuration.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At SN change without MN change, the QoE configuration information is passed from the old/source SN to the new/target SN via the MN.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Radio-related event triggers for RVQoE reporting is not supported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network can configure UE with two types of events for threshold based RVQoE reporting, the RVQoE reporting is triggered when the buffer level is below a threshold or above a threshold. Whether these two types of events for threshold based RVQoE reporting can be configured simultaneously needs to be further discussed.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 class-2 procedure is used for DU to deactivate the RVQoE reporting over F1AP. </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may further discuss how to handle MBS in NR </a:t>
            </a:r>
            <a:r>
              <a:rPr lang="en-US" altLang="zh-CN" sz="1400" dirty="0" err="1">
                <a:ea typeface="宋体" panose="02010600030101010101" pitchFamily="2" charset="-122"/>
                <a:cs typeface="Arial" panose="020B0604020202020204" pitchFamily="34" charset="0"/>
                <a:sym typeface="+mn-ea"/>
              </a:rPr>
              <a:t>QoE</a:t>
            </a:r>
            <a:r>
              <a:rPr lang="en-US" altLang="zh-CN" sz="1400" dirty="0">
                <a:ea typeface="宋体" panose="02010600030101010101" pitchFamily="2" charset="-122"/>
                <a:cs typeface="Arial" panose="020B0604020202020204" pitchFamily="34" charset="0"/>
                <a:sym typeface="+mn-ea"/>
              </a:rPr>
              <a:t> based on SA4 and/or SA5 response.</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400" b="1" u="sng" dirty="0"/>
          </a:p>
          <a:p>
            <a:pPr marL="87630" lvl="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Further discussion on how to handle MBS in NR QoE, and how to support QoE measurement collection in HSDN cells and to determine the meaning of “mobility”.</a:t>
            </a:r>
            <a:endParaRPr lang="en-US" sz="140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Further discussion on the QoE and/or RVQoE configuration and reporting in NR-DC, dealing with stage2 and stage3 details.</a:t>
            </a:r>
            <a:endParaRPr lang="en-US" sz="140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Further discussion on other issues of NR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Procedures used for AI/ML support in the NG-RAN shall be “data type agnostic”, which means that the intended use of the data (e.g., input, output, feedback) shall not be indicated.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requested prediction time includes the specific point in time for which the prediction information is being requested with the assumption that this specific point in time is in the reasonable future. The encoding needs to be further discussed.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specific point in time for which the prediction information is being requested with the assumption that this specific point in time is in the reasonable future, can be configured for both one-time reporting and periodic reporting.</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u="sng" dirty="0">
                <a:ea typeface="宋体" panose="02010600030101010101" pitchFamily="2" charset="-122"/>
                <a:cs typeface="Arial" panose="020B0604020202020204" pitchFamily="34" charset="0"/>
                <a:sym typeface="+mn-ea"/>
              </a:rPr>
              <a:t>Load Balancing: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Source NG-RAN node UE XnAP ID reference IE within the UE Associated Info Result Item IE should be included in the update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additional explicit indication is required in the AI/ML INFORMATION REQUEST message that UE performance feedback is provided after handover if UE performance feedback is only considered as feedback.</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the pair Measurement ID (e.g., NG-RAN node1 Measurement ID and NG-RAN node2 Measurement ID) in the HO request message, to establish relationship with the AI/ML INFORMATION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Failed Report Characteristics shall be split into two fields: Failed Report Characteristics for per cell measurements, reported with per cell granularity; Failed Report Characteristics for per node measurements, reported with per node granularity.</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a Cause IE for the Measurement Failed Report Characteristics per cell and Measurement Failed Report Characteristics per node.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sym typeface="+mn-ea"/>
              </a:rPr>
              <a:t>R18 AI RAN WI</a:t>
            </a:r>
            <a:endParaRPr lang="en-US" altLang="en-US" sz="3600" dirty="0"/>
          </a:p>
        </p:txBody>
      </p:sp>
      <p:sp>
        <p:nvSpPr>
          <p:cNvPr id="76803" name="Content Placeholder 2"/>
          <p:cNvSpPr>
            <a:spLocks noGrp="1"/>
          </p:cNvSpPr>
          <p:nvPr>
            <p:ph idx="1"/>
          </p:nvPr>
        </p:nvSpPr>
        <p:spPr>
          <a:xfrm>
            <a:off x="291465" y="725805"/>
            <a:ext cx="8388350" cy="5406390"/>
          </a:xfrm>
        </p:spPr>
        <p:txBody>
          <a:bodyPr vert="horz" wrap="square" lIns="91440" tIns="45720" rIns="91440" bIns="45720" anchor="t" anchorCtr="0"/>
          <a:lstStyle/>
          <a:p>
            <a:pPr marL="0" indent="0">
              <a:lnSpc>
                <a:spcPct val="93000"/>
              </a:lnSpc>
              <a:spcBef>
                <a:spcPct val="15000"/>
              </a:spcBef>
              <a:spcAft>
                <a:spcPct val="15000"/>
              </a:spcAft>
              <a:buSzPct val="100000"/>
              <a:buNone/>
              <a:defRPr/>
            </a:pPr>
            <a:r>
              <a:rPr lang="en-US" altLang="zh-CN" sz="1400" u="sng" dirty="0">
                <a:ea typeface="宋体" panose="02010600030101010101" pitchFamily="2" charset="-122"/>
                <a:cs typeface="Arial" panose="020B0604020202020204" pitchFamily="34" charset="0"/>
                <a:sym typeface="+mn-ea"/>
              </a:rPr>
              <a:t>Mobility Optimization:</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presence of predicted time UE stays in cell shall be optional.</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 Rel18, the UE trajectory prediction is only limited to the next one hop target NGRAN node, and the source NGRAN node can collect measured UE trajectory (in the form of UE History Information) related to one or multiple cells within the single next hop target NGRAN node after handing over the concerned UE(s).</a:t>
            </a:r>
            <a:endParaRPr lang="en-US" altLang="zh-CN" sz="1400" u="sng" kern="1200" noProof="1" dirty="0">
              <a:ea typeface="宋体" panose="02010600030101010101" pitchFamily="2" charset="-122"/>
              <a:cs typeface="Arial" panose="020B0604020202020204" pitchFamily="34" charset="0"/>
            </a:endParaRPr>
          </a:p>
          <a:p>
            <a:pPr marL="0" lvl="0" indent="0" algn="l" defTabSz="914400">
              <a:lnSpc>
                <a:spcPct val="93000"/>
              </a:lnSpc>
              <a:spcBef>
                <a:spcPct val="15000"/>
              </a:spcBef>
              <a:spcAft>
                <a:spcPct val="15000"/>
              </a:spcAft>
              <a:buSzTx/>
              <a:buFontTx/>
              <a:buNone/>
              <a:defRPr/>
            </a:pPr>
            <a:r>
              <a:rPr lang="en-US" altLang="zh-CN" sz="1400" u="sng" kern="1200" noProof="1" dirty="0">
                <a:ea typeface="宋体" panose="02010600030101010101" pitchFamily="2" charset="-122"/>
                <a:cs typeface="Arial" panose="020B0604020202020204" pitchFamily="34" charset="0"/>
              </a:rPr>
              <a:t>Energy Saving:</a:t>
            </a:r>
            <a:endParaRPr lang="en-US" altLang="zh-CN" sz="1400" u="sng" kern="1200" noProof="1" dirty="0">
              <a:ea typeface="宋体" panose="02010600030101010101" pitchFamily="2" charset="-122"/>
              <a:cs typeface="Arial" panose="020B0604020202020204" pitchFamily="34" charset="0"/>
            </a:endParaRPr>
          </a:p>
          <a:p>
            <a:pPr marL="87630" lvl="0" indent="-87630" algn="l" defTabSz="914400">
              <a:lnSpc>
                <a:spcPct val="93000"/>
              </a:lnSpc>
              <a:spcBef>
                <a:spcPct val="15000"/>
              </a:spcBef>
              <a:spcAft>
                <a:spcPct val="15000"/>
              </a:spcAft>
              <a:buSzTx/>
              <a:buFontTx/>
              <a:buBlip>
                <a:blip r:embed="rId1"/>
              </a:buBlip>
              <a:defRPr/>
            </a:pPr>
            <a:r>
              <a:rPr lang="en-US" altLang="zh-CN" sz="1400" kern="1200" dirty="0">
                <a:ea typeface="宋体" panose="02010600030101010101" pitchFamily="2" charset="-122"/>
                <a:cs typeface="Arial" panose="020B0604020202020204" pitchFamily="34" charset="0"/>
                <a:sym typeface="+mn-ea"/>
              </a:rPr>
              <a:t>It is agreed that the Energy Cost is a node level parameter. Further EC granularities are out of scope of Rel18.</a:t>
            </a:r>
            <a:endParaRPr lang="en-US" altLang="zh-CN" sz="1400" kern="1200" dirty="0">
              <a:ea typeface="宋体" panose="02010600030101010101" pitchFamily="2" charset="-122"/>
              <a:cs typeface="Arial" panose="020B0604020202020204" pitchFamily="34" charset="0"/>
              <a:sym typeface="+mn-ea"/>
            </a:endParaRPr>
          </a:p>
          <a:p>
            <a:pPr marL="87630" lvl="0" indent="-87630" algn="l" defTabSz="914400">
              <a:lnSpc>
                <a:spcPct val="93000"/>
              </a:lnSpc>
              <a:spcBef>
                <a:spcPct val="15000"/>
              </a:spcBef>
              <a:spcAft>
                <a:spcPct val="15000"/>
              </a:spcAft>
              <a:buSzTx/>
              <a:buFontTx/>
              <a:buBlip>
                <a:blip r:embed="rId1"/>
              </a:buBlip>
              <a:defRPr/>
            </a:pPr>
            <a:r>
              <a:rPr lang="en-US" altLang="zh-CN" sz="1400" kern="1200" dirty="0">
                <a:ea typeface="宋体" panose="02010600030101010101" pitchFamily="2" charset="-122"/>
                <a:cs typeface="Arial" panose="020B0604020202020204" pitchFamily="34" charset="0"/>
                <a:sym typeface="+mn-ea"/>
              </a:rPr>
              <a:t>EC is represented as an index, which should be normalized and defined by OAM. The index value could be encoded as an integer from 0 to a maximum. The maximum value should guarantee enough accuracy.</a:t>
            </a:r>
            <a:endParaRPr lang="en-US" altLang="zh-CN" sz="1400" kern="1200" noProof="1" dirty="0">
              <a:ea typeface="宋体" panose="02010600030101010101" pitchFamily="2" charset="-122"/>
              <a:cs typeface="Arial" panose="020B0604020202020204" pitchFamily="34" charset="0"/>
            </a:endParaRPr>
          </a:p>
          <a:p>
            <a:pPr marL="87630" lvl="0" indent="-87630" algn="l" defTabSz="914400">
              <a:lnSpc>
                <a:spcPct val="93000"/>
              </a:lnSpc>
              <a:spcBef>
                <a:spcPct val="15000"/>
              </a:spcBef>
              <a:spcAft>
                <a:spcPct val="15000"/>
              </a:spcAft>
              <a:buSzTx/>
              <a:buFontTx/>
              <a:buBlip>
                <a:blip r:embed="rId1"/>
              </a:buBlip>
              <a:defRPr/>
            </a:pPr>
            <a:r>
              <a:rPr lang="en-US" altLang="zh-CN" sz="1400" kern="1200" noProof="1" dirty="0">
                <a:ea typeface="宋体" panose="02010600030101010101" pitchFamily="2" charset="-122"/>
                <a:cs typeface="Arial" panose="020B0604020202020204" pitchFamily="34" charset="0"/>
              </a:rPr>
              <a:t>It is agreed to include the measured Energy Cost in the AI/ML Information Reporting Initiation and AI/ML Information Reporting procedures (name of the procedures to be further discussed).</a:t>
            </a:r>
            <a:endParaRPr kumimoji="0" lang="en-US" altLang="zh-CN" sz="1400" b="0" i="0" u="none" strike="noStrike" kern="1200" cap="none" spc="0" normalizeH="0" baseline="0" noProof="1" dirty="0">
              <a:solidFill>
                <a:schemeClr val="tx1"/>
              </a:solidFill>
              <a:latin typeface="+mn-lt"/>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US" altLang="zh-CN" sz="1400" u="sng" kern="1200" dirty="0">
                <a:ea typeface="宋体" panose="02010600030101010101" pitchFamily="2" charset="-122"/>
                <a:cs typeface="Arial" panose="020B0604020202020204" pitchFamily="34" charset="0"/>
                <a:sym typeface="+mn-ea"/>
              </a:rPr>
              <a:t>MDT enhancement:</a:t>
            </a:r>
            <a:endParaRPr lang="en-US" altLang="zh-CN" sz="1400" u="sng" kern="1200" dirty="0">
              <a:ea typeface="宋体" panose="02010600030101010101" pitchFamily="2" charset="-122"/>
              <a:cs typeface="Arial" panose="020B0604020202020204" pitchFamily="34" charset="0"/>
              <a:sym typeface="+mn-ea"/>
            </a:endParaRPr>
          </a:p>
          <a:p>
            <a:pPr marL="87630" lvl="0" indent="-87630" algn="l" defTabSz="914400">
              <a:lnSpc>
                <a:spcPct val="93000"/>
              </a:lnSpc>
              <a:spcBef>
                <a:spcPct val="15000"/>
              </a:spcBef>
              <a:spcAft>
                <a:spcPct val="15000"/>
              </a:spcAft>
              <a:buSzTx/>
              <a:buFontTx/>
              <a:buBlip>
                <a:blip r:embed="rId1"/>
              </a:buBlip>
              <a:defRPr/>
            </a:pPr>
            <a:r>
              <a:rPr lang="en-US" altLang="zh-CN" sz="1400" kern="1200" dirty="0">
                <a:ea typeface="宋体" panose="02010600030101010101" pitchFamily="2" charset="-122"/>
                <a:cs typeface="Arial" panose="020B0604020202020204" pitchFamily="34" charset="0"/>
                <a:sym typeface="+mn-ea"/>
              </a:rPr>
              <a:t>The existing MDT framework is used as baseline for data collection from the UE.</a:t>
            </a:r>
            <a:endParaRPr lang="en-US" altLang="zh-CN" sz="1400" kern="1200" noProof="1" dirty="0">
              <a:ea typeface="宋体" panose="02010600030101010101" pitchFamily="2" charset="-122"/>
              <a:cs typeface="Arial" panose="020B0604020202020204" pitchFamily="34" charset="0"/>
            </a:endParaRPr>
          </a:p>
          <a:p>
            <a:pPr marL="87630" lvl="0" indent="-87630" algn="l" defTabSz="914400">
              <a:lnSpc>
                <a:spcPct val="93000"/>
              </a:lnSpc>
              <a:spcBef>
                <a:spcPct val="15000"/>
              </a:spcBef>
              <a:spcAft>
                <a:spcPct val="15000"/>
              </a:spcAft>
              <a:buSzTx/>
              <a:buFontTx/>
              <a:buBlip>
                <a:blip r:embed="rId1"/>
              </a:buBlip>
              <a:defRPr/>
            </a:pPr>
            <a:r>
              <a:rPr lang="en-US" altLang="zh-CN" sz="1400" kern="1200" dirty="0">
                <a:ea typeface="宋体" panose="02010600030101010101" pitchFamily="2" charset="-122"/>
                <a:cs typeface="Arial" panose="020B0604020202020204" pitchFamily="34" charset="0"/>
                <a:sym typeface="+mn-ea"/>
              </a:rPr>
              <a:t>Continuous collection of MDT traces is beneficial only for AI/ML training in OAM. Continuous MDT collection is to enable the continuous collection of MDT data from the same UE across RRC state changes (RRC_Connected, RRC_Idle, RRC_Inactive).</a:t>
            </a:r>
            <a:endParaRPr lang="en-US" altLang="zh-CN" sz="1400" kern="1200" noProof="1" dirty="0">
              <a:ea typeface="宋体" panose="02010600030101010101" pitchFamily="2" charset="-122"/>
              <a:cs typeface="Arial" panose="020B0604020202020204" pitchFamily="34" charset="0"/>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US" altLang="zh-CN" sz="1400" u="sng" kern="1200" noProof="1" dirty="0">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may further discuss the feasibility and details of EC metrics based on SA5’s response.</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400" b="1" u="sng" dirty="0"/>
          </a:p>
          <a:p>
            <a:pPr marL="0" indent="0"/>
            <a:r>
              <a:rPr lang="en-US" sz="1400">
                <a:ea typeface="宋体" panose="02010600030101010101" pitchFamily="2" charset="-122"/>
                <a:cs typeface="Arial" panose="020B0604020202020204" pitchFamily="34" charset="0"/>
                <a:sym typeface="+mn-ea"/>
              </a:rPr>
              <a:t>Continue to discuss the stage2/stage3 impacts</a:t>
            </a:r>
            <a:endParaRPr lang="en-US" altLang="zh-CN" sz="1400" dirty="0">
              <a:latin typeface="+mn-lt"/>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Positioning WI</a:t>
            </a:r>
            <a:endParaRPr lang="en-US" altLang="en-US" sz="3600" dirty="0"/>
          </a:p>
        </p:txBody>
      </p:sp>
      <p:sp>
        <p:nvSpPr>
          <p:cNvPr id="37891" name="Content Placeholder 2"/>
          <p:cNvSpPr>
            <a:spLocks noGrp="1"/>
          </p:cNvSpPr>
          <p:nvPr>
            <p:ph idx="1"/>
          </p:nvPr>
        </p:nvSpPr>
        <p:spPr>
          <a:xfrm>
            <a:off x="346075" y="881380"/>
            <a:ext cx="8451850" cy="367982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SL Positioning/Ranging authorization is provided over in the NGAP, XnAP and F1AP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RSPP/SLPP transport QoS parameters shall be provided from AMF to the NG-RAN for scheduled resource allocation mode resource management.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need to provide the Ranging/SL Positioning QoS parameters from AMF to NG-RAN.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further discuss the corresponding impacts based on RAN1/RAN2/SA2 progress.</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400" b="1" u="sng" dirty="0">
                <a:cs typeface="Arial" panose="020B0604020202020204" pitchFamily="34" charset="0"/>
                <a:sym typeface="+mn-ea"/>
              </a:rPr>
              <a:t>Next steps</a:t>
            </a:r>
            <a:endParaRPr lang="en-GB" altLang="zh-CN" sz="1400" b="1" u="sng" dirty="0"/>
          </a:p>
          <a:p>
            <a:pPr marL="87630" lvl="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Further discussion on details on how to determine SRS validating area and which node allocates SRS resources in validating area.</a:t>
            </a: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732790"/>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u="sng" dirty="0">
                <a:ea typeface="宋体" panose="02010600030101010101" pitchFamily="2" charset="-122"/>
                <a:cs typeface="Arial" panose="020B0604020202020204" pitchFamily="34" charset="0"/>
                <a:sym typeface="+mn-ea"/>
              </a:rPr>
              <a:t>Support IAB-node mobility</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WA: The mIAB-DU and mIAB-MT can integrate at different CUs. For this purpose, OAM can be used to configure the mIAB-DU with: a) the donor CU to connect to, and b) the parameters used by the mIAB-DU to establish TNL associations, IPSec tunnels and F1 connectivity to this donor CU.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During network integration where mIAB MT and the co-located mIAB-DU integrates to different donor CUs, MT’s UE XnAP ID assigned by the MT′s CU and the gNB-ID of the MT′s CU shall be known to the mIAB-DU’s CU.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Turn into an agreement the WA stating that: The mIAB-MT and its co-located mIAB-DU can be handed over/migrated to different donor CUs.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Capture the mIAB-MT HO and mIAB-DU migration as separate procedures in TS 38.401.</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When triggering the F1 setup from the mIAB node to the target CU for mIAB-DU migration, the source CU can indicate to the mIAB-DU: The gNB-ID of mIAB-DU’s target CU. Optionally, the IP address(es) of mIAB-DU’s target CU and SeGW. The mIAB-node may obtain the IP address of target CU for mIAB-DU migration and the IP address of its SeGW from the OAM.</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DU’s CU can initiate the Xn TM Management Procedure pertaining to an mIAB-MT even though it has never had an RRC connection with this IAB-MT.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mIAB-DU’s NCGI is configured by OAM, and, e.g. to avoid CGI collision, it may be re-configured by the donor CU via F1 based on a list of NCGIs that has been configured on this donor CU by OAM or by pre-configuration. This should not affect the existing procedure of configuring NCGI of cells served by a stationary DU via OAM. The underlying assumption is that the DU′s OAM has visibility on the result of the CU-based CGI re-configuration.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Include “No PDU Session Indication” in the NGAP HANDOVER REQUEST message. WA: legacy NG HO Required message with “dummy” PDU information is used.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After mIAB-DU migration, the BH RLC and BAP routing configurations used in the non-F1 terminating topology for TMM with the mIAB-DU’s source CU may be released.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lstStyle/>
          <a:p>
            <a:pPr marL="0" indent="0">
              <a:lnSpc>
                <a:spcPct val="93000"/>
              </a:lnSpc>
              <a:spcBef>
                <a:spcPct val="15000"/>
              </a:spcBef>
              <a:spcAft>
                <a:spcPct val="15000"/>
              </a:spcAft>
              <a:buSzPct val="100000"/>
              <a:buNone/>
              <a:defRPr/>
            </a:pPr>
            <a:r>
              <a:rPr lang="en-US" altLang="zh-CN" sz="1600" u="sng" dirty="0">
                <a:ea typeface="宋体" panose="02010600030101010101" pitchFamily="2" charset="-122"/>
                <a:cs typeface="Arial" panose="020B0604020202020204" pitchFamily="34" charset="0"/>
                <a:sym typeface="+mn-ea"/>
              </a:rPr>
              <a:t>Mobility Enhancements</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WA: As an enhancement to legacy handovers, the IAB-node may provide to the source DU’s CU a mapping between the source DU’s activated cells and the target DU’s activated cells so that the source DU’s CU can perform handover for the connected UEs.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BH RLC CH(s), BAP address and default BAP configuration configured on the mIAB-MT can be used for delivering the F1 traffic of both logical mIAB DUs. Non-F1 traffic to be further discussed. </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600" u="sng" dirty="0">
                <a:ea typeface="宋体" panose="02010600030101010101" pitchFamily="2" charset="-122"/>
                <a:cs typeface="Arial" panose="020B0604020202020204" pitchFamily="34" charset="0"/>
                <a:sym typeface="+mn-ea"/>
              </a:rPr>
              <a:t>Interactions with SA2</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IAB-donor-CU selects an AMF that supports mobile IAB-node based on the mobile IAB-node indication received via Msg5.</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RAN3 to decide whether to support NGAP indication to AMF for mobile IAB-authorization based on progress in SA2.</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CRs/TP to TS 38.305/38.455/38.413/38.473 have been agreed to support positioning enhancements and additional ULI. </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Impacts and dependencies on other WGs</a:t>
            </a: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RAN3 sends an LS to SA5 including the content of the agreement. Explain the status quo in RAN3 concerning the use cases discussed. Ask SA5 how to ensure that OAM has visibility over the CGI reconfiguration decisions, as well as on feasibility and feedback of the solution and requirements agreed. </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cs typeface="Arial" panose="020B0604020202020204" pitchFamily="34" charset="0"/>
                <a:sym typeface="+mn-ea"/>
              </a:rPr>
              <a:t>Next steps</a:t>
            </a:r>
            <a:endParaRPr lang="en-GB" sz="16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sz="1600">
                <a:ea typeface="宋体" panose="02010600030101010101" pitchFamily="2" charset="-122"/>
                <a:cs typeface="Arial" panose="020B0604020202020204" pitchFamily="34" charset="0"/>
                <a:sym typeface="+mn-ea"/>
              </a:rPr>
              <a:t>Continue to discuss the stage2/stage3 </a:t>
            </a:r>
            <a:endParaRPr lang="en-US" altLang="zh-CN" sz="1600" dirty="0">
              <a:latin typeface="+mn-lt"/>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6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1450 </a:t>
            </a:r>
            <a:r>
              <a:rPr lang="en-US" altLang="en-US" sz="2000" dirty="0">
                <a:sym typeface="+mn-ea"/>
              </a:rPr>
              <a:t>Tdocs at submission deadline (excluding LSin received from other groups) in Q2</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5%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24%</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1%</a:t>
            </a:r>
            <a:r>
              <a:rPr lang="en-US" altLang="en-US" dirty="0">
                <a:sym typeface="+mn-ea"/>
              </a:rPr>
              <a:t> Corrections and enhancements: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70%</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remote access: R3-232503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endorsed in R3-233306</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Rapporteur of R18 Mobile IAB (TS38.305, TS38.455), SONMDT (TS36.300), IoT NTN (TS36.413, TS36.423), eNPN (TS29.413) to update WID to include the corresponding impact specs in RAN#100.</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465"/>
        </p:xfrm>
        <a:graphic>
          <a:graphicData uri="http://schemas.openxmlformats.org/drawingml/2006/table">
            <a:tbl>
              <a:tblPr/>
              <a:tblGrid>
                <a:gridCol w="1542526"/>
                <a:gridCol w="3631565"/>
              </a:tblGrid>
              <a:tr h="380365">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RAN3#119bis-e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Apr 17</a:t>
                      </a:r>
                      <a:r>
                        <a:rPr kumimoji="0" lang="en-US" altLang="ja-JP" sz="1600" b="1" baseline="30000" dirty="0">
                          <a:ln>
                            <a:noFill/>
                          </a:ln>
                          <a:effectLst/>
                          <a:latin typeface="Calibri" panose="020F0502020204030204" pitchFamily="34" charset="0"/>
                          <a:ea typeface="MS PGothic" panose="020B0600070205080204" pitchFamily="34" charset="-128"/>
                          <a:sym typeface="+mn-ea"/>
                        </a:rPr>
                        <a:t>th </a:t>
                      </a:r>
                      <a:r>
                        <a:rPr kumimoji="0" lang="en-US" altLang="ja-JP" sz="1600" b="1" dirty="0">
                          <a:ln>
                            <a:noFill/>
                          </a:ln>
                          <a:effectLst/>
                          <a:latin typeface="Calibri" panose="020F0502020204030204" pitchFamily="34" charset="0"/>
                          <a:ea typeface="MS PGothic" panose="020B0600070205080204" pitchFamily="34" charset="-128"/>
                          <a:sym typeface="+mn-ea"/>
                        </a:rPr>
                        <a:t>– 26</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2023 e-meeting</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 #120</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May 22</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 26</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2023 Incheon, Korea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#100</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Jun 12</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14</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2023 Taipei</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1450" y="179388"/>
            <a:ext cx="6770688" cy="563562"/>
          </a:xfrm>
        </p:spPr>
        <p:txBody>
          <a:bodyPr vert="horz" wrap="square" lIns="91440" tIns="45720" rIns="91440" bIns="45720" anchor="ctr" anchorCtr="0"/>
          <a:lstStyle/>
          <a:p>
            <a:r>
              <a:rPr lang="en-US" altLang="en-US" sz="3600" dirty="0"/>
              <a:t>R18 Mobility Enh. WI</a:t>
            </a:r>
            <a:endParaRPr lang="en-US" altLang="en-US" sz="3600" dirty="0"/>
          </a:p>
        </p:txBody>
      </p:sp>
      <p:sp>
        <p:nvSpPr>
          <p:cNvPr id="68611" name="Content Placeholder 2"/>
          <p:cNvSpPr>
            <a:spLocks noGrp="1"/>
          </p:cNvSpPr>
          <p:nvPr>
            <p:ph idx="1"/>
          </p:nvPr>
        </p:nvSpPr>
        <p:spPr>
          <a:xfrm>
            <a:off x="373380" y="840105"/>
            <a:ext cx="8388350" cy="5359400"/>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200" b="1" u="sng" dirty="0">
                <a:cs typeface="Arial" panose="020B0604020202020204" pitchFamily="34" charset="0"/>
                <a:sym typeface="+mn-ea"/>
              </a:rPr>
              <a:t>Progress in the last quarter</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The (candidate) gNB-DU may cancel already configured LTM candidate cells and notify to the CU.</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CU can request RACH resources for early TA acquisition together with the LTM candidate cell configuration to a Candidate DU in the UE Context Setup Request or UE Context Modification Request messages (for inter-DU LTM and intra-DU LTM respectively).</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If the Candidate DU accepts the RACH resource request for early TA acquisition, the Candidate DU responds the CU with RACH configuration in the UE Context Setup Response or UE Context Modification Response messages.</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RAN3 agrees option2 and supports for multiple messages for LTM candidate cell configuration.</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Working on stage 2 and stage 3 to support inter-DU LTM and intra-DU LTM.</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Working on including a note in TS 37.340 regarding direct data forwarding for CHO with SCG(s). </a:t>
            </a:r>
            <a:endParaRPr lang="en-US" altLang="zh-CN" sz="1200" dirty="0" smtClean="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Data forwarding optimizations should not impact legacy HO mechanism as the fundamental basis.</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smtClean="0">
                <a:cs typeface="Arial" panose="020B0604020202020204" pitchFamily="34" charset="0"/>
                <a:sym typeface="+mn-ea"/>
              </a:rPr>
              <a:t>RAN3 </a:t>
            </a:r>
            <a:r>
              <a:rPr lang="en-US" altLang="zh-CN" sz="1200" dirty="0">
                <a:cs typeface="Arial" panose="020B0604020202020204" pitchFamily="34" charset="0"/>
                <a:sym typeface="+mn-ea"/>
              </a:rPr>
              <a:t>confirms the problem that is to be solved is avoiding that the single T-SN receives the same data from multiple T-MNs prepared for CHO (assuming there are multiple T-MNs prepared with the same T-SN).</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RAN3 agrees to enable the T-SN to let the T-MN know if it has direct path available to S-MN (or to both, S-SN and S-MN</a:t>
            </a:r>
            <a:r>
              <a:rPr lang="en-US" altLang="zh-CN" sz="1200" dirty="0" smtClean="0">
                <a:cs typeface="Arial" panose="020B0604020202020204" pitchFamily="34" charset="0"/>
                <a:sym typeface="+mn-ea"/>
              </a:rPr>
              <a:t>).</a:t>
            </a:r>
            <a:endParaRPr lang="en-US" altLang="zh-CN" sz="1200" dirty="0" smtClean="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a:cs typeface="Arial" panose="020B0604020202020204" pitchFamily="34" charset="0"/>
                <a:sym typeface="+mn-ea"/>
              </a:rPr>
              <a:t>RAN3 agrees to enable the T-MN to inform the S-MN if the CHO is prepared with full or delta configuration.</a:t>
            </a:r>
            <a:endParaRPr lang="en-US" altLang="zh-CN" sz="1200"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smtClean="0">
                <a:cs typeface="Arial" panose="020B0604020202020204" pitchFamily="34" charset="0"/>
                <a:sym typeface="+mn-ea"/>
              </a:rPr>
              <a:t>RAN3 agrees to add a new IE as a sub IE of the </a:t>
            </a:r>
            <a:r>
              <a:rPr lang="en-US" altLang="zh-CN" sz="1200" i="1" dirty="0" smtClean="0">
                <a:cs typeface="Arial" panose="020B0604020202020204" pitchFamily="34" charset="0"/>
                <a:sym typeface="+mn-ea"/>
              </a:rPr>
              <a:t>Conditional PSCell Change Information Required</a:t>
            </a:r>
            <a:r>
              <a:rPr lang="en-US" altLang="zh-CN" sz="1200" dirty="0" smtClean="0">
                <a:cs typeface="Arial" panose="020B0604020202020204" pitchFamily="34" charset="0"/>
                <a:sym typeface="+mn-ea"/>
              </a:rPr>
              <a:t> IE in the S-NODE CHANGE REQUIRED message to indicate that the request is for SCG Selective Activation.</a:t>
            </a:r>
            <a:endParaRPr lang="en-US" altLang="zh-CN" sz="1200" dirty="0" smtClean="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200" dirty="0" smtClean="0">
                <a:cs typeface="Arial" panose="020B0604020202020204" pitchFamily="34" charset="0"/>
                <a:sym typeface="+mn-ea"/>
              </a:rPr>
              <a:t>RAN3 agrees to add a new IE as a sub IE of the </a:t>
            </a:r>
            <a:r>
              <a:rPr lang="en-US" altLang="zh-CN" sz="1200" i="1" dirty="0" smtClean="0">
                <a:cs typeface="Arial" panose="020B0604020202020204" pitchFamily="34" charset="0"/>
                <a:sym typeface="+mn-ea"/>
              </a:rPr>
              <a:t>Conditional PSCell Addition Information Request</a:t>
            </a:r>
            <a:r>
              <a:rPr lang="en-US" altLang="zh-CN" sz="1200" dirty="0" smtClean="0">
                <a:cs typeface="Arial" panose="020B0604020202020204" pitchFamily="34" charset="0"/>
                <a:sym typeface="+mn-ea"/>
              </a:rPr>
              <a:t> IE in the S-NODE ADDITION REQUEST message to indicate that the request is for SCG Selective Activation.</a:t>
            </a:r>
            <a:endParaRPr lang="en-US" altLang="zh-CN" sz="1200" dirty="0" smtClean="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200" b="1" u="sng" dirty="0">
                <a:ln>
                  <a:noFill/>
                </a:ln>
                <a:effectLst/>
                <a:uLnTx/>
                <a:uFillTx/>
                <a:cs typeface="Arial" panose="020B0604020202020204" pitchFamily="34" charset="0"/>
                <a:sym typeface="+mn-ea"/>
              </a:rPr>
              <a:t>Impacts and dependencies on other WGs</a:t>
            </a:r>
            <a:endParaRPr lang="en-GB" altLang="zh-CN" sz="12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200" dirty="0">
                <a:sym typeface="+mn-ea"/>
              </a:rPr>
              <a:t>More RAN2 input is expected and helpful.</a:t>
            </a:r>
            <a:endParaRPr lang="en-US" altLang="zh-CN" sz="1200" noProof="1"/>
          </a:p>
          <a:p>
            <a:pPr marL="0" lvl="0" indent="0">
              <a:lnSpc>
                <a:spcPct val="93000"/>
              </a:lnSpc>
              <a:spcBef>
                <a:spcPct val="15000"/>
              </a:spcBef>
              <a:spcAft>
                <a:spcPct val="15000"/>
              </a:spcAft>
              <a:buSzPct val="100000"/>
              <a:buNone/>
              <a:defRPr/>
            </a:pPr>
            <a:r>
              <a:rPr lang="en-GB" altLang="zh-CN" sz="1200" b="1" u="sng" dirty="0">
                <a:cs typeface="Arial" panose="020B0604020202020204" pitchFamily="34" charset="0"/>
                <a:sym typeface="+mn-ea"/>
              </a:rPr>
              <a:t>Next steps</a:t>
            </a:r>
            <a:endParaRPr lang="en-GB" altLang="zh-CN" sz="12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200" dirty="0">
                <a:sym typeface="+mn-ea"/>
              </a:rPr>
              <a:t>Continue to work on stage 2 and stage 3.</a:t>
            </a:r>
            <a:endParaRPr lang="en-US" altLang="zh-CN" sz="1400" dirty="0" smtClean="0">
              <a:cs typeface="Arial" panose="020B0604020202020204" pitchFamily="34" charset="0"/>
              <a:sym typeface="+mn-ea"/>
            </a:endParaRPr>
          </a:p>
          <a:p>
            <a:pPr marL="0" lvl="0" indent="0">
              <a:lnSpc>
                <a:spcPct val="93000"/>
              </a:lnSpc>
              <a:spcBef>
                <a:spcPct val="15000"/>
              </a:spcBef>
              <a:spcAft>
                <a:spcPct val="15000"/>
              </a:spcAft>
              <a:buSzPct val="100000"/>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BLCR for 38.300 and 38.401 endorsed.</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Support for MBS reception in RAN sharing:</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165">
                <a:ln>
                  <a:noFill/>
                </a:ln>
                <a:effectLst/>
                <a:uLnTx/>
                <a:uFillTx/>
                <a:ea typeface="宋体" panose="02010600030101010101" pitchFamily="2" charset="-122"/>
                <a:cs typeface="Arial" panose="020B0604020202020204" pitchFamily="34" charset="0"/>
                <a:sym typeface="+mn-ea"/>
              </a:rPr>
              <a:t>In case of location dependent broadcast services, the gNB deduces identical broadcast content from the </a:t>
            </a:r>
            <a:r>
              <a:rPr lang="en-US" altLang="zh-CN" sz="1165" i="1">
                <a:ln>
                  <a:noFill/>
                </a:ln>
                <a:effectLst/>
                <a:uLnTx/>
                <a:uFillTx/>
                <a:ea typeface="宋体" panose="02010600030101010101" pitchFamily="2" charset="-122"/>
                <a:cs typeface="Arial" panose="020B0604020202020204" pitchFamily="34" charset="0"/>
                <a:sym typeface="+mn-ea"/>
              </a:rPr>
              <a:t>MBS Associated Session ID </a:t>
            </a:r>
            <a:r>
              <a:rPr lang="en-US" altLang="zh-CN" sz="1165">
                <a:ln>
                  <a:noFill/>
                </a:ln>
                <a:effectLst/>
                <a:uLnTx/>
                <a:uFillTx/>
                <a:ea typeface="宋体" panose="02010600030101010101" pitchFamily="2" charset="-122"/>
                <a:cs typeface="Arial" panose="020B0604020202020204" pitchFamily="34" charset="0"/>
                <a:sym typeface="+mn-ea"/>
              </a:rPr>
              <a:t>and the </a:t>
            </a:r>
            <a:r>
              <a:rPr lang="en-US" altLang="zh-CN" sz="1165" i="1">
                <a:ln>
                  <a:noFill/>
                </a:ln>
                <a:effectLst/>
                <a:uLnTx/>
                <a:uFillTx/>
                <a:ea typeface="宋体" panose="02010600030101010101" pitchFamily="2" charset="-122"/>
                <a:cs typeface="Arial" panose="020B0604020202020204" pitchFamily="34" charset="0"/>
                <a:sym typeface="+mn-ea"/>
              </a:rPr>
              <a:t>MBS Service Area information </a:t>
            </a:r>
            <a:r>
              <a:rPr lang="en-US" altLang="zh-CN" sz="1165">
                <a:ln>
                  <a:noFill/>
                </a:ln>
                <a:effectLst/>
                <a:uLnTx/>
                <a:uFillTx/>
                <a:ea typeface="宋体" panose="02010600030101010101" pitchFamily="2" charset="-122"/>
                <a:cs typeface="Arial" panose="020B0604020202020204" pitchFamily="34" charset="0"/>
                <a:sym typeface="+mn-ea"/>
              </a:rPr>
              <a:t>provided by the participating 5GCs. </a:t>
            </a:r>
            <a:endParaRPr lang="en-US" altLang="zh-CN" sz="1165">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165">
                <a:ln>
                  <a:noFill/>
                </a:ln>
                <a:effectLst/>
                <a:uLnTx/>
                <a:uFillTx/>
                <a:ea typeface="宋体" panose="02010600030101010101" pitchFamily="2" charset="-122"/>
                <a:cs typeface="Arial" panose="020B0604020202020204" pitchFamily="34" charset="0"/>
                <a:sym typeface="+mn-ea"/>
              </a:rPr>
              <a:t>Add </a:t>
            </a:r>
            <a:r>
              <a:rPr lang="en-US" altLang="zh-CN" sz="1165" i="1">
                <a:ln>
                  <a:noFill/>
                </a:ln>
                <a:effectLst/>
                <a:uLnTx/>
                <a:uFillTx/>
                <a:ea typeface="宋体" panose="02010600030101010101" pitchFamily="2" charset="-122"/>
                <a:cs typeface="Arial" panose="020B0604020202020204" pitchFamily="34" charset="0"/>
                <a:sym typeface="+mn-ea"/>
              </a:rPr>
              <a:t>Associated Session ID </a:t>
            </a:r>
            <a:r>
              <a:rPr lang="en-US" altLang="zh-CN" sz="1165">
                <a:ln>
                  <a:noFill/>
                </a:ln>
                <a:effectLst/>
                <a:uLnTx/>
                <a:uFillTx/>
                <a:ea typeface="宋体" panose="02010600030101010101" pitchFamily="2" charset="-122"/>
                <a:cs typeface="Arial" panose="020B0604020202020204" pitchFamily="34" charset="0"/>
                <a:sym typeface="+mn-ea"/>
              </a:rPr>
              <a:t>IE in the same level of </a:t>
            </a:r>
            <a:r>
              <a:rPr lang="en-US" altLang="zh-CN" sz="1165" i="1">
                <a:ln>
                  <a:noFill/>
                </a:ln>
                <a:effectLst/>
                <a:uLnTx/>
                <a:uFillTx/>
                <a:ea typeface="宋体" panose="02010600030101010101" pitchFamily="2" charset="-122"/>
                <a:cs typeface="Arial" panose="020B0604020202020204" pitchFamily="34" charset="0"/>
                <a:sym typeface="+mn-ea"/>
              </a:rPr>
              <a:t>MBS Session ID </a:t>
            </a:r>
            <a:r>
              <a:rPr lang="en-US" altLang="zh-CN" sz="1165">
                <a:ln>
                  <a:noFill/>
                </a:ln>
                <a:effectLst/>
                <a:uLnTx/>
                <a:uFillTx/>
                <a:ea typeface="宋体" panose="02010600030101010101" pitchFamily="2" charset="-122"/>
                <a:cs typeface="Arial" panose="020B0604020202020204" pitchFamily="34" charset="0"/>
                <a:sym typeface="+mn-ea"/>
              </a:rPr>
              <a:t>IE in related NG/F1 messages. TPs agreed.</a:t>
            </a:r>
            <a:endParaRPr lang="en-US" altLang="zh-CN" sz="1165">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165">
                <a:ln>
                  <a:noFill/>
                </a:ln>
                <a:effectLst/>
                <a:uLnTx/>
                <a:uFillTx/>
                <a:ea typeface="宋体" panose="02010600030101010101" pitchFamily="2" charset="-122"/>
                <a:cs typeface="Arial" panose="020B0604020202020204" pitchFamily="34" charset="0"/>
                <a:sym typeface="+mn-ea"/>
              </a:rPr>
              <a:t>Include in the </a:t>
            </a:r>
            <a:r>
              <a:rPr lang="en-US" altLang="zh-CN" sz="1165" i="1">
                <a:ln>
                  <a:noFill/>
                </a:ln>
                <a:effectLst/>
                <a:uLnTx/>
                <a:uFillTx/>
                <a:ea typeface="宋体" panose="02010600030101010101" pitchFamily="2" charset="-122"/>
                <a:cs typeface="Arial" panose="020B0604020202020204" pitchFamily="34" charset="0"/>
                <a:sym typeface="+mn-ea"/>
              </a:rPr>
              <a:t>MBS Session Setup</a:t>
            </a:r>
            <a:r>
              <a:rPr lang="en-US" altLang="zh-CN" sz="1165">
                <a:ln>
                  <a:noFill/>
                </a:ln>
                <a:effectLst/>
                <a:uLnTx/>
                <a:uFillTx/>
                <a:ea typeface="宋体" panose="02010600030101010101" pitchFamily="2" charset="-122"/>
                <a:cs typeface="Arial" panose="020B0604020202020204" pitchFamily="34" charset="0"/>
                <a:sym typeface="+mn-ea"/>
              </a:rPr>
              <a:t> or </a:t>
            </a:r>
            <a:r>
              <a:rPr lang="en-US" altLang="zh-CN" sz="1165" i="1">
                <a:ln>
                  <a:noFill/>
                </a:ln>
                <a:effectLst/>
                <a:uLnTx/>
                <a:uFillTx/>
                <a:ea typeface="宋体" panose="02010600030101010101" pitchFamily="2" charset="-122"/>
                <a:cs typeface="Arial" panose="020B0604020202020204" pitchFamily="34" charset="0"/>
                <a:sym typeface="+mn-ea"/>
              </a:rPr>
              <a:t>Modification Response Transfer</a:t>
            </a:r>
            <a:r>
              <a:rPr lang="en-US" altLang="zh-CN" sz="1165">
                <a:ln>
                  <a:noFill/>
                </a:ln>
                <a:effectLst/>
                <a:uLnTx/>
                <a:uFillTx/>
                <a:ea typeface="宋体" panose="02010600030101010101" pitchFamily="2" charset="-122"/>
                <a:cs typeface="Arial" panose="020B0604020202020204" pitchFamily="34" charset="0"/>
                <a:sym typeface="+mn-ea"/>
              </a:rPr>
              <a:t> IE an indication that the NG-RAN node has decided to not establish shared NG-U transport resources for the broadcast MBS session in case of unicast transport.</a:t>
            </a:r>
            <a:endParaRPr lang="en-US" altLang="zh-CN" sz="1165">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165">
                <a:ln>
                  <a:noFill/>
                </a:ln>
                <a:effectLst/>
                <a:uLnTx/>
                <a:uFillTx/>
                <a:ea typeface="宋体" panose="02010600030101010101" pitchFamily="2" charset="-122"/>
                <a:cs typeface="Arial" panose="020B0604020202020204" pitchFamily="34" charset="0"/>
                <a:sym typeface="+mn-ea"/>
              </a:rPr>
              <a:t>Define a new class 1 procedure to allow the gNB/CU-CP requesting the setup of shared NG-U resources during an ongoing broadcast MBS session for unicast transport.</a:t>
            </a:r>
            <a:endParaRPr lang="en-US" altLang="zh-CN" sz="1165">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165">
                <a:ln>
                  <a:noFill/>
                </a:ln>
                <a:effectLst/>
                <a:uLnTx/>
                <a:uFillTx/>
                <a:ea typeface="宋体" panose="02010600030101010101" pitchFamily="2" charset="-122"/>
                <a:cs typeface="Arial" panose="020B0604020202020204" pitchFamily="34" charset="0"/>
                <a:sym typeface="+mn-ea"/>
              </a:rPr>
              <a:t>The CU-CP sends the </a:t>
            </a:r>
            <a:r>
              <a:rPr lang="en-US" altLang="zh-CN" sz="1165" i="1">
                <a:ln>
                  <a:noFill/>
                </a:ln>
                <a:effectLst/>
                <a:uLnTx/>
                <a:uFillTx/>
                <a:ea typeface="宋体" panose="02010600030101010101" pitchFamily="2" charset="-122"/>
                <a:cs typeface="Arial" panose="020B0604020202020204" pitchFamily="34" charset="0"/>
                <a:sym typeface="+mn-ea"/>
              </a:rPr>
              <a:t>MBS Service Area </a:t>
            </a:r>
            <a:r>
              <a:rPr lang="en-US" altLang="zh-CN" sz="1165">
                <a:ln>
                  <a:noFill/>
                </a:ln>
                <a:effectLst/>
                <a:uLnTx/>
                <a:uFillTx/>
                <a:ea typeface="宋体" panose="02010600030101010101" pitchFamily="2" charset="-122"/>
                <a:cs typeface="Arial" panose="020B0604020202020204" pitchFamily="34" charset="0"/>
                <a:sym typeface="+mn-ea"/>
              </a:rPr>
              <a:t>to DU and DU determines whether to apply RAN sharing optimization over the radio.</a:t>
            </a:r>
            <a:endParaRPr lang="en-US" altLang="zh-CN" sz="1165">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RRC_INACTIVE multicast reception:</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165">
                <a:ln>
                  <a:noFill/>
                </a:ln>
                <a:effectLst/>
                <a:uLnTx/>
                <a:uFillTx/>
                <a:ea typeface="宋体" panose="02010600030101010101" pitchFamily="2" charset="-122"/>
                <a:cs typeface="Arial" panose="020B0604020202020204" pitchFamily="34" charset="0"/>
                <a:sym typeface="+mn-ea"/>
              </a:rPr>
              <a:t>RAN3 agreed on a compromise regarding specification impact for the per UE MBS Assistance Information associated with a multicast MBS session, with TPs agreed for stage 2 and stage 3 spec.</a:t>
            </a:r>
            <a:endParaRPr lang="en-US" altLang="zh-CN" sz="1165">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400" b="1" u="sng" dirty="0">
                <a:cs typeface="Arial" panose="020B0604020202020204" pitchFamily="34" charset="0"/>
                <a:sym typeface="+mn-ea"/>
              </a:rPr>
              <a:t>Impacts and dependencies on other WGs</a:t>
            </a:r>
            <a:endParaRPr lang="en-US" altLang="zh-CN" sz="1165">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on RRC_INACTIVE multicast reception, it highly depends on RAN2 progress (e.g., PTM config pre-configuration in RRC Release message, MCCH design and group paging design).</a:t>
            </a:r>
            <a:endParaRPr lang="en-GB" sz="14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lang="en-US" altLang="en-US" sz="14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E1/F1 impacts of network sharing.</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Details on the </a:t>
            </a:r>
            <a:r>
              <a:rPr lang="en-US" altLang="zh-CN" sz="1400">
                <a:ln>
                  <a:noFill/>
                </a:ln>
                <a:effectLst/>
                <a:uLnTx/>
                <a:uFillTx/>
                <a:ea typeface="宋体" panose="02010600030101010101" pitchFamily="2" charset="-122"/>
                <a:cs typeface="Arial" panose="020B0604020202020204" pitchFamily="34" charset="0"/>
                <a:sym typeface="+mn-ea"/>
              </a:rPr>
              <a:t>new class 1 procedure to allow the gNB/CU-CP requesting the setup of shared NG-U resources.</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PDCP configuration selection in gNB-DU for multiple cell-ID case</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rPr>
              <a:t>RAN3 impacts based on RAN2 progress on RRC_INACTIVE multicast reception.</a:t>
            </a: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380" y="742950"/>
            <a:ext cx="8388350" cy="571500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a:ea typeface="宋体" panose="02010600030101010101" pitchFamily="2" charset="-122"/>
                <a:cs typeface="Arial" panose="020B0604020202020204" pitchFamily="34" charset="0"/>
                <a:sym typeface="+mn-ea"/>
              </a:rPr>
              <a:t>Service continuity:</a:t>
            </a:r>
            <a:endParaRPr lang="en-US" altLang="zh-CN" sz="1400">
              <a:ea typeface="宋体" panose="02010600030101010101" pitchFamily="2" charset="-122"/>
              <a:cs typeface="Arial" panose="020B0604020202020204" pitchFamily="34" charset="0"/>
              <a:sym typeface="+mn-ea"/>
            </a:endParaRPr>
          </a:p>
          <a:p>
            <a:pPr marL="302260" lvl="2" indent="-87630" algn="l">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XnAP HANDOVER REQUEST message: add a new IE containing a list (up to 32) of candidate Relay UE IDs, no need to introduce new IE for remote UE ID, the UE Context information IE is needed for remote UE.</a:t>
            </a:r>
            <a:endParaRPr lang="en-US" altLang="zh-CN" sz="1400" dirty="0">
              <a:ea typeface="宋体" panose="02010600030101010101" pitchFamily="2" charset="-122"/>
              <a:cs typeface="Arial" panose="020B0604020202020204" pitchFamily="34" charset="0"/>
              <a:sym typeface="+mn-ea"/>
            </a:endParaRPr>
          </a:p>
          <a:p>
            <a:pPr marL="302260" lvl="2" indent="-87630" algn="l">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NGAP, add a new IE containing a list (up to 32) of candidate Relay UE IDs in the Source NG-RAN Node to Target NG-RAN Node Transparent Container IE.</a:t>
            </a:r>
            <a:endParaRPr lang="en-US" altLang="zh-CN" sz="1400" dirty="0">
              <a:ea typeface="宋体" panose="02010600030101010101" pitchFamily="2" charset="-122"/>
              <a:cs typeface="Arial" panose="020B0604020202020204" pitchFamily="34" charset="0"/>
              <a:sym typeface="+mn-ea"/>
            </a:endParaRPr>
          </a:p>
          <a:p>
            <a:pPr marL="302260" lvl="2" indent="-87630" algn="l">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TS38.401, add the call flow for inter-CU direct to indirect path switch (inter-CU D2I).</a:t>
            </a:r>
            <a:endParaRPr lang="en-US" altLang="zh-CN" sz="1400" dirty="0">
              <a:ea typeface="宋体" panose="02010600030101010101" pitchFamily="2" charset="-122"/>
              <a:cs typeface="Arial" panose="020B0604020202020204" pitchFamily="34" charset="0"/>
              <a:sym typeface="+mn-ea"/>
            </a:endParaRPr>
          </a:p>
          <a:p>
            <a:pPr marL="302260" lvl="2" indent="-87630" algn="l">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RAN3 do not pursue the two optimizations in R18: 1) The list of candidate Relay UEs is an ordered list, e.g. based on the Remote UE’s measurement report on candidate Relay UEs. 2) Target gNB include the selected target Relay UE in the XnAP HANDOVER REQUEST ACKNOWLEDGE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Multi-path support:</a:t>
            </a:r>
            <a:endParaRPr lang="en-US" altLang="zh-CN" sz="1400" dirty="0">
              <a:ea typeface="宋体" panose="02010600030101010101" pitchFamily="2" charset="-122"/>
              <a:cs typeface="Arial" panose="020B0604020202020204" pitchFamily="34" charset="0"/>
              <a:sym typeface="+mn-ea"/>
            </a:endParaRPr>
          </a:p>
          <a:p>
            <a:pPr marL="302260" lvl="2" indent="-87630" algn="l" latinLnBrk="0">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intra-DU case, the gNB-CU should inform the gNB-DU about the path to be added, released or modified.</a:t>
            </a:r>
            <a:endParaRPr lang="en-US" altLang="zh-CN" sz="1400" dirty="0">
              <a:ea typeface="宋体" panose="02010600030101010101" pitchFamily="2" charset="-122"/>
              <a:cs typeface="Arial" panose="020B0604020202020204" pitchFamily="34" charset="0"/>
              <a:sym typeface="+mn-ea"/>
            </a:endParaRPr>
          </a:p>
          <a:p>
            <a:pPr marL="302260" lvl="2" indent="-87630" algn="l" latinLnBrk="0">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Relay UE L2 ID for indirect path addition and the PCell ID for direct path addition should be provided to the gNB-DU.  WA: For indirect path addition, the Remote UE Local ID IE and the T420-like timer are sent to the gNB-DU.</a:t>
            </a:r>
            <a:endParaRPr lang="en-US" altLang="zh-CN" sz="1400" dirty="0">
              <a:ea typeface="宋体" panose="02010600030101010101" pitchFamily="2" charset="-122"/>
              <a:cs typeface="Arial" panose="020B0604020202020204" pitchFamily="34" charset="0"/>
              <a:sym typeface="+mn-ea"/>
            </a:endParaRPr>
          </a:p>
          <a:p>
            <a:pPr marL="302260" lvl="2" indent="-87630" algn="l" latinLnBrk="0">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The radio bearer type and channels mapping to be added can be provided to the gNB-DU by Rel-17 U2N relay signaling design. RAN3 reuses the existing F1AP signaling to achieve the operations for ‘Path to be modified’ by means of modifying the configurations associated to the path(s).</a:t>
            </a:r>
            <a:endParaRPr lang="en-US" altLang="zh-CN" sz="1400" dirty="0">
              <a:ea typeface="宋体" panose="02010600030101010101" pitchFamily="2" charset="-122"/>
              <a:cs typeface="Arial" panose="020B0604020202020204" pitchFamily="34" charset="0"/>
              <a:sym typeface="+mn-ea"/>
            </a:endParaRPr>
          </a:p>
          <a:p>
            <a:pPr marL="302260" lvl="2" indent="-87630" algn="l" latinLnBrk="0">
              <a:lnSpc>
                <a:spcPct val="93000"/>
              </a:lnSpc>
              <a:spcBef>
                <a:spcPts val="0"/>
              </a:spcBef>
              <a:spcAft>
                <a:spcPts val="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WA: For the intra-DU case, the gNB-DU should take the responsibility of mode 1 resource scheduling for both U2N relay UE and U2N remote UE.</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smtClean="0">
                <a:cs typeface="Arial" panose="020B0604020202020204" pitchFamily="34" charset="0"/>
                <a:sym typeface="+mn-ea"/>
              </a:rPr>
              <a:t>Impacts </a:t>
            </a:r>
            <a:r>
              <a:rPr lang="en-GB" altLang="zh-CN" sz="1400" b="1" u="sng" dirty="0">
                <a:cs typeface="Arial" panose="020B0604020202020204" pitchFamily="34" charset="0"/>
                <a:sym typeface="+mn-ea"/>
              </a:rPr>
              <a:t>and dependencies on other WGs</a:t>
            </a:r>
            <a:endParaRPr lang="en-GB" altLang="zh-CN" sz="14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sym typeface="+mn-ea"/>
              </a:rPr>
              <a:t>Wait for SA2 feedback on authorization for multi-path Scenario 2.</a:t>
            </a:r>
            <a:endParaRPr lang="en-US" altLang="zh-CN" sz="1400" noProof="1"/>
          </a:p>
          <a:p>
            <a:pPr marL="0" lvl="0" indent="0">
              <a:lnSpc>
                <a:spcPct val="93000"/>
              </a:lnSpc>
              <a:spcBef>
                <a:spcPct val="15000"/>
              </a:spcBef>
              <a:spcAft>
                <a:spcPct val="15000"/>
              </a:spcAft>
              <a:buSzPct val="100000"/>
              <a:buNone/>
              <a:defRPr/>
            </a:pPr>
            <a:r>
              <a:rPr lang="en-GB" sz="1400" b="1" u="sng" dirty="0" smtClean="0">
                <a:cs typeface="Arial" panose="020B0604020202020204" pitchFamily="34" charset="0"/>
                <a:sym typeface="+mn-ea"/>
              </a:rPr>
              <a:t>Next </a:t>
            </a:r>
            <a:r>
              <a:rPr lang="en-GB" sz="1400" b="1" u="sng" dirty="0">
                <a:cs typeface="Arial" panose="020B0604020202020204" pitchFamily="34" charset="0"/>
                <a:sym typeface="+mn-ea"/>
              </a:rPr>
              <a:t>steps</a:t>
            </a:r>
            <a:endParaRPr lang="en-GB" altLang="zh-CN" sz="1400" b="1" u="sng" dirty="0"/>
          </a:p>
          <a:p>
            <a:pPr marL="87630" lvl="0" indent="-87630">
              <a:lnSpc>
                <a:spcPct val="93000"/>
              </a:lnSpc>
              <a:spcBef>
                <a:spcPct val="15000"/>
              </a:spcBef>
              <a:spcAft>
                <a:spcPct val="15000"/>
              </a:spcAft>
              <a:buSzPct val="100000"/>
              <a:defRPr/>
            </a:pPr>
            <a:r>
              <a:rPr lang="en-US" altLang="zh-CN" sz="1400" dirty="0">
                <a:sym typeface="+mn-ea"/>
              </a:rPr>
              <a:t>Down-select between D4 and D5 for downlink lossless delivery.</a:t>
            </a:r>
            <a:endParaRPr lang="en-US" altLang="zh-CN" sz="1400" dirty="0">
              <a:sym typeface="+mn-ea"/>
            </a:endParaRPr>
          </a:p>
          <a:p>
            <a:pPr marL="87630" lvl="0" indent="-87630">
              <a:lnSpc>
                <a:spcPct val="93000"/>
              </a:lnSpc>
              <a:spcBef>
                <a:spcPct val="15000"/>
              </a:spcBef>
              <a:spcAft>
                <a:spcPct val="15000"/>
              </a:spcAft>
              <a:buSzPct val="100000"/>
              <a:defRPr/>
            </a:pPr>
            <a:r>
              <a:rPr lang="en-US" altLang="zh-CN" sz="1400" dirty="0">
                <a:sym typeface="+mn-ea"/>
              </a:rPr>
              <a:t>Continue to work on stage2 and stage3</a:t>
            </a:r>
            <a:r>
              <a:rPr lang="en-US" altLang="zh-CN" sz="1400" dirty="0" smtClean="0">
                <a:sym typeface="+mn-ea"/>
              </a:rPr>
              <a:t>.</a:t>
            </a:r>
            <a:endParaRPr lang="en-GB" altLang="zh-CN" sz="1400" b="1" u="sng" dirty="0"/>
          </a:p>
          <a:p>
            <a:pPr marL="0" indent="0">
              <a:lnSpc>
                <a:spcPct val="83000"/>
              </a:lnSpc>
              <a:spcBef>
                <a:spcPct val="15000"/>
              </a:spcBef>
              <a:spcAft>
                <a:spcPct val="15000"/>
              </a:spcAft>
              <a:buNone/>
            </a:pP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0" indent="-87630">
              <a:lnSpc>
                <a:spcPct val="93000"/>
              </a:lnSpc>
              <a:spcBef>
                <a:spcPct val="15000"/>
              </a:spcBef>
              <a:spcAft>
                <a:spcPct val="15000"/>
              </a:spcAft>
              <a:buSzPct val="100000"/>
              <a:defRPr/>
            </a:pPr>
            <a:r>
              <a:rPr lang="en-US" altLang="zh-CN" sz="1400">
                <a:cs typeface="Arial" panose="020B0604020202020204" pitchFamily="34" charset="0"/>
                <a:sym typeface="+mn-ea"/>
              </a:rPr>
              <a:t>Confirm to add the handover window start and duration IEs to the NGAP Source NG-RAN Node to Target NG-RAN Node Transparent Container IE.</a:t>
            </a:r>
            <a:endParaRPr lang="en-US" altLang="zh-CN" sz="140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a:cs typeface="Arial" panose="020B0604020202020204" pitchFamily="34" charset="0"/>
                <a:sym typeface="+mn-ea"/>
              </a:rPr>
              <a:t>Confirm to enhance the early data forwarding with data discarding for NG HO. </a:t>
            </a:r>
            <a:endParaRPr lang="en-US" altLang="zh-CN" sz="140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Uu Cell ID should be used in Xn Setup and Configuration Update procedures.</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WA: Do not exchange multiple TACs over Xn for NTN.</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When time-based trigger condition is used, the source NG-RAN node should consider the time indicated to the UE to decide when start the early data forwarding to the target NG-RAN node.</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Next steps</a:t>
            </a:r>
            <a:endParaRPr lang="en-GB" altLang="zh-CN" sz="1400" b="1" u="sng" dirty="0"/>
          </a:p>
          <a:p>
            <a:pPr marL="0" indent="0">
              <a:lnSpc>
                <a:spcPct val="93000"/>
              </a:lnSpc>
              <a:spcBef>
                <a:spcPct val="15000"/>
              </a:spcBef>
              <a:spcAft>
                <a:spcPct val="15000"/>
              </a:spcAft>
            </a:pPr>
            <a:r>
              <a:rPr lang="en-US" altLang="en-US" sz="1400">
                <a:ea typeface="宋体" panose="02010600030101010101" pitchFamily="2" charset="-122"/>
                <a:cs typeface="Arial" panose="020B0604020202020204" pitchFamily="34" charset="0"/>
                <a:sym typeface="+mn-ea"/>
              </a:rPr>
              <a:t>How to describe which TAC should be used in semantic description.</a:t>
            </a: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en-US" sz="1400" dirty="0">
                <a:sym typeface="+mn-ea"/>
              </a:rPr>
              <a:t>Continue to work on stage 2 and stage 3.</a:t>
            </a: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cs typeface="Arial" panose="020B0604020202020204" pitchFamily="34" charset="0"/>
                <a:sym typeface="+mn-ea"/>
              </a:rPr>
              <a:t>The Uu cell ID is used as the target cell ID in both S1 and X2 handover signalling.</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There is no need to consider the 5GC for discontinuous coverage issue in Rel-18 IoT NTN WI.</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Regarding the duplicated issues, IoT NTN shall wait for the corresponding progress in NR NTN.</a:t>
            </a:r>
            <a:endParaRPr lang="en-US" altLang="zh-CN" sz="1600" dirty="0">
              <a:cs typeface="Arial" panose="020B0604020202020204" pitchFamily="34" charset="0"/>
              <a:sym typeface="+mn-ea"/>
            </a:endParaRPr>
          </a:p>
          <a:p>
            <a:pPr marL="0" indent="0">
              <a:lnSpc>
                <a:spcPct val="93000"/>
              </a:lnSpc>
              <a:spcBef>
                <a:spcPct val="15000"/>
              </a:spcBef>
              <a:spcAft>
                <a:spcPct val="15000"/>
              </a:spcAft>
            </a:pPr>
            <a:r>
              <a:rPr lang="en-US" altLang="zh-CN" sz="1600" dirty="0">
                <a:cs typeface="Arial" panose="020B0604020202020204" pitchFamily="34" charset="0"/>
                <a:sym typeface="+mn-ea"/>
              </a:rPr>
              <a:t>Uu Cell ID is used to be exchanged via X2 Setup and eNB Configuration Update procedure.</a:t>
            </a:r>
            <a:endParaRPr lang="en-US" altLang="zh-CN" sz="1600" dirty="0">
              <a:cs typeface="Arial" panose="020B0604020202020204" pitchFamily="34" charset="0"/>
              <a:sym typeface="+mn-ea"/>
            </a:endParaRPr>
          </a:p>
          <a:p>
            <a:pPr marL="0" indent="0">
              <a:lnSpc>
                <a:spcPct val="93000"/>
              </a:lnSpc>
              <a:spcBef>
                <a:spcPct val="15000"/>
              </a:spcBef>
              <a:spcAft>
                <a:spcPct val="15000"/>
              </a:spcAft>
              <a:buNone/>
            </a:pPr>
            <a:endParaRPr lang="en-US" altLang="zh-CN" sz="16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p>
          <a:p>
            <a:pPr marL="0" indent="0">
              <a:lnSpc>
                <a:spcPct val="93000"/>
              </a:lnSpc>
              <a:spcBef>
                <a:spcPct val="15000"/>
              </a:spcBef>
              <a:spcAft>
                <a:spcPct val="15000"/>
              </a:spcAft>
            </a:pPr>
            <a:r>
              <a:rPr lang="en-US" altLang="en-US" sz="1600" dirty="0">
                <a:ea typeface="宋体" panose="02010600030101010101" pitchFamily="2" charset="-122"/>
                <a:cs typeface="Arial" panose="020B0604020202020204" pitchFamily="34" charset="0"/>
                <a:sym typeface="+mn-ea"/>
              </a:rPr>
              <a:t>Further discuss the potential RAN3 impact based on the progress in SA2 if any.</a:t>
            </a:r>
            <a:endParaRPr lang="en-US" altLang="en-US"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Align with the progress in NR NTN WI.</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US" altLang="zh-CN" sz="1600" dirty="0">
              <a:cs typeface="+mn-lt"/>
              <a:sym typeface="+mn-ea"/>
            </a:endParaRPr>
          </a:p>
          <a:p>
            <a:pPr marL="87630" lvl="0" indent="-87630">
              <a:lnSpc>
                <a:spcPct val="93000"/>
              </a:lnSpc>
              <a:spcBef>
                <a:spcPct val="15000"/>
              </a:spcBef>
              <a:spcAft>
                <a:spcPct val="15000"/>
              </a:spcAft>
              <a:buSzPct val="100000"/>
              <a:defRPr/>
            </a:pPr>
            <a:r>
              <a:rPr lang="en-US" altLang="zh-CN" sz="1600" dirty="0">
                <a:cs typeface="+mn-lt"/>
                <a:sym typeface="+mn-ea"/>
              </a:rPr>
              <a:t>RAN3 triggered the discussion based on incoming LS from RAN2.</a:t>
            </a:r>
            <a:endParaRPr lang="en-US" altLang="zh-CN" sz="1600" dirty="0">
              <a:cs typeface="+mn-lt"/>
              <a:sym typeface="+mn-ea"/>
            </a:endParaRPr>
          </a:p>
          <a:p>
            <a:pPr marL="87630" lvl="0" indent="-87630">
              <a:lnSpc>
                <a:spcPct val="93000"/>
              </a:lnSpc>
              <a:spcBef>
                <a:spcPct val="15000"/>
              </a:spcBef>
              <a:spcAft>
                <a:spcPct val="15000"/>
              </a:spcAft>
              <a:buSzPct val="100000"/>
              <a:defRPr/>
            </a:pPr>
            <a:r>
              <a:rPr lang="en-US" altLang="zh-CN" sz="1600" dirty="0">
                <a:cs typeface="+mn-lt"/>
                <a:sym typeface="+mn-ea"/>
              </a:rPr>
              <a:t>Capture the UAV Flightpath Information IE in stage 3 TP for NGAP and </a:t>
            </a:r>
            <a:r>
              <a:rPr lang="en-US" altLang="zh-CN" sz="1600" dirty="0" err="1">
                <a:cs typeface="+mn-lt"/>
                <a:sym typeface="+mn-ea"/>
              </a:rPr>
              <a:t>XnAP</a:t>
            </a:r>
            <a:r>
              <a:rPr lang="en-US" altLang="zh-CN" sz="1600" dirty="0">
                <a:cs typeface="+mn-lt"/>
                <a:sym typeface="+mn-ea"/>
              </a:rPr>
              <a:t>.</a:t>
            </a:r>
            <a:endParaRPr lang="en-US" altLang="zh-CN" sz="1600" dirty="0">
              <a:cs typeface="+mn-lt"/>
            </a:endParaRPr>
          </a:p>
          <a:p>
            <a:pPr marL="87630" lvl="0" indent="-87630">
              <a:lnSpc>
                <a:spcPct val="93000"/>
              </a:lnSpc>
              <a:spcBef>
                <a:spcPct val="15000"/>
              </a:spcBef>
              <a:spcAft>
                <a:spcPct val="15000"/>
              </a:spcAft>
              <a:buSzPct val="100000"/>
              <a:defRPr/>
            </a:pPr>
            <a:r>
              <a:rPr lang="en-US" altLang="zh-CN" sz="1600" dirty="0">
                <a:cs typeface="+mn-lt"/>
                <a:sym typeface="+mn-ea"/>
              </a:rPr>
              <a:t>The UAV Flightpath Information IE shall be added into at least following messages:</a:t>
            </a:r>
            <a:endParaRPr lang="en-US" altLang="zh-CN" sz="1600" dirty="0">
              <a:cs typeface="+mn-lt"/>
            </a:endParaRPr>
          </a:p>
          <a:p>
            <a:pPr marL="487680" lvl="1" indent="-87630">
              <a:lnSpc>
                <a:spcPct val="93000"/>
              </a:lnSpc>
              <a:spcBef>
                <a:spcPct val="15000"/>
              </a:spcBef>
              <a:spcAft>
                <a:spcPct val="15000"/>
              </a:spcAft>
              <a:buSzPct val="100000"/>
              <a:defRPr/>
            </a:pPr>
            <a:r>
              <a:rPr lang="en-US" altLang="zh-CN" sz="1600" dirty="0">
                <a:cs typeface="+mn-lt"/>
                <a:sym typeface="+mn-ea"/>
              </a:rPr>
              <a:t>NGAP HANDOVER REQUIRED/HANDOVER REQUEST (in Source NG-RAN Node to Target NG-RAN Node Transparent Container IE)</a:t>
            </a:r>
            <a:endParaRPr lang="en-US" altLang="zh-CN" sz="1600" dirty="0">
              <a:cs typeface="+mn-lt"/>
            </a:endParaRPr>
          </a:p>
          <a:p>
            <a:pPr marL="487680" lvl="1" indent="-87630">
              <a:lnSpc>
                <a:spcPct val="93000"/>
              </a:lnSpc>
              <a:spcBef>
                <a:spcPct val="15000"/>
              </a:spcBef>
              <a:spcAft>
                <a:spcPct val="15000"/>
              </a:spcAft>
              <a:buSzPct val="100000"/>
              <a:defRPr/>
            </a:pPr>
            <a:r>
              <a:rPr lang="en-US" altLang="zh-CN" sz="1600" dirty="0" err="1">
                <a:cs typeface="+mn-lt"/>
                <a:sym typeface="+mn-ea"/>
              </a:rPr>
              <a:t>XnAP</a:t>
            </a:r>
            <a:r>
              <a:rPr lang="en-US" altLang="zh-CN" sz="1600" dirty="0">
                <a:cs typeface="+mn-lt"/>
                <a:sym typeface="+mn-ea"/>
              </a:rPr>
              <a:t> HANDOVER REQUEST</a:t>
            </a:r>
            <a:endParaRPr lang="en-US" altLang="zh-CN" sz="1600" dirty="0">
              <a:cs typeface="+mn-lt"/>
            </a:endParaRPr>
          </a:p>
          <a:p>
            <a:pPr marL="87630" indent="-87630">
              <a:lnSpc>
                <a:spcPct val="93000"/>
              </a:lnSpc>
              <a:spcBef>
                <a:spcPct val="15000"/>
              </a:spcBef>
              <a:spcAft>
                <a:spcPct val="15000"/>
              </a:spcAft>
              <a:defRPr/>
            </a:pPr>
            <a:r>
              <a:rPr lang="en-US" sz="1600" dirty="0">
                <a:ea typeface="+mn-ea"/>
                <a:cs typeface="+mn-lt"/>
                <a:sym typeface="+mn-ea"/>
              </a:rPr>
              <a:t>UAV Flightpath Information IE is OCT STRING and refers to RRC. This IE may be re-checked by RAN3 if RAN2 has further progress on this IE design.</a:t>
            </a:r>
            <a:endParaRPr lang="en-US" sz="1600" dirty="0">
              <a:ea typeface="+mn-ea"/>
              <a:cs typeface="+mn-lt"/>
            </a:endParaRPr>
          </a:p>
          <a:p>
            <a:pPr marL="87630" indent="-87630">
              <a:lnSpc>
                <a:spcPct val="93000"/>
              </a:lnSpc>
              <a:spcBef>
                <a:spcPct val="15000"/>
              </a:spcBef>
              <a:spcAft>
                <a:spcPct val="15000"/>
              </a:spcAft>
              <a:defRPr/>
            </a:pPr>
            <a:r>
              <a:rPr lang="en-US" sz="1600" dirty="0">
                <a:ea typeface="+mn-ea"/>
                <a:cs typeface="+mn-lt"/>
                <a:sym typeface="+mn-ea"/>
              </a:rPr>
              <a:t>The discussion on A2X supporting is postponed until RAN3 has formal TU for UAV Work Item.</a:t>
            </a:r>
            <a:endParaRPr lang="en-US" sz="1600" dirty="0">
              <a:ea typeface="+mn-ea"/>
              <a:cs typeface="+mn-lt"/>
            </a:endParaRPr>
          </a:p>
          <a:p>
            <a:pPr marL="400050" lvl="1" indent="0">
              <a:lnSpc>
                <a:spcPct val="93000"/>
              </a:lnSpc>
              <a:spcBef>
                <a:spcPct val="15000"/>
              </a:spcBef>
              <a:spcAft>
                <a:spcPct val="15000"/>
              </a:spcAft>
              <a:buSzPct val="100000"/>
              <a:buNone/>
              <a:defRPr/>
            </a:pPr>
            <a:r>
              <a:rPr lang="en-US" altLang="zh-CN" sz="1600" dirty="0">
                <a:cs typeface="+mn-lt"/>
                <a:sym typeface="+mn-ea"/>
              </a:rPr>
              <a:t> </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mn-lt"/>
                <a:sym typeface="+mn-ea"/>
              </a:rPr>
              <a:t>Next steps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a:ea typeface="+mn-ea"/>
                <a:cs typeface="+mn-lt"/>
                <a:sym typeface="+mn-ea"/>
              </a:rPr>
              <a:t>TU is available in RAN3#122.</a:t>
            </a:r>
            <a:endParaRPr lang="en-US" altLang="zh-CN" sz="1600" noProof="1">
              <a:ln>
                <a:noFill/>
              </a:ln>
              <a:effectLst/>
              <a:uLnTx/>
              <a:uFillTx/>
              <a:ea typeface="+mn-ea"/>
              <a:cs typeface="+mn-lt"/>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Agree to </a:t>
            </a:r>
            <a:r>
              <a:rPr lang="en-US" altLang="zh-CN" sz="1600" dirty="0" smtClean="0">
                <a:ea typeface="宋体" panose="02010600030101010101" pitchFamily="2" charset="-122"/>
                <a:cs typeface="Arial" panose="020B0604020202020204" pitchFamily="34" charset="0"/>
                <a:sym typeface="+mn-ea"/>
              </a:rPr>
              <a:t>reuse </a:t>
            </a:r>
            <a:r>
              <a:rPr lang="en-US" altLang="zh-CN" sz="1600" dirty="0">
                <a:ea typeface="宋体" panose="02010600030101010101" pitchFamily="2" charset="-122"/>
                <a:cs typeface="Arial" panose="020B0604020202020204" pitchFamily="34" charset="0"/>
                <a:sym typeface="+mn-ea"/>
              </a:rPr>
              <a:t>existing IE (i.e., SDT Support Request) within the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Retrieve Context Request message when the UE resumes for MT-SDT, and there is no RAN3 standard impact.</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Include an MT-SDT Information Request IE as optional IE in the E1AP: BEARER CONTEXT SETUP REQUEST/ MODIFICATION message to request the report of MT-SDT Information for bearers configured as SDT bearers.</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RAN3 acknowledges the case that DL non-SDT data arrives at the last serving gNB following the MT-SDT paging procedure before receiving UE Context Retrieval Request message</a:t>
            </a:r>
            <a:r>
              <a:rPr lang="en-US" altLang="zh-CN" sz="1600" dirty="0" smtClean="0">
                <a:ea typeface="宋体" panose="02010600030101010101" pitchFamily="2" charset="-122"/>
                <a:cs typeface="Arial" panose="020B0604020202020204" pitchFamily="34" charset="0"/>
                <a:sym typeface="+mn-ea"/>
              </a:rPr>
              <a:t>.</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When new DL data is coming through non-SDT bearer or </a:t>
            </a:r>
            <a:r>
              <a:rPr lang="en-US" altLang="zh-CN" sz="1600" dirty="0" smtClean="0">
                <a:ea typeface="宋体" panose="02010600030101010101" pitchFamily="2" charset="-122"/>
                <a:cs typeface="Arial" panose="020B0604020202020204" pitchFamily="34" charset="0"/>
                <a:sym typeface="+mn-ea"/>
              </a:rPr>
              <a:t>when </a:t>
            </a:r>
            <a:r>
              <a:rPr lang="en-US" altLang="zh-CN" sz="1600" dirty="0">
                <a:ea typeface="宋体" panose="02010600030101010101" pitchFamily="2" charset="-122"/>
                <a:cs typeface="Arial" panose="020B0604020202020204" pitchFamily="34" charset="0"/>
                <a:sym typeface="+mn-ea"/>
              </a:rPr>
              <a:t>large size of new DL data is coming through SDT bearer,, the gNB-CU-UP shall send DL DATA NOTIFICATION message</a:t>
            </a:r>
            <a:r>
              <a:rPr lang="en-US" altLang="zh-CN" sz="1600" dirty="0" smtClean="0">
                <a:ea typeface="宋体" panose="02010600030101010101" pitchFamily="2" charset="-122"/>
                <a:cs typeface="Arial" panose="020B0604020202020204" pitchFamily="34" charset="0"/>
                <a:sym typeface="+mn-ea"/>
              </a:rPr>
              <a:t>.</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 E1AP: MT-SDT indicator IE within MT-SDT information IE is not needed.</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MT-SDT data size calculation includes total of both SDT </a:t>
            </a:r>
            <a:r>
              <a:rPr lang="en-US" altLang="zh-CN" sz="1600" dirty="0" err="1">
                <a:ea typeface="宋体" panose="02010600030101010101" pitchFamily="2" charset="-122"/>
                <a:cs typeface="Arial" panose="020B0604020202020204" pitchFamily="34" charset="0"/>
                <a:sym typeface="+mn-ea"/>
              </a:rPr>
              <a:t>signalling</a:t>
            </a:r>
            <a:r>
              <a:rPr lang="en-US" altLang="zh-CN" sz="1600" dirty="0">
                <a:ea typeface="宋体" panose="02010600030101010101" pitchFamily="2" charset="-122"/>
                <a:cs typeface="Arial" panose="020B0604020202020204" pitchFamily="34" charset="0"/>
                <a:sym typeface="+mn-ea"/>
              </a:rPr>
              <a:t> and SDT user plane data. Try to capture it into the TP</a:t>
            </a:r>
            <a:r>
              <a:rPr lang="en-US" altLang="zh-CN" sz="1600" dirty="0" smtClean="0">
                <a:ea typeface="宋体" panose="02010600030101010101" pitchFamily="2" charset="-122"/>
                <a:cs typeface="Arial" panose="020B0604020202020204" pitchFamily="34" charset="0"/>
                <a:sym typeface="+mn-ea"/>
              </a:rPr>
              <a:t>. Both </a:t>
            </a:r>
            <a:r>
              <a:rPr lang="en-US" altLang="zh-CN" sz="1600" dirty="0">
                <a:ea typeface="宋体" panose="02010600030101010101" pitchFamily="2" charset="-122"/>
                <a:cs typeface="Arial" panose="020B0604020202020204" pitchFamily="34" charset="0"/>
                <a:sym typeface="+mn-ea"/>
              </a:rPr>
              <a:t>MT-SDT indicator IE and MT-SDT Data Size IE are “Mandatory”.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 F1AP: MT-SDT indicator IE is “Mandatory”. </a:t>
            </a:r>
            <a:r>
              <a:rPr lang="en-US" altLang="zh-CN" sz="1600" dirty="0" smtClean="0">
                <a:ea typeface="宋体" panose="02010600030101010101" pitchFamily="2" charset="-122"/>
                <a:cs typeface="Arial" panose="020B0604020202020204" pitchFamily="34" charset="0"/>
                <a:sym typeface="+mn-ea"/>
              </a:rPr>
              <a:t>gNB-CU </a:t>
            </a:r>
            <a:r>
              <a:rPr lang="en-US" altLang="zh-CN" sz="1600" dirty="0">
                <a:ea typeface="宋体" panose="02010600030101010101" pitchFamily="2" charset="-122"/>
                <a:cs typeface="Arial" panose="020B0604020202020204" pitchFamily="34" charset="0"/>
                <a:sym typeface="+mn-ea"/>
              </a:rPr>
              <a:t>makes the MT-SDT decision, gNB-DU shall follow the decision</a:t>
            </a:r>
            <a:r>
              <a:rPr lang="en-US" altLang="zh-CN" sz="1600" dirty="0" smtClean="0">
                <a:ea typeface="宋体" panose="02010600030101010101" pitchFamily="2" charset="-122"/>
                <a:cs typeface="Arial" panose="020B0604020202020204" pitchFamily="34" charset="0"/>
                <a:sym typeface="+mn-ea"/>
              </a:rPr>
              <a:t>.</a:t>
            </a:r>
            <a:endParaRPr lang="en-US" altLang="zh-CN" sz="1600" dirty="0" smtClean="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smtClean="0">
                <a:cs typeface="Arial" panose="020B0604020202020204" pitchFamily="34" charset="0"/>
                <a:sym typeface="+mn-ea"/>
              </a:rPr>
              <a:t>Impacts </a:t>
            </a:r>
            <a:r>
              <a:rPr lang="en-GB" altLang="zh-CN" sz="1600" b="1" u="sng" dirty="0">
                <a:cs typeface="Arial" panose="020B0604020202020204" pitchFamily="34" charset="0"/>
                <a:sym typeface="+mn-ea"/>
              </a:rPr>
              <a:t>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sym typeface="+mn-ea"/>
              </a:rPr>
              <a:t>Take RAN2 progress into account.</a:t>
            </a:r>
            <a:endParaRPr lang="en-US" altLang="zh-CN" sz="1600" noProof="1"/>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zh-CN" altLang="en-US" sz="1600" dirty="0">
                <a:ln>
                  <a:noFill/>
                </a:ln>
                <a:effectLst/>
                <a:uLnTx/>
                <a:uFillTx/>
                <a:ea typeface="宋体" panose="02010600030101010101" pitchFamily="2" charset="-122"/>
                <a:cs typeface="Arial" panose="020B0604020202020204" pitchFamily="34" charset="0"/>
                <a:sym typeface="+mn-ea"/>
              </a:rPr>
              <a:t>Continue to work on stage2 and stage3.</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Redcap</a:t>
            </a:r>
            <a:r>
              <a:rPr lang="en-US" altLang="en-US" sz="3600" dirty="0" smtClean="0"/>
              <a:t>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RAN3 starts to initiate NR Redcap Enhancement WI.</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Introduce a new CN-based MT communication handling IE ENUMERATED (Supported,…) in the Core Network Assistance Information for RRC INACTIVE IE in </a:t>
            </a:r>
            <a:r>
              <a:rPr lang="en-US" altLang="zh-CN" sz="1600" dirty="0" smtClean="0">
                <a:ea typeface="宋体" panose="02010600030101010101" pitchFamily="2" charset="-122"/>
                <a:cs typeface="Arial" panose="020B0604020202020204" pitchFamily="34" charset="0"/>
                <a:sym typeface="+mn-ea"/>
              </a:rPr>
              <a:t>NGAP. </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smtClean="0">
                <a:ea typeface="宋体" panose="02010600030101010101" pitchFamily="2" charset="-122"/>
                <a:cs typeface="Arial" panose="020B0604020202020204" pitchFamily="34" charset="0"/>
                <a:sym typeface="+mn-ea"/>
              </a:rPr>
              <a:t>Introduce </a:t>
            </a:r>
            <a:r>
              <a:rPr lang="en-US" altLang="zh-CN" sz="1600" dirty="0">
                <a:ea typeface="宋体" panose="02010600030101010101" pitchFamily="2" charset="-122"/>
                <a:cs typeface="Arial" panose="020B0604020202020204" pitchFamily="34" charset="0"/>
                <a:sym typeface="+mn-ea"/>
              </a:rPr>
              <a:t>a new class 1 MT Communication Handling procedure in NGAP for RAN requesting CN to perform data buffering and for notifying of UE RRC state transition. </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smtClean="0">
                <a:ea typeface="宋体" panose="02010600030101010101" pitchFamily="2" charset="-122"/>
                <a:cs typeface="Arial" panose="020B0604020202020204" pitchFamily="34" charset="0"/>
                <a:sym typeface="+mn-ea"/>
              </a:rPr>
              <a:t>Introduce </a:t>
            </a:r>
            <a:r>
              <a:rPr lang="en-US" altLang="zh-CN" sz="1600" dirty="0">
                <a:ea typeface="宋体" panose="02010600030101010101" pitchFamily="2" charset="-122"/>
                <a:cs typeface="Arial" panose="020B0604020202020204" pitchFamily="34" charset="0"/>
                <a:sym typeface="+mn-ea"/>
              </a:rPr>
              <a:t>a new DL DATA NOTIFICATION class 2 message for AMF requesting RAN </a:t>
            </a:r>
            <a:r>
              <a:rPr lang="en-US" altLang="zh-CN" sz="1600" dirty="0" smtClean="0">
                <a:ea typeface="宋体" panose="02010600030101010101" pitchFamily="2" charset="-122"/>
                <a:cs typeface="Arial" panose="020B0604020202020204" pitchFamily="34" charset="0"/>
                <a:sym typeface="+mn-ea"/>
              </a:rPr>
              <a:t>Paging. </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smtClean="0">
                <a:ea typeface="宋体" panose="02010600030101010101" pitchFamily="2" charset="-122"/>
                <a:cs typeface="Arial" panose="020B0604020202020204" pitchFamily="34" charset="0"/>
                <a:sym typeface="+mn-ea"/>
              </a:rPr>
              <a:t>Extend </a:t>
            </a:r>
            <a:r>
              <a:rPr lang="en-US" altLang="zh-CN" sz="1600" dirty="0">
                <a:ea typeface="宋体" panose="02010600030101010101" pitchFamily="2" charset="-122"/>
                <a:cs typeface="Arial" panose="020B0604020202020204" pitchFamily="34" charset="0"/>
                <a:sym typeface="+mn-ea"/>
              </a:rPr>
              <a:t>the NR Paging </a:t>
            </a:r>
            <a:r>
              <a:rPr lang="en-US" altLang="zh-CN" sz="1600" dirty="0" err="1">
                <a:ea typeface="宋体" panose="02010600030101010101" pitchFamily="2" charset="-122"/>
                <a:cs typeface="Arial" panose="020B0604020202020204" pitchFamily="34" charset="0"/>
                <a:sym typeface="+mn-ea"/>
              </a:rPr>
              <a:t>eDRX</a:t>
            </a:r>
            <a:r>
              <a:rPr lang="en-US" altLang="zh-CN" sz="1600" dirty="0">
                <a:ea typeface="宋体" panose="02010600030101010101" pitchFamily="2" charset="-122"/>
                <a:cs typeface="Arial" panose="020B0604020202020204" pitchFamily="34" charset="0"/>
                <a:sym typeface="+mn-ea"/>
              </a:rPr>
              <a:t> Information for RRC INACTIVE IE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a:t>
            </a:r>
            <a:r>
              <a:rPr lang="en-US" altLang="zh-CN" sz="1600" dirty="0" smtClean="0">
                <a:ea typeface="宋体" panose="02010600030101010101" pitchFamily="2" charset="-122"/>
                <a:cs typeface="Arial" panose="020B0604020202020204" pitchFamily="34" charset="0"/>
                <a:sym typeface="+mn-ea"/>
              </a:rPr>
              <a:t> and F1AP.</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smtClean="0">
                <a:ea typeface="宋体" panose="02010600030101010101" pitchFamily="2" charset="-122"/>
                <a:cs typeface="Arial" panose="020B0604020202020204" pitchFamily="34" charset="0"/>
                <a:sym typeface="+mn-ea"/>
              </a:rPr>
              <a:t>RAN3 </a:t>
            </a:r>
            <a:r>
              <a:rPr lang="en-US" altLang="zh-CN" sz="1600" dirty="0">
                <a:ea typeface="宋体" panose="02010600030101010101" pitchFamily="2" charset="-122"/>
                <a:cs typeface="Arial" panose="020B0604020202020204" pitchFamily="34" charset="0"/>
                <a:sym typeface="+mn-ea"/>
              </a:rPr>
              <a:t>agrees that AMF sends the assistance information to NG-RAN node to decide the paging priority</a:t>
            </a:r>
            <a:r>
              <a:rPr lang="en-US" altLang="zh-CN" sz="1600" dirty="0" smtClean="0">
                <a:ea typeface="宋体" panose="02010600030101010101" pitchFamily="2" charset="-122"/>
                <a:cs typeface="Arial" panose="020B0604020202020204" pitchFamily="34" charset="0"/>
                <a:sym typeface="+mn-ea"/>
              </a:rPr>
              <a:t>.</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Add a CHOICE structure in the MT COMMUNICATION HANDLING </a:t>
            </a:r>
            <a:r>
              <a:rPr lang="en-US" altLang="zh-CN" sz="1600" dirty="0" smtClean="0">
                <a:ea typeface="宋体" panose="02010600030101010101" pitchFamily="2" charset="-122"/>
                <a:cs typeface="Arial" panose="020B0604020202020204" pitchFamily="34" charset="0"/>
                <a:sym typeface="+mn-ea"/>
              </a:rPr>
              <a:t>REQUEST. </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smtClean="0">
                <a:ea typeface="宋体" panose="02010600030101010101" pitchFamily="2" charset="-122"/>
                <a:cs typeface="Arial" panose="020B0604020202020204" pitchFamily="34" charset="0"/>
                <a:sym typeface="+mn-ea"/>
              </a:rPr>
              <a:t>PPI</a:t>
            </a:r>
            <a:r>
              <a:rPr lang="en-US" altLang="zh-CN" sz="1600" dirty="0">
                <a:ea typeface="宋体" panose="02010600030101010101" pitchFamily="2" charset="-122"/>
                <a:cs typeface="Arial" panose="020B0604020202020204" pitchFamily="34" charset="0"/>
                <a:sym typeface="+mn-ea"/>
              </a:rPr>
              <a:t>, ARP, PDU session ID and QFI are included in the DL DATA NOTIFICATION </a:t>
            </a:r>
            <a:r>
              <a:rPr lang="en-US" altLang="zh-CN" sz="1600" dirty="0" smtClean="0">
                <a:ea typeface="宋体" panose="02010600030101010101" pitchFamily="2" charset="-122"/>
                <a:cs typeface="Arial" panose="020B0604020202020204" pitchFamily="34" charset="0"/>
                <a:sym typeface="+mn-ea"/>
              </a:rPr>
              <a:t>message</a:t>
            </a:r>
            <a:endParaRPr lang="en-US" altLang="zh-CN" sz="1600" dirty="0" smtClean="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smtClean="0">
                <a:ea typeface="宋体" panose="02010600030101010101" pitchFamily="2" charset="-122"/>
                <a:cs typeface="Arial" panose="020B0604020202020204" pitchFamily="34" charset="0"/>
                <a:sym typeface="+mn-ea"/>
              </a:rPr>
              <a:t>Send </a:t>
            </a:r>
            <a:r>
              <a:rPr lang="en-US" altLang="zh-CN" sz="1600" dirty="0">
                <a:ea typeface="宋体" panose="02010600030101010101" pitchFamily="2" charset="-122"/>
                <a:cs typeface="Arial" panose="020B0604020202020204" pitchFamily="34" charset="0"/>
                <a:sym typeface="+mn-ea"/>
              </a:rPr>
              <a:t>LS to SA2 to ask if feasible to provide DL Data size to NG-RAN during the DL DATA NOTIFICATION for the purpose of MT-SDT paging decision. </a:t>
            </a:r>
            <a:endParaRPr lang="en-US" altLang="zh-CN" sz="1600" dirty="0" smtClean="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smtClean="0">
                <a:cs typeface="Arial" panose="020B0604020202020204" pitchFamily="34" charset="0"/>
                <a:sym typeface="+mn-ea"/>
              </a:rPr>
              <a:t>Impacts </a:t>
            </a:r>
            <a:r>
              <a:rPr lang="en-GB" altLang="zh-CN" sz="1600" b="1" u="sng" dirty="0">
                <a:cs typeface="Arial" panose="020B0604020202020204" pitchFamily="34" charset="0"/>
                <a:sym typeface="+mn-ea"/>
              </a:rPr>
              <a:t>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work might be depended on SA2 reply and RAN2 progress</a:t>
            </a:r>
            <a:endParaRPr lang="en-US" altLang="zh-CN" sz="1600" noProof="1"/>
          </a:p>
          <a:p>
            <a:pPr marL="0" lvl="0" indent="0">
              <a:lnSpc>
                <a:spcPct val="93000"/>
              </a:lnSpc>
              <a:spcBef>
                <a:spcPct val="15000"/>
              </a:spcBef>
              <a:spcAft>
                <a:spcPct val="15000"/>
              </a:spcAft>
              <a:buSzPct val="100000"/>
              <a:buNone/>
              <a:defRPr/>
            </a:pPr>
            <a:r>
              <a:rPr lang="en-GB" sz="1600" b="1" u="sng" dirty="0" smtClean="0">
                <a:cs typeface="Arial" panose="020B0604020202020204" pitchFamily="34" charset="0"/>
                <a:sym typeface="+mn-ea"/>
              </a:rPr>
              <a:t>Next </a:t>
            </a:r>
            <a:r>
              <a:rPr lang="en-GB" sz="1600" b="1" u="sng" dirty="0">
                <a:cs typeface="Arial" panose="020B0604020202020204" pitchFamily="34" charset="0"/>
                <a:sym typeface="+mn-ea"/>
              </a:rPr>
              <a:t>steps</a:t>
            </a:r>
            <a:endParaRPr lang="en-GB" altLang="zh-CN" sz="1800" b="1" u="sng" dirty="0"/>
          </a:p>
          <a:p>
            <a:pPr marL="87630" lvl="0" indent="-87630">
              <a:lnSpc>
                <a:spcPct val="93000"/>
              </a:lnSpc>
              <a:spcBef>
                <a:spcPct val="15000"/>
              </a:spcBef>
              <a:spcAft>
                <a:spcPct val="15000"/>
              </a:spcAft>
              <a:buSzPct val="100000"/>
              <a:defRPr/>
            </a:pPr>
            <a:r>
              <a:rPr lang="en-US" altLang="zh-CN" sz="1600" dirty="0">
                <a:sym typeface="+mn-ea"/>
              </a:rPr>
              <a:t>Continue to work on stage2 and stage3</a:t>
            </a:r>
            <a:r>
              <a:rPr lang="en-US" altLang="zh-CN" sz="1600" dirty="0" smtClean="0">
                <a:sym typeface="+mn-ea"/>
              </a:rPr>
              <a:t>.</a:t>
            </a:r>
            <a:endParaRPr lang="en-GB" altLang="zh-CN" sz="1600" b="1" u="sng" dirty="0"/>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inter-node beam activation, the XnAP CELL ACTIVATION procedure, and the F1AP GNB-CU CONFIGURATION UPDATE procedure are reused. </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-Over Xn interface, the CELL ACTIVATION REQUEST message may include the SSB beam list that is requested to be activated, and the CELL ACTIVATION RESPONSE message may include SSB beam list that are activated. When the receiving NG-RAN node cannot activate any of the SSB beams, it should respond with the CELL ACTIVATION FAILURE message with an appropriate cause value. </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-Over F1 interface, the GNB-CU CONFIGURATION UPDATE message may include the SSB beam list that is requested to be activated, and the GNB-CU CONFIGURATION UPDATE ACKNOWLEDGE may include SSB beam list that are activated. In case the gNB-DU cannot activate any of the requested SSB beams, it should respond with the GNB-CU CONFIGURATION UPDATE FAILURE message with an appropriate cause value. </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rPr>
              <a:t>It’s up to gNB’s implementation to decide to which UEs should apply the paging enhancement technique. </a:t>
            </a:r>
            <a:endPar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rPr>
              <a:t>The paging enhancement technique is applicable for UEs in RRC inactive state.  </a:t>
            </a:r>
            <a:endPar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rPr>
              <a:t>Introduce the recommended SSB beam list in the F1AP paging message.  </a:t>
            </a:r>
            <a:endPar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r>
              <a:rPr kumimoji="0" lang="en-US" altLang="zh-CN" sz="1400" i="0" strike="noStrike" kern="0" cap="none" spc="0" normalizeH="0" baseline="0" noProof="1" dirty="0">
                <a:solidFill>
                  <a:schemeClr val="tx1"/>
                </a:solidFill>
                <a:ea typeface="宋体" panose="02010600030101010101" pitchFamily="2" charset="-122"/>
                <a:cs typeface="Arial" panose="020B0604020202020204" pitchFamily="34" charset="0"/>
              </a:rPr>
              <a:t>Introduce a list of last few served SSB beam s/recommended SSB beam list as paging assistance information to the gNB-CU in UE CONTEXT RELEASE COMPLETE message over F1AP. </a:t>
            </a:r>
            <a:endParaRPr kumimoji="0" lang="en-US" altLang="zh-CN" sz="1600" i="0" strike="noStrike" kern="0" cap="none" spc="0" normalizeH="0" baseline="0" noProof="1" dirty="0">
              <a:solidFill>
                <a:schemeClr val="tx1"/>
              </a:solidFill>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r>
              <a:rPr lang="en-GB" altLang="zh-CN" sz="1600" b="1" u="sng" dirty="0" smtClean="0">
                <a:cs typeface="Arial" panose="020B0604020202020204" pitchFamily="34" charset="0"/>
                <a:sym typeface="+mn-ea"/>
              </a:rPr>
              <a:t>Impacts </a:t>
            </a:r>
            <a:r>
              <a:rPr lang="en-GB" altLang="zh-CN" sz="1600" b="1" u="sng" dirty="0">
                <a:cs typeface="Arial" panose="020B0604020202020204" pitchFamily="34" charset="0"/>
                <a:sym typeface="+mn-ea"/>
              </a:rPr>
              <a:t>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sym typeface="+mn-ea"/>
              </a:rPr>
              <a:t>Feedback from RAN2 on paging enhancement for RRC iactive UE and feedback from SA2 on RRC idle UE would be helpful.</a:t>
            </a:r>
            <a:endParaRPr lang="en-US" altLang="zh-CN" sz="1600" noProof="1"/>
          </a:p>
          <a:p>
            <a:pPr marL="0" lvl="0" indent="0">
              <a:lnSpc>
                <a:spcPct val="93000"/>
              </a:lnSpc>
              <a:spcBef>
                <a:spcPct val="15000"/>
              </a:spcBef>
              <a:spcAft>
                <a:spcPct val="15000"/>
              </a:spcAft>
              <a:buSzPct val="100000"/>
              <a:buNone/>
              <a:defRPr/>
            </a:pPr>
            <a:r>
              <a:rPr lang="en-GB" sz="1600" b="1" u="sng" dirty="0" smtClean="0">
                <a:cs typeface="Arial" panose="020B0604020202020204" pitchFamily="34" charset="0"/>
                <a:sym typeface="+mn-ea"/>
              </a:rPr>
              <a:t>Next </a:t>
            </a:r>
            <a:r>
              <a:rPr lang="en-GB" sz="1600" b="1" u="sng" dirty="0">
                <a:cs typeface="Arial" panose="020B0604020202020204" pitchFamily="34" charset="0"/>
                <a:sym typeface="+mn-ea"/>
              </a:rPr>
              <a:t>steps</a:t>
            </a:r>
            <a:endParaRPr lang="en-GB" altLang="zh-CN" sz="1600" b="1" u="sng" dirty="0"/>
          </a:p>
          <a:p>
            <a:pPr marL="87630" lvl="0" indent="-87630">
              <a:lnSpc>
                <a:spcPct val="93000"/>
              </a:lnSpc>
              <a:spcBef>
                <a:spcPct val="15000"/>
              </a:spcBef>
              <a:spcAft>
                <a:spcPct val="15000"/>
              </a:spcAft>
              <a:buSzPct val="100000"/>
              <a:defRPr/>
            </a:pPr>
            <a:r>
              <a:rPr lang="en-US" altLang="zh-CN" sz="1400" dirty="0">
                <a:sym typeface="+mn-ea"/>
              </a:rPr>
              <a:t>Continue to work on stage2 and stage3</a:t>
            </a:r>
            <a:r>
              <a:rPr lang="en-US" altLang="zh-CN" sz="1400" dirty="0" smtClean="0">
                <a:sym typeface="+mn-ea"/>
              </a:rPr>
              <a:t>.</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a:t>
            </a:r>
            <a:r>
              <a:rPr lang="en-US" altLang="en-US" sz="3600" dirty="0" err="1"/>
              <a:t>eNPN</a:t>
            </a:r>
            <a:r>
              <a:rPr lang="en-US" altLang="en-US" sz="3600" dirty="0"/>
              <a:t>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The equivalent SNPNs IE is introduced NPN Mobility Information IE contained in the Mobility Restriction List IE over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 and NGAP.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To support the NG based mobility across SNPNs, the Selected NID IE is introduced in the current Target ID IE contained in the HANDOVER REQUIRED message.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To support </a:t>
            </a:r>
            <a:r>
              <a:rPr lang="en-US" altLang="zh-CN" sz="1600" dirty="0" err="1">
                <a:ea typeface="宋体" panose="02010600030101010101" pitchFamily="2" charset="-122"/>
                <a:cs typeface="Arial" panose="020B0604020202020204" pitchFamily="34" charset="0"/>
                <a:sym typeface="+mn-ea"/>
              </a:rPr>
              <a:t>Xn</a:t>
            </a:r>
            <a:r>
              <a:rPr lang="en-US" altLang="zh-CN" sz="1600" dirty="0">
                <a:ea typeface="宋体" panose="02010600030101010101" pitchFamily="2" charset="-122"/>
                <a:cs typeface="Arial" panose="020B0604020202020204" pitchFamily="34" charset="0"/>
                <a:sym typeface="+mn-ea"/>
              </a:rPr>
              <a:t>-based HO across equivalent SNPNs, there is no need to add a new selected SNPN ID in the HANDOVER REQUEST message, because the MRL can indicate the selected SNPN.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To support non-3GPP access for SNPN services, a non-3GPP access specific selected NID should be added in the INITIAL UE MESSAGE over NG interface.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Agree to add Selected NID IE in the top level of the INITIAL UE MESSAGE </a:t>
            </a:r>
            <a:r>
              <a:rPr lang="en-US" altLang="zh-CN" sz="1600" dirty="0" err="1">
                <a:ea typeface="宋体" panose="02010600030101010101" pitchFamily="2" charset="-122"/>
                <a:cs typeface="Arial" panose="020B0604020202020204" pitchFamily="34" charset="0"/>
                <a:sym typeface="+mn-ea"/>
              </a:rPr>
              <a:t>message</a:t>
            </a:r>
            <a:r>
              <a:rPr lang="en-US" altLang="zh-CN" sz="1600" dirty="0">
                <a:ea typeface="宋体" panose="02010600030101010101" pitchFamily="2" charset="-122"/>
                <a:cs typeface="Arial" panose="020B0604020202020204" pitchFamily="34" charset="0"/>
                <a:sym typeface="+mn-ea"/>
              </a:rPr>
              <a:t>.</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altLang="zh-CN" sz="1600" b="1" u="sng"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cs typeface="Arial" panose="020B0604020202020204" pitchFamily="34" charset="0"/>
                <a:sym typeface="+mn-ea"/>
              </a:rPr>
              <a:t>Next steps</a:t>
            </a:r>
            <a:endParaRPr lang="en-GB" altLang="zh-CN" sz="1600" b="1" u="sng" dirty="0"/>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discuss Inclusion of Selected NID in S-NODE ADDITION REQUEST and S-NODE MODIFICATION REQUEST in </a:t>
            </a:r>
            <a:r>
              <a:rPr lang="en-US" altLang="zh-CN" sz="1600" dirty="0" err="1">
                <a:ea typeface="宋体" panose="02010600030101010101" pitchFamily="2" charset="-122"/>
                <a:cs typeface="Arial" panose="020B0604020202020204" pitchFamily="34" charset="0"/>
                <a:sym typeface="+mn-ea"/>
              </a:rPr>
              <a:t>XnAP</a:t>
            </a:r>
            <a:r>
              <a:rPr lang="en-US" altLang="zh-CN" sz="1600" dirty="0">
                <a:ea typeface="宋体" panose="02010600030101010101" pitchFamily="2" charset="-122"/>
                <a:cs typeface="Arial" panose="020B0604020202020204" pitchFamily="34" charset="0"/>
                <a:sym typeface="+mn-ea"/>
              </a:rPr>
              <a:t>.</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zh-CN" sz="2000" dirty="0">
                <a:ln w="6350">
                  <a:noFill/>
                </a:ln>
                <a:gradFill flip="none" rotWithShape="1">
                  <a:gsLst>
                    <a:gs pos="82000">
                      <a:srgbClr val="9B714D"/>
                    </a:gs>
                    <a:gs pos="23000">
                      <a:srgbClr val="FBDBB0"/>
                    </a:gs>
                    <a:gs pos="45000">
                      <a:srgbClr val="E9B789"/>
                    </a:gs>
                  </a:gsLst>
                  <a:lin ang="5400000" scaled="0"/>
                  <a:tileRect/>
                </a:gradFill>
                <a:effectLst>
                  <a:innerShdw dist="25400" dir="13500000">
                    <a:srgbClr val="F8E2B2"/>
                  </a:innerShdw>
                </a:effectLst>
                <a:latin typeface="Impact" panose="020B0806030902050204" pitchFamily="34" charset="0"/>
                <a:ea typeface="微软雅黑" panose="020B0503020204020204" charset="-122"/>
                <a:sym typeface="+mn-ea"/>
              </a:rPr>
              <a:t>Yin Gao was re-elected as RAN3 Chair, and Angelo Centonza was re-elected as RAN3 Vice Chair in RAN3#120. Congratulations!</a:t>
            </a:r>
            <a:endParaRPr lang="en-US" altLang="zh-CN" sz="2000" dirty="0">
              <a:ln w="6350">
                <a:noFill/>
              </a:ln>
              <a:gradFill flip="none" rotWithShape="1">
                <a:gsLst>
                  <a:gs pos="82000">
                    <a:srgbClr val="9B714D"/>
                  </a:gs>
                  <a:gs pos="23000">
                    <a:srgbClr val="FBDBB0"/>
                  </a:gs>
                  <a:gs pos="45000">
                    <a:srgbClr val="E9B789"/>
                  </a:gs>
                </a:gsLst>
                <a:lin ang="5400000" scaled="0"/>
                <a:tileRect/>
              </a:gradFill>
              <a:effectLst>
                <a:innerShdw dist="25400" dir="13500000">
                  <a:srgbClr val="F8E2B2"/>
                </a:innerShdw>
              </a:effectLst>
              <a:latin typeface="Impact" panose="020B0806030902050204" pitchFamily="34" charset="0"/>
              <a:ea typeface="微软雅黑" panose="020B0503020204020204" charset="-122"/>
              <a:sym typeface="+mn-ea"/>
            </a:endParaRPr>
          </a:p>
          <a:p>
            <a:endParaRPr lang="en-US" altLang="en-US" sz="2000" dirty="0">
              <a:solidFill>
                <a:srgbClr val="FF0000"/>
              </a:solidFill>
              <a:cs typeface="+mn-ea"/>
              <a:sym typeface="+mn-ea"/>
            </a:endParaRPr>
          </a:p>
          <a:p>
            <a:r>
              <a:rPr lang="en-US" altLang="zh-CN" sz="2000" dirty="0">
                <a:ln w="6350">
                  <a:noFill/>
                </a:ln>
                <a:gradFill flip="none" rotWithShape="1">
                  <a:gsLst>
                    <a:gs pos="82000">
                      <a:srgbClr val="9B714D"/>
                    </a:gs>
                    <a:gs pos="23000">
                      <a:srgbClr val="FBDBB0"/>
                    </a:gs>
                    <a:gs pos="45000">
                      <a:srgbClr val="E9B789"/>
                    </a:gs>
                  </a:gsLst>
                  <a:lin ang="5400000" scaled="0"/>
                  <a:tileRect/>
                </a:gradFill>
                <a:effectLst>
                  <a:innerShdw dist="25400" dir="13500000">
                    <a:srgbClr val="F8E2B2"/>
                  </a:innerShdw>
                </a:effectLst>
                <a:latin typeface="Impact" panose="020B0806030902050204" pitchFamily="34" charset="0"/>
                <a:ea typeface="微软雅黑" panose="020B0503020204020204" charset="-122"/>
                <a:sym typeface="+mn-ea"/>
              </a:rPr>
              <a:t>Gino won 3GPP Excellence Award 2022 for years of contributions to RAN3. Congratulations!</a:t>
            </a:r>
            <a:endParaRPr lang="en-US" altLang="en-US" sz="2000" dirty="0">
              <a:cs typeface="+mn-ea"/>
              <a:sym typeface="+mn-ea"/>
            </a:endParaRPr>
          </a:p>
          <a:p>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Elections and Award activities</a:t>
            </a:r>
            <a:endParaRPr lang="en-US" dirty="0"/>
          </a:p>
        </p:txBody>
      </p:sp>
      <p:pic>
        <p:nvPicPr>
          <p:cNvPr id="4" name="图片 3" descr="mmexport1684765460639"/>
          <p:cNvPicPr>
            <a:picLocks noChangeAspect="1"/>
          </p:cNvPicPr>
          <p:nvPr/>
        </p:nvPicPr>
        <p:blipFill>
          <a:blip r:embed="rId1"/>
          <a:stretch>
            <a:fillRect/>
          </a:stretch>
        </p:blipFill>
        <p:spPr>
          <a:xfrm>
            <a:off x="803910" y="3676650"/>
            <a:ext cx="3583305" cy="2687955"/>
          </a:xfrm>
          <a:prstGeom prst="rect">
            <a:avLst/>
          </a:prstGeom>
        </p:spPr>
      </p:pic>
      <p:pic>
        <p:nvPicPr>
          <p:cNvPr id="5" name="图片 4" descr="IMG_20230525_202302_mr1685013980266"/>
          <p:cNvPicPr>
            <a:picLocks noChangeAspect="1"/>
          </p:cNvPicPr>
          <p:nvPr/>
        </p:nvPicPr>
        <p:blipFill>
          <a:blip r:embed="rId2"/>
          <a:stretch>
            <a:fillRect/>
          </a:stretch>
        </p:blipFill>
        <p:spPr>
          <a:xfrm>
            <a:off x="4850130" y="3260725"/>
            <a:ext cx="3514090" cy="310388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TRS and URLLC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It’s the common understanding that RAN Timing Synchronization Status Information can be the same or different between “groups of cells within a single gNB” (e.g., cells served by different gNB-DUs).</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Proceed to NGAP/XnAP/F1AP BL CRs to support Timing Synchronization Status report and RAN feedback.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 NGAP, introduce a new Timing Synchronisation Report procedure (class 2) to enable the gNB to report RAN TSS to the AMF.</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altLang="zh-CN" sz="1600" b="1" u="sng"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smtClean="0">
                <a:cs typeface="Arial" panose="020B0604020202020204" pitchFamily="34" charset="0"/>
                <a:sym typeface="+mn-ea"/>
              </a:rPr>
              <a:t>Impacts </a:t>
            </a:r>
            <a:r>
              <a:rPr lang="en-GB" altLang="zh-CN" sz="1600" b="1" u="sng" dirty="0">
                <a:cs typeface="Arial" panose="020B0604020202020204" pitchFamily="34" charset="0"/>
                <a:sym typeface="+mn-ea"/>
              </a:rPr>
              <a:t>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work might be depended on SA2 and CT4 progress</a:t>
            </a:r>
            <a:endParaRPr lang="en-US" altLang="en-GB" sz="1600" b="1" u="sng"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600" b="1" u="sng"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cs typeface="Arial" panose="020B0604020202020204" pitchFamily="34" charset="0"/>
                <a:sym typeface="+mn-ea"/>
              </a:rPr>
              <a:t>Next steps</a:t>
            </a:r>
            <a:endParaRPr lang="en-GB" altLang="zh-CN" sz="1600" b="1" u="sng" dirty="0"/>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discussion on the solution for TSS reporting</a:t>
            </a: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discussion on RAN feedback for low latency scheduling</a:t>
            </a: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Discuss on Interworking with TSN network deployed in the transport network</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a:t>
            </a:r>
            <a:r>
              <a:rPr lang="en-US" altLang="en-US" sz="3600" dirty="0" err="1"/>
              <a:t>RAN Slicing</a:t>
            </a:r>
            <a:r>
              <a:rPr lang="en-US" altLang="en-US" sz="3600" dirty="0"/>
              <a:t>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supporting Network Slice Service continuity scenario:</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330" dirty="0">
                <a:ea typeface="宋体" panose="02010600030101010101" pitchFamily="2" charset="-122"/>
                <a:cs typeface="Arial" panose="020B0604020202020204" pitchFamily="34" charset="0"/>
                <a:sym typeface="+mn-ea"/>
              </a:rPr>
              <a:t>To include the partially allowed S-NSSAI over NGAP in messages where the Allowed NSSAI is sent and to encode the partially allowed S-NSSAI separately from an Allowed S-NSSAI.</a:t>
            </a:r>
            <a:endParaRPr lang="en-US" altLang="zh-CN" sz="133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supporting Network Slice Service continuity scenario:</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330" dirty="0">
                <a:ea typeface="宋体" panose="02010600030101010101" pitchFamily="2" charset="-122"/>
                <a:cs typeface="Arial" panose="020B0604020202020204" pitchFamily="34" charset="0"/>
                <a:sym typeface="+mn-ea"/>
              </a:rPr>
              <a:t>Send LS to SA2 on solutions RAN3 discussed for RAN resouce usage of replaced S-NSSAI.</a:t>
            </a:r>
            <a:endParaRPr lang="en-US" altLang="zh-CN" sz="133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600" b="1" u="sng" dirty="0" smtClean="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smtClean="0">
                <a:cs typeface="Arial" panose="020B0604020202020204" pitchFamily="34" charset="0"/>
                <a:sym typeface="+mn-ea"/>
              </a:rPr>
              <a:t>Impacts </a:t>
            </a:r>
            <a:r>
              <a:rPr lang="en-GB" altLang="zh-CN" sz="1600" b="1" u="sng" dirty="0">
                <a:cs typeface="Arial" panose="020B0604020202020204" pitchFamily="34" charset="0"/>
                <a:sym typeface="+mn-ea"/>
              </a:rPr>
              <a:t>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Further work might be depended on SA2 progress</a:t>
            </a:r>
            <a:endParaRPr lang="en-GB" sz="16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sz="16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cs typeface="Arial" panose="020B0604020202020204" pitchFamily="34" charset="0"/>
                <a:sym typeface="+mn-ea"/>
              </a:rPr>
              <a:t>Next steps</a:t>
            </a:r>
            <a:endParaRPr lang="en-GB" altLang="zh-CN" sz="1600" b="1" u="sng" dirty="0"/>
          </a:p>
          <a:p>
            <a:pPr marL="87630" lvl="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Continue to discuss the RAN impact and the corresponding standardization work.</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sym typeface="+mn-ea"/>
              </a:rPr>
              <a:t>R17 SONMDT corrections:</a:t>
            </a:r>
            <a:endParaRPr lang="en-US" altLang="zh-CN" sz="1600" dirty="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solidFill>
                  <a:schemeClr val="tx1"/>
                </a:solidFill>
                <a:effectLst/>
                <a:uLnTx/>
                <a:uFillTx/>
                <a:ea typeface="+mn-ea"/>
                <a:cs typeface="+mn-cs"/>
                <a:sym typeface="+mn-ea"/>
              </a:rPr>
              <a:t>Correction on Mobility Change procedure over Xn</a:t>
            </a:r>
            <a:endParaRPr lang="en-US" altLang="zh-CN" sz="1600" dirty="0">
              <a:solidFill>
                <a:schemeClr val="tx1"/>
              </a:solidFill>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solidFill>
                  <a:schemeClr val="tx1"/>
                </a:solidFill>
                <a:effectLst/>
                <a:uLnTx/>
                <a:uFillTx/>
                <a:sym typeface="+mn-ea"/>
              </a:rPr>
              <a:t>Correction on RESOURCE STATUS FAILURE message over E1</a:t>
            </a:r>
            <a:endParaRPr lang="en-US" altLang="zh-CN" sz="1600" dirty="0">
              <a:solidFill>
                <a:schemeClr val="tx1"/>
              </a:solidFill>
              <a:cs typeface="+mn-cs"/>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a:ln>
                  <a:noFill/>
                </a:ln>
                <a:solidFill>
                  <a:schemeClr val="tx1"/>
                </a:solidFill>
                <a:effectLst/>
                <a:uLnTx/>
                <a:uFillTx/>
                <a:sym typeface="+mn-ea"/>
              </a:rPr>
              <a:t>Correction on Event-based Reporting for Inter-system Resource Status Request over NG</a:t>
            </a:r>
            <a:endParaRPr lang="en-US" altLang="zh-CN" sz="1600" dirty="0">
              <a:solidFill>
                <a:schemeClr val="tx1"/>
              </a:solidFill>
              <a:cs typeface="+mn-cs"/>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a:ln>
                  <a:noFill/>
                </a:ln>
                <a:solidFill>
                  <a:schemeClr val="tx1"/>
                </a:solidFill>
                <a:effectLst/>
                <a:uLnTx/>
                <a:uFillTx/>
                <a:sym typeface="+mn-ea"/>
              </a:rPr>
              <a:t>Correction on Trace Activation IE over Xn</a:t>
            </a:r>
            <a:endParaRPr lang="en-US" altLang="zh-CN" sz="1600">
              <a:ln>
                <a:noFill/>
              </a:ln>
              <a:solidFill>
                <a:schemeClr val="tx1"/>
              </a:solidFill>
              <a:effectLst/>
              <a:uLnTx/>
              <a:uFillTx/>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a:ln>
                  <a:noFill/>
                </a:ln>
                <a:solidFill>
                  <a:schemeClr val="tx1"/>
                </a:solidFill>
                <a:effectLst/>
                <a:uLnTx/>
                <a:uFillTx/>
                <a:sym typeface="+mn-ea"/>
              </a:rPr>
              <a:t>Correction on Area Scope IE in MDT Configuration over Xn</a:t>
            </a:r>
            <a:endParaRPr lang="en-US" altLang="zh-CN" sz="1600">
              <a:ln>
                <a:noFill/>
              </a:ln>
              <a:solidFill>
                <a:schemeClr val="tx1"/>
              </a:solidFill>
              <a:effectLst/>
              <a:uLnTx/>
              <a:uFillTx/>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a:ln>
                  <a:noFill/>
                </a:ln>
                <a:solidFill>
                  <a:schemeClr val="tx1"/>
                </a:solidFill>
                <a:effectLst/>
                <a:uLnTx/>
                <a:uFillTx/>
                <a:sym typeface="+mn-ea"/>
              </a:rPr>
              <a:t>Alignment of the tabular and ASN.1 definitions for the Resoure Status Update over E1</a:t>
            </a:r>
            <a:endParaRPr lang="en-US" altLang="zh-CN" sz="1600">
              <a:ln>
                <a:noFill/>
              </a:ln>
              <a:solidFill>
                <a:schemeClr val="tx1"/>
              </a:solidFill>
              <a:effectLst/>
              <a:uLnTx/>
              <a:uFillTx/>
              <a:sym typeface="+mn-ea"/>
            </a:endParaRPr>
          </a:p>
          <a:p>
            <a:pPr marL="544830" lvl="1" indent="-87630" algn="l" defTabSz="914400">
              <a:lnSpc>
                <a:spcPct val="93000"/>
              </a:lnSpc>
              <a:spcBef>
                <a:spcPct val="15000"/>
              </a:spcBef>
              <a:spcAft>
                <a:spcPct val="15000"/>
              </a:spcAft>
              <a:buSzTx/>
              <a:buFontTx/>
              <a:buBlip>
                <a:blip r:embed="rId1"/>
              </a:buBlip>
              <a:defRPr/>
            </a:pPr>
            <a:r>
              <a:rPr lang="en-US" altLang="zh-CN" sz="1600">
                <a:ln>
                  <a:noFill/>
                </a:ln>
                <a:solidFill>
                  <a:schemeClr val="tx1"/>
                </a:solidFill>
                <a:effectLst/>
                <a:uLnTx/>
                <a:uFillTx/>
                <a:sym typeface="+mn-ea"/>
              </a:rPr>
              <a:t>F1AP/XnAP Rel-17 correction for NR-U metrics</a:t>
            </a:r>
            <a:endParaRPr lang="en-US" altLang="zh-CN" sz="1600" noProof="1">
              <a:ea typeface="宋体" panose="02010600030101010101" pitchFamily="2" charset="-122"/>
              <a:cs typeface="Arial" panose="020B0604020202020204" pitchFamily="34" charset="0"/>
            </a:endParaRPr>
          </a:p>
          <a:p>
            <a:pPr marL="544830" lvl="1" indent="-87630">
              <a:lnSpc>
                <a:spcPct val="93000"/>
              </a:lnSpc>
              <a:spcBef>
                <a:spcPct val="15000"/>
              </a:spcBef>
              <a:spcAft>
                <a:spcPct val="15000"/>
              </a:spcAft>
              <a:buSzPct val="100000"/>
              <a:defRPr/>
            </a:pPr>
            <a:endParaRPr lang="en-US" altLang="en-US" sz="1600" noProof="0" dirty="0">
              <a:ln>
                <a:noFill/>
              </a:ln>
              <a:effectLst/>
              <a:uLnTx/>
              <a:uFillTx/>
              <a:cs typeface="+mn-cs"/>
              <a:sym typeface="+mn-ea"/>
            </a:endParaRPr>
          </a:p>
          <a:p>
            <a:pPr marL="87630" indent="-87630">
              <a:lnSpc>
                <a:spcPct val="93000"/>
              </a:lnSpc>
              <a:spcBef>
                <a:spcPct val="15000"/>
              </a:spcBef>
              <a:spcAft>
                <a:spcPct val="15000"/>
              </a:spcAft>
              <a:buSzPct val="100000"/>
              <a:defRPr/>
            </a:pPr>
            <a:r>
              <a:rPr lang="en-US" altLang="zh-CN" sz="1600">
                <a:ln>
                  <a:noFill/>
                </a:ln>
                <a:effectLst/>
                <a:uLnTx/>
                <a:uFillTx/>
                <a:ea typeface="+mn-ea"/>
                <a:sym typeface="+mn-ea"/>
              </a:rPr>
              <a:t>R17 Positioning corrections:</a:t>
            </a:r>
            <a:endParaRPr lang="en-US" altLang="en-US" sz="16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sym typeface="+mn-ea"/>
              </a:rPr>
              <a:t>Correction on SRS Resource correction on Comb 8, Number of Symbols and Repetition Factor.</a:t>
            </a:r>
            <a:endParaRPr lang="en-US" altLang="zh-CN" sz="16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sym typeface="+mn-ea"/>
              </a:rPr>
              <a:t>Correction on Subcarrier Spacing correction over NRPPa and F1AP.</a:t>
            </a:r>
            <a:endParaRPr lang="en-US" altLang="zh-CN" sz="1600" dirty="0">
              <a:solidFill>
                <a:schemeClr val="tx1"/>
              </a:solidFill>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buSzPct val="100000"/>
              <a:defRPr/>
            </a:pPr>
            <a:r>
              <a:rPr lang="en-US" altLang="en-US" sz="1600" noProof="0" dirty="0">
                <a:ln>
                  <a:noFill/>
                </a:ln>
                <a:effectLst/>
                <a:uLnTx/>
                <a:uFillTx/>
                <a:sym typeface="+mn-ea"/>
              </a:rPr>
              <a:t>R18 Positioning corrections:</a:t>
            </a:r>
            <a:endParaRPr lang="en-US" altLang="en-US" sz="16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en-US" sz="1600" noProof="0" dirty="0">
                <a:ln>
                  <a:noFill/>
                </a:ln>
                <a:effectLst/>
                <a:uLnTx/>
                <a:uFillTx/>
                <a:cs typeface="+mn-cs"/>
                <a:sym typeface="+mn-ea"/>
              </a:rPr>
              <a:t>Introduce 1-symbol PRS over NRPPa and F1AP</a:t>
            </a:r>
            <a:endParaRPr lang="en-US" altLang="en-US" sz="1200" noProof="0" dirty="0">
              <a:ln>
                <a:noFill/>
              </a:ln>
              <a:effectLst/>
              <a:uLnTx/>
              <a:uFillTx/>
              <a:cs typeface="+mn-cs"/>
              <a:sym typeface="+mn-ea"/>
            </a:endParaRPr>
          </a:p>
          <a:p>
            <a:pPr marL="457200" marR="0" lvl="1" indent="0" algn="l" defTabSz="914400" rtl="0" eaLnBrk="0" fontAlgn="base" latinLnBrk="0" hangingPunct="0">
              <a:lnSpc>
                <a:spcPct val="93000"/>
              </a:lnSpc>
              <a:spcBef>
                <a:spcPct val="15000"/>
              </a:spcBef>
              <a:spcAft>
                <a:spcPct val="15000"/>
              </a:spcAft>
              <a:buClr>
                <a:srgbClr val="C00000"/>
              </a:buClr>
              <a:buSzTx/>
              <a:buFontTx/>
              <a:buNone/>
              <a:defRPr/>
            </a:pPr>
            <a:endParaRPr lang="en-US" altLang="en-US" sz="2015"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2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a:ln>
                  <a:noFill/>
                </a:ln>
                <a:effectLst/>
                <a:uLnTx/>
                <a:uFillTx/>
                <a:ea typeface="+mn-ea"/>
                <a:sym typeface="+mn-ea"/>
              </a:rPr>
              <a:t>R17 MBS corrections:</a:t>
            </a:r>
            <a:endParaRPr lang="en-US" altLang="en-US" sz="16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sym typeface="+mn-ea"/>
              </a:rPr>
              <a:t>Discussion on </a:t>
            </a:r>
            <a:r>
              <a:rPr lang="en-US" altLang="zh-CN" sz="1600" i="1">
                <a:ln>
                  <a:noFill/>
                </a:ln>
                <a:effectLst/>
                <a:uLnTx/>
                <a:uFillTx/>
                <a:ea typeface="+mn-ea"/>
                <a:sym typeface="+mn-ea"/>
              </a:rPr>
              <a:t>InitialRX-DELIV</a:t>
            </a:r>
            <a:r>
              <a:rPr lang="en-US" altLang="zh-CN" sz="1600">
                <a:ln>
                  <a:noFill/>
                </a:ln>
                <a:effectLst/>
                <a:uLnTx/>
                <a:uFillTx/>
                <a:ea typeface="+mn-ea"/>
                <a:sym typeface="+mn-ea"/>
              </a:rPr>
              <a:t> and MRB PDCP wrap around issues in Rel-17 are closed.</a:t>
            </a:r>
            <a:endParaRPr lang="en-US" altLang="zh-CN" sz="16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sym typeface="+mn-ea"/>
              </a:rPr>
              <a:t>Correction on NG-U tunnel aspect for MBS session, Multicast session establishment, Broadcast Partial Success, MRB Setup over F1 (including transfer of </a:t>
            </a:r>
            <a:r>
              <a:rPr lang="en-US" altLang="zh-CN" sz="1600" i="1">
                <a:ln>
                  <a:noFill/>
                </a:ln>
                <a:effectLst/>
                <a:uLnTx/>
                <a:uFillTx/>
                <a:ea typeface="+mn-ea"/>
                <a:sym typeface="+mn-ea"/>
              </a:rPr>
              <a:t>MBSInterestIndication</a:t>
            </a:r>
            <a:r>
              <a:rPr lang="en-US" altLang="zh-CN" sz="1600">
                <a:ln>
                  <a:noFill/>
                </a:ln>
                <a:effectLst/>
                <a:uLnTx/>
                <a:uFillTx/>
                <a:ea typeface="+mn-ea"/>
                <a:sym typeface="+mn-ea"/>
              </a:rPr>
              <a:t>) and MRB Setup Configuration over E1.</a:t>
            </a:r>
            <a:endParaRPr lang="en-US" altLang="zh-CN" sz="16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lang="en-US" altLang="zh-CN" sz="1600">
              <a:ln>
                <a:noFill/>
              </a:ln>
              <a:effectLst/>
              <a:uLnTx/>
              <a:uFillTx/>
              <a:ea typeface="+mn-ea"/>
              <a:sym typeface="+mn-ea"/>
            </a:endParaRPr>
          </a:p>
          <a:p>
            <a:pPr marL="87630" indent="-87630">
              <a:lnSpc>
                <a:spcPct val="93000"/>
              </a:lnSpc>
              <a:spcBef>
                <a:spcPct val="15000"/>
              </a:spcBef>
              <a:spcAft>
                <a:spcPct val="15000"/>
              </a:spcAft>
              <a:buSzPct val="100000"/>
              <a:defRPr/>
            </a:pPr>
            <a:r>
              <a:rPr lang="en-US" altLang="zh-CN" sz="1600" dirty="0">
                <a:sym typeface="+mn-ea"/>
              </a:rPr>
              <a:t>R17 IAB corrections</a:t>
            </a:r>
            <a:r>
              <a:rPr lang="en-US" altLang="zh-CN" sz="1600">
                <a:ln>
                  <a:noFill/>
                </a:ln>
                <a:effectLst/>
                <a:uLnTx/>
                <a:uFillTx/>
                <a:ea typeface="+mn-ea"/>
                <a:sym typeface="+mn-ea"/>
              </a:rPr>
              <a:t>:</a:t>
            </a:r>
            <a:endParaRPr lang="en-US" altLang="en-US" sz="160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cs typeface="+mn-ea"/>
                <a:sym typeface="+mn-ea"/>
              </a:rPr>
              <a:t>Correction to TS 38.423/38.473 on RB Set Configuration over Xn/F1</a:t>
            </a:r>
            <a:endParaRPr lang="en-US" altLang="zh-CN" sz="16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cs typeface="+mn-ea"/>
                <a:sym typeface="+mn-ea"/>
              </a:rPr>
              <a:t>Clarify the usage of IAB Supported IE over NG/S1</a:t>
            </a:r>
            <a:endParaRPr lang="en-US" altLang="zh-CN" sz="1600">
              <a:ln>
                <a:noFill/>
              </a:ln>
              <a:effectLst/>
              <a:uLnTx/>
              <a:uFillTx/>
              <a:ea typeface="+mn-ea"/>
              <a:cs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600">
                <a:ln>
                  <a:noFill/>
                </a:ln>
                <a:effectLst/>
                <a:uLnTx/>
                <a:uFillTx/>
                <a:ea typeface="+mn-ea"/>
                <a:cs typeface="+mn-ea"/>
                <a:sym typeface="+mn-ea"/>
              </a:rPr>
              <a:t>Correction on QoS mapping information over Xn</a:t>
            </a:r>
            <a:endParaRPr lang="en-US" altLang="en-US" sz="2015"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xfrm>
            <a:off x="0" y="274955"/>
            <a:ext cx="7234555" cy="774700"/>
          </a:xfrm>
        </p:spPr>
        <p:txBody>
          <a:bodyPr vert="horz" wrap="square" lIns="91440" tIns="45720" rIns="91440" bIns="45720" anchor="ctr" anchorCtr="0"/>
          <a:p>
            <a:pPr eaLnBrk="1" hangingPunct="1"/>
            <a:r>
              <a:rPr lang="en-GB" altLang="ja-JP" dirty="0"/>
              <a:t>RAN</a:t>
            </a:r>
            <a:r>
              <a:rPr lang="en-US" altLang="en-GB" dirty="0"/>
              <a:t>3 first f2f</a:t>
            </a:r>
            <a:r>
              <a:rPr lang="en-US" dirty="0"/>
              <a:t> Social Event after Pandemic</a:t>
            </a:r>
            <a:endParaRPr lang="en-US" dirty="0"/>
          </a:p>
        </p:txBody>
      </p:sp>
      <p:pic>
        <p:nvPicPr>
          <p:cNvPr id="9" name="图片 8" descr="IMG_20230524_213352"/>
          <p:cNvPicPr>
            <a:picLocks noChangeAspect="1"/>
          </p:cNvPicPr>
          <p:nvPr/>
        </p:nvPicPr>
        <p:blipFill>
          <a:blip r:embed="rId1"/>
          <a:stretch>
            <a:fillRect/>
          </a:stretch>
        </p:blipFill>
        <p:spPr>
          <a:xfrm>
            <a:off x="3580130" y="1049655"/>
            <a:ext cx="2152015" cy="1555115"/>
          </a:xfrm>
          <a:prstGeom prst="rect">
            <a:avLst/>
          </a:prstGeom>
        </p:spPr>
      </p:pic>
      <p:pic>
        <p:nvPicPr>
          <p:cNvPr id="10" name="图片 9" descr="IMG_0177"/>
          <p:cNvPicPr>
            <a:picLocks noChangeAspect="1"/>
          </p:cNvPicPr>
          <p:nvPr/>
        </p:nvPicPr>
        <p:blipFill>
          <a:blip r:embed="rId2"/>
          <a:stretch>
            <a:fillRect/>
          </a:stretch>
        </p:blipFill>
        <p:spPr>
          <a:xfrm rot="20400000">
            <a:off x="859155" y="3337560"/>
            <a:ext cx="2426335" cy="1819910"/>
          </a:xfrm>
          <a:prstGeom prst="rect">
            <a:avLst/>
          </a:prstGeom>
        </p:spPr>
      </p:pic>
      <p:pic>
        <p:nvPicPr>
          <p:cNvPr id="11" name="图片 10" descr="IMG_0169"/>
          <p:cNvPicPr>
            <a:picLocks noChangeAspect="1"/>
          </p:cNvPicPr>
          <p:nvPr/>
        </p:nvPicPr>
        <p:blipFill>
          <a:blip r:embed="rId3"/>
          <a:stretch>
            <a:fillRect/>
          </a:stretch>
        </p:blipFill>
        <p:spPr>
          <a:xfrm rot="1260000">
            <a:off x="6054725" y="1367790"/>
            <a:ext cx="2237105" cy="1678305"/>
          </a:xfrm>
          <a:prstGeom prst="rect">
            <a:avLst/>
          </a:prstGeom>
        </p:spPr>
      </p:pic>
      <p:pic>
        <p:nvPicPr>
          <p:cNvPr id="13" name="图片 12" descr="IMG_0171"/>
          <p:cNvPicPr>
            <a:picLocks noChangeAspect="1"/>
          </p:cNvPicPr>
          <p:nvPr/>
        </p:nvPicPr>
        <p:blipFill>
          <a:blip r:embed="rId4"/>
          <a:stretch>
            <a:fillRect/>
          </a:stretch>
        </p:blipFill>
        <p:spPr>
          <a:xfrm rot="21360000">
            <a:off x="234950" y="4783455"/>
            <a:ext cx="2079625" cy="1560195"/>
          </a:xfrm>
          <a:prstGeom prst="rect">
            <a:avLst/>
          </a:prstGeom>
        </p:spPr>
      </p:pic>
      <p:pic>
        <p:nvPicPr>
          <p:cNvPr id="14" name="图片 13" descr="IMG_0176"/>
          <p:cNvPicPr>
            <a:picLocks noChangeAspect="1"/>
          </p:cNvPicPr>
          <p:nvPr/>
        </p:nvPicPr>
        <p:blipFill>
          <a:blip r:embed="rId5"/>
          <a:stretch>
            <a:fillRect/>
          </a:stretch>
        </p:blipFill>
        <p:spPr>
          <a:xfrm rot="1200000">
            <a:off x="6173470" y="3030855"/>
            <a:ext cx="2462530" cy="1847215"/>
          </a:xfrm>
          <a:prstGeom prst="rect">
            <a:avLst/>
          </a:prstGeom>
        </p:spPr>
      </p:pic>
      <p:pic>
        <p:nvPicPr>
          <p:cNvPr id="15" name="图片 14" descr="IMG_0175"/>
          <p:cNvPicPr>
            <a:picLocks noChangeAspect="1"/>
          </p:cNvPicPr>
          <p:nvPr/>
        </p:nvPicPr>
        <p:blipFill>
          <a:blip r:embed="rId6"/>
          <a:stretch>
            <a:fillRect/>
          </a:stretch>
        </p:blipFill>
        <p:spPr>
          <a:xfrm rot="21000000">
            <a:off x="2459355" y="4613910"/>
            <a:ext cx="2315210" cy="1736725"/>
          </a:xfrm>
          <a:prstGeom prst="rect">
            <a:avLst/>
          </a:prstGeom>
        </p:spPr>
      </p:pic>
      <p:pic>
        <p:nvPicPr>
          <p:cNvPr id="16" name="图片 15" descr="IMG_0172"/>
          <p:cNvPicPr>
            <a:picLocks noChangeAspect="1"/>
          </p:cNvPicPr>
          <p:nvPr/>
        </p:nvPicPr>
        <p:blipFill>
          <a:blip r:embed="rId7"/>
          <a:stretch>
            <a:fillRect/>
          </a:stretch>
        </p:blipFill>
        <p:spPr>
          <a:xfrm rot="21240000">
            <a:off x="6597650" y="4822825"/>
            <a:ext cx="2189480" cy="1642110"/>
          </a:xfrm>
          <a:prstGeom prst="rect">
            <a:avLst/>
          </a:prstGeom>
        </p:spPr>
      </p:pic>
      <p:pic>
        <p:nvPicPr>
          <p:cNvPr id="18" name="图片 17" descr="IMG_20230524_213555"/>
          <p:cNvPicPr>
            <a:picLocks noChangeAspect="1"/>
          </p:cNvPicPr>
          <p:nvPr/>
        </p:nvPicPr>
        <p:blipFill>
          <a:blip r:embed="rId8"/>
          <a:stretch>
            <a:fillRect/>
          </a:stretch>
        </p:blipFill>
        <p:spPr>
          <a:xfrm rot="19860000">
            <a:off x="1208405" y="1381125"/>
            <a:ext cx="2274570" cy="1708150"/>
          </a:xfrm>
          <a:prstGeom prst="rect">
            <a:avLst/>
          </a:prstGeom>
        </p:spPr>
      </p:pic>
      <p:graphicFrame>
        <p:nvGraphicFramePr>
          <p:cNvPr id="19" name="对象 18"/>
          <p:cNvGraphicFramePr/>
          <p:nvPr/>
        </p:nvGraphicFramePr>
        <p:xfrm>
          <a:off x="3211830" y="2704465"/>
          <a:ext cx="2719705" cy="1010285"/>
        </p:xfrm>
        <a:graphic>
          <a:graphicData uri="http://schemas.openxmlformats.org/presentationml/2006/ole">
            <mc:AlternateContent xmlns:mc="http://schemas.openxmlformats.org/markup-compatibility/2006">
              <mc:Choice xmlns:v="urn:schemas-microsoft-com:vml" Requires="v">
                <p:oleObj spid="_x0000_s20" name="" r:id="rId9" imgW="2717800" imgH="1009650" progId="Paint.Picture">
                  <p:embed/>
                </p:oleObj>
              </mc:Choice>
              <mc:Fallback>
                <p:oleObj name="" r:id="rId9" imgW="2717800" imgH="1009650" progId="Paint.Picture">
                  <p:embed/>
                  <p:pic>
                    <p:nvPicPr>
                      <p:cNvPr id="0" name="图片 19"/>
                      <p:cNvPicPr/>
                      <p:nvPr/>
                    </p:nvPicPr>
                    <p:blipFill>
                      <a:blip r:embed="rId10"/>
                      <a:stretch>
                        <a:fillRect/>
                      </a:stretch>
                    </p:blipFill>
                    <p:spPr>
                      <a:xfrm>
                        <a:off x="3211830" y="2704465"/>
                        <a:ext cx="2719705" cy="1010285"/>
                      </a:xfrm>
                      <a:prstGeom prst="rect">
                        <a:avLst/>
                      </a:prstGeom>
                    </p:spPr>
                  </p:pic>
                </p:oleObj>
              </mc:Fallback>
            </mc:AlternateContent>
          </a:graphicData>
        </a:graphic>
      </p:graphicFrame>
      <p:graphicFrame>
        <p:nvGraphicFramePr>
          <p:cNvPr id="21" name="对象 20"/>
          <p:cNvGraphicFramePr/>
          <p:nvPr/>
        </p:nvGraphicFramePr>
        <p:xfrm>
          <a:off x="3580130" y="3653155"/>
          <a:ext cx="2351405" cy="603885"/>
        </p:xfrm>
        <a:graphic>
          <a:graphicData uri="http://schemas.openxmlformats.org/presentationml/2006/ole">
            <mc:AlternateContent xmlns:mc="http://schemas.openxmlformats.org/markup-compatibility/2006">
              <mc:Choice xmlns:v="urn:schemas-microsoft-com:vml" Requires="v">
                <p:oleObj spid="_x0000_s24" name="" r:id="rId11" imgW="2349500" imgH="603250" progId="Paint.Picture">
                  <p:embed/>
                </p:oleObj>
              </mc:Choice>
              <mc:Fallback>
                <p:oleObj name="" r:id="rId11" imgW="2349500" imgH="603250" progId="Paint.Picture">
                  <p:embed/>
                  <p:pic>
                    <p:nvPicPr>
                      <p:cNvPr id="0" name="图片 23"/>
                      <p:cNvPicPr/>
                      <p:nvPr/>
                    </p:nvPicPr>
                    <p:blipFill>
                      <a:blip r:embed="rId12"/>
                      <a:stretch>
                        <a:fillRect/>
                      </a:stretch>
                    </p:blipFill>
                    <p:spPr>
                      <a:xfrm>
                        <a:off x="3580130" y="3653155"/>
                        <a:ext cx="2351405" cy="603885"/>
                      </a:xfrm>
                      <a:prstGeom prst="rect">
                        <a:avLst/>
                      </a:prstGeom>
                    </p:spPr>
                  </p:pic>
                </p:oleObj>
              </mc:Fallback>
            </mc:AlternateContent>
          </a:graphicData>
        </a:graphic>
      </p:graphicFrame>
      <p:pic>
        <p:nvPicPr>
          <p:cNvPr id="25" name="图片 24" descr="IMG_20230524_213628"/>
          <p:cNvPicPr>
            <a:picLocks noChangeAspect="1"/>
          </p:cNvPicPr>
          <p:nvPr/>
        </p:nvPicPr>
        <p:blipFill>
          <a:blip r:embed="rId13"/>
          <a:stretch>
            <a:fillRect/>
          </a:stretch>
        </p:blipFill>
        <p:spPr>
          <a:xfrm rot="240000">
            <a:off x="4826635" y="4600575"/>
            <a:ext cx="2076450" cy="1559560"/>
          </a:xfrm>
          <a:prstGeom prst="rect">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lvl="1">
              <a:lnSpc>
                <a:spcPct val="80000"/>
              </a:lnSpc>
              <a:buClr>
                <a:srgbClr val="C00000"/>
              </a:buClr>
              <a:buFont typeface="Arial" panose="020B0604020202020204" pitchFamily="34" charset="0"/>
              <a:buChar char="•"/>
            </a:pPr>
            <a:r>
              <a:rPr lang="en-US" altLang="fr-FR" sz="1800" dirty="0">
                <a:solidFill>
                  <a:srgbClr val="FF0000"/>
                </a:solidFill>
              </a:rPr>
              <a:t>Thank Angelo, Jinwoo, Gen, Jiancheng, BeomSik, Man, Daewook, Seonggu to organize the first RAN3 f2f social event after pandemic!</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kind support!</a:t>
            </a:r>
            <a:endParaRPr lang="en-US" altLang="fr-FR" sz="1800" dirty="0"/>
          </a:p>
          <a:p>
            <a:pPr>
              <a:lnSpc>
                <a:spcPct val="80000"/>
              </a:lnSpc>
              <a:buClrTx/>
              <a:buBlip>
                <a:blip r:embed="rId1"/>
              </a:buBlip>
            </a:pPr>
            <a:r>
              <a:rPr lang="en-US" altLang="fr-FR" sz="2100" dirty="0"/>
              <a:t>Parasad, Aijuan, Lixiang, Steven, Jiren, Alex</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lvl="1">
              <a:lnSpc>
                <a:spcPct val="80000"/>
              </a:lnSpc>
              <a:buClr>
                <a:srgbClr val="C00000"/>
              </a:buClr>
              <a:buFont typeface="Arial" panose="020B0604020202020204" pitchFamily="34" charset="0"/>
              <a:buChar char="•"/>
            </a:pPr>
            <a:r>
              <a:rPr lang="en-US" altLang="fr-FR" sz="1800" dirty="0">
                <a:solidFill>
                  <a:srgbClr val="FF0000"/>
                </a:solidFill>
              </a:rPr>
              <a:t>Thank Alex to provide a TP template containing some guidance on how to produce proper TPs!</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R17/R18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2" name="图片 1" descr="Number of contributions in last 6 RAN3 meetings (RAN3#120)"/>
          <p:cNvPicPr>
            <a:picLocks noChangeAspect="1"/>
          </p:cNvPicPr>
          <p:nvPr/>
        </p:nvPicPr>
        <p:blipFill>
          <a:blip r:embed="rId1"/>
          <a:stretch>
            <a:fillRect/>
          </a:stretch>
        </p:blipFill>
        <p:spPr>
          <a:xfrm>
            <a:off x="528955" y="1506855"/>
            <a:ext cx="8086090" cy="4023995"/>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19bis-e"/>
          <p:cNvPicPr>
            <a:picLocks noChangeAspect="1"/>
          </p:cNvPicPr>
          <p:nvPr/>
        </p:nvPicPr>
        <p:blipFill>
          <a:blip r:embed="rId1"/>
          <a:stretch>
            <a:fillRect/>
          </a:stretch>
        </p:blipFill>
        <p:spPr>
          <a:xfrm>
            <a:off x="386715" y="1362075"/>
            <a:ext cx="8370570" cy="471297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20"/>
          <p:cNvPicPr>
            <a:picLocks noChangeAspect="1"/>
          </p:cNvPicPr>
          <p:nvPr/>
        </p:nvPicPr>
        <p:blipFill>
          <a:blip r:embed="rId1"/>
          <a:stretch>
            <a:fillRect/>
          </a:stretch>
        </p:blipFill>
        <p:spPr>
          <a:xfrm>
            <a:off x="478155" y="1363980"/>
            <a:ext cx="8187055" cy="461010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5420360"/>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22671</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rPr>
                        <a:t>RAN3 provides understanding on cell ID (re)configuration for mobile IAB cell to SA5 in R3-233516</a:t>
                      </a:r>
                      <a:endParaRPr kumimoji="0" lang="en-US" altLang="zh-CN" sz="900" b="0" i="0" u="none" strike="noStrike" cap="none" normalizeH="0" baseline="0">
                        <a:ln>
                          <a:noFill/>
                        </a:ln>
                        <a:solidFill>
                          <a:srgbClr val="00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r>
                        <a:rPr kumimoji="0" 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a:t>
                      </a:r>
                      <a:r>
                        <a:rPr kumimoji="0" lang="en-US" altLang="en-GB" sz="900" b="1">
                          <a:ln>
                            <a:noFill/>
                          </a:ln>
                          <a:solidFill>
                            <a:srgbClr val="000000"/>
                          </a:solidFill>
                          <a:effectLst/>
                          <a:sym typeface="+mn-ea"/>
                        </a:rPr>
                        <a:t>12/2023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40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RP-223488</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50%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LS to SA4, SA5 on QoE measurement collection for application sessions delivered via MBS broadcast or multicast in R3-233457</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23/06/2023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50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RP-220635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LS on AI/ML for NG-RAN Energy Saving Energy Cost index to SA5 in R3-23</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3515</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5562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40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RP-221825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711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SID: </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RP-221438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965200">
                <a:tc>
                  <a:txBody>
                    <a:bodyPr/>
                    <a:p>
                      <a:pPr marL="0" marR="0" lvl="0" algn="l" defTabSz="914400" rtl="0" eaLnBrk="1" fontAlgn="t" latinLnBrk="0" hangingPunct="1">
                        <a:lnSpc>
                          <a:spcPct val="100000"/>
                        </a:lnSpc>
                        <a:buClrTx/>
                        <a:buSzTx/>
                        <a:buFontTx/>
                        <a:buNone/>
                      </a:pPr>
                      <a:r>
                        <a:rPr kumimoji="0" lang="en-US" altLang="en-GB" sz="900" b="1">
                          <a:ln>
                            <a:noFill/>
                          </a:ln>
                          <a:solidFill>
                            <a:srgbClr val="000000"/>
                          </a:solidFill>
                          <a:effectLst/>
                          <a:latin typeface="Calibri" panose="020F0502020204030204" pitchFamily="34" charset="0"/>
                          <a:ea typeface="MS PGothic" panose="020B0600070205080204" pitchFamily="34" charset="-128"/>
                          <a:sym typeface="+mn-ea"/>
                        </a:rPr>
                        <a:t>991137</a:t>
                      </a:r>
                      <a:endParaRPr kumimoji="0" lang="en-US" altLang="en-GB" sz="900" b="1">
                        <a:ln>
                          <a:noFill/>
                        </a:ln>
                        <a:solidFill>
                          <a:srgbClr val="00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 part: Network Slicing Phase 3: NR aspects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eNS_Ph3-NR-Core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     </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RP-230787</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Response to SA2 on Support of network slices which have area of service not matching deployed tracking areas in R3-233432. </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Response LS on Partially Allowed/Rejected S-NSSAI in R3-233433.</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085">
                <a:tc>
                  <a:txBody>
                    <a:bodyPr/>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991138</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Core part: Non-Public Networks Phase 2: NG-RAN aspects</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eNPN_Ph2-NGRAN-Core</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kumimoji="0" lang="en-US" altLang="en-GB" sz="900" b="1">
                          <a:ln>
                            <a:noFill/>
                          </a:ln>
                          <a:effectLst/>
                          <a:latin typeface="Calibri" panose="020F0502020204030204" pitchFamily="34" charset="0"/>
                          <a:ea typeface="MS PGothic" panose="020B0600070205080204" pitchFamily="34" charset="-128"/>
                          <a:sym typeface="+mn-ea"/>
                        </a:rPr>
                        <a:t>23/09</a:t>
                      </a:r>
                      <a:r>
                        <a:rPr kumimoji="0" lang="en-GB" altLang="en-US" sz="900" b="1">
                          <a:ln>
                            <a:noFill/>
                          </a:ln>
                          <a:effectLst/>
                          <a:latin typeface="Calibri" panose="020F0502020204030204" pitchFamily="34" charset="0"/>
                          <a:ea typeface="MS PGothic" panose="020B0600070205080204" pitchFamily="34" charset="-128"/>
                          <a:sym typeface="+mn-ea"/>
                        </a:rPr>
                        <a:t>/</a:t>
                      </a:r>
                      <a:r>
                        <a:rPr kumimoji="0" lang="en-US" altLang="en-GB" sz="900" b="1">
                          <a:ln>
                            <a:noFill/>
                          </a:ln>
                          <a:effectLst/>
                          <a:latin typeface="Calibri" panose="020F0502020204030204" pitchFamily="34" charset="0"/>
                          <a:ea typeface="MS PGothic" panose="020B0600070205080204" pitchFamily="34" charset="-128"/>
                          <a:sym typeface="+mn-ea"/>
                        </a:rPr>
                        <a:t>20</a:t>
                      </a:r>
                      <a:r>
                        <a:rPr kumimoji="0" lang="en-GB" altLang="en-US" sz="900" b="1">
                          <a:ln>
                            <a:noFill/>
                          </a:ln>
                          <a:effectLst/>
                          <a:latin typeface="Calibri" panose="020F0502020204030204" pitchFamily="34" charset="0"/>
                          <a:ea typeface="MS PGothic" panose="020B0600070205080204" pitchFamily="34" charset="-128"/>
                          <a:sym typeface="+mn-ea"/>
                        </a:rPr>
                        <a:t>2</a:t>
                      </a:r>
                      <a:r>
                        <a:rPr kumimoji="0" lang="en-US" altLang="en-GB" sz="900" b="1">
                          <a:ln>
                            <a:noFill/>
                          </a:ln>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endParaRPr kumimoji="0" lang="en-GB" altLang="en-US"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RP-230788</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76885">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991136</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Core part: NR Timing Resiliency and URLLC enhancements</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TRS_URLLC-NR-Core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chemeClr val="tx1"/>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chemeClr val="tx1"/>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RP-230754</a:t>
                      </a:r>
                      <a:endPar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25%</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52306" name="Content Placeholder 2"/>
          <p:cNvSpPr txBox="1"/>
          <p:nvPr/>
        </p:nvSpPr>
        <p:spPr>
          <a:xfrm>
            <a:off x="8263255" y="5439410"/>
            <a:ext cx="1530985" cy="994410"/>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900" dirty="0"/>
              <a:t>WI: Black   SI: Blue     </a:t>
            </a:r>
            <a:endParaRPr lang="en-US" altLang="en-GB" sz="900" dirty="0"/>
          </a:p>
          <a:p>
            <a:pPr marL="228600" lvl="0" indent="-228600" eaLnBrk="1" hangingPunct="1">
              <a:lnSpc>
                <a:spcPct val="90000"/>
              </a:lnSpc>
              <a:spcBef>
                <a:spcPts val="1000"/>
              </a:spcBef>
              <a:buClrTx/>
              <a:buNone/>
            </a:pPr>
            <a:r>
              <a:rPr lang="en-US" altLang="en-GB" sz="900" dirty="0"/>
              <a:t>Completed WI/SI: Red</a:t>
            </a:r>
            <a:r>
              <a:rPr lang="en-US" altLang="en-GB" sz="1100" dirty="0"/>
              <a:t>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800" dirty="0"/>
              <a:t>List of RAN3 CRs to RAN in </a:t>
            </a:r>
            <a:r>
              <a:rPr lang="en-US" altLang="sv-SE" sz="1800" dirty="0">
                <a:solidFill>
                  <a:srgbClr val="FF0000"/>
                </a:solidFill>
              </a:rPr>
              <a:t>RP-230827</a:t>
            </a:r>
            <a:r>
              <a:rPr lang="en-US" altLang="sv-SE" sz="1800" dirty="0"/>
              <a:t>, which includes:</a:t>
            </a:r>
            <a:endParaRPr lang="en-US" altLang="sv-SE" sz="1800" dirty="0">
              <a:solidFill>
                <a:srgbClr val="FF0000"/>
              </a:solidFill>
            </a:endParaRPr>
          </a:p>
          <a:p>
            <a:pPr lvl="1"/>
            <a:r>
              <a:rPr lang="en-US" altLang="sv-SE" sz="1800" dirty="0">
                <a:cs typeface="+mn-ea"/>
              </a:rPr>
              <a:t>99 CRs were agreed in Q2. </a:t>
            </a:r>
            <a:endParaRPr lang="en-US" altLang="sv-SE" sz="1800" dirty="0">
              <a:cs typeface="+mn-ea"/>
            </a:endParaRPr>
          </a:p>
          <a:p>
            <a:pPr lvl="1"/>
            <a:r>
              <a:rPr lang="en-US" altLang="sv-SE" sz="1800" dirty="0">
                <a:cs typeface="+mn-ea"/>
              </a:rPr>
              <a:t>3 Rel-15: 3 Cat.F CR</a:t>
            </a:r>
            <a:endParaRPr lang="en-US" altLang="sv-SE" sz="1800" dirty="0">
              <a:cs typeface="+mn-ea"/>
            </a:endParaRPr>
          </a:p>
          <a:p>
            <a:pPr lvl="1"/>
            <a:r>
              <a:rPr lang="en-US" altLang="sv-SE" sz="1800" dirty="0">
                <a:cs typeface="+mn-ea"/>
              </a:rPr>
              <a:t>31 Rel-16: 28 Cat.F CRs, 3 Cat.A CRs</a:t>
            </a:r>
            <a:endParaRPr lang="en-US" altLang="sv-SE" sz="1800" dirty="0">
              <a:cs typeface="+mn-ea"/>
            </a:endParaRPr>
          </a:p>
          <a:p>
            <a:pPr lvl="1"/>
            <a:r>
              <a:rPr lang="en-US" altLang="sv-SE" sz="1800" dirty="0">
                <a:cs typeface="+mn-ea"/>
              </a:rPr>
              <a:t>65 Rel-17: 36 Cat.F CRs, 26 Cat.A CRs, 3 Cat.B CRs</a:t>
            </a:r>
            <a:endParaRPr lang="en-US" altLang="sv-SE" sz="1800" dirty="0">
              <a:cs typeface="+mn-ea"/>
            </a:endParaRPr>
          </a:p>
          <a:p>
            <a:pPr lvl="2"/>
            <a:r>
              <a:rPr lang="en-US" altLang="sv-SE" sz="1620" dirty="0">
                <a:cs typeface="+mn-ea"/>
                <a:sym typeface="+mn-ea"/>
              </a:rPr>
              <a:t>3 Cat.B TEI17 CRs with TEI identifier</a:t>
            </a:r>
            <a:endParaRPr lang="en-US" altLang="sv-SE" sz="1620" dirty="0">
              <a:cs typeface="+mn-ea"/>
              <a:sym typeface="+mn-ea"/>
            </a:endParaRPr>
          </a:p>
          <a:p>
            <a:pPr lvl="3"/>
            <a:r>
              <a:rPr lang="en-US" altLang="sv-SE" sz="1440" dirty="0">
                <a:cs typeface="+mn-ea"/>
                <a:sym typeface="+mn-ea"/>
              </a:rPr>
              <a:t>R3-232664 Correction for SubcarrierSpacingSSB [NR_ext_to_71GHz-Core]</a:t>
            </a:r>
            <a:endParaRPr lang="en-US" altLang="sv-SE" sz="1440" dirty="0">
              <a:cs typeface="+mn-ea"/>
              <a:sym typeface="+mn-ea"/>
            </a:endParaRPr>
          </a:p>
          <a:p>
            <a:pPr lvl="3"/>
            <a:r>
              <a:rPr lang="en-US" altLang="sv-SE" sz="1440" dirty="0">
                <a:cs typeface="+mn-ea"/>
                <a:sym typeface="+mn-ea"/>
              </a:rPr>
              <a:t>R3-232665 Missing transmission bandwidth configurations in X2AP [NR_FR1_35MHz_45MHz_BW]</a:t>
            </a:r>
            <a:endParaRPr lang="en-US" altLang="sv-SE" sz="1440" dirty="0">
              <a:cs typeface="+mn-ea"/>
              <a:sym typeface="+mn-ea"/>
            </a:endParaRPr>
          </a:p>
          <a:p>
            <a:pPr lvl="3"/>
            <a:r>
              <a:rPr lang="en-US" altLang="sv-SE" sz="1440" dirty="0">
                <a:cs typeface="+mn-ea"/>
                <a:sym typeface="+mn-ea"/>
              </a:rPr>
              <a:t>R3-232667 Missing transmission bandwidth configurations in XnAP [NR_FR1_35MHz_45MHz_BW]</a:t>
            </a:r>
            <a:endParaRPr lang="en-US" altLang="sv-SE" sz="1280" dirty="0">
              <a:cs typeface="+mn-ea"/>
              <a:sym typeface="+mn-ea"/>
            </a:endParaRPr>
          </a:p>
          <a:p>
            <a:pPr lvl="2"/>
            <a:r>
              <a:rPr lang="en-US" altLang="sv-SE" sz="1620" dirty="0">
                <a:cs typeface="+mn-ea"/>
                <a:sym typeface="+mn-ea"/>
              </a:rPr>
              <a:t>10 Non-Backwards-Compatible (NBC) CRs for Rel-16 and Rel-17</a:t>
            </a:r>
            <a:endParaRPr lang="en-US" altLang="en-US" sz="1775" dirty="0">
              <a:cs typeface="+mn-ea"/>
            </a:endParaRPr>
          </a:p>
          <a:p>
            <a:pPr lvl="3"/>
            <a:r>
              <a:rPr lang="en-US" altLang="sv-SE" sz="1440" dirty="0">
                <a:cs typeface="+mn-ea"/>
                <a:sym typeface="+mn-ea"/>
              </a:rPr>
              <a:t>Rel-16: R3-232654, R3-232660, R3-233325</a:t>
            </a:r>
            <a:endParaRPr lang="en-US" altLang="sv-SE" sz="1440" dirty="0">
              <a:cs typeface="+mn-ea"/>
              <a:sym typeface="+mn-ea"/>
            </a:endParaRPr>
          </a:p>
          <a:p>
            <a:pPr lvl="3"/>
            <a:r>
              <a:rPr lang="en-US" altLang="sv-SE" sz="1440" dirty="0">
                <a:cs typeface="+mn-ea"/>
                <a:sym typeface="+mn-ea"/>
              </a:rPr>
              <a:t>Rel-17: R3-232613, R3-232652, R3-232657, R3-232704, R3-233326, R3-233388, R3-233430</a:t>
            </a:r>
            <a:endParaRPr lang="en-US" altLang="sv-SE" sz="1440" dirty="0">
              <a:cs typeface="+mn-ea"/>
              <a:sym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4 endorsed draftCRs to RAN2 specs. </a:t>
            </a:r>
            <a:endParaRPr lang="en-US" altLang="sv-SE" sz="1800" dirty="0">
              <a:cs typeface="+mn-ea"/>
            </a:endParaRPr>
          </a:p>
          <a:p>
            <a:pPr lvl="1"/>
            <a:r>
              <a:rPr lang="en-US" altLang="sv-SE" sz="1800" dirty="0">
                <a:solidFill>
                  <a:srgbClr val="FF0000"/>
                </a:solidFill>
                <a:cs typeface="+mn-ea"/>
              </a:rPr>
              <a:t>Load on TEI handling is still high in Q2!</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one meeting room for main session which supports 2-way remote access.  </a:t>
            </a:r>
            <a:r>
              <a:rPr lang="en-US" altLang="en-US" sz="2000" dirty="0">
                <a:solidFill>
                  <a:srgbClr val="FF0000"/>
                </a:solidFill>
                <a:cs typeface="+mn-ea"/>
                <a:sym typeface="+mn-ea"/>
              </a:rPr>
              <a:t>RAN3 had a separate breakout room for offline discussion, which is used sufficiently in May meeting, thanks for the meeting host!</a:t>
            </a:r>
            <a:endParaRPr lang="en-US" altLang="en-US" sz="2000" dirty="0">
              <a:solidFill>
                <a:srgbClr val="FF0000"/>
              </a:solidFill>
              <a:cs typeface="+mn-ea"/>
              <a:sym typeface="+mn-ea"/>
            </a:endParaRPr>
          </a:p>
          <a:p>
            <a:r>
              <a:rPr lang="en-US" altLang="en-US" sz="2000" dirty="0">
                <a:cs typeface="+mn-ea"/>
                <a:sym typeface="+mn-ea"/>
              </a:rPr>
              <a:t>In general, the number of remote participants for main session is limited, less than 15. 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34277</Words>
  <Application>WPS 演示</Application>
  <PresentationFormat>全屏显示(4:3)</PresentationFormat>
  <Paragraphs>781</Paragraphs>
  <Slides>35</Slides>
  <Notes>25</Notes>
  <HiddenSlides>0</HiddenSlides>
  <MMClips>0</MMClips>
  <ScaleCrop>false</ScaleCrop>
  <HeadingPairs>
    <vt:vector size="8" baseType="variant">
      <vt:variant>
        <vt:lpstr>已用的字体</vt:lpstr>
      </vt:variant>
      <vt:variant>
        <vt:i4>9</vt:i4>
      </vt:variant>
      <vt:variant>
        <vt:lpstr>主题</vt:lpstr>
      </vt:variant>
      <vt:variant>
        <vt:i4>4</vt:i4>
      </vt:variant>
      <vt:variant>
        <vt:lpstr>嵌入 OLE 服务器</vt:lpstr>
      </vt:variant>
      <vt:variant>
        <vt:i4>2</vt:i4>
      </vt:variant>
      <vt:variant>
        <vt:lpstr>幻灯片标题</vt:lpstr>
      </vt:variant>
      <vt:variant>
        <vt:i4>35</vt:i4>
      </vt:variant>
    </vt:vector>
  </HeadingPairs>
  <TitlesOfParts>
    <vt:vector size="50" baseType="lpstr">
      <vt:lpstr>Arial</vt:lpstr>
      <vt:lpstr>宋体</vt:lpstr>
      <vt:lpstr>Wingdings</vt:lpstr>
      <vt:lpstr>Calibri</vt:lpstr>
      <vt:lpstr>MS PGothic</vt:lpstr>
      <vt:lpstr>Times New Roman</vt:lpstr>
      <vt:lpstr>Impact</vt:lpstr>
      <vt:lpstr>微软雅黑</vt:lpstr>
      <vt:lpstr>Arial Unicode MS</vt:lpstr>
      <vt:lpstr>3gpp</vt:lpstr>
      <vt:lpstr>1_3gpp</vt:lpstr>
      <vt:lpstr>2_3gpp</vt:lpstr>
      <vt:lpstr>3_3gpp</vt:lpstr>
      <vt:lpstr>Paint.Picture</vt:lpstr>
      <vt:lpstr>Paint.Picture</vt:lpstr>
      <vt:lpstr>  </vt:lpstr>
      <vt:lpstr>Executive Summary</vt:lpstr>
      <vt:lpstr>Elections and Award activities</vt:lpstr>
      <vt:lpstr>Tdoc submitted to RAN3</vt:lpstr>
      <vt:lpstr>Tdocs for each Topic</vt:lpstr>
      <vt:lpstr>Tdocs for each Topic</vt:lpstr>
      <vt:lpstr>Overview of RAN3-led Rel-18 NR SI/WIs</vt:lpstr>
      <vt:lpstr>RAN3 CRs to RAN</vt:lpstr>
      <vt:lpstr>Experience for GTW Usage in f2f meeting</vt:lpstr>
      <vt:lpstr>R18 SON/MDT WI</vt:lpstr>
      <vt:lpstr>R18 SON/MDT WI</vt:lpstr>
      <vt:lpstr>R18 SON/MDT WI</vt:lpstr>
      <vt:lpstr>R18 QoE WI</vt:lpstr>
      <vt:lpstr>R18 QoE WI</vt:lpstr>
      <vt:lpstr>R18 AI RAN WI</vt:lpstr>
      <vt:lpstr>R18 AI RAN WI</vt:lpstr>
      <vt:lpstr>R18 Positioning WI</vt:lpstr>
      <vt:lpstr>   R18 mobile IAB WI </vt:lpstr>
      <vt:lpstr>   R18 mobile IAB WI </vt:lpstr>
      <vt:lpstr>R18 Mobility Enh. WI</vt:lpstr>
      <vt:lpstr>R18 MBS WI</vt:lpstr>
      <vt:lpstr>R18 Sidelink Relay WI</vt:lpstr>
      <vt:lpstr>R18 NR NTN WI</vt:lpstr>
      <vt:lpstr>R18 IoT NTN WI</vt:lpstr>
      <vt:lpstr>R18 UAV WI</vt:lpstr>
      <vt:lpstr>R18 NR MT-SDT WI</vt:lpstr>
      <vt:lpstr>R18 NR Redcap WI</vt:lpstr>
      <vt:lpstr>R18 NR Network ES WI</vt:lpstr>
      <vt:lpstr>R18 eNPN WI</vt:lpstr>
      <vt:lpstr>R18 TRS and URLLC WI</vt:lpstr>
      <vt:lpstr>R18 RAN Slicing WI</vt:lpstr>
      <vt:lpstr>TEI Corrections</vt:lpstr>
      <vt:lpstr>TEI Corrections</vt:lpstr>
      <vt:lpstr>RAN3 first f2f Social Event after Pandemic</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794</cp:revision>
  <cp:lastPrinted>2018-03-14T16:55:00Z</cp:lastPrinted>
  <dcterms:created xsi:type="dcterms:W3CDTF">2009-11-27T05:15:00Z</dcterms:created>
  <dcterms:modified xsi:type="dcterms:W3CDTF">2023-06-05T11:19:43Z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y fmtid="{D5CDD505-2E9C-101B-9397-08002B2CF9AE}" pid="4" name="ICV">
    <vt:lpwstr>6C7D88DBA5AB4CCC9971DAE80E6625C2</vt:lpwstr>
  </property>
</Properties>
</file>