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1.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22"/>
  </p:notesMasterIdLst>
  <p:handoutMasterIdLst>
    <p:handoutMasterId r:id="rId23"/>
  </p:handoutMasterIdLst>
  <p:sldIdLst>
    <p:sldId id="341" r:id="rId2"/>
    <p:sldId id="434" r:id="rId3"/>
    <p:sldId id="458" r:id="rId4"/>
    <p:sldId id="421" r:id="rId5"/>
    <p:sldId id="464" r:id="rId6"/>
    <p:sldId id="447" r:id="rId7"/>
    <p:sldId id="459" r:id="rId8"/>
    <p:sldId id="460" r:id="rId9"/>
    <p:sldId id="461" r:id="rId10"/>
    <p:sldId id="445" r:id="rId11"/>
    <p:sldId id="413" r:id="rId12"/>
    <p:sldId id="401" r:id="rId13"/>
    <p:sldId id="465" r:id="rId14"/>
    <p:sldId id="381" r:id="rId15"/>
    <p:sldId id="451" r:id="rId16"/>
    <p:sldId id="463" r:id="rId17"/>
    <p:sldId id="462" r:id="rId18"/>
    <p:sldId id="466" r:id="rId19"/>
    <p:sldId id="452" r:id="rId20"/>
    <p:sldId id="453" r:id="rId21"/>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4679" autoAdjust="0"/>
  </p:normalViewPr>
  <p:slideViewPr>
    <p:cSldViewPr snapToGrid="0">
      <p:cViewPr varScale="1">
        <p:scale>
          <a:sx n="55" d="100"/>
          <a:sy n="55" d="100"/>
        </p:scale>
        <p:origin x="468" y="4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59" d="100"/>
          <a:sy n="59" d="100"/>
        </p:scale>
        <p:origin x="3288" y="72"/>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oleObject" Target="file:///C:\Users\mtk65284\Documents\3GPP\tsg_ran\WG2_RL2\TSGR2_122\tdocList_2020-11-19_20h10-STATS.xlsx" TargetMode="External"/><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oleObject" Target="file:///C:\Users\mtk65284\Documents\3GPP\tsg_ran\WG2_RL2\TSGR2_122\tdocList_2020-11-19_20h10-STATS.xlsx" TargetMode="External"/><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oleObject" Target="file:///C:\Users\mtk65284\Documents\3GPP\tsg_ran\WG2_RL2\TSGR2_122\tdocList_2020-11-19_20h10-STATS.xlsx" TargetMode="External"/><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oleObject" Target="file:///C:\Users\mtk65284\Documents\3GPP\tsg_ran\WG2_RL2\TSGR2_122\tdocList_2020-11-19_20h10-STATS.xlsx" TargetMode="External"/><Relationship Id="rId2" Type="http://schemas.microsoft.com/office/2011/relationships/chartColorStyle" Target="colors12.xml"/><Relationship Id="rId1" Type="http://schemas.microsoft.com/office/2011/relationships/chartStyle" Target="style12.xml"/></Relationships>
</file>

<file path=ppt/charts/_rels/chart2.xml.rels><?xml version="1.0" encoding="UTF-8" standalone="yes"?>
<Relationships xmlns="http://schemas.openxmlformats.org/package/2006/relationships"><Relationship Id="rId3" Type="http://schemas.openxmlformats.org/officeDocument/2006/relationships/oleObject" Target="file:///C:\Users\mtk65284\Documents\3GPP\tsg_ran\WG2_RL2\TSGR2_121bis-e\tdocList_2020-11-19_20h10-STATS.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C:\Users\mtk65284\Documents\3GPP\tsg_ran\WG2_RL2\TSGR2_122\tdocList_2020-11-19_20h10-STATS.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file:///C:\Users\mtk65284\Documents\3GPP\tsg_ran\WG2_RL2\TSGR2_121bis-e\tdocList_2020-11-19_20h10-STATS.xlsx" TargetMode="External"/><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oleObject" Target="file:///C:\Users\mtk65284\Documents\3GPP\tsg_ran\WG2_RL2\TSGR2_122\tdocList_2020-11-19_20h10-STATS.xlsx" TargetMode="External"/><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oleObject" Target="file:///C:\Users\mtk65284\Documents\3GPP\tsg_ran\WG2_RL2\TSGR2_121bis-e\tdocList_2020-11-19_20h10-STATS.xlsx" TargetMode="External"/><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oleObject" Target="file:///C:\Users\mtk65284\Documents\3GPP\tsg_ran\WG2_RL2\TSGR2_122\tdocList_2020-11-19_20h10-STATS.xlsx" TargetMode="External"/><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oleObject" Target="file:///C:\Users\mtk65284\Documents\3GPP\tsg_ran\WG2_RL2\TSGR2_121bis-e\tdocList_2020-11-19_20h10-STATS.xlsx" TargetMode="External"/><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oleObject" Target="file:///C:\Users\mtk65284\Documents\3GPP\tsg_ran\WG2_RL2\TSGR2_122\tdocList_2020-11-19_20h10-STATS.xlsx" TargetMode="External"/><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122 NR Maintenance R15 R16 </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7.9247594050743664E-2"/>
          <c:y val="0.14333333333333334"/>
          <c:w val="0.89019685039370078"/>
          <c:h val="0.39035870516185478"/>
        </c:manualLayout>
      </c:layout>
      <c:barChart>
        <c:barDir val="col"/>
        <c:grouping val="clustered"/>
        <c:varyColors val="0"/>
        <c:ser>
          <c:idx val="0"/>
          <c:order val="0"/>
          <c:tx>
            <c:strRef>
              <c:f>STAT!$C$1</c:f>
              <c:strCache>
                <c:ptCount val="1"/>
                <c:pt idx="0">
                  <c:v>Agreed CRs</c:v>
                </c:pt>
              </c:strCache>
            </c:strRef>
          </c:tx>
          <c:spPr>
            <a:solidFill>
              <a:schemeClr val="accent1"/>
            </a:solidFill>
            <a:ln>
              <a:noFill/>
            </a:ln>
            <a:effectLst/>
          </c:spPr>
          <c:invertIfNegative val="0"/>
          <c:cat>
            <c:strRef>
              <c:f>STAT!$B$2:$B$7</c:f>
              <c:strCache>
                <c:ptCount val="6"/>
                <c:pt idx="0">
                  <c:v>Stage-2</c:v>
                </c:pt>
                <c:pt idx="1">
                  <c:v>User Plane</c:v>
                </c:pt>
                <c:pt idx="2">
                  <c:v>Control Plane</c:v>
                </c:pt>
                <c:pt idx="3">
                  <c:v>NR V2X</c:v>
                </c:pt>
                <c:pt idx="4">
                  <c:v>NR Positioning</c:v>
                </c:pt>
                <c:pt idx="5">
                  <c:v>NR SON MDT</c:v>
                </c:pt>
              </c:strCache>
            </c:strRef>
          </c:cat>
          <c:val>
            <c:numRef>
              <c:f>STAT!$C$2:$C$7</c:f>
              <c:numCache>
                <c:formatCode>General</c:formatCode>
                <c:ptCount val="6"/>
                <c:pt idx="0">
                  <c:v>1</c:v>
                </c:pt>
                <c:pt idx="1">
                  <c:v>0</c:v>
                </c:pt>
                <c:pt idx="2">
                  <c:v>18</c:v>
                </c:pt>
                <c:pt idx="3">
                  <c:v>3</c:v>
                </c:pt>
                <c:pt idx="4">
                  <c:v>7</c:v>
                </c:pt>
                <c:pt idx="5">
                  <c:v>2</c:v>
                </c:pt>
              </c:numCache>
            </c:numRef>
          </c:val>
          <c:extLst>
            <c:ext xmlns:c16="http://schemas.microsoft.com/office/drawing/2014/chart" uri="{C3380CC4-5D6E-409C-BE32-E72D297353CC}">
              <c16:uniqueId val="{00000000-F786-4A18-9B79-A154E2F3DD01}"/>
            </c:ext>
          </c:extLst>
        </c:ser>
        <c:ser>
          <c:idx val="1"/>
          <c:order val="1"/>
          <c:tx>
            <c:strRef>
              <c:f>STAT!$D$1</c:f>
              <c:strCache>
                <c:ptCount val="1"/>
                <c:pt idx="0">
                  <c:v>Tdocs 122</c:v>
                </c:pt>
              </c:strCache>
            </c:strRef>
          </c:tx>
          <c:spPr>
            <a:solidFill>
              <a:schemeClr val="accent2"/>
            </a:solidFill>
            <a:ln>
              <a:noFill/>
            </a:ln>
            <a:effectLst/>
          </c:spPr>
          <c:invertIfNegative val="0"/>
          <c:cat>
            <c:strRef>
              <c:f>STAT!$B$2:$B$7</c:f>
              <c:strCache>
                <c:ptCount val="6"/>
                <c:pt idx="0">
                  <c:v>Stage-2</c:v>
                </c:pt>
                <c:pt idx="1">
                  <c:v>User Plane</c:v>
                </c:pt>
                <c:pt idx="2">
                  <c:v>Control Plane</c:v>
                </c:pt>
                <c:pt idx="3">
                  <c:v>NR V2X</c:v>
                </c:pt>
                <c:pt idx="4">
                  <c:v>NR Positioning</c:v>
                </c:pt>
                <c:pt idx="5">
                  <c:v>NR SON MDT</c:v>
                </c:pt>
              </c:strCache>
            </c:strRef>
          </c:cat>
          <c:val>
            <c:numRef>
              <c:f>STAT!$D$2:$D$7</c:f>
              <c:numCache>
                <c:formatCode>General</c:formatCode>
                <c:ptCount val="6"/>
                <c:pt idx="0">
                  <c:v>6</c:v>
                </c:pt>
                <c:pt idx="1">
                  <c:v>0</c:v>
                </c:pt>
                <c:pt idx="2">
                  <c:v>71</c:v>
                </c:pt>
                <c:pt idx="3">
                  <c:v>13</c:v>
                </c:pt>
                <c:pt idx="4">
                  <c:v>23</c:v>
                </c:pt>
                <c:pt idx="5">
                  <c:v>14</c:v>
                </c:pt>
              </c:numCache>
            </c:numRef>
          </c:val>
          <c:extLst>
            <c:ext xmlns:c16="http://schemas.microsoft.com/office/drawing/2014/chart" uri="{C3380CC4-5D6E-409C-BE32-E72D297353CC}">
              <c16:uniqueId val="{00000001-F786-4A18-9B79-A154E2F3DD01}"/>
            </c:ext>
          </c:extLst>
        </c:ser>
        <c:ser>
          <c:idx val="2"/>
          <c:order val="2"/>
          <c:tx>
            <c:strRef>
              <c:f>STAT!$E$1</c:f>
              <c:strCache>
                <c:ptCount val="1"/>
                <c:pt idx="0">
                  <c:v>Drafts</c:v>
                </c:pt>
              </c:strCache>
            </c:strRef>
          </c:tx>
          <c:spPr>
            <a:solidFill>
              <a:schemeClr val="accent3"/>
            </a:solidFill>
            <a:ln>
              <a:noFill/>
            </a:ln>
            <a:effectLst/>
          </c:spPr>
          <c:invertIfNegative val="0"/>
          <c:cat>
            <c:strRef>
              <c:f>STAT!$B$2:$B$7</c:f>
              <c:strCache>
                <c:ptCount val="6"/>
                <c:pt idx="0">
                  <c:v>Stage-2</c:v>
                </c:pt>
                <c:pt idx="1">
                  <c:v>User Plane</c:v>
                </c:pt>
                <c:pt idx="2">
                  <c:v>Control Plane</c:v>
                </c:pt>
                <c:pt idx="3">
                  <c:v>NR V2X</c:v>
                </c:pt>
                <c:pt idx="4">
                  <c:v>NR Positioning</c:v>
                </c:pt>
                <c:pt idx="5">
                  <c:v>NR SON MDT</c:v>
                </c:pt>
              </c:strCache>
            </c:strRef>
          </c:cat>
          <c:val>
            <c:numRef>
              <c:f>STAT!$E$2:$E$7</c:f>
              <c:numCache>
                <c:formatCode>General</c:formatCode>
                <c:ptCount val="6"/>
                <c:pt idx="2">
                  <c:v>17</c:v>
                </c:pt>
                <c:pt idx="3">
                  <c:v>14</c:v>
                </c:pt>
                <c:pt idx="4">
                  <c:v>15</c:v>
                </c:pt>
              </c:numCache>
            </c:numRef>
          </c:val>
          <c:extLst>
            <c:ext xmlns:c16="http://schemas.microsoft.com/office/drawing/2014/chart" uri="{C3380CC4-5D6E-409C-BE32-E72D297353CC}">
              <c16:uniqueId val="{00000002-F786-4A18-9B79-A154E2F3DD01}"/>
            </c:ext>
          </c:extLst>
        </c:ser>
        <c:dLbls>
          <c:showLegendKey val="0"/>
          <c:showVal val="0"/>
          <c:showCatName val="0"/>
          <c:showSerName val="0"/>
          <c:showPercent val="0"/>
          <c:showBubbleSize val="0"/>
        </c:dLbls>
        <c:gapWidth val="219"/>
        <c:overlap val="-27"/>
        <c:axId val="722488352"/>
        <c:axId val="722500832"/>
      </c:barChart>
      <c:catAx>
        <c:axId val="72248835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722500832"/>
        <c:crosses val="autoZero"/>
        <c:auto val="1"/>
        <c:lblAlgn val="ctr"/>
        <c:lblOffset val="100"/>
        <c:noMultiLvlLbl val="0"/>
      </c:catAx>
      <c:valAx>
        <c:axId val="72250083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722488352"/>
        <c:crosses val="autoZero"/>
        <c:crossBetween val="between"/>
      </c:valAx>
      <c:spPr>
        <a:noFill/>
        <a:ln>
          <a:noFill/>
        </a:ln>
        <a:effectLst/>
      </c:spPr>
    </c:plotArea>
    <c:legend>
      <c:legendPos val="b"/>
      <c:layout>
        <c:manualLayout>
          <c:xMode val="edge"/>
          <c:yMode val="edge"/>
          <c:x val="0.29069252848581639"/>
          <c:y val="0.66960592400158347"/>
          <c:w val="0.40144561414854679"/>
          <c:h val="0.10108059082297242"/>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On-line (h)</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STAT!$C$78</c:f>
              <c:strCache>
                <c:ptCount val="1"/>
                <c:pt idx="0">
                  <c:v>GTW (h)</c:v>
                </c:pt>
              </c:strCache>
            </c:strRef>
          </c:tx>
          <c:spPr>
            <a:solidFill>
              <a:schemeClr val="accent1"/>
            </a:solidFill>
            <a:ln>
              <a:noFill/>
            </a:ln>
            <a:effectLst/>
          </c:spPr>
          <c:invertIfNegative val="0"/>
          <c:cat>
            <c:strRef>
              <c:f>STAT!$B$89:$B$97</c:f>
              <c:strCache>
                <c:ptCount val="9"/>
                <c:pt idx="0">
                  <c:v>R2 116bis-e</c:v>
                </c:pt>
                <c:pt idx="1">
                  <c:v>R2 117-e</c:v>
                </c:pt>
                <c:pt idx="2">
                  <c:v>R2 118-e</c:v>
                </c:pt>
                <c:pt idx="3">
                  <c:v>R2 119-e</c:v>
                </c:pt>
                <c:pt idx="4">
                  <c:v>R2 119bis-e</c:v>
                </c:pt>
                <c:pt idx="5">
                  <c:v>R2 120</c:v>
                </c:pt>
                <c:pt idx="6">
                  <c:v>R2 121</c:v>
                </c:pt>
                <c:pt idx="7">
                  <c:v>R2 121bis-e</c:v>
                </c:pt>
                <c:pt idx="8">
                  <c:v>R2 122</c:v>
                </c:pt>
              </c:strCache>
            </c:strRef>
          </c:cat>
          <c:val>
            <c:numRef>
              <c:f>STAT!$C$89:$C$97</c:f>
              <c:numCache>
                <c:formatCode>General</c:formatCode>
                <c:ptCount val="9"/>
                <c:pt idx="0">
                  <c:v>57</c:v>
                </c:pt>
                <c:pt idx="1">
                  <c:v>80.900000000000006</c:v>
                </c:pt>
                <c:pt idx="2">
                  <c:v>76.2</c:v>
                </c:pt>
                <c:pt idx="3">
                  <c:v>67.8</c:v>
                </c:pt>
                <c:pt idx="4">
                  <c:v>68.5</c:v>
                </c:pt>
                <c:pt idx="5">
                  <c:v>114</c:v>
                </c:pt>
                <c:pt idx="6">
                  <c:v>117.75</c:v>
                </c:pt>
                <c:pt idx="7">
                  <c:v>71.5</c:v>
                </c:pt>
                <c:pt idx="8">
                  <c:v>110</c:v>
                </c:pt>
              </c:numCache>
            </c:numRef>
          </c:val>
          <c:extLst>
            <c:ext xmlns:c16="http://schemas.microsoft.com/office/drawing/2014/chart" uri="{C3380CC4-5D6E-409C-BE32-E72D297353CC}">
              <c16:uniqueId val="{00000000-E64D-4534-A6B0-8B26194BACB0}"/>
            </c:ext>
          </c:extLst>
        </c:ser>
        <c:dLbls>
          <c:showLegendKey val="0"/>
          <c:showVal val="0"/>
          <c:showCatName val="0"/>
          <c:showSerName val="0"/>
          <c:showPercent val="0"/>
          <c:showBubbleSize val="0"/>
        </c:dLbls>
        <c:gapWidth val="219"/>
        <c:overlap val="-27"/>
        <c:axId val="-185624064"/>
        <c:axId val="-185627872"/>
      </c:barChart>
      <c:catAx>
        <c:axId val="-18562406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85627872"/>
        <c:crosses val="autoZero"/>
        <c:auto val="1"/>
        <c:lblAlgn val="ctr"/>
        <c:lblOffset val="100"/>
        <c:noMultiLvlLbl val="0"/>
      </c:catAx>
      <c:valAx>
        <c:axId val="-18562787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8562406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sz="1400" b="0" i="0" u="none" strike="noStrike" kern="1200" spc="0" baseline="0">
                <a:solidFill>
                  <a:sysClr val="windowText" lastClr="000000">
                    <a:lumMod val="65000"/>
                    <a:lumOff val="35000"/>
                  </a:sysClr>
                </a:solidFill>
                <a:latin typeface="+mn-lt"/>
                <a:ea typeface="+mn-ea"/>
                <a:cs typeface="+mn-cs"/>
              </a:defRPr>
            </a:pPr>
            <a:r>
              <a:rPr lang="en-US" sz="1400" b="0" i="0" baseline="0">
                <a:effectLst/>
              </a:rPr>
              <a:t>AT Tech Offline Disc</a:t>
            </a:r>
            <a:endParaRPr lang="en-GB" sz="1100">
              <a:effectLst/>
            </a:endParaRPr>
          </a:p>
        </c:rich>
      </c:tx>
      <c:overlay val="0"/>
      <c:spPr>
        <a:noFill/>
        <a:ln>
          <a:noFill/>
        </a:ln>
        <a:effectLst/>
      </c:spPr>
      <c:txPr>
        <a:bodyPr rot="0" spcFirstLastPara="1" vertOverflow="ellipsis" vert="horz" wrap="square"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sz="1400" b="0" i="0" u="none" strike="noStrike" kern="1200" spc="0" baseline="0">
              <a:solidFill>
                <a:sysClr val="windowText" lastClr="000000">
                  <a:lumMod val="65000"/>
                  <a:lumOff val="35000"/>
                </a:sysClr>
              </a:solidFill>
              <a:latin typeface="+mn-lt"/>
              <a:ea typeface="+mn-ea"/>
              <a:cs typeface="+mn-cs"/>
            </a:defRPr>
          </a:pPr>
          <a:endParaRPr lang="en-US"/>
        </a:p>
      </c:txPr>
    </c:title>
    <c:autoTitleDeleted val="0"/>
    <c:plotArea>
      <c:layout/>
      <c:barChart>
        <c:barDir val="col"/>
        <c:grouping val="clustered"/>
        <c:varyColors val="0"/>
        <c:ser>
          <c:idx val="0"/>
          <c:order val="0"/>
          <c:tx>
            <c:strRef>
              <c:f>STAT!$F$78</c:f>
              <c:strCache>
                <c:ptCount val="1"/>
                <c:pt idx="0">
                  <c:v>Email Disc (no)</c:v>
                </c:pt>
              </c:strCache>
            </c:strRef>
          </c:tx>
          <c:spPr>
            <a:solidFill>
              <a:schemeClr val="accent1"/>
            </a:solidFill>
            <a:ln>
              <a:noFill/>
            </a:ln>
            <a:effectLst/>
          </c:spPr>
          <c:invertIfNegative val="0"/>
          <c:cat>
            <c:strRef>
              <c:f>STAT!$B$88:$B$97</c:f>
              <c:strCache>
                <c:ptCount val="10"/>
                <c:pt idx="0">
                  <c:v>R2 116-e</c:v>
                </c:pt>
                <c:pt idx="1">
                  <c:v>R2 116bis-e</c:v>
                </c:pt>
                <c:pt idx="2">
                  <c:v>R2 117-e</c:v>
                </c:pt>
                <c:pt idx="3">
                  <c:v>R2 118-e</c:v>
                </c:pt>
                <c:pt idx="4">
                  <c:v>R2 119-e</c:v>
                </c:pt>
                <c:pt idx="5">
                  <c:v>R2 119bis-e</c:v>
                </c:pt>
                <c:pt idx="6">
                  <c:v>R2 120</c:v>
                </c:pt>
                <c:pt idx="7">
                  <c:v>R2 121</c:v>
                </c:pt>
                <c:pt idx="8">
                  <c:v>R2 121bis-e</c:v>
                </c:pt>
                <c:pt idx="9">
                  <c:v>R2 122</c:v>
                </c:pt>
              </c:strCache>
            </c:strRef>
          </c:cat>
          <c:val>
            <c:numRef>
              <c:f>STAT!$F$88:$F$97</c:f>
              <c:numCache>
                <c:formatCode>General</c:formatCode>
                <c:ptCount val="10"/>
                <c:pt idx="0">
                  <c:v>124</c:v>
                </c:pt>
                <c:pt idx="1">
                  <c:v>103</c:v>
                </c:pt>
                <c:pt idx="2">
                  <c:v>187</c:v>
                </c:pt>
                <c:pt idx="3">
                  <c:v>180</c:v>
                </c:pt>
                <c:pt idx="4">
                  <c:v>137</c:v>
                </c:pt>
                <c:pt idx="5">
                  <c:v>92</c:v>
                </c:pt>
                <c:pt idx="6">
                  <c:v>98</c:v>
                </c:pt>
                <c:pt idx="7">
                  <c:v>94</c:v>
                </c:pt>
                <c:pt idx="8">
                  <c:v>105</c:v>
                </c:pt>
                <c:pt idx="9">
                  <c:v>109</c:v>
                </c:pt>
              </c:numCache>
            </c:numRef>
          </c:val>
          <c:extLst>
            <c:ext xmlns:c16="http://schemas.microsoft.com/office/drawing/2014/chart" uri="{C3380CC4-5D6E-409C-BE32-E72D297353CC}">
              <c16:uniqueId val="{00000000-49A8-4947-83F0-9AAE11ECE23E}"/>
            </c:ext>
          </c:extLst>
        </c:ser>
        <c:dLbls>
          <c:showLegendKey val="0"/>
          <c:showVal val="0"/>
          <c:showCatName val="0"/>
          <c:showSerName val="0"/>
          <c:showPercent val="0"/>
          <c:showBubbleSize val="0"/>
        </c:dLbls>
        <c:gapWidth val="219"/>
        <c:overlap val="-27"/>
        <c:axId val="-185626240"/>
        <c:axId val="-185627328"/>
      </c:barChart>
      <c:catAx>
        <c:axId val="-18562624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85627328"/>
        <c:crosses val="autoZero"/>
        <c:auto val="1"/>
        <c:lblAlgn val="ctr"/>
        <c:lblOffset val="100"/>
        <c:noMultiLvlLbl val="0"/>
      </c:catAx>
      <c:valAx>
        <c:axId val="-18562732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8562624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Drafts</a:t>
            </a:r>
            <a:r>
              <a:rPr lang="en-GB" baseline="0"/>
              <a:t> Offline Folders</a:t>
            </a:r>
            <a:endParaRPr lang="en-GB"/>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STAT!$D$78</c:f>
              <c:strCache>
                <c:ptCount val="1"/>
                <c:pt idx="0">
                  <c:v>Draft files (no)</c:v>
                </c:pt>
              </c:strCache>
            </c:strRef>
          </c:tx>
          <c:spPr>
            <a:solidFill>
              <a:schemeClr val="accent1"/>
            </a:solidFill>
            <a:ln>
              <a:noFill/>
            </a:ln>
            <a:effectLst/>
          </c:spPr>
          <c:invertIfNegative val="0"/>
          <c:cat>
            <c:strRef>
              <c:f>STAT!$B$88:$B$97</c:f>
              <c:strCache>
                <c:ptCount val="10"/>
                <c:pt idx="0">
                  <c:v>R2 116-e</c:v>
                </c:pt>
                <c:pt idx="1">
                  <c:v>R2 116bis-e</c:v>
                </c:pt>
                <c:pt idx="2">
                  <c:v>R2 117-e</c:v>
                </c:pt>
                <c:pt idx="3">
                  <c:v>R2 118-e</c:v>
                </c:pt>
                <c:pt idx="4">
                  <c:v>R2 119-e</c:v>
                </c:pt>
                <c:pt idx="5">
                  <c:v>R2 119bis-e</c:v>
                </c:pt>
                <c:pt idx="6">
                  <c:v>R2 120</c:v>
                </c:pt>
                <c:pt idx="7">
                  <c:v>R2 121</c:v>
                </c:pt>
                <c:pt idx="8">
                  <c:v>R2 121bis-e</c:v>
                </c:pt>
                <c:pt idx="9">
                  <c:v>R2 122</c:v>
                </c:pt>
              </c:strCache>
            </c:strRef>
          </c:cat>
          <c:val>
            <c:numRef>
              <c:f>STAT!$D$88:$D$97</c:f>
              <c:numCache>
                <c:formatCode>General</c:formatCode>
                <c:ptCount val="10"/>
                <c:pt idx="0">
                  <c:v>2957</c:v>
                </c:pt>
                <c:pt idx="1">
                  <c:v>2351</c:v>
                </c:pt>
                <c:pt idx="2">
                  <c:v>4229</c:v>
                </c:pt>
                <c:pt idx="3">
                  <c:v>4236</c:v>
                </c:pt>
                <c:pt idx="4">
                  <c:v>2846</c:v>
                </c:pt>
                <c:pt idx="5">
                  <c:v>1948</c:v>
                </c:pt>
                <c:pt idx="6">
                  <c:v>1027</c:v>
                </c:pt>
                <c:pt idx="7">
                  <c:v>1081</c:v>
                </c:pt>
                <c:pt idx="8">
                  <c:v>3015</c:v>
                </c:pt>
                <c:pt idx="9">
                  <c:v>956</c:v>
                </c:pt>
              </c:numCache>
            </c:numRef>
          </c:val>
          <c:extLst>
            <c:ext xmlns:c16="http://schemas.microsoft.com/office/drawing/2014/chart" uri="{C3380CC4-5D6E-409C-BE32-E72D297353CC}">
              <c16:uniqueId val="{00000000-842D-4716-AC72-2C5D8ACD75D3}"/>
            </c:ext>
          </c:extLst>
        </c:ser>
        <c:ser>
          <c:idx val="1"/>
          <c:order val="1"/>
          <c:tx>
            <c:strRef>
              <c:f>STAT!$E$78</c:f>
              <c:strCache>
                <c:ptCount val="1"/>
                <c:pt idx="0">
                  <c:v>Draft size (MB)</c:v>
                </c:pt>
              </c:strCache>
            </c:strRef>
          </c:tx>
          <c:spPr>
            <a:solidFill>
              <a:schemeClr val="accent2"/>
            </a:solidFill>
            <a:ln>
              <a:noFill/>
            </a:ln>
            <a:effectLst/>
          </c:spPr>
          <c:invertIfNegative val="0"/>
          <c:cat>
            <c:strRef>
              <c:f>STAT!$B$88:$B$97</c:f>
              <c:strCache>
                <c:ptCount val="10"/>
                <c:pt idx="0">
                  <c:v>R2 116-e</c:v>
                </c:pt>
                <c:pt idx="1">
                  <c:v>R2 116bis-e</c:v>
                </c:pt>
                <c:pt idx="2">
                  <c:v>R2 117-e</c:v>
                </c:pt>
                <c:pt idx="3">
                  <c:v>R2 118-e</c:v>
                </c:pt>
                <c:pt idx="4">
                  <c:v>R2 119-e</c:v>
                </c:pt>
                <c:pt idx="5">
                  <c:v>R2 119bis-e</c:v>
                </c:pt>
                <c:pt idx="6">
                  <c:v>R2 120</c:v>
                </c:pt>
                <c:pt idx="7">
                  <c:v>R2 121</c:v>
                </c:pt>
                <c:pt idx="8">
                  <c:v>R2 121bis-e</c:v>
                </c:pt>
                <c:pt idx="9">
                  <c:v>R2 122</c:v>
                </c:pt>
              </c:strCache>
            </c:strRef>
          </c:cat>
          <c:val>
            <c:numRef>
              <c:f>STAT!$E$88:$E$97</c:f>
              <c:numCache>
                <c:formatCode>General</c:formatCode>
                <c:ptCount val="10"/>
                <c:pt idx="0">
                  <c:v>474</c:v>
                </c:pt>
                <c:pt idx="1">
                  <c:v>357</c:v>
                </c:pt>
                <c:pt idx="2">
                  <c:v>851</c:v>
                </c:pt>
                <c:pt idx="3">
                  <c:v>1550</c:v>
                </c:pt>
                <c:pt idx="4">
                  <c:v>800</c:v>
                </c:pt>
                <c:pt idx="5">
                  <c:v>301</c:v>
                </c:pt>
                <c:pt idx="6">
                  <c:v>164</c:v>
                </c:pt>
                <c:pt idx="7">
                  <c:v>146</c:v>
                </c:pt>
                <c:pt idx="8">
                  <c:v>471</c:v>
                </c:pt>
                <c:pt idx="9">
                  <c:v>208</c:v>
                </c:pt>
              </c:numCache>
            </c:numRef>
          </c:val>
          <c:extLst>
            <c:ext xmlns:c16="http://schemas.microsoft.com/office/drawing/2014/chart" uri="{C3380CC4-5D6E-409C-BE32-E72D297353CC}">
              <c16:uniqueId val="{00000001-842D-4716-AC72-2C5D8ACD75D3}"/>
            </c:ext>
          </c:extLst>
        </c:ser>
        <c:dLbls>
          <c:showLegendKey val="0"/>
          <c:showVal val="0"/>
          <c:showCatName val="0"/>
          <c:showSerName val="0"/>
          <c:showPercent val="0"/>
          <c:showBubbleSize val="0"/>
        </c:dLbls>
        <c:gapWidth val="219"/>
        <c:overlap val="-27"/>
        <c:axId val="1615962912"/>
        <c:axId val="1615968736"/>
      </c:barChart>
      <c:catAx>
        <c:axId val="161596291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615968736"/>
        <c:crosses val="autoZero"/>
        <c:auto val="1"/>
        <c:lblAlgn val="ctr"/>
        <c:lblOffset val="100"/>
        <c:noMultiLvlLbl val="0"/>
      </c:catAx>
      <c:valAx>
        <c:axId val="161596873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615962912"/>
        <c:crosses val="autoZero"/>
        <c:crossBetween val="between"/>
      </c:valAx>
      <c:spPr>
        <a:noFill/>
        <a:ln>
          <a:noFill/>
        </a:ln>
        <a:effectLst/>
      </c:spPr>
    </c:plotArea>
    <c:legend>
      <c:legendPos val="b"/>
      <c:layout>
        <c:manualLayout>
          <c:xMode val="edge"/>
          <c:yMode val="edge"/>
          <c:x val="0.28850655967105354"/>
          <c:y val="0.83430395331855445"/>
          <c:w val="0.45917531153955476"/>
          <c:h val="8.7721725405957643E-2"/>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121bis-e NR Maintenance R15 R16 </a:t>
            </a:r>
          </a:p>
        </c:rich>
      </c:tx>
      <c:layout>
        <c:manualLayout>
          <c:xMode val="edge"/>
          <c:yMode val="edge"/>
          <c:x val="0.25876523122265144"/>
          <c:y val="7.621951219512195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7.9247594050743664E-2"/>
          <c:y val="0.14333333333333334"/>
          <c:w val="0.89019685039370078"/>
          <c:h val="0.39035870516185478"/>
        </c:manualLayout>
      </c:layout>
      <c:barChart>
        <c:barDir val="col"/>
        <c:grouping val="clustered"/>
        <c:varyColors val="0"/>
        <c:ser>
          <c:idx val="0"/>
          <c:order val="0"/>
          <c:tx>
            <c:strRef>
              <c:f>STAT!$C$1</c:f>
              <c:strCache>
                <c:ptCount val="1"/>
                <c:pt idx="0">
                  <c:v>IPA CRs</c:v>
                </c:pt>
              </c:strCache>
            </c:strRef>
          </c:tx>
          <c:spPr>
            <a:solidFill>
              <a:schemeClr val="accent1"/>
            </a:solidFill>
            <a:ln>
              <a:noFill/>
            </a:ln>
            <a:effectLst/>
          </c:spPr>
          <c:invertIfNegative val="0"/>
          <c:cat>
            <c:strRef>
              <c:f>STAT!$B$2:$B$7</c:f>
              <c:strCache>
                <c:ptCount val="6"/>
                <c:pt idx="0">
                  <c:v>Stage-2</c:v>
                </c:pt>
                <c:pt idx="1">
                  <c:v>User Plane</c:v>
                </c:pt>
                <c:pt idx="2">
                  <c:v>Control Plane</c:v>
                </c:pt>
                <c:pt idx="3">
                  <c:v>NR V2X</c:v>
                </c:pt>
                <c:pt idx="4">
                  <c:v>NR Positioning</c:v>
                </c:pt>
                <c:pt idx="5">
                  <c:v>NR SON MDT</c:v>
                </c:pt>
              </c:strCache>
            </c:strRef>
          </c:cat>
          <c:val>
            <c:numRef>
              <c:f>STAT!$C$2:$C$7</c:f>
              <c:numCache>
                <c:formatCode>General</c:formatCode>
                <c:ptCount val="6"/>
                <c:pt idx="0">
                  <c:v>0</c:v>
                </c:pt>
                <c:pt idx="1">
                  <c:v>0</c:v>
                </c:pt>
                <c:pt idx="2">
                  <c:v>11</c:v>
                </c:pt>
                <c:pt idx="3">
                  <c:v>3</c:v>
                </c:pt>
                <c:pt idx="4">
                  <c:v>6</c:v>
                </c:pt>
                <c:pt idx="5">
                  <c:v>0</c:v>
                </c:pt>
              </c:numCache>
            </c:numRef>
          </c:val>
          <c:extLst>
            <c:ext xmlns:c16="http://schemas.microsoft.com/office/drawing/2014/chart" uri="{C3380CC4-5D6E-409C-BE32-E72D297353CC}">
              <c16:uniqueId val="{00000000-5810-4C31-B390-F2F8CE03599C}"/>
            </c:ext>
          </c:extLst>
        </c:ser>
        <c:ser>
          <c:idx val="1"/>
          <c:order val="1"/>
          <c:tx>
            <c:strRef>
              <c:f>STAT!$D$1</c:f>
              <c:strCache>
                <c:ptCount val="1"/>
                <c:pt idx="0">
                  <c:v>Tdocs 121bis-e</c:v>
                </c:pt>
              </c:strCache>
            </c:strRef>
          </c:tx>
          <c:spPr>
            <a:solidFill>
              <a:schemeClr val="accent2"/>
            </a:solidFill>
            <a:ln>
              <a:noFill/>
            </a:ln>
            <a:effectLst/>
          </c:spPr>
          <c:invertIfNegative val="0"/>
          <c:cat>
            <c:strRef>
              <c:f>STAT!$B$2:$B$7</c:f>
              <c:strCache>
                <c:ptCount val="6"/>
                <c:pt idx="0">
                  <c:v>Stage-2</c:v>
                </c:pt>
                <c:pt idx="1">
                  <c:v>User Plane</c:v>
                </c:pt>
                <c:pt idx="2">
                  <c:v>Control Plane</c:v>
                </c:pt>
                <c:pt idx="3">
                  <c:v>NR V2X</c:v>
                </c:pt>
                <c:pt idx="4">
                  <c:v>NR Positioning</c:v>
                </c:pt>
                <c:pt idx="5">
                  <c:v>NR SON MDT</c:v>
                </c:pt>
              </c:strCache>
            </c:strRef>
          </c:cat>
          <c:val>
            <c:numRef>
              <c:f>STAT!$D$2:$D$7</c:f>
              <c:numCache>
                <c:formatCode>General</c:formatCode>
                <c:ptCount val="6"/>
                <c:pt idx="0">
                  <c:v>4</c:v>
                </c:pt>
                <c:pt idx="1">
                  <c:v>3</c:v>
                </c:pt>
                <c:pt idx="2">
                  <c:v>76</c:v>
                </c:pt>
                <c:pt idx="3">
                  <c:v>26</c:v>
                </c:pt>
                <c:pt idx="4">
                  <c:v>29</c:v>
                </c:pt>
                <c:pt idx="5">
                  <c:v>8</c:v>
                </c:pt>
              </c:numCache>
            </c:numRef>
          </c:val>
          <c:extLst>
            <c:ext xmlns:c16="http://schemas.microsoft.com/office/drawing/2014/chart" uri="{C3380CC4-5D6E-409C-BE32-E72D297353CC}">
              <c16:uniqueId val="{00000001-5810-4C31-B390-F2F8CE03599C}"/>
            </c:ext>
          </c:extLst>
        </c:ser>
        <c:ser>
          <c:idx val="2"/>
          <c:order val="2"/>
          <c:tx>
            <c:strRef>
              <c:f>STAT!$E$1</c:f>
              <c:strCache>
                <c:ptCount val="1"/>
                <c:pt idx="0">
                  <c:v>Drafts</c:v>
                </c:pt>
              </c:strCache>
            </c:strRef>
          </c:tx>
          <c:spPr>
            <a:solidFill>
              <a:schemeClr val="accent3"/>
            </a:solidFill>
            <a:ln>
              <a:noFill/>
            </a:ln>
            <a:effectLst/>
          </c:spPr>
          <c:invertIfNegative val="0"/>
          <c:cat>
            <c:strRef>
              <c:f>STAT!$B$2:$B$7</c:f>
              <c:strCache>
                <c:ptCount val="6"/>
                <c:pt idx="0">
                  <c:v>Stage-2</c:v>
                </c:pt>
                <c:pt idx="1">
                  <c:v>User Plane</c:v>
                </c:pt>
                <c:pt idx="2">
                  <c:v>Control Plane</c:v>
                </c:pt>
                <c:pt idx="3">
                  <c:v>NR V2X</c:v>
                </c:pt>
                <c:pt idx="4">
                  <c:v>NR Positioning</c:v>
                </c:pt>
                <c:pt idx="5">
                  <c:v>NR SON MDT</c:v>
                </c:pt>
              </c:strCache>
            </c:strRef>
          </c:cat>
          <c:val>
            <c:numRef>
              <c:f>STAT!$E$2:$E$7</c:f>
              <c:numCache>
                <c:formatCode>General</c:formatCode>
                <c:ptCount val="6"/>
                <c:pt idx="0">
                  <c:v>18</c:v>
                </c:pt>
                <c:pt idx="2">
                  <c:v>155</c:v>
                </c:pt>
                <c:pt idx="3">
                  <c:v>54</c:v>
                </c:pt>
                <c:pt idx="4">
                  <c:v>57</c:v>
                </c:pt>
              </c:numCache>
            </c:numRef>
          </c:val>
          <c:extLst>
            <c:ext xmlns:c16="http://schemas.microsoft.com/office/drawing/2014/chart" uri="{C3380CC4-5D6E-409C-BE32-E72D297353CC}">
              <c16:uniqueId val="{00000002-5810-4C31-B390-F2F8CE03599C}"/>
            </c:ext>
          </c:extLst>
        </c:ser>
        <c:dLbls>
          <c:showLegendKey val="0"/>
          <c:showVal val="0"/>
          <c:showCatName val="0"/>
          <c:showSerName val="0"/>
          <c:showPercent val="0"/>
          <c:showBubbleSize val="0"/>
        </c:dLbls>
        <c:gapWidth val="219"/>
        <c:overlap val="-27"/>
        <c:axId val="722488352"/>
        <c:axId val="722500832"/>
      </c:barChart>
      <c:catAx>
        <c:axId val="72248835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722500832"/>
        <c:crosses val="autoZero"/>
        <c:auto val="1"/>
        <c:lblAlgn val="ctr"/>
        <c:lblOffset val="100"/>
        <c:noMultiLvlLbl val="0"/>
      </c:catAx>
      <c:valAx>
        <c:axId val="72250083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722488352"/>
        <c:crosses val="autoZero"/>
        <c:crossBetween val="between"/>
      </c:valAx>
      <c:spPr>
        <a:noFill/>
        <a:ln>
          <a:noFill/>
        </a:ln>
        <a:effectLst/>
      </c:spPr>
    </c:plotArea>
    <c:legend>
      <c:legendPos val="b"/>
      <c:layout>
        <c:manualLayout>
          <c:xMode val="edge"/>
          <c:yMode val="edge"/>
          <c:x val="0.30133572977290884"/>
          <c:y val="0.66220649865551551"/>
          <c:w val="0.38766670470539011"/>
          <c:h val="9.849319393527449E-2"/>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122 NR</a:t>
            </a:r>
            <a:r>
              <a:rPr lang="en-GB" baseline="0"/>
              <a:t> Maintenance R17</a:t>
            </a:r>
            <a:endParaRPr lang="en-GB"/>
          </a:p>
        </c:rich>
      </c:tx>
      <c:layout>
        <c:manualLayout>
          <c:xMode val="edge"/>
          <c:yMode val="edge"/>
          <c:x val="0.31730963772472082"/>
          <c:y val="0"/>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0.10391465262425792"/>
          <c:y val="0.12193344491358872"/>
          <c:w val="0.89608534737574208"/>
          <c:h val="0.47584889751099951"/>
        </c:manualLayout>
      </c:layout>
      <c:barChart>
        <c:barDir val="col"/>
        <c:grouping val="clustered"/>
        <c:varyColors val="0"/>
        <c:ser>
          <c:idx val="0"/>
          <c:order val="0"/>
          <c:tx>
            <c:strRef>
              <c:f>STAT!$C$10</c:f>
              <c:strCache>
                <c:ptCount val="1"/>
                <c:pt idx="0">
                  <c:v>Agreed CRs</c:v>
                </c:pt>
              </c:strCache>
            </c:strRef>
          </c:tx>
          <c:spPr>
            <a:solidFill>
              <a:schemeClr val="accent1"/>
            </a:solidFill>
            <a:ln>
              <a:noFill/>
            </a:ln>
            <a:effectLst/>
          </c:spPr>
          <c:invertIfNegative val="0"/>
          <c:cat>
            <c:strRef>
              <c:f>STAT!$B$11:$B$19</c:f>
              <c:strCache>
                <c:ptCount val="9"/>
                <c:pt idx="0">
                  <c:v>Stage-2</c:v>
                </c:pt>
                <c:pt idx="1">
                  <c:v>User Plane</c:v>
                </c:pt>
                <c:pt idx="2">
                  <c:v>Control Plane</c:v>
                </c:pt>
                <c:pt idx="3">
                  <c:v>MBS</c:v>
                </c:pt>
                <c:pt idx="4">
                  <c:v>SL Relay</c:v>
                </c:pt>
                <c:pt idx="5">
                  <c:v>NR NTN</c:v>
                </c:pt>
                <c:pt idx="6">
                  <c:v>ePos</c:v>
                </c:pt>
                <c:pt idx="7">
                  <c:v>SONMDT</c:v>
                </c:pt>
                <c:pt idx="8">
                  <c:v>enh SL</c:v>
                </c:pt>
              </c:strCache>
            </c:strRef>
          </c:cat>
          <c:val>
            <c:numRef>
              <c:f>STAT!$C$11:$C$19</c:f>
              <c:numCache>
                <c:formatCode>General</c:formatCode>
                <c:ptCount val="9"/>
                <c:pt idx="0">
                  <c:v>4</c:v>
                </c:pt>
                <c:pt idx="1">
                  <c:v>7</c:v>
                </c:pt>
                <c:pt idx="2">
                  <c:v>35</c:v>
                </c:pt>
                <c:pt idx="3">
                  <c:v>12</c:v>
                </c:pt>
                <c:pt idx="4">
                  <c:v>12</c:v>
                </c:pt>
                <c:pt idx="5">
                  <c:v>15</c:v>
                </c:pt>
                <c:pt idx="6">
                  <c:v>15</c:v>
                </c:pt>
                <c:pt idx="7">
                  <c:v>7</c:v>
                </c:pt>
                <c:pt idx="8">
                  <c:v>10</c:v>
                </c:pt>
              </c:numCache>
            </c:numRef>
          </c:val>
          <c:extLst>
            <c:ext xmlns:c16="http://schemas.microsoft.com/office/drawing/2014/chart" uri="{C3380CC4-5D6E-409C-BE32-E72D297353CC}">
              <c16:uniqueId val="{00000000-DD76-45C0-AB38-D44D1103706F}"/>
            </c:ext>
          </c:extLst>
        </c:ser>
        <c:ser>
          <c:idx val="1"/>
          <c:order val="1"/>
          <c:tx>
            <c:strRef>
              <c:f>STAT!$D$10</c:f>
              <c:strCache>
                <c:ptCount val="1"/>
                <c:pt idx="0">
                  <c:v>Tdocs 122</c:v>
                </c:pt>
              </c:strCache>
            </c:strRef>
          </c:tx>
          <c:spPr>
            <a:solidFill>
              <a:schemeClr val="accent2"/>
            </a:solidFill>
            <a:ln>
              <a:noFill/>
            </a:ln>
            <a:effectLst/>
          </c:spPr>
          <c:invertIfNegative val="0"/>
          <c:cat>
            <c:strRef>
              <c:f>STAT!$B$11:$B$19</c:f>
              <c:strCache>
                <c:ptCount val="9"/>
                <c:pt idx="0">
                  <c:v>Stage-2</c:v>
                </c:pt>
                <c:pt idx="1">
                  <c:v>User Plane</c:v>
                </c:pt>
                <c:pt idx="2">
                  <c:v>Control Plane</c:v>
                </c:pt>
                <c:pt idx="3">
                  <c:v>MBS</c:v>
                </c:pt>
                <c:pt idx="4">
                  <c:v>SL Relay</c:v>
                </c:pt>
                <c:pt idx="5">
                  <c:v>NR NTN</c:v>
                </c:pt>
                <c:pt idx="6">
                  <c:v>ePos</c:v>
                </c:pt>
                <c:pt idx="7">
                  <c:v>SONMDT</c:v>
                </c:pt>
                <c:pt idx="8">
                  <c:v>enh SL</c:v>
                </c:pt>
              </c:strCache>
            </c:strRef>
          </c:cat>
          <c:val>
            <c:numRef>
              <c:f>STAT!$D$11:$D$19</c:f>
              <c:numCache>
                <c:formatCode>General</c:formatCode>
                <c:ptCount val="9"/>
                <c:pt idx="0">
                  <c:v>13</c:v>
                </c:pt>
                <c:pt idx="1">
                  <c:v>15</c:v>
                </c:pt>
                <c:pt idx="2">
                  <c:v>116</c:v>
                </c:pt>
                <c:pt idx="3">
                  <c:v>44</c:v>
                </c:pt>
                <c:pt idx="4">
                  <c:v>41</c:v>
                </c:pt>
                <c:pt idx="5">
                  <c:v>38</c:v>
                </c:pt>
                <c:pt idx="6">
                  <c:v>28</c:v>
                </c:pt>
                <c:pt idx="7">
                  <c:v>18</c:v>
                </c:pt>
                <c:pt idx="8">
                  <c:v>32</c:v>
                </c:pt>
              </c:numCache>
            </c:numRef>
          </c:val>
          <c:extLst>
            <c:ext xmlns:c16="http://schemas.microsoft.com/office/drawing/2014/chart" uri="{C3380CC4-5D6E-409C-BE32-E72D297353CC}">
              <c16:uniqueId val="{00000001-DD76-45C0-AB38-D44D1103706F}"/>
            </c:ext>
          </c:extLst>
        </c:ser>
        <c:ser>
          <c:idx val="2"/>
          <c:order val="2"/>
          <c:tx>
            <c:strRef>
              <c:f>STAT!$E$10</c:f>
              <c:strCache>
                <c:ptCount val="1"/>
                <c:pt idx="0">
                  <c:v>Drafts</c:v>
                </c:pt>
              </c:strCache>
            </c:strRef>
          </c:tx>
          <c:spPr>
            <a:solidFill>
              <a:schemeClr val="accent3"/>
            </a:solidFill>
            <a:ln>
              <a:noFill/>
            </a:ln>
            <a:effectLst/>
          </c:spPr>
          <c:invertIfNegative val="0"/>
          <c:cat>
            <c:strRef>
              <c:f>STAT!$B$11:$B$19</c:f>
              <c:strCache>
                <c:ptCount val="9"/>
                <c:pt idx="0">
                  <c:v>Stage-2</c:v>
                </c:pt>
                <c:pt idx="1">
                  <c:v>User Plane</c:v>
                </c:pt>
                <c:pt idx="2">
                  <c:v>Control Plane</c:v>
                </c:pt>
                <c:pt idx="3">
                  <c:v>MBS</c:v>
                </c:pt>
                <c:pt idx="4">
                  <c:v>SL Relay</c:v>
                </c:pt>
                <c:pt idx="5">
                  <c:v>NR NTN</c:v>
                </c:pt>
                <c:pt idx="6">
                  <c:v>ePos</c:v>
                </c:pt>
                <c:pt idx="7">
                  <c:v>SONMDT</c:v>
                </c:pt>
                <c:pt idx="8">
                  <c:v>enh SL</c:v>
                </c:pt>
              </c:strCache>
            </c:strRef>
          </c:cat>
          <c:val>
            <c:numRef>
              <c:f>STAT!$E$11:$E$19</c:f>
              <c:numCache>
                <c:formatCode>General</c:formatCode>
                <c:ptCount val="9"/>
                <c:pt idx="1">
                  <c:v>3</c:v>
                </c:pt>
                <c:pt idx="2">
                  <c:v>91</c:v>
                </c:pt>
                <c:pt idx="3">
                  <c:v>9</c:v>
                </c:pt>
                <c:pt idx="4">
                  <c:v>81</c:v>
                </c:pt>
                <c:pt idx="5">
                  <c:v>32</c:v>
                </c:pt>
                <c:pt idx="6">
                  <c:v>8</c:v>
                </c:pt>
                <c:pt idx="8">
                  <c:v>66</c:v>
                </c:pt>
              </c:numCache>
            </c:numRef>
          </c:val>
          <c:extLst>
            <c:ext xmlns:c16="http://schemas.microsoft.com/office/drawing/2014/chart" uri="{C3380CC4-5D6E-409C-BE32-E72D297353CC}">
              <c16:uniqueId val="{00000002-DD76-45C0-AB38-D44D1103706F}"/>
            </c:ext>
          </c:extLst>
        </c:ser>
        <c:dLbls>
          <c:showLegendKey val="0"/>
          <c:showVal val="0"/>
          <c:showCatName val="0"/>
          <c:showSerName val="0"/>
          <c:showPercent val="0"/>
          <c:showBubbleSize val="0"/>
        </c:dLbls>
        <c:gapWidth val="219"/>
        <c:overlap val="-27"/>
        <c:axId val="2073342080"/>
        <c:axId val="2073347072"/>
      </c:barChart>
      <c:catAx>
        <c:axId val="207334208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073347072"/>
        <c:crosses val="autoZero"/>
        <c:auto val="1"/>
        <c:lblAlgn val="ctr"/>
        <c:lblOffset val="100"/>
        <c:noMultiLvlLbl val="0"/>
      </c:catAx>
      <c:valAx>
        <c:axId val="207334707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073342080"/>
        <c:crosses val="autoZero"/>
        <c:crossBetween val="between"/>
      </c:valAx>
      <c:spPr>
        <a:noFill/>
        <a:ln>
          <a:noFill/>
        </a:ln>
        <a:effectLst/>
      </c:spPr>
    </c:plotArea>
    <c:legend>
      <c:legendPos val="b"/>
      <c:layout>
        <c:manualLayout>
          <c:xMode val="edge"/>
          <c:yMode val="edge"/>
          <c:x val="0.30773985144515659"/>
          <c:y val="0.76339351854117565"/>
          <c:w val="0.36141303952292442"/>
          <c:h val="9.5349279009891569E-2"/>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121bis-e NR</a:t>
            </a:r>
            <a:r>
              <a:rPr lang="en-GB" baseline="0"/>
              <a:t> Maintenance R17</a:t>
            </a:r>
            <a:endParaRPr lang="en-GB"/>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0.10391465262425792"/>
          <c:y val="0.12193344491358872"/>
          <c:w val="0.89608534737574208"/>
          <c:h val="0.47584889751099951"/>
        </c:manualLayout>
      </c:layout>
      <c:barChart>
        <c:barDir val="col"/>
        <c:grouping val="clustered"/>
        <c:varyColors val="0"/>
        <c:ser>
          <c:idx val="0"/>
          <c:order val="0"/>
          <c:tx>
            <c:strRef>
              <c:f>STAT!$C$10</c:f>
              <c:strCache>
                <c:ptCount val="1"/>
                <c:pt idx="0">
                  <c:v>IPA CRs</c:v>
                </c:pt>
              </c:strCache>
            </c:strRef>
          </c:tx>
          <c:spPr>
            <a:solidFill>
              <a:schemeClr val="accent1"/>
            </a:solidFill>
            <a:ln>
              <a:noFill/>
            </a:ln>
            <a:effectLst/>
          </c:spPr>
          <c:invertIfNegative val="0"/>
          <c:cat>
            <c:strRef>
              <c:f>STAT!$B$11:$B$22</c:f>
              <c:strCache>
                <c:ptCount val="12"/>
                <c:pt idx="0">
                  <c:v>Stage-2</c:v>
                </c:pt>
                <c:pt idx="1">
                  <c:v>User Plane</c:v>
                </c:pt>
                <c:pt idx="2">
                  <c:v>Control Plane</c:v>
                </c:pt>
                <c:pt idx="3">
                  <c:v>MBS</c:v>
                </c:pt>
                <c:pt idx="4">
                  <c:v>IIOT URLLC</c:v>
                </c:pt>
                <c:pt idx="5">
                  <c:v>Small Data</c:v>
                </c:pt>
                <c:pt idx="6">
                  <c:v>SL Relay</c:v>
                </c:pt>
                <c:pt idx="7">
                  <c:v>NR NTN</c:v>
                </c:pt>
                <c:pt idx="8">
                  <c:v>ePos</c:v>
                </c:pt>
                <c:pt idx="9">
                  <c:v>SONMDT</c:v>
                </c:pt>
                <c:pt idx="10">
                  <c:v>enh SL</c:v>
                </c:pt>
                <c:pt idx="11">
                  <c:v>Rach Ind Part</c:v>
                </c:pt>
              </c:strCache>
            </c:strRef>
          </c:cat>
          <c:val>
            <c:numRef>
              <c:f>STAT!$C$11:$C$22</c:f>
              <c:numCache>
                <c:formatCode>General</c:formatCode>
                <c:ptCount val="12"/>
                <c:pt idx="0">
                  <c:v>0</c:v>
                </c:pt>
                <c:pt idx="1">
                  <c:v>1</c:v>
                </c:pt>
                <c:pt idx="2">
                  <c:v>16</c:v>
                </c:pt>
                <c:pt idx="3">
                  <c:v>10</c:v>
                </c:pt>
                <c:pt idx="4">
                  <c:v>0</c:v>
                </c:pt>
                <c:pt idx="5">
                  <c:v>3</c:v>
                </c:pt>
                <c:pt idx="6">
                  <c:v>5</c:v>
                </c:pt>
                <c:pt idx="7">
                  <c:v>10</c:v>
                </c:pt>
                <c:pt idx="8">
                  <c:v>10</c:v>
                </c:pt>
                <c:pt idx="9">
                  <c:v>0</c:v>
                </c:pt>
                <c:pt idx="10">
                  <c:v>3</c:v>
                </c:pt>
                <c:pt idx="11">
                  <c:v>0</c:v>
                </c:pt>
              </c:numCache>
            </c:numRef>
          </c:val>
          <c:extLst>
            <c:ext xmlns:c16="http://schemas.microsoft.com/office/drawing/2014/chart" uri="{C3380CC4-5D6E-409C-BE32-E72D297353CC}">
              <c16:uniqueId val="{00000000-91BF-4C57-B751-EAA5FC46E2E3}"/>
            </c:ext>
          </c:extLst>
        </c:ser>
        <c:ser>
          <c:idx val="1"/>
          <c:order val="1"/>
          <c:tx>
            <c:strRef>
              <c:f>STAT!$D$10</c:f>
              <c:strCache>
                <c:ptCount val="1"/>
                <c:pt idx="0">
                  <c:v>Tdocs 121bis-e</c:v>
                </c:pt>
              </c:strCache>
            </c:strRef>
          </c:tx>
          <c:spPr>
            <a:solidFill>
              <a:schemeClr val="accent2"/>
            </a:solidFill>
            <a:ln>
              <a:noFill/>
            </a:ln>
            <a:effectLst/>
          </c:spPr>
          <c:invertIfNegative val="0"/>
          <c:cat>
            <c:strRef>
              <c:f>STAT!$B$11:$B$22</c:f>
              <c:strCache>
                <c:ptCount val="12"/>
                <c:pt idx="0">
                  <c:v>Stage-2</c:v>
                </c:pt>
                <c:pt idx="1">
                  <c:v>User Plane</c:v>
                </c:pt>
                <c:pt idx="2">
                  <c:v>Control Plane</c:v>
                </c:pt>
                <c:pt idx="3">
                  <c:v>MBS</c:v>
                </c:pt>
                <c:pt idx="4">
                  <c:v>IIOT URLLC</c:v>
                </c:pt>
                <c:pt idx="5">
                  <c:v>Small Data</c:v>
                </c:pt>
                <c:pt idx="6">
                  <c:v>SL Relay</c:v>
                </c:pt>
                <c:pt idx="7">
                  <c:v>NR NTN</c:v>
                </c:pt>
                <c:pt idx="8">
                  <c:v>ePos</c:v>
                </c:pt>
                <c:pt idx="9">
                  <c:v>SONMDT</c:v>
                </c:pt>
                <c:pt idx="10">
                  <c:v>enh SL</c:v>
                </c:pt>
                <c:pt idx="11">
                  <c:v>Rach Ind Part</c:v>
                </c:pt>
              </c:strCache>
            </c:strRef>
          </c:cat>
          <c:val>
            <c:numRef>
              <c:f>STAT!$D$11:$D$22</c:f>
              <c:numCache>
                <c:formatCode>General</c:formatCode>
                <c:ptCount val="12"/>
                <c:pt idx="0">
                  <c:v>5</c:v>
                </c:pt>
                <c:pt idx="1">
                  <c:v>9</c:v>
                </c:pt>
                <c:pt idx="2">
                  <c:v>103</c:v>
                </c:pt>
                <c:pt idx="3">
                  <c:v>38</c:v>
                </c:pt>
                <c:pt idx="4">
                  <c:v>2</c:v>
                </c:pt>
                <c:pt idx="5">
                  <c:v>15</c:v>
                </c:pt>
                <c:pt idx="6">
                  <c:v>34</c:v>
                </c:pt>
                <c:pt idx="7">
                  <c:v>43</c:v>
                </c:pt>
                <c:pt idx="8">
                  <c:v>36</c:v>
                </c:pt>
                <c:pt idx="9">
                  <c:v>14</c:v>
                </c:pt>
                <c:pt idx="10">
                  <c:v>34</c:v>
                </c:pt>
                <c:pt idx="11">
                  <c:v>1</c:v>
                </c:pt>
              </c:numCache>
            </c:numRef>
          </c:val>
          <c:extLst>
            <c:ext xmlns:c16="http://schemas.microsoft.com/office/drawing/2014/chart" uri="{C3380CC4-5D6E-409C-BE32-E72D297353CC}">
              <c16:uniqueId val="{00000001-91BF-4C57-B751-EAA5FC46E2E3}"/>
            </c:ext>
          </c:extLst>
        </c:ser>
        <c:ser>
          <c:idx val="2"/>
          <c:order val="2"/>
          <c:tx>
            <c:strRef>
              <c:f>STAT!$E$10</c:f>
              <c:strCache>
                <c:ptCount val="1"/>
                <c:pt idx="0">
                  <c:v>Drafts</c:v>
                </c:pt>
              </c:strCache>
            </c:strRef>
          </c:tx>
          <c:spPr>
            <a:solidFill>
              <a:schemeClr val="accent3"/>
            </a:solidFill>
            <a:ln>
              <a:noFill/>
            </a:ln>
            <a:effectLst/>
          </c:spPr>
          <c:invertIfNegative val="0"/>
          <c:cat>
            <c:strRef>
              <c:f>STAT!$B$11:$B$22</c:f>
              <c:strCache>
                <c:ptCount val="12"/>
                <c:pt idx="0">
                  <c:v>Stage-2</c:v>
                </c:pt>
                <c:pt idx="1">
                  <c:v>User Plane</c:v>
                </c:pt>
                <c:pt idx="2">
                  <c:v>Control Plane</c:v>
                </c:pt>
                <c:pt idx="3">
                  <c:v>MBS</c:v>
                </c:pt>
                <c:pt idx="4">
                  <c:v>IIOT URLLC</c:v>
                </c:pt>
                <c:pt idx="5">
                  <c:v>Small Data</c:v>
                </c:pt>
                <c:pt idx="6">
                  <c:v>SL Relay</c:v>
                </c:pt>
                <c:pt idx="7">
                  <c:v>NR NTN</c:v>
                </c:pt>
                <c:pt idx="8">
                  <c:v>ePos</c:v>
                </c:pt>
                <c:pt idx="9">
                  <c:v>SONMDT</c:v>
                </c:pt>
                <c:pt idx="10">
                  <c:v>enh SL</c:v>
                </c:pt>
                <c:pt idx="11">
                  <c:v>Rach Ind Part</c:v>
                </c:pt>
              </c:strCache>
            </c:strRef>
          </c:cat>
          <c:val>
            <c:numRef>
              <c:f>STAT!$E$11:$E$22</c:f>
              <c:numCache>
                <c:formatCode>General</c:formatCode>
                <c:ptCount val="12"/>
                <c:pt idx="1">
                  <c:v>51</c:v>
                </c:pt>
                <c:pt idx="2">
                  <c:v>349</c:v>
                </c:pt>
                <c:pt idx="3">
                  <c:v>82</c:v>
                </c:pt>
                <c:pt idx="5">
                  <c:v>33</c:v>
                </c:pt>
                <c:pt idx="6">
                  <c:v>75</c:v>
                </c:pt>
                <c:pt idx="7">
                  <c:v>129</c:v>
                </c:pt>
                <c:pt idx="8">
                  <c:v>73</c:v>
                </c:pt>
                <c:pt idx="10">
                  <c:v>133</c:v>
                </c:pt>
              </c:numCache>
            </c:numRef>
          </c:val>
          <c:extLst>
            <c:ext xmlns:c16="http://schemas.microsoft.com/office/drawing/2014/chart" uri="{C3380CC4-5D6E-409C-BE32-E72D297353CC}">
              <c16:uniqueId val="{00000002-91BF-4C57-B751-EAA5FC46E2E3}"/>
            </c:ext>
          </c:extLst>
        </c:ser>
        <c:dLbls>
          <c:showLegendKey val="0"/>
          <c:showVal val="0"/>
          <c:showCatName val="0"/>
          <c:showSerName val="0"/>
          <c:showPercent val="0"/>
          <c:showBubbleSize val="0"/>
        </c:dLbls>
        <c:gapWidth val="219"/>
        <c:overlap val="-27"/>
        <c:axId val="2073342080"/>
        <c:axId val="2073347072"/>
      </c:barChart>
      <c:catAx>
        <c:axId val="207334208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073347072"/>
        <c:crosses val="autoZero"/>
        <c:auto val="1"/>
        <c:lblAlgn val="ctr"/>
        <c:lblOffset val="100"/>
        <c:noMultiLvlLbl val="0"/>
      </c:catAx>
      <c:valAx>
        <c:axId val="207334707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073342080"/>
        <c:crosses val="autoZero"/>
        <c:crossBetween val="between"/>
      </c:valAx>
      <c:spPr>
        <a:noFill/>
        <a:ln>
          <a:noFill/>
        </a:ln>
        <a:effectLst/>
      </c:spPr>
    </c:plotArea>
    <c:legend>
      <c:legendPos val="b"/>
      <c:layout>
        <c:manualLayout>
          <c:xMode val="edge"/>
          <c:yMode val="edge"/>
          <c:x val="0.34001216966037989"/>
          <c:y val="0.72755953060215295"/>
          <c:w val="0.30844444592407927"/>
          <c:h val="8.8304843181585005E-2"/>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122 EUTRA Maintenance</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STAT!$C$22</c:f>
              <c:strCache>
                <c:ptCount val="1"/>
                <c:pt idx="0">
                  <c:v>Agreed CRs</c:v>
                </c:pt>
              </c:strCache>
            </c:strRef>
          </c:tx>
          <c:spPr>
            <a:solidFill>
              <a:schemeClr val="accent1"/>
            </a:solidFill>
            <a:ln>
              <a:noFill/>
            </a:ln>
            <a:effectLst/>
          </c:spPr>
          <c:invertIfNegative val="0"/>
          <c:cat>
            <c:strRef>
              <c:f>STAT!$B$23:$B$26</c:f>
              <c:strCache>
                <c:ptCount val="4"/>
                <c:pt idx="0">
                  <c:v>R17- LTE and IoT</c:v>
                </c:pt>
                <c:pt idx="1">
                  <c:v>R17 IoT-NTN</c:v>
                </c:pt>
                <c:pt idx="2">
                  <c:v>R15- V2X and SL</c:v>
                </c:pt>
                <c:pt idx="3">
                  <c:v>R16- Pos</c:v>
                </c:pt>
              </c:strCache>
            </c:strRef>
          </c:cat>
          <c:val>
            <c:numRef>
              <c:f>STAT!$C$23:$C$26</c:f>
              <c:numCache>
                <c:formatCode>General</c:formatCode>
                <c:ptCount val="4"/>
                <c:pt idx="0">
                  <c:v>2</c:v>
                </c:pt>
                <c:pt idx="1">
                  <c:v>8</c:v>
                </c:pt>
                <c:pt idx="2">
                  <c:v>0</c:v>
                </c:pt>
                <c:pt idx="3">
                  <c:v>0</c:v>
                </c:pt>
              </c:numCache>
            </c:numRef>
          </c:val>
          <c:extLst>
            <c:ext xmlns:c16="http://schemas.microsoft.com/office/drawing/2014/chart" uri="{C3380CC4-5D6E-409C-BE32-E72D297353CC}">
              <c16:uniqueId val="{00000000-98F9-4D82-BD5F-FE84AFFC5100}"/>
            </c:ext>
          </c:extLst>
        </c:ser>
        <c:ser>
          <c:idx val="1"/>
          <c:order val="1"/>
          <c:tx>
            <c:strRef>
              <c:f>STAT!$D$22</c:f>
              <c:strCache>
                <c:ptCount val="1"/>
                <c:pt idx="0">
                  <c:v>Tdocs 122</c:v>
                </c:pt>
              </c:strCache>
            </c:strRef>
          </c:tx>
          <c:spPr>
            <a:solidFill>
              <a:schemeClr val="accent2"/>
            </a:solidFill>
            <a:ln>
              <a:noFill/>
            </a:ln>
            <a:effectLst/>
          </c:spPr>
          <c:invertIfNegative val="0"/>
          <c:cat>
            <c:strRef>
              <c:f>STAT!$B$23:$B$26</c:f>
              <c:strCache>
                <c:ptCount val="4"/>
                <c:pt idx="0">
                  <c:v>R17- LTE and IoT</c:v>
                </c:pt>
                <c:pt idx="1">
                  <c:v>R17 IoT-NTN</c:v>
                </c:pt>
                <c:pt idx="2">
                  <c:v>R15- V2X and SL</c:v>
                </c:pt>
                <c:pt idx="3">
                  <c:v>R16- Pos</c:v>
                </c:pt>
              </c:strCache>
            </c:strRef>
          </c:cat>
          <c:val>
            <c:numRef>
              <c:f>STAT!$D$23:$D$26</c:f>
              <c:numCache>
                <c:formatCode>General</c:formatCode>
                <c:ptCount val="4"/>
                <c:pt idx="0">
                  <c:v>8</c:v>
                </c:pt>
                <c:pt idx="1">
                  <c:v>21</c:v>
                </c:pt>
                <c:pt idx="2">
                  <c:v>0</c:v>
                </c:pt>
                <c:pt idx="3">
                  <c:v>0</c:v>
                </c:pt>
              </c:numCache>
            </c:numRef>
          </c:val>
          <c:extLst>
            <c:ext xmlns:c16="http://schemas.microsoft.com/office/drawing/2014/chart" uri="{C3380CC4-5D6E-409C-BE32-E72D297353CC}">
              <c16:uniqueId val="{00000001-98F9-4D82-BD5F-FE84AFFC5100}"/>
            </c:ext>
          </c:extLst>
        </c:ser>
        <c:ser>
          <c:idx val="2"/>
          <c:order val="2"/>
          <c:tx>
            <c:strRef>
              <c:f>STAT!$E$22</c:f>
              <c:strCache>
                <c:ptCount val="1"/>
                <c:pt idx="0">
                  <c:v>Drafts</c:v>
                </c:pt>
              </c:strCache>
            </c:strRef>
          </c:tx>
          <c:spPr>
            <a:solidFill>
              <a:schemeClr val="accent3"/>
            </a:solidFill>
            <a:ln>
              <a:noFill/>
            </a:ln>
            <a:effectLst/>
          </c:spPr>
          <c:invertIfNegative val="0"/>
          <c:cat>
            <c:strRef>
              <c:f>STAT!$B$23:$B$26</c:f>
              <c:strCache>
                <c:ptCount val="4"/>
                <c:pt idx="0">
                  <c:v>R17- LTE and IoT</c:v>
                </c:pt>
                <c:pt idx="1">
                  <c:v>R17 IoT-NTN</c:v>
                </c:pt>
                <c:pt idx="2">
                  <c:v>R15- V2X and SL</c:v>
                </c:pt>
                <c:pt idx="3">
                  <c:v>R16- Pos</c:v>
                </c:pt>
              </c:strCache>
            </c:strRef>
          </c:cat>
          <c:val>
            <c:numRef>
              <c:f>STAT!$E$23:$E$26</c:f>
              <c:numCache>
                <c:formatCode>General</c:formatCode>
                <c:ptCount val="4"/>
                <c:pt idx="0">
                  <c:v>4</c:v>
                </c:pt>
              </c:numCache>
            </c:numRef>
          </c:val>
          <c:extLst>
            <c:ext xmlns:c16="http://schemas.microsoft.com/office/drawing/2014/chart" uri="{C3380CC4-5D6E-409C-BE32-E72D297353CC}">
              <c16:uniqueId val="{00000002-98F9-4D82-BD5F-FE84AFFC5100}"/>
            </c:ext>
          </c:extLst>
        </c:ser>
        <c:dLbls>
          <c:showLegendKey val="0"/>
          <c:showVal val="0"/>
          <c:showCatName val="0"/>
          <c:showSerName val="0"/>
          <c:showPercent val="0"/>
          <c:showBubbleSize val="0"/>
        </c:dLbls>
        <c:gapWidth val="219"/>
        <c:overlap val="-27"/>
        <c:axId val="961962192"/>
        <c:axId val="961962608"/>
      </c:barChart>
      <c:catAx>
        <c:axId val="96196219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961962608"/>
        <c:crosses val="autoZero"/>
        <c:auto val="1"/>
        <c:lblAlgn val="ctr"/>
        <c:lblOffset val="100"/>
        <c:noMultiLvlLbl val="0"/>
      </c:catAx>
      <c:valAx>
        <c:axId val="96196260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96196219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121bis-e EUTRA Maintenance</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STAT!$C$25</c:f>
              <c:strCache>
                <c:ptCount val="1"/>
                <c:pt idx="0">
                  <c:v>IPA CRs</c:v>
                </c:pt>
              </c:strCache>
            </c:strRef>
          </c:tx>
          <c:spPr>
            <a:solidFill>
              <a:schemeClr val="accent1"/>
            </a:solidFill>
            <a:ln>
              <a:noFill/>
            </a:ln>
            <a:effectLst/>
          </c:spPr>
          <c:invertIfNegative val="0"/>
          <c:cat>
            <c:strRef>
              <c:f>STAT!$B$26:$B$29</c:f>
              <c:strCache>
                <c:ptCount val="4"/>
                <c:pt idx="0">
                  <c:v>R17- LTE and IoT</c:v>
                </c:pt>
                <c:pt idx="1">
                  <c:v>R17 IoT-NTN</c:v>
                </c:pt>
                <c:pt idx="2">
                  <c:v>R15- V2X and SL</c:v>
                </c:pt>
                <c:pt idx="3">
                  <c:v>R16- Pos</c:v>
                </c:pt>
              </c:strCache>
            </c:strRef>
          </c:cat>
          <c:val>
            <c:numRef>
              <c:f>STAT!$C$26:$C$29</c:f>
              <c:numCache>
                <c:formatCode>General</c:formatCode>
                <c:ptCount val="4"/>
                <c:pt idx="0">
                  <c:v>0</c:v>
                </c:pt>
                <c:pt idx="1">
                  <c:v>5</c:v>
                </c:pt>
                <c:pt idx="2">
                  <c:v>0</c:v>
                </c:pt>
                <c:pt idx="3">
                  <c:v>1</c:v>
                </c:pt>
              </c:numCache>
            </c:numRef>
          </c:val>
          <c:extLst>
            <c:ext xmlns:c16="http://schemas.microsoft.com/office/drawing/2014/chart" uri="{C3380CC4-5D6E-409C-BE32-E72D297353CC}">
              <c16:uniqueId val="{00000000-651B-4677-BCFE-999A34D75180}"/>
            </c:ext>
          </c:extLst>
        </c:ser>
        <c:ser>
          <c:idx val="1"/>
          <c:order val="1"/>
          <c:tx>
            <c:strRef>
              <c:f>STAT!$D$25</c:f>
              <c:strCache>
                <c:ptCount val="1"/>
                <c:pt idx="0">
                  <c:v>Tdocs 121bis-e</c:v>
                </c:pt>
              </c:strCache>
            </c:strRef>
          </c:tx>
          <c:spPr>
            <a:solidFill>
              <a:schemeClr val="accent2"/>
            </a:solidFill>
            <a:ln>
              <a:noFill/>
            </a:ln>
            <a:effectLst/>
          </c:spPr>
          <c:invertIfNegative val="0"/>
          <c:cat>
            <c:strRef>
              <c:f>STAT!$B$26:$B$29</c:f>
              <c:strCache>
                <c:ptCount val="4"/>
                <c:pt idx="0">
                  <c:v>R17- LTE and IoT</c:v>
                </c:pt>
                <c:pt idx="1">
                  <c:v>R17 IoT-NTN</c:v>
                </c:pt>
                <c:pt idx="2">
                  <c:v>R15- V2X and SL</c:v>
                </c:pt>
                <c:pt idx="3">
                  <c:v>R16- Pos</c:v>
                </c:pt>
              </c:strCache>
            </c:strRef>
          </c:cat>
          <c:val>
            <c:numRef>
              <c:f>STAT!$D$26:$D$29</c:f>
              <c:numCache>
                <c:formatCode>General</c:formatCode>
                <c:ptCount val="4"/>
                <c:pt idx="0">
                  <c:v>3</c:v>
                </c:pt>
                <c:pt idx="1">
                  <c:v>21</c:v>
                </c:pt>
                <c:pt idx="2">
                  <c:v>0</c:v>
                </c:pt>
                <c:pt idx="3">
                  <c:v>18</c:v>
                </c:pt>
              </c:numCache>
            </c:numRef>
          </c:val>
          <c:extLst>
            <c:ext xmlns:c16="http://schemas.microsoft.com/office/drawing/2014/chart" uri="{C3380CC4-5D6E-409C-BE32-E72D297353CC}">
              <c16:uniqueId val="{00000001-651B-4677-BCFE-999A34D75180}"/>
            </c:ext>
          </c:extLst>
        </c:ser>
        <c:ser>
          <c:idx val="2"/>
          <c:order val="2"/>
          <c:tx>
            <c:strRef>
              <c:f>STAT!$E$25</c:f>
              <c:strCache>
                <c:ptCount val="1"/>
                <c:pt idx="0">
                  <c:v>Drafts</c:v>
                </c:pt>
              </c:strCache>
            </c:strRef>
          </c:tx>
          <c:spPr>
            <a:solidFill>
              <a:schemeClr val="accent3"/>
            </a:solidFill>
            <a:ln>
              <a:noFill/>
            </a:ln>
            <a:effectLst/>
          </c:spPr>
          <c:invertIfNegative val="0"/>
          <c:cat>
            <c:strRef>
              <c:f>STAT!$B$26:$B$29</c:f>
              <c:strCache>
                <c:ptCount val="4"/>
                <c:pt idx="0">
                  <c:v>R17- LTE and IoT</c:v>
                </c:pt>
                <c:pt idx="1">
                  <c:v>R17 IoT-NTN</c:v>
                </c:pt>
                <c:pt idx="2">
                  <c:v>R15- V2X and SL</c:v>
                </c:pt>
                <c:pt idx="3">
                  <c:v>R16- Pos</c:v>
                </c:pt>
              </c:strCache>
            </c:strRef>
          </c:cat>
          <c:val>
            <c:numRef>
              <c:f>STAT!$E$26:$E$29</c:f>
              <c:numCache>
                <c:formatCode>General</c:formatCode>
                <c:ptCount val="4"/>
                <c:pt idx="1">
                  <c:v>34</c:v>
                </c:pt>
                <c:pt idx="3">
                  <c:v>22</c:v>
                </c:pt>
              </c:numCache>
            </c:numRef>
          </c:val>
          <c:extLst>
            <c:ext xmlns:c16="http://schemas.microsoft.com/office/drawing/2014/chart" uri="{C3380CC4-5D6E-409C-BE32-E72D297353CC}">
              <c16:uniqueId val="{00000002-651B-4677-BCFE-999A34D75180}"/>
            </c:ext>
          </c:extLst>
        </c:ser>
        <c:dLbls>
          <c:showLegendKey val="0"/>
          <c:showVal val="0"/>
          <c:showCatName val="0"/>
          <c:showSerName val="0"/>
          <c:showPercent val="0"/>
          <c:showBubbleSize val="0"/>
        </c:dLbls>
        <c:gapWidth val="219"/>
        <c:overlap val="-27"/>
        <c:axId val="961962192"/>
        <c:axId val="961962608"/>
      </c:barChart>
      <c:catAx>
        <c:axId val="96196219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961962608"/>
        <c:crosses val="autoZero"/>
        <c:auto val="1"/>
        <c:lblAlgn val="ctr"/>
        <c:lblOffset val="100"/>
        <c:noMultiLvlLbl val="0"/>
      </c:catAx>
      <c:valAx>
        <c:axId val="96196260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96196219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122 Rel-18</a:t>
            </a:r>
          </a:p>
        </c:rich>
      </c:tx>
      <c:layout>
        <c:manualLayout>
          <c:xMode val="edge"/>
          <c:yMode val="edge"/>
          <c:x val="0.45011243916883137"/>
          <c:y val="6.2075654704170709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STAT!$C$30</c:f>
              <c:strCache>
                <c:ptCount val="1"/>
                <c:pt idx="0">
                  <c:v>IPA CRs</c:v>
                </c:pt>
              </c:strCache>
            </c:strRef>
          </c:tx>
          <c:spPr>
            <a:solidFill>
              <a:schemeClr val="accent1"/>
            </a:solidFill>
            <a:ln>
              <a:noFill/>
            </a:ln>
            <a:effectLst/>
          </c:spPr>
          <c:invertIfNegative val="0"/>
          <c:cat>
            <c:strRef>
              <c:f>STAT!$B$31:$B$55</c:f>
              <c:strCache>
                <c:ptCount val="25"/>
                <c:pt idx="0">
                  <c:v>NC Repeater</c:v>
                </c:pt>
                <c:pt idx="1">
                  <c:v>eiPos</c:v>
                </c:pt>
                <c:pt idx="2">
                  <c:v>Nw Energy Saving</c:v>
                </c:pt>
                <c:pt idx="3">
                  <c:v>fMobEnh</c:v>
                </c:pt>
                <c:pt idx="4">
                  <c:v>XR</c:v>
                </c:pt>
                <c:pt idx="5">
                  <c:v>IoT NTN enh</c:v>
                </c:pt>
                <c:pt idx="6">
                  <c:v>NR NTN enh</c:v>
                </c:pt>
                <c:pt idx="7">
                  <c:v>UAV</c:v>
                </c:pt>
                <c:pt idx="8">
                  <c:v>eSLRelay</c:v>
                </c:pt>
                <c:pt idx="9">
                  <c:v>IDC</c:v>
                </c:pt>
                <c:pt idx="10">
                  <c:v>eMBS</c:v>
                </c:pt>
                <c:pt idx="11">
                  <c:v>Mob IAB</c:v>
                </c:pt>
                <c:pt idx="12">
                  <c:v>feSONMDT</c:v>
                </c:pt>
                <c:pt idx="13">
                  <c:v>eQOE</c:v>
                </c:pt>
                <c:pt idx="14">
                  <c:v>SL evo</c:v>
                </c:pt>
                <c:pt idx="15">
                  <c:v>AI ML</c:v>
                </c:pt>
                <c:pt idx="16">
                  <c:v>Dual TXRX MUSIM</c:v>
                </c:pt>
                <c:pt idx="17">
                  <c:v>MT SDT</c:v>
                </c:pt>
                <c:pt idx="18">
                  <c:v>eRedcap</c:v>
                </c:pt>
                <c:pt idx="19">
                  <c:v>NR MIMO evo</c:v>
                </c:pt>
                <c:pt idx="20">
                  <c:v>NR CovEnh 2</c:v>
                </c:pt>
                <c:pt idx="21">
                  <c:v>SI LPWUS</c:v>
                </c:pt>
                <c:pt idx="22">
                  <c:v>Timing URLLC</c:v>
                </c:pt>
                <c:pt idx="23">
                  <c:v>TEI18</c:v>
                </c:pt>
                <c:pt idx="24">
                  <c:v>Other</c:v>
                </c:pt>
              </c:strCache>
            </c:strRef>
          </c:cat>
          <c:val>
            <c:numRef>
              <c:f>STAT!$C$31:$C$55</c:f>
              <c:numCache>
                <c:formatCode>General</c:formatCode>
                <c:ptCount val="25"/>
                <c:pt idx="0">
                  <c:v>6</c:v>
                </c:pt>
                <c:pt idx="1">
                  <c:v>0</c:v>
                </c:pt>
                <c:pt idx="2">
                  <c:v>0</c:v>
                </c:pt>
                <c:pt idx="3">
                  <c:v>0</c:v>
                </c:pt>
                <c:pt idx="4">
                  <c:v>0</c:v>
                </c:pt>
                <c:pt idx="5">
                  <c:v>0</c:v>
                </c:pt>
                <c:pt idx="6">
                  <c:v>0</c:v>
                </c:pt>
                <c:pt idx="7">
                  <c:v>0</c:v>
                </c:pt>
                <c:pt idx="8">
                  <c:v>0</c:v>
                </c:pt>
                <c:pt idx="9">
                  <c:v>5</c:v>
                </c:pt>
                <c:pt idx="10">
                  <c:v>0</c:v>
                </c:pt>
                <c:pt idx="11">
                  <c:v>0</c:v>
                </c:pt>
                <c:pt idx="12">
                  <c:v>0</c:v>
                </c:pt>
                <c:pt idx="13">
                  <c:v>0</c:v>
                </c:pt>
                <c:pt idx="14">
                  <c:v>0</c:v>
                </c:pt>
                <c:pt idx="15">
                  <c:v>0</c:v>
                </c:pt>
                <c:pt idx="16">
                  <c:v>0</c:v>
                </c:pt>
                <c:pt idx="17">
                  <c:v>0</c:v>
                </c:pt>
                <c:pt idx="18">
                  <c:v>0</c:v>
                </c:pt>
                <c:pt idx="19">
                  <c:v>0</c:v>
                </c:pt>
                <c:pt idx="20">
                  <c:v>0</c:v>
                </c:pt>
                <c:pt idx="21">
                  <c:v>0</c:v>
                </c:pt>
                <c:pt idx="22">
                  <c:v>0</c:v>
                </c:pt>
                <c:pt idx="23">
                  <c:v>11</c:v>
                </c:pt>
                <c:pt idx="24">
                  <c:v>7</c:v>
                </c:pt>
              </c:numCache>
            </c:numRef>
          </c:val>
          <c:extLst>
            <c:ext xmlns:c16="http://schemas.microsoft.com/office/drawing/2014/chart" uri="{C3380CC4-5D6E-409C-BE32-E72D297353CC}">
              <c16:uniqueId val="{00000000-6765-4585-BB49-1CDAD322B3D7}"/>
            </c:ext>
          </c:extLst>
        </c:ser>
        <c:ser>
          <c:idx val="1"/>
          <c:order val="1"/>
          <c:tx>
            <c:strRef>
              <c:f>STAT!$D$30</c:f>
              <c:strCache>
                <c:ptCount val="1"/>
                <c:pt idx="0">
                  <c:v>Tdocs 122</c:v>
                </c:pt>
              </c:strCache>
            </c:strRef>
          </c:tx>
          <c:spPr>
            <a:solidFill>
              <a:schemeClr val="accent2"/>
            </a:solidFill>
            <a:ln>
              <a:noFill/>
            </a:ln>
            <a:effectLst/>
          </c:spPr>
          <c:invertIfNegative val="0"/>
          <c:cat>
            <c:strRef>
              <c:f>STAT!$B$31:$B$55</c:f>
              <c:strCache>
                <c:ptCount val="25"/>
                <c:pt idx="0">
                  <c:v>NC Repeater</c:v>
                </c:pt>
                <c:pt idx="1">
                  <c:v>eiPos</c:v>
                </c:pt>
                <c:pt idx="2">
                  <c:v>Nw Energy Saving</c:v>
                </c:pt>
                <c:pt idx="3">
                  <c:v>fMobEnh</c:v>
                </c:pt>
                <c:pt idx="4">
                  <c:v>XR</c:v>
                </c:pt>
                <c:pt idx="5">
                  <c:v>IoT NTN enh</c:v>
                </c:pt>
                <c:pt idx="6">
                  <c:v>NR NTN enh</c:v>
                </c:pt>
                <c:pt idx="7">
                  <c:v>UAV</c:v>
                </c:pt>
                <c:pt idx="8">
                  <c:v>eSLRelay</c:v>
                </c:pt>
                <c:pt idx="9">
                  <c:v>IDC</c:v>
                </c:pt>
                <c:pt idx="10">
                  <c:v>eMBS</c:v>
                </c:pt>
                <c:pt idx="11">
                  <c:v>Mob IAB</c:v>
                </c:pt>
                <c:pt idx="12">
                  <c:v>feSONMDT</c:v>
                </c:pt>
                <c:pt idx="13">
                  <c:v>eQOE</c:v>
                </c:pt>
                <c:pt idx="14">
                  <c:v>SL evo</c:v>
                </c:pt>
                <c:pt idx="15">
                  <c:v>AI ML</c:v>
                </c:pt>
                <c:pt idx="16">
                  <c:v>Dual TXRX MUSIM</c:v>
                </c:pt>
                <c:pt idx="17">
                  <c:v>MT SDT</c:v>
                </c:pt>
                <c:pt idx="18">
                  <c:v>eRedcap</c:v>
                </c:pt>
                <c:pt idx="19">
                  <c:v>NR MIMO evo</c:v>
                </c:pt>
                <c:pt idx="20">
                  <c:v>NR CovEnh 2</c:v>
                </c:pt>
                <c:pt idx="21">
                  <c:v>SI LPWUS</c:v>
                </c:pt>
                <c:pt idx="22">
                  <c:v>Timing URLLC</c:v>
                </c:pt>
                <c:pt idx="23">
                  <c:v>TEI18</c:v>
                </c:pt>
                <c:pt idx="24">
                  <c:v>Other</c:v>
                </c:pt>
              </c:strCache>
            </c:strRef>
          </c:cat>
          <c:val>
            <c:numRef>
              <c:f>STAT!$D$31:$D$55</c:f>
              <c:numCache>
                <c:formatCode>General</c:formatCode>
                <c:ptCount val="25"/>
                <c:pt idx="0">
                  <c:v>42</c:v>
                </c:pt>
                <c:pt idx="1">
                  <c:v>95</c:v>
                </c:pt>
                <c:pt idx="2">
                  <c:v>87</c:v>
                </c:pt>
                <c:pt idx="3">
                  <c:v>155</c:v>
                </c:pt>
                <c:pt idx="4">
                  <c:v>140</c:v>
                </c:pt>
                <c:pt idx="5">
                  <c:v>71</c:v>
                </c:pt>
                <c:pt idx="6">
                  <c:v>107</c:v>
                </c:pt>
                <c:pt idx="7">
                  <c:v>60</c:v>
                </c:pt>
                <c:pt idx="8">
                  <c:v>112</c:v>
                </c:pt>
                <c:pt idx="9">
                  <c:v>38</c:v>
                </c:pt>
                <c:pt idx="10">
                  <c:v>50</c:v>
                </c:pt>
                <c:pt idx="11">
                  <c:v>55</c:v>
                </c:pt>
                <c:pt idx="12">
                  <c:v>95</c:v>
                </c:pt>
                <c:pt idx="13">
                  <c:v>38</c:v>
                </c:pt>
                <c:pt idx="14">
                  <c:v>108</c:v>
                </c:pt>
                <c:pt idx="15">
                  <c:v>96</c:v>
                </c:pt>
                <c:pt idx="16">
                  <c:v>0</c:v>
                </c:pt>
                <c:pt idx="17">
                  <c:v>39</c:v>
                </c:pt>
                <c:pt idx="18">
                  <c:v>61</c:v>
                </c:pt>
                <c:pt idx="19">
                  <c:v>27</c:v>
                </c:pt>
                <c:pt idx="20">
                  <c:v>24</c:v>
                </c:pt>
                <c:pt idx="21">
                  <c:v>27</c:v>
                </c:pt>
                <c:pt idx="22">
                  <c:v>23</c:v>
                </c:pt>
                <c:pt idx="23">
                  <c:v>75</c:v>
                </c:pt>
                <c:pt idx="24">
                  <c:v>111</c:v>
                </c:pt>
              </c:numCache>
            </c:numRef>
          </c:val>
          <c:extLst>
            <c:ext xmlns:c16="http://schemas.microsoft.com/office/drawing/2014/chart" uri="{C3380CC4-5D6E-409C-BE32-E72D297353CC}">
              <c16:uniqueId val="{00000001-6765-4585-BB49-1CDAD322B3D7}"/>
            </c:ext>
          </c:extLst>
        </c:ser>
        <c:ser>
          <c:idx val="2"/>
          <c:order val="2"/>
          <c:tx>
            <c:strRef>
              <c:f>STAT!$E$30</c:f>
              <c:strCache>
                <c:ptCount val="1"/>
                <c:pt idx="0">
                  <c:v>Drafts</c:v>
                </c:pt>
              </c:strCache>
            </c:strRef>
          </c:tx>
          <c:spPr>
            <a:solidFill>
              <a:schemeClr val="accent3"/>
            </a:solidFill>
            <a:ln>
              <a:noFill/>
            </a:ln>
            <a:effectLst/>
          </c:spPr>
          <c:invertIfNegative val="0"/>
          <c:cat>
            <c:strRef>
              <c:f>STAT!$B$31:$B$55</c:f>
              <c:strCache>
                <c:ptCount val="25"/>
                <c:pt idx="0">
                  <c:v>NC Repeater</c:v>
                </c:pt>
                <c:pt idx="1">
                  <c:v>eiPos</c:v>
                </c:pt>
                <c:pt idx="2">
                  <c:v>Nw Energy Saving</c:v>
                </c:pt>
                <c:pt idx="3">
                  <c:v>fMobEnh</c:v>
                </c:pt>
                <c:pt idx="4">
                  <c:v>XR</c:v>
                </c:pt>
                <c:pt idx="5">
                  <c:v>IoT NTN enh</c:v>
                </c:pt>
                <c:pt idx="6">
                  <c:v>NR NTN enh</c:v>
                </c:pt>
                <c:pt idx="7">
                  <c:v>UAV</c:v>
                </c:pt>
                <c:pt idx="8">
                  <c:v>eSLRelay</c:v>
                </c:pt>
                <c:pt idx="9">
                  <c:v>IDC</c:v>
                </c:pt>
                <c:pt idx="10">
                  <c:v>eMBS</c:v>
                </c:pt>
                <c:pt idx="11">
                  <c:v>Mob IAB</c:v>
                </c:pt>
                <c:pt idx="12">
                  <c:v>feSONMDT</c:v>
                </c:pt>
                <c:pt idx="13">
                  <c:v>eQOE</c:v>
                </c:pt>
                <c:pt idx="14">
                  <c:v>SL evo</c:v>
                </c:pt>
                <c:pt idx="15">
                  <c:v>AI ML</c:v>
                </c:pt>
                <c:pt idx="16">
                  <c:v>Dual TXRX MUSIM</c:v>
                </c:pt>
                <c:pt idx="17">
                  <c:v>MT SDT</c:v>
                </c:pt>
                <c:pt idx="18">
                  <c:v>eRedcap</c:v>
                </c:pt>
                <c:pt idx="19">
                  <c:v>NR MIMO evo</c:v>
                </c:pt>
                <c:pt idx="20">
                  <c:v>NR CovEnh 2</c:v>
                </c:pt>
                <c:pt idx="21">
                  <c:v>SI LPWUS</c:v>
                </c:pt>
                <c:pt idx="22">
                  <c:v>Timing URLLC</c:v>
                </c:pt>
                <c:pt idx="23">
                  <c:v>TEI18</c:v>
                </c:pt>
                <c:pt idx="24">
                  <c:v>Other</c:v>
                </c:pt>
              </c:strCache>
            </c:strRef>
          </c:cat>
          <c:val>
            <c:numRef>
              <c:f>STAT!$E$31:$E$55</c:f>
              <c:numCache>
                <c:formatCode>General</c:formatCode>
                <c:ptCount val="25"/>
                <c:pt idx="0">
                  <c:v>30</c:v>
                </c:pt>
                <c:pt idx="1">
                  <c:v>12</c:v>
                </c:pt>
                <c:pt idx="3">
                  <c:v>4</c:v>
                </c:pt>
                <c:pt idx="4">
                  <c:v>29</c:v>
                </c:pt>
                <c:pt idx="5">
                  <c:v>41</c:v>
                </c:pt>
                <c:pt idx="6">
                  <c:v>22</c:v>
                </c:pt>
                <c:pt idx="8">
                  <c:v>55</c:v>
                </c:pt>
                <c:pt idx="9">
                  <c:v>17</c:v>
                </c:pt>
                <c:pt idx="10">
                  <c:v>44</c:v>
                </c:pt>
                <c:pt idx="11">
                  <c:v>58</c:v>
                </c:pt>
                <c:pt idx="12">
                  <c:v>13</c:v>
                </c:pt>
                <c:pt idx="13">
                  <c:v>9</c:v>
                </c:pt>
                <c:pt idx="14">
                  <c:v>55</c:v>
                </c:pt>
                <c:pt idx="15">
                  <c:v>100</c:v>
                </c:pt>
                <c:pt idx="19">
                  <c:v>15</c:v>
                </c:pt>
                <c:pt idx="23">
                  <c:v>58</c:v>
                </c:pt>
                <c:pt idx="24">
                  <c:v>54</c:v>
                </c:pt>
              </c:numCache>
            </c:numRef>
          </c:val>
          <c:extLst>
            <c:ext xmlns:c16="http://schemas.microsoft.com/office/drawing/2014/chart" uri="{C3380CC4-5D6E-409C-BE32-E72D297353CC}">
              <c16:uniqueId val="{00000002-6765-4585-BB49-1CDAD322B3D7}"/>
            </c:ext>
          </c:extLst>
        </c:ser>
        <c:dLbls>
          <c:showLegendKey val="0"/>
          <c:showVal val="0"/>
          <c:showCatName val="0"/>
          <c:showSerName val="0"/>
          <c:showPercent val="0"/>
          <c:showBubbleSize val="0"/>
        </c:dLbls>
        <c:gapWidth val="219"/>
        <c:overlap val="-27"/>
        <c:axId val="1615950016"/>
        <c:axId val="1615967488"/>
      </c:barChart>
      <c:catAx>
        <c:axId val="161595001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615967488"/>
        <c:crosses val="autoZero"/>
        <c:auto val="1"/>
        <c:lblAlgn val="ctr"/>
        <c:lblOffset val="100"/>
        <c:noMultiLvlLbl val="0"/>
      </c:catAx>
      <c:valAx>
        <c:axId val="161596748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615950016"/>
        <c:crosses val="autoZero"/>
        <c:crossBetween val="between"/>
      </c:valAx>
      <c:spPr>
        <a:noFill/>
        <a:ln>
          <a:noFill/>
        </a:ln>
        <a:effectLst/>
      </c:spPr>
    </c:plotArea>
    <c:legend>
      <c:legendPos val="b"/>
      <c:layout>
        <c:manualLayout>
          <c:xMode val="edge"/>
          <c:yMode val="edge"/>
          <c:x val="0.36422648908619149"/>
          <c:y val="0.83753591421828821"/>
          <c:w val="0.21582409300025193"/>
          <c:h val="6.5470875306445089E-2"/>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121bis-e Rel-18</a:t>
            </a:r>
          </a:p>
        </c:rich>
      </c:tx>
      <c:layout>
        <c:manualLayout>
          <c:xMode val="edge"/>
          <c:yMode val="edge"/>
          <c:x val="0.4237210802640754"/>
          <c:y val="0.16789190501428344"/>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STAT!$D$33</c:f>
              <c:strCache>
                <c:ptCount val="1"/>
                <c:pt idx="0">
                  <c:v>Tdocs 121bis-e</c:v>
                </c:pt>
              </c:strCache>
            </c:strRef>
          </c:tx>
          <c:spPr>
            <a:solidFill>
              <a:schemeClr val="accent1"/>
            </a:solidFill>
            <a:ln>
              <a:noFill/>
            </a:ln>
            <a:effectLst/>
          </c:spPr>
          <c:invertIfNegative val="0"/>
          <c:cat>
            <c:strRef>
              <c:f>STAT!$B$34:$B$58</c:f>
              <c:strCache>
                <c:ptCount val="25"/>
                <c:pt idx="0">
                  <c:v>NC Repeater</c:v>
                </c:pt>
                <c:pt idx="1">
                  <c:v>eiPos</c:v>
                </c:pt>
                <c:pt idx="2">
                  <c:v>Nw Energy Saving</c:v>
                </c:pt>
                <c:pt idx="3">
                  <c:v>fMobEnh</c:v>
                </c:pt>
                <c:pt idx="4">
                  <c:v>XR</c:v>
                </c:pt>
                <c:pt idx="5">
                  <c:v>IoT NTN enh</c:v>
                </c:pt>
                <c:pt idx="6">
                  <c:v>NR NTN enh</c:v>
                </c:pt>
                <c:pt idx="7">
                  <c:v>UAV</c:v>
                </c:pt>
                <c:pt idx="8">
                  <c:v>eSLRelay</c:v>
                </c:pt>
                <c:pt idx="9">
                  <c:v>IDC</c:v>
                </c:pt>
                <c:pt idx="10">
                  <c:v>eMBS</c:v>
                </c:pt>
                <c:pt idx="11">
                  <c:v>Mob IAB</c:v>
                </c:pt>
                <c:pt idx="12">
                  <c:v>feSONMDT</c:v>
                </c:pt>
                <c:pt idx="13">
                  <c:v>eQOE</c:v>
                </c:pt>
                <c:pt idx="14">
                  <c:v>SL evo</c:v>
                </c:pt>
                <c:pt idx="15">
                  <c:v>AI ML</c:v>
                </c:pt>
                <c:pt idx="16">
                  <c:v>Dual TXRX MUSIM</c:v>
                </c:pt>
                <c:pt idx="17">
                  <c:v>MT SDT</c:v>
                </c:pt>
                <c:pt idx="18">
                  <c:v>eRedcap</c:v>
                </c:pt>
                <c:pt idx="19">
                  <c:v>NR MIMO evo</c:v>
                </c:pt>
                <c:pt idx="20">
                  <c:v>NR CovEnh 2</c:v>
                </c:pt>
                <c:pt idx="21">
                  <c:v>SI LPWUS</c:v>
                </c:pt>
                <c:pt idx="22">
                  <c:v>Timing URLLC</c:v>
                </c:pt>
                <c:pt idx="23">
                  <c:v>TEI18</c:v>
                </c:pt>
                <c:pt idx="24">
                  <c:v>Other</c:v>
                </c:pt>
              </c:strCache>
            </c:strRef>
          </c:cat>
          <c:val>
            <c:numRef>
              <c:f>STAT!$D$34:$D$58</c:f>
              <c:numCache>
                <c:formatCode>General</c:formatCode>
                <c:ptCount val="25"/>
                <c:pt idx="0">
                  <c:v>51</c:v>
                </c:pt>
                <c:pt idx="1">
                  <c:v>98</c:v>
                </c:pt>
                <c:pt idx="2">
                  <c:v>60</c:v>
                </c:pt>
                <c:pt idx="3">
                  <c:v>155</c:v>
                </c:pt>
                <c:pt idx="4">
                  <c:v>135</c:v>
                </c:pt>
                <c:pt idx="5">
                  <c:v>83</c:v>
                </c:pt>
                <c:pt idx="6">
                  <c:v>118</c:v>
                </c:pt>
                <c:pt idx="7">
                  <c:v>70</c:v>
                </c:pt>
                <c:pt idx="8">
                  <c:v>106</c:v>
                </c:pt>
                <c:pt idx="9">
                  <c:v>7</c:v>
                </c:pt>
                <c:pt idx="10">
                  <c:v>65</c:v>
                </c:pt>
                <c:pt idx="11">
                  <c:v>44</c:v>
                </c:pt>
                <c:pt idx="12">
                  <c:v>40</c:v>
                </c:pt>
                <c:pt idx="13">
                  <c:v>37</c:v>
                </c:pt>
                <c:pt idx="14">
                  <c:v>92</c:v>
                </c:pt>
                <c:pt idx="15">
                  <c:v>90</c:v>
                </c:pt>
                <c:pt idx="16">
                  <c:v>46</c:v>
                </c:pt>
                <c:pt idx="17">
                  <c:v>0</c:v>
                </c:pt>
                <c:pt idx="18">
                  <c:v>61</c:v>
                </c:pt>
                <c:pt idx="19">
                  <c:v>30</c:v>
                </c:pt>
                <c:pt idx="20">
                  <c:v>13</c:v>
                </c:pt>
                <c:pt idx="21">
                  <c:v>28</c:v>
                </c:pt>
                <c:pt idx="22">
                  <c:v>23</c:v>
                </c:pt>
                <c:pt idx="23">
                  <c:v>36</c:v>
                </c:pt>
                <c:pt idx="24">
                  <c:v>62</c:v>
                </c:pt>
              </c:numCache>
            </c:numRef>
          </c:val>
          <c:extLst>
            <c:ext xmlns:c16="http://schemas.microsoft.com/office/drawing/2014/chart" uri="{C3380CC4-5D6E-409C-BE32-E72D297353CC}">
              <c16:uniqueId val="{00000000-0967-4150-B7E8-AD39B11CBEFE}"/>
            </c:ext>
          </c:extLst>
        </c:ser>
        <c:ser>
          <c:idx val="1"/>
          <c:order val="1"/>
          <c:tx>
            <c:strRef>
              <c:f>STAT!$E$33</c:f>
              <c:strCache>
                <c:ptCount val="1"/>
                <c:pt idx="0">
                  <c:v>Drafts</c:v>
                </c:pt>
              </c:strCache>
            </c:strRef>
          </c:tx>
          <c:spPr>
            <a:solidFill>
              <a:schemeClr val="accent2"/>
            </a:solidFill>
            <a:ln>
              <a:noFill/>
            </a:ln>
            <a:effectLst/>
          </c:spPr>
          <c:invertIfNegative val="0"/>
          <c:cat>
            <c:strRef>
              <c:f>STAT!$B$34:$B$58</c:f>
              <c:strCache>
                <c:ptCount val="25"/>
                <c:pt idx="0">
                  <c:v>NC Repeater</c:v>
                </c:pt>
                <c:pt idx="1">
                  <c:v>eiPos</c:v>
                </c:pt>
                <c:pt idx="2">
                  <c:v>Nw Energy Saving</c:v>
                </c:pt>
                <c:pt idx="3">
                  <c:v>fMobEnh</c:v>
                </c:pt>
                <c:pt idx="4">
                  <c:v>XR</c:v>
                </c:pt>
                <c:pt idx="5">
                  <c:v>IoT NTN enh</c:v>
                </c:pt>
                <c:pt idx="6">
                  <c:v>NR NTN enh</c:v>
                </c:pt>
                <c:pt idx="7">
                  <c:v>UAV</c:v>
                </c:pt>
                <c:pt idx="8">
                  <c:v>eSLRelay</c:v>
                </c:pt>
                <c:pt idx="9">
                  <c:v>IDC</c:v>
                </c:pt>
                <c:pt idx="10">
                  <c:v>eMBS</c:v>
                </c:pt>
                <c:pt idx="11">
                  <c:v>Mob IAB</c:v>
                </c:pt>
                <c:pt idx="12">
                  <c:v>feSONMDT</c:v>
                </c:pt>
                <c:pt idx="13">
                  <c:v>eQOE</c:v>
                </c:pt>
                <c:pt idx="14">
                  <c:v>SL evo</c:v>
                </c:pt>
                <c:pt idx="15">
                  <c:v>AI ML</c:v>
                </c:pt>
                <c:pt idx="16">
                  <c:v>Dual TXRX MUSIM</c:v>
                </c:pt>
                <c:pt idx="17">
                  <c:v>MT SDT</c:v>
                </c:pt>
                <c:pt idx="18">
                  <c:v>eRedcap</c:v>
                </c:pt>
                <c:pt idx="19">
                  <c:v>NR MIMO evo</c:v>
                </c:pt>
                <c:pt idx="20">
                  <c:v>NR CovEnh 2</c:v>
                </c:pt>
                <c:pt idx="21">
                  <c:v>SI LPWUS</c:v>
                </c:pt>
                <c:pt idx="22">
                  <c:v>Timing URLLC</c:v>
                </c:pt>
                <c:pt idx="23">
                  <c:v>TEI18</c:v>
                </c:pt>
                <c:pt idx="24">
                  <c:v>Other</c:v>
                </c:pt>
              </c:strCache>
            </c:strRef>
          </c:cat>
          <c:val>
            <c:numRef>
              <c:f>STAT!$E$34:$E$58</c:f>
              <c:numCache>
                <c:formatCode>General</c:formatCode>
                <c:ptCount val="25"/>
                <c:pt idx="0">
                  <c:v>58</c:v>
                </c:pt>
                <c:pt idx="1">
                  <c:v>195</c:v>
                </c:pt>
                <c:pt idx="2">
                  <c:v>30</c:v>
                </c:pt>
                <c:pt idx="3">
                  <c:v>135</c:v>
                </c:pt>
                <c:pt idx="4">
                  <c:v>163</c:v>
                </c:pt>
                <c:pt idx="5">
                  <c:v>140</c:v>
                </c:pt>
                <c:pt idx="6">
                  <c:v>254</c:v>
                </c:pt>
                <c:pt idx="7">
                  <c:v>70</c:v>
                </c:pt>
                <c:pt idx="8">
                  <c:v>177</c:v>
                </c:pt>
                <c:pt idx="10">
                  <c:v>68</c:v>
                </c:pt>
                <c:pt idx="11">
                  <c:v>16</c:v>
                </c:pt>
                <c:pt idx="12">
                  <c:v>16</c:v>
                </c:pt>
                <c:pt idx="13">
                  <c:v>34</c:v>
                </c:pt>
                <c:pt idx="14">
                  <c:v>83</c:v>
                </c:pt>
                <c:pt idx="15">
                  <c:v>98</c:v>
                </c:pt>
                <c:pt idx="16">
                  <c:v>52</c:v>
                </c:pt>
                <c:pt idx="18">
                  <c:v>26</c:v>
                </c:pt>
                <c:pt idx="19">
                  <c:v>20</c:v>
                </c:pt>
                <c:pt idx="23">
                  <c:v>59</c:v>
                </c:pt>
                <c:pt idx="24">
                  <c:v>56</c:v>
                </c:pt>
              </c:numCache>
            </c:numRef>
          </c:val>
          <c:extLst>
            <c:ext xmlns:c16="http://schemas.microsoft.com/office/drawing/2014/chart" uri="{C3380CC4-5D6E-409C-BE32-E72D297353CC}">
              <c16:uniqueId val="{00000001-0967-4150-B7E8-AD39B11CBEFE}"/>
            </c:ext>
          </c:extLst>
        </c:ser>
        <c:dLbls>
          <c:showLegendKey val="0"/>
          <c:showVal val="0"/>
          <c:showCatName val="0"/>
          <c:showSerName val="0"/>
          <c:showPercent val="0"/>
          <c:showBubbleSize val="0"/>
        </c:dLbls>
        <c:gapWidth val="219"/>
        <c:overlap val="-27"/>
        <c:axId val="1615950016"/>
        <c:axId val="1615967488"/>
      </c:barChart>
      <c:catAx>
        <c:axId val="161595001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615967488"/>
        <c:crosses val="autoZero"/>
        <c:auto val="1"/>
        <c:lblAlgn val="ctr"/>
        <c:lblOffset val="100"/>
        <c:noMultiLvlLbl val="0"/>
      </c:catAx>
      <c:valAx>
        <c:axId val="161596748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61595001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0.18459767842827177"/>
          <c:y val="0.2714057106060509"/>
          <c:w val="0.75403551543504765"/>
          <c:h val="0.37707761622390384"/>
        </c:manualLayout>
      </c:layout>
      <c:barChart>
        <c:barDir val="col"/>
        <c:grouping val="clustered"/>
        <c:varyColors val="0"/>
        <c:ser>
          <c:idx val="0"/>
          <c:order val="0"/>
          <c:tx>
            <c:strRef>
              <c:f>STAT!$H$78</c:f>
              <c:strCache>
                <c:ptCount val="1"/>
                <c:pt idx="0">
                  <c:v>Tdocs (no)</c:v>
                </c:pt>
              </c:strCache>
            </c:strRef>
          </c:tx>
          <c:spPr>
            <a:solidFill>
              <a:schemeClr val="accent1"/>
            </a:solidFill>
            <a:ln>
              <a:noFill/>
            </a:ln>
            <a:effectLst/>
          </c:spPr>
          <c:invertIfNegative val="0"/>
          <c:cat>
            <c:strRef>
              <c:f>STAT!$B$88:$B$97</c:f>
              <c:strCache>
                <c:ptCount val="10"/>
                <c:pt idx="0">
                  <c:v>R2 116-e</c:v>
                </c:pt>
                <c:pt idx="1">
                  <c:v>R2 116bis-e</c:v>
                </c:pt>
                <c:pt idx="2">
                  <c:v>R2 117-e</c:v>
                </c:pt>
                <c:pt idx="3">
                  <c:v>R2 118-e</c:v>
                </c:pt>
                <c:pt idx="4">
                  <c:v>R2 119-e</c:v>
                </c:pt>
                <c:pt idx="5">
                  <c:v>R2 119bis-e</c:v>
                </c:pt>
                <c:pt idx="6">
                  <c:v>R2 120</c:v>
                </c:pt>
                <c:pt idx="7">
                  <c:v>R2 121</c:v>
                </c:pt>
                <c:pt idx="8">
                  <c:v>R2 121bis-e</c:v>
                </c:pt>
                <c:pt idx="9">
                  <c:v>R2 122</c:v>
                </c:pt>
              </c:strCache>
            </c:strRef>
          </c:cat>
          <c:val>
            <c:numRef>
              <c:f>STAT!$H$88:$H$97</c:f>
              <c:numCache>
                <c:formatCode>General</c:formatCode>
                <c:ptCount val="10"/>
                <c:pt idx="0">
                  <c:v>2348</c:v>
                </c:pt>
                <c:pt idx="1">
                  <c:v>2055</c:v>
                </c:pt>
                <c:pt idx="2">
                  <c:v>2170</c:v>
                </c:pt>
                <c:pt idx="3">
                  <c:v>2462</c:v>
                </c:pt>
                <c:pt idx="4">
                  <c:v>2332</c:v>
                </c:pt>
                <c:pt idx="5">
                  <c:v>1709</c:v>
                </c:pt>
                <c:pt idx="6">
                  <c:v>2192</c:v>
                </c:pt>
                <c:pt idx="7">
                  <c:v>2295</c:v>
                </c:pt>
                <c:pt idx="8">
                  <c:v>2072</c:v>
                </c:pt>
                <c:pt idx="9">
                  <c:v>2237</c:v>
                </c:pt>
              </c:numCache>
            </c:numRef>
          </c:val>
          <c:extLst>
            <c:ext xmlns:c16="http://schemas.microsoft.com/office/drawing/2014/chart" uri="{C3380CC4-5D6E-409C-BE32-E72D297353CC}">
              <c16:uniqueId val="{00000000-A463-49C7-8FA5-2662D4168D07}"/>
            </c:ext>
          </c:extLst>
        </c:ser>
        <c:dLbls>
          <c:showLegendKey val="0"/>
          <c:showVal val="0"/>
          <c:showCatName val="0"/>
          <c:showSerName val="0"/>
          <c:showPercent val="0"/>
          <c:showBubbleSize val="0"/>
        </c:dLbls>
        <c:gapWidth val="219"/>
        <c:overlap val="-27"/>
        <c:axId val="-185625696"/>
        <c:axId val="-185628960"/>
      </c:barChart>
      <c:catAx>
        <c:axId val="-18562569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85628960"/>
        <c:crosses val="autoZero"/>
        <c:auto val="1"/>
        <c:lblAlgn val="ctr"/>
        <c:lblOffset val="100"/>
        <c:noMultiLvlLbl val="0"/>
      </c:catAx>
      <c:valAx>
        <c:axId val="-18562896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8562569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1CD70F55-CC08-4368-9F85-C7F6B6E1300A}" type="slidenum">
              <a:rPr lang="en-GB" altLang="en-US"/>
              <a:pPr>
                <a:defRPr/>
              </a:pPr>
              <a:t>‹#›</a:t>
            </a:fld>
            <a:endParaRPr lang="en-GB" altLang="en-US"/>
          </a:p>
        </p:txBody>
      </p:sp>
    </p:spTree>
    <p:extLst>
      <p:ext uri="{BB962C8B-B14F-4D97-AF65-F5344CB8AC3E}">
        <p14:creationId xmlns:p14="http://schemas.microsoft.com/office/powerpoint/2010/main" val="390272174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17100603-3B47-4F55-978D-850E033A94D1}" type="slidenum">
              <a:rPr lang="en-GB" altLang="en-US"/>
              <a:pPr>
                <a:defRPr/>
              </a:pPr>
              <a:t>‹#›</a:t>
            </a:fld>
            <a:endParaRPr lang="en-GB" altLang="en-US"/>
          </a:p>
        </p:txBody>
      </p:sp>
    </p:spTree>
    <p:extLst>
      <p:ext uri="{BB962C8B-B14F-4D97-AF65-F5344CB8AC3E}">
        <p14:creationId xmlns:p14="http://schemas.microsoft.com/office/powerpoint/2010/main" val="25904023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17100603-3B47-4F55-978D-850E033A94D1}" type="slidenum">
              <a:rPr lang="en-GB" altLang="en-US" smtClean="0"/>
              <a:pPr>
                <a:defRPr/>
              </a:pPr>
              <a:t>8</a:t>
            </a:fld>
            <a:endParaRPr lang="en-GB" altLang="en-US"/>
          </a:p>
        </p:txBody>
      </p:sp>
    </p:spTree>
    <p:extLst>
      <p:ext uri="{BB962C8B-B14F-4D97-AF65-F5344CB8AC3E}">
        <p14:creationId xmlns:p14="http://schemas.microsoft.com/office/powerpoint/2010/main" val="12419630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a:ln/>
        </p:spPr>
      </p:sp>
      <p:sp>
        <p:nvSpPr>
          <p:cNvPr id="358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3584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45E4C472-6607-42A4-8CDA-4CB9B7EE4A5E}" type="slidenum">
              <a:rPr lang="en-GB" altLang="en-US" smtClean="0">
                <a:latin typeface="Times New Roman" panose="02020603050405020304" pitchFamily="18" charset="0"/>
              </a:rPr>
              <a:pPr/>
              <a:t>14</a:t>
            </a:fld>
            <a:endParaRPr lang="en-GB" altLang="en-US">
              <a:latin typeface="Times New Roman" panose="02020603050405020304" pitchFamily="18" charset="0"/>
            </a:endParaRPr>
          </a:p>
        </p:txBody>
      </p:sp>
    </p:spTree>
    <p:extLst>
      <p:ext uri="{BB962C8B-B14F-4D97-AF65-F5344CB8AC3E}">
        <p14:creationId xmlns:p14="http://schemas.microsoft.com/office/powerpoint/2010/main" val="20344239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Image Placeholder 1"/>
          <p:cNvSpPr>
            <a:spLocks noGrp="1" noRot="1" noChangeAspect="1" noTextEdit="1"/>
          </p:cNvSpPr>
          <p:nvPr>
            <p:ph type="sldImg"/>
          </p:nvPr>
        </p:nvSpPr>
        <p:spPr>
          <a:ln/>
        </p:spPr>
      </p:sp>
      <p:sp>
        <p:nvSpPr>
          <p:cNvPr id="112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112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FB98E412-2890-4DF2-B9EF-E2AF1E596366}" type="slidenum">
              <a:rPr lang="en-GB" altLang="en-US" smtClean="0">
                <a:latin typeface="Times New Roman" panose="02020603050405020304" pitchFamily="18" charset="0"/>
              </a:rPr>
              <a:pPr/>
              <a:t>16</a:t>
            </a:fld>
            <a:endParaRPr lang="en-GB" altLang="en-US">
              <a:latin typeface="Times New Roman" panose="02020603050405020304" pitchFamily="18" charset="0"/>
            </a:endParaRPr>
          </a:p>
        </p:txBody>
      </p:sp>
    </p:spTree>
    <p:extLst>
      <p:ext uri="{BB962C8B-B14F-4D97-AF65-F5344CB8AC3E}">
        <p14:creationId xmlns:p14="http://schemas.microsoft.com/office/powerpoint/2010/main" val="12083622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Image Placeholder 1"/>
          <p:cNvSpPr>
            <a:spLocks noGrp="1" noRot="1" noChangeAspect="1" noTextEdit="1"/>
          </p:cNvSpPr>
          <p:nvPr>
            <p:ph type="sldImg"/>
          </p:nvPr>
        </p:nvSpPr>
        <p:spPr>
          <a:ln/>
        </p:spPr>
      </p:sp>
      <p:sp>
        <p:nvSpPr>
          <p:cNvPr id="112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112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FB98E412-2890-4DF2-B9EF-E2AF1E596366}" type="slidenum">
              <a:rPr lang="en-GB" altLang="en-US" smtClean="0">
                <a:latin typeface="Times New Roman" panose="02020603050405020304" pitchFamily="18" charset="0"/>
              </a:rPr>
              <a:pPr/>
              <a:t>17</a:t>
            </a:fld>
            <a:endParaRPr lang="en-GB" altLang="en-US">
              <a:latin typeface="Times New Roman" panose="02020603050405020304" pitchFamily="18" charset="0"/>
            </a:endParaRPr>
          </a:p>
        </p:txBody>
      </p:sp>
    </p:spTree>
    <p:extLst>
      <p:ext uri="{BB962C8B-B14F-4D97-AF65-F5344CB8AC3E}">
        <p14:creationId xmlns:p14="http://schemas.microsoft.com/office/powerpoint/2010/main" val="42612304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Image Placeholder 1"/>
          <p:cNvSpPr>
            <a:spLocks noGrp="1" noRot="1" noChangeAspect="1" noTextEdit="1"/>
          </p:cNvSpPr>
          <p:nvPr>
            <p:ph type="sldImg"/>
          </p:nvPr>
        </p:nvSpPr>
        <p:spPr>
          <a:ln/>
        </p:spPr>
      </p:sp>
      <p:sp>
        <p:nvSpPr>
          <p:cNvPr id="112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112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FB98E412-2890-4DF2-B9EF-E2AF1E596366}" type="slidenum">
              <a:rPr lang="en-GB" altLang="en-US" smtClean="0">
                <a:latin typeface="Times New Roman" panose="02020603050405020304" pitchFamily="18" charset="0"/>
              </a:rPr>
              <a:pPr/>
              <a:t>18</a:t>
            </a:fld>
            <a:endParaRPr lang="en-GB" altLang="en-US">
              <a:latin typeface="Times New Roman" panose="02020603050405020304" pitchFamily="18" charset="0"/>
            </a:endParaRPr>
          </a:p>
        </p:txBody>
      </p:sp>
    </p:spTree>
    <p:extLst>
      <p:ext uri="{BB962C8B-B14F-4D97-AF65-F5344CB8AC3E}">
        <p14:creationId xmlns:p14="http://schemas.microsoft.com/office/powerpoint/2010/main" val="5964879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Image Placeholder 1"/>
          <p:cNvSpPr>
            <a:spLocks noGrp="1" noRot="1" noChangeAspect="1" noTextEdit="1"/>
          </p:cNvSpPr>
          <p:nvPr>
            <p:ph type="sldImg"/>
          </p:nvPr>
        </p:nvSpPr>
        <p:spPr>
          <a:ln/>
        </p:spPr>
      </p:sp>
      <p:sp>
        <p:nvSpPr>
          <p:cNvPr id="112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112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FB98E412-2890-4DF2-B9EF-E2AF1E596366}" type="slidenum">
              <a:rPr lang="en-GB" altLang="en-US" smtClean="0">
                <a:latin typeface="Times New Roman" panose="02020603050405020304" pitchFamily="18" charset="0"/>
              </a:rPr>
              <a:pPr/>
              <a:t>20</a:t>
            </a:fld>
            <a:endParaRPr lang="en-GB" altLang="en-US">
              <a:latin typeface="Times New Roman" panose="02020603050405020304" pitchFamily="18" charset="0"/>
            </a:endParaRPr>
          </a:p>
        </p:txBody>
      </p:sp>
    </p:spTree>
    <p:extLst>
      <p:ext uri="{BB962C8B-B14F-4D97-AF65-F5344CB8AC3E}">
        <p14:creationId xmlns:p14="http://schemas.microsoft.com/office/powerpoint/2010/main" val="23721520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3367135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973895886"/>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54655235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2019</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F7A0EF3E-53BC-4168-A72A-BBE5EFEB3F2D}"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p:cNvSpPr txBox="1">
            <a:spLocks noChangeArrowheads="1"/>
          </p:cNvSpPr>
          <p:nvPr userDrawn="1"/>
        </p:nvSpPr>
        <p:spPr bwMode="auto">
          <a:xfrm>
            <a:off x="133350" y="36513"/>
            <a:ext cx="4229644"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400" b="1" dirty="0">
                <a:latin typeface="Arial "/>
              </a:rPr>
              <a:t>3GPP TSG RAN#100</a:t>
            </a:r>
          </a:p>
          <a:p>
            <a:pPr eaLnBrk="1" hangingPunct="1">
              <a:defRPr/>
            </a:pPr>
            <a:r>
              <a:rPr lang="sv-SE" altLang="en-US" sz="1400" b="1" baseline="0" dirty="0">
                <a:latin typeface="Arial "/>
              </a:rPr>
              <a:t>Taipei</a:t>
            </a:r>
          </a:p>
          <a:p>
            <a:pPr eaLnBrk="1" hangingPunct="1">
              <a:defRPr/>
            </a:pPr>
            <a:r>
              <a:rPr lang="sv-SE" altLang="en-US" sz="1400" b="1" baseline="0" dirty="0">
                <a:latin typeface="Arial "/>
              </a:rPr>
              <a:t>June 12-14, </a:t>
            </a:r>
            <a:r>
              <a:rPr lang="sv-SE" altLang="en-US" sz="1400" b="1" dirty="0">
                <a:latin typeface="Arial "/>
              </a:rPr>
              <a:t>2023</a:t>
            </a:r>
          </a:p>
        </p:txBody>
      </p:sp>
      <p:sp>
        <p:nvSpPr>
          <p:cNvPr id="13" name="Text Box 14"/>
          <p:cNvSpPr txBox="1">
            <a:spLocks noChangeArrowheads="1"/>
          </p:cNvSpPr>
          <p:nvPr userDrawn="1"/>
        </p:nvSpPr>
        <p:spPr bwMode="auto">
          <a:xfrm>
            <a:off x="9163050" y="133350"/>
            <a:ext cx="260032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600" b="1" i="1" dirty="0">
                <a:latin typeface="Arial "/>
              </a:rPr>
              <a:t>RP-230824</a:t>
            </a:r>
            <a:endParaRPr lang="sv-SE" altLang="en-US" sz="1200" b="1" dirty="0">
              <a:latin typeface="Arial "/>
            </a:endParaRPr>
          </a:p>
        </p:txBody>
      </p:sp>
    </p:spTree>
  </p:cSld>
  <p:clrMap bg1="lt1" tx1="dk1" bg2="lt2" tx2="dk2" accent1="accent1" accent2="accent2" accent3="accent3" accent4="accent4" accent5="accent5" accent6="accent6" hlink="hlink" folHlink="folHlink"/>
  <p:sldLayoutIdLst>
    <p:sldLayoutId id="2147485187" r:id="rId1"/>
    <p:sldLayoutId id="2147485185" r:id="rId2"/>
    <p:sldLayoutId id="2147485186"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chart" Target="../charts/chart9.xml"/><Relationship Id="rId1" Type="http://schemas.openxmlformats.org/officeDocument/2006/relationships/slideLayout" Target="../slideLayouts/slideLayout2.xml"/><Relationship Id="rId5" Type="http://schemas.openxmlformats.org/officeDocument/2006/relationships/chart" Target="../charts/chart12.xml"/><Relationship Id="rId4" Type="http://schemas.openxmlformats.org/officeDocument/2006/relationships/chart" Target="../charts/chart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chart" Target="../charts/chart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chart" Target="../charts/chart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s://www.3gpp.org/ftp/Information/WI_Sheet/RP-223519.zip"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2147888" y="1709738"/>
            <a:ext cx="7886700" cy="2852737"/>
          </a:xfrm>
        </p:spPr>
        <p:txBody>
          <a:bodyPr/>
          <a:lstStyle/>
          <a:p>
            <a:pPr eaLnBrk="1" hangingPunct="1"/>
            <a:r>
              <a:rPr lang="en-US" altLang="en-US" dirty="0"/>
              <a:t>Status Report </a:t>
            </a:r>
            <a:br>
              <a:rPr lang="en-US" altLang="en-US" dirty="0"/>
            </a:br>
            <a:r>
              <a:rPr lang="en-US" altLang="en-US" dirty="0"/>
              <a:t>RAN WG2 </a:t>
            </a:r>
            <a:br>
              <a:rPr lang="en-US" altLang="en-US" dirty="0"/>
            </a:br>
            <a:r>
              <a:rPr lang="en-US" altLang="en-US" sz="4800" dirty="0"/>
              <a:t>to TSG-RAN #100</a:t>
            </a:r>
          </a:p>
        </p:txBody>
      </p:sp>
      <p:sp>
        <p:nvSpPr>
          <p:cNvPr id="5123" name="Text Placeholder 2"/>
          <p:cNvSpPr>
            <a:spLocks noGrp="1"/>
          </p:cNvSpPr>
          <p:nvPr>
            <p:ph type="body" idx="4294967295"/>
          </p:nvPr>
        </p:nvSpPr>
        <p:spPr>
          <a:xfrm>
            <a:off x="2147888" y="4589463"/>
            <a:ext cx="3738562" cy="1500187"/>
          </a:xfrm>
        </p:spPr>
        <p:txBody>
          <a:bodyPr/>
          <a:lstStyle/>
          <a:p>
            <a:pPr marL="0" indent="0" eaLnBrk="1" hangingPunct="1">
              <a:buFontTx/>
              <a:buNone/>
            </a:pPr>
            <a:r>
              <a:rPr lang="en-GB" altLang="en-US" sz="2000" dirty="0">
                <a:latin typeface="Arial" panose="020B0604020202020204" pitchFamily="34" charset="0"/>
              </a:rPr>
              <a:t>v0</a:t>
            </a:r>
          </a:p>
          <a:p>
            <a:pPr marL="0" indent="0" eaLnBrk="1" hangingPunct="1">
              <a:buFontTx/>
              <a:buNone/>
            </a:pPr>
            <a:r>
              <a:rPr lang="en-GB" altLang="en-US" sz="2000" i="1" dirty="0">
                <a:latin typeface="Arial" panose="020B0604020202020204" pitchFamily="34" charset="0"/>
              </a:rPr>
              <a:t>Johan Johansson</a:t>
            </a:r>
            <a:endParaRPr lang="en-GB" altLang="en-US" sz="2000" i="1" dirty="0"/>
          </a:p>
          <a:p>
            <a:pPr marL="0" indent="0" eaLnBrk="1" hangingPunct="1">
              <a:buFontTx/>
              <a:buNone/>
            </a:pPr>
            <a:r>
              <a:rPr lang="en-GB" altLang="en-US" sz="2000" i="1" dirty="0"/>
              <a:t>RAN2 Chair (MediaTek Inc)</a:t>
            </a:r>
          </a:p>
          <a:p>
            <a:pPr marL="0" indent="0" eaLnBrk="1" hangingPunct="1">
              <a:buFontTx/>
              <a:buNone/>
            </a:pPr>
            <a:endParaRPr lang="en-GB" altLang="en-US" dirty="0"/>
          </a:p>
        </p:txBody>
      </p:sp>
      <p:sp>
        <p:nvSpPr>
          <p:cNvPr id="5124" name="TextBox 1"/>
          <p:cNvSpPr txBox="1">
            <a:spLocks noChangeArrowheads="1"/>
          </p:cNvSpPr>
          <p:nvPr/>
        </p:nvSpPr>
        <p:spPr bwMode="auto">
          <a:xfrm>
            <a:off x="160110" y="801235"/>
            <a:ext cx="7016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400" dirty="0">
                <a:latin typeface="Arial" panose="020B0604020202020204" pitchFamily="34" charset="0"/>
              </a:rPr>
              <a:t>AI: 5.2</a:t>
            </a:r>
          </a:p>
        </p:txBody>
      </p:sp>
      <p:sp>
        <p:nvSpPr>
          <p:cNvPr id="2" name="TextBox 1">
            <a:extLst>
              <a:ext uri="{FF2B5EF4-FFF2-40B4-BE49-F238E27FC236}">
                <a16:creationId xmlns:a16="http://schemas.microsoft.com/office/drawing/2014/main" id="{EA7963D2-0D74-4B6C-81EF-F3F20ECFA632}"/>
              </a:ext>
            </a:extLst>
          </p:cNvPr>
          <p:cNvSpPr txBox="1"/>
          <p:nvPr/>
        </p:nvSpPr>
        <p:spPr>
          <a:xfrm>
            <a:off x="8436334" y="4589463"/>
            <a:ext cx="1234633" cy="415498"/>
          </a:xfrm>
          <a:prstGeom prst="rect">
            <a:avLst/>
          </a:prstGeom>
          <a:noFill/>
        </p:spPr>
        <p:txBody>
          <a:bodyPr wrap="none" rtlCol="0">
            <a:spAutoFit/>
          </a:bodyPr>
          <a:lstStyle/>
          <a:p>
            <a:r>
              <a:rPr lang="en-GB" sz="1050" dirty="0"/>
              <a:t>Revision History: </a:t>
            </a:r>
          </a:p>
          <a:p>
            <a:endParaRPr lang="en-GB" sz="1050"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20D78B-A933-4065-93C3-C56B0BD480F6}"/>
              </a:ext>
            </a:extLst>
          </p:cNvPr>
          <p:cNvSpPr>
            <a:spLocks noGrp="1"/>
          </p:cNvSpPr>
          <p:nvPr>
            <p:ph type="title"/>
          </p:nvPr>
        </p:nvSpPr>
        <p:spPr/>
        <p:txBody>
          <a:bodyPr/>
          <a:lstStyle/>
          <a:p>
            <a:r>
              <a:rPr lang="en-GB" dirty="0"/>
              <a:t>Specific RAN2 Tasks</a:t>
            </a:r>
          </a:p>
        </p:txBody>
      </p:sp>
      <p:sp>
        <p:nvSpPr>
          <p:cNvPr id="3" name="Content Placeholder 2">
            <a:extLst>
              <a:ext uri="{FF2B5EF4-FFF2-40B4-BE49-F238E27FC236}">
                <a16:creationId xmlns:a16="http://schemas.microsoft.com/office/drawing/2014/main" id="{5D382532-BA59-4A5C-B71B-0499B256BBFB}"/>
              </a:ext>
            </a:extLst>
          </p:cNvPr>
          <p:cNvSpPr>
            <a:spLocks noGrp="1"/>
          </p:cNvSpPr>
          <p:nvPr>
            <p:ph idx="1"/>
          </p:nvPr>
        </p:nvSpPr>
        <p:spPr>
          <a:xfrm>
            <a:off x="838200" y="2087879"/>
            <a:ext cx="10515600" cy="4089083"/>
          </a:xfrm>
        </p:spPr>
        <p:txBody>
          <a:bodyPr/>
          <a:lstStyle/>
          <a:p>
            <a:pPr>
              <a:lnSpc>
                <a:spcPct val="107000"/>
              </a:lnSpc>
              <a:spcBef>
                <a:spcPts val="500"/>
              </a:spcBef>
              <a:spcAft>
                <a:spcPts val="800"/>
              </a:spcAft>
              <a:tabLst>
                <a:tab pos="755650" algn="l"/>
              </a:tabLst>
            </a:pPr>
            <a:r>
              <a:rPr lang="en-GB" sz="1800" dirty="0">
                <a:solidFill>
                  <a:srgbClr val="000000"/>
                </a:solidFill>
                <a:ea typeface="Times New Roman" panose="02020603050405020304" pitchFamily="18" charset="0"/>
                <a:cs typeface="Times New Roman" panose="02020603050405020304" pitchFamily="18" charset="0"/>
              </a:rPr>
              <a:t>Intra-band EN-DC combinations (from TSG RAN 97): </a:t>
            </a:r>
            <a:r>
              <a:rPr lang="en-GB" sz="1800" dirty="0">
                <a:solidFill>
                  <a:srgbClr val="000000"/>
                </a:solidFill>
                <a:effectLst/>
                <a:ea typeface="Times New Roman" panose="02020603050405020304" pitchFamily="18" charset="0"/>
                <a:cs typeface="Times New Roman" panose="02020603050405020304" pitchFamily="18" charset="0"/>
              </a:rPr>
              <a:t>RAN tasks RAN4 and RAN2 to have more discussion.</a:t>
            </a:r>
          </a:p>
          <a:p>
            <a:pPr marL="457200" lvl="1" indent="0">
              <a:lnSpc>
                <a:spcPct val="107000"/>
              </a:lnSpc>
              <a:spcAft>
                <a:spcPts val="800"/>
              </a:spcAft>
              <a:buNone/>
              <a:tabLst>
                <a:tab pos="755650" algn="l"/>
              </a:tabLst>
            </a:pPr>
            <a:r>
              <a:rPr lang="en-GB" sz="1600" dirty="0">
                <a:solidFill>
                  <a:srgbClr val="000000"/>
                </a:solidFill>
                <a:cs typeface="Times New Roman" panose="02020603050405020304" pitchFamily="18" charset="0"/>
              </a:rPr>
              <a:t>REPORT Q2 2023:</a:t>
            </a:r>
          </a:p>
          <a:p>
            <a:pPr lvl="1">
              <a:lnSpc>
                <a:spcPct val="107000"/>
              </a:lnSpc>
              <a:spcAft>
                <a:spcPts val="800"/>
              </a:spcAft>
              <a:tabLst>
                <a:tab pos="755650" algn="l"/>
              </a:tabLst>
            </a:pPr>
            <a:r>
              <a:rPr lang="en-GB" sz="1600" dirty="0"/>
              <a:t>R2 Provides complete CRs to this TSG RAN. </a:t>
            </a:r>
          </a:p>
        </p:txBody>
      </p:sp>
    </p:spTree>
    <p:extLst>
      <p:ext uri="{BB962C8B-B14F-4D97-AF65-F5344CB8AC3E}">
        <p14:creationId xmlns:p14="http://schemas.microsoft.com/office/powerpoint/2010/main" val="4091005474"/>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RAN2 Load - statistics</a:t>
            </a:r>
          </a:p>
        </p:txBody>
      </p:sp>
      <p:graphicFrame>
        <p:nvGraphicFramePr>
          <p:cNvPr id="11" name="Chart 10">
            <a:extLst>
              <a:ext uri="{FF2B5EF4-FFF2-40B4-BE49-F238E27FC236}">
                <a16:creationId xmlns:a16="http://schemas.microsoft.com/office/drawing/2014/main" id="{00000000-0008-0000-0100-000010000000}"/>
              </a:ext>
            </a:extLst>
          </p:cNvPr>
          <p:cNvGraphicFramePr>
            <a:graphicFrameLocks/>
          </p:cNvGraphicFramePr>
          <p:nvPr>
            <p:extLst>
              <p:ext uri="{D42A27DB-BD31-4B8C-83A1-F6EECF244321}">
                <p14:modId xmlns:p14="http://schemas.microsoft.com/office/powerpoint/2010/main" val="1303933217"/>
              </p:ext>
            </p:extLst>
          </p:nvPr>
        </p:nvGraphicFramePr>
        <p:xfrm>
          <a:off x="217714" y="1690688"/>
          <a:ext cx="4211263" cy="2652712"/>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2" name="Chart 11">
            <a:extLst>
              <a:ext uri="{FF2B5EF4-FFF2-40B4-BE49-F238E27FC236}">
                <a16:creationId xmlns:a16="http://schemas.microsoft.com/office/drawing/2014/main" id="{00000000-0008-0000-0100-00000B000000}"/>
              </a:ext>
            </a:extLst>
          </p:cNvPr>
          <p:cNvGraphicFramePr>
            <a:graphicFrameLocks/>
          </p:cNvGraphicFramePr>
          <p:nvPr>
            <p:extLst>
              <p:ext uri="{D42A27DB-BD31-4B8C-83A1-F6EECF244321}">
                <p14:modId xmlns:p14="http://schemas.microsoft.com/office/powerpoint/2010/main" val="1130800699"/>
              </p:ext>
            </p:extLst>
          </p:nvPr>
        </p:nvGraphicFramePr>
        <p:xfrm>
          <a:off x="598713" y="4052886"/>
          <a:ext cx="3830263" cy="228322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3" name="Chart 12">
            <a:extLst>
              <a:ext uri="{FF2B5EF4-FFF2-40B4-BE49-F238E27FC236}">
                <a16:creationId xmlns:a16="http://schemas.microsoft.com/office/drawing/2014/main" id="{00000000-0008-0000-0100-00000F000000}"/>
              </a:ext>
            </a:extLst>
          </p:cNvPr>
          <p:cNvGraphicFramePr>
            <a:graphicFrameLocks/>
          </p:cNvGraphicFramePr>
          <p:nvPr>
            <p:extLst>
              <p:ext uri="{D42A27DB-BD31-4B8C-83A1-F6EECF244321}">
                <p14:modId xmlns:p14="http://schemas.microsoft.com/office/powerpoint/2010/main" val="6584585"/>
              </p:ext>
            </p:extLst>
          </p:nvPr>
        </p:nvGraphicFramePr>
        <p:xfrm>
          <a:off x="4957595" y="1769661"/>
          <a:ext cx="4044891" cy="2283225"/>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4" name="Chart 13">
            <a:extLst>
              <a:ext uri="{FF2B5EF4-FFF2-40B4-BE49-F238E27FC236}">
                <a16:creationId xmlns:a16="http://schemas.microsoft.com/office/drawing/2014/main" id="{ED41B975-2EEE-4063-89D2-A62A1449CEDC}"/>
              </a:ext>
            </a:extLst>
          </p:cNvPr>
          <p:cNvGraphicFramePr>
            <a:graphicFrameLocks/>
          </p:cNvGraphicFramePr>
          <p:nvPr>
            <p:extLst>
              <p:ext uri="{D42A27DB-BD31-4B8C-83A1-F6EECF244321}">
                <p14:modId xmlns:p14="http://schemas.microsoft.com/office/powerpoint/2010/main" val="2601219569"/>
              </p:ext>
            </p:extLst>
          </p:nvPr>
        </p:nvGraphicFramePr>
        <p:xfrm>
          <a:off x="4874408" y="4131859"/>
          <a:ext cx="4211263" cy="2443112"/>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3323981069"/>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RAN2 load - overtime</a:t>
            </a:r>
          </a:p>
        </p:txBody>
      </p:sp>
      <p:graphicFrame>
        <p:nvGraphicFramePr>
          <p:cNvPr id="7" name="Table 6">
            <a:extLst>
              <a:ext uri="{FF2B5EF4-FFF2-40B4-BE49-F238E27FC236}">
                <a16:creationId xmlns:a16="http://schemas.microsoft.com/office/drawing/2014/main" id="{6DDBFC58-7414-492C-BB53-2DEF2C8BCC30}"/>
              </a:ext>
            </a:extLst>
          </p:cNvPr>
          <p:cNvGraphicFramePr>
            <a:graphicFrameLocks noGrp="1"/>
          </p:cNvGraphicFramePr>
          <p:nvPr>
            <p:extLst>
              <p:ext uri="{D42A27DB-BD31-4B8C-83A1-F6EECF244321}">
                <p14:modId xmlns:p14="http://schemas.microsoft.com/office/powerpoint/2010/main" val="2924487971"/>
              </p:ext>
            </p:extLst>
          </p:nvPr>
        </p:nvGraphicFramePr>
        <p:xfrm>
          <a:off x="426577" y="2561068"/>
          <a:ext cx="7631575" cy="1240564"/>
        </p:xfrm>
        <a:graphic>
          <a:graphicData uri="http://schemas.openxmlformats.org/drawingml/2006/table">
            <a:tbl>
              <a:tblPr>
                <a:tableStyleId>{5C22544A-7EE6-4342-B048-85BDC9FD1C3A}</a:tableStyleId>
              </a:tblPr>
              <a:tblGrid>
                <a:gridCol w="1072023">
                  <a:extLst>
                    <a:ext uri="{9D8B030D-6E8A-4147-A177-3AD203B41FA5}">
                      <a16:colId xmlns:a16="http://schemas.microsoft.com/office/drawing/2014/main" val="4274863807"/>
                    </a:ext>
                  </a:extLst>
                </a:gridCol>
                <a:gridCol w="831850">
                  <a:extLst>
                    <a:ext uri="{9D8B030D-6E8A-4147-A177-3AD203B41FA5}">
                      <a16:colId xmlns:a16="http://schemas.microsoft.com/office/drawing/2014/main" val="3944457425"/>
                    </a:ext>
                  </a:extLst>
                </a:gridCol>
                <a:gridCol w="850900">
                  <a:extLst>
                    <a:ext uri="{9D8B030D-6E8A-4147-A177-3AD203B41FA5}">
                      <a16:colId xmlns:a16="http://schemas.microsoft.com/office/drawing/2014/main" val="2169971585"/>
                    </a:ext>
                  </a:extLst>
                </a:gridCol>
                <a:gridCol w="863600">
                  <a:extLst>
                    <a:ext uri="{9D8B030D-6E8A-4147-A177-3AD203B41FA5}">
                      <a16:colId xmlns:a16="http://schemas.microsoft.com/office/drawing/2014/main" val="2265936063"/>
                    </a:ext>
                  </a:extLst>
                </a:gridCol>
                <a:gridCol w="876300">
                  <a:extLst>
                    <a:ext uri="{9D8B030D-6E8A-4147-A177-3AD203B41FA5}">
                      <a16:colId xmlns:a16="http://schemas.microsoft.com/office/drawing/2014/main" val="3702266035"/>
                    </a:ext>
                  </a:extLst>
                </a:gridCol>
                <a:gridCol w="806450">
                  <a:extLst>
                    <a:ext uri="{9D8B030D-6E8A-4147-A177-3AD203B41FA5}">
                      <a16:colId xmlns:a16="http://schemas.microsoft.com/office/drawing/2014/main" val="3499693046"/>
                    </a:ext>
                  </a:extLst>
                </a:gridCol>
                <a:gridCol w="812800">
                  <a:extLst>
                    <a:ext uri="{9D8B030D-6E8A-4147-A177-3AD203B41FA5}">
                      <a16:colId xmlns:a16="http://schemas.microsoft.com/office/drawing/2014/main" val="3073052623"/>
                    </a:ext>
                  </a:extLst>
                </a:gridCol>
                <a:gridCol w="774700">
                  <a:extLst>
                    <a:ext uri="{9D8B030D-6E8A-4147-A177-3AD203B41FA5}">
                      <a16:colId xmlns:a16="http://schemas.microsoft.com/office/drawing/2014/main" val="3611659333"/>
                    </a:ext>
                  </a:extLst>
                </a:gridCol>
                <a:gridCol w="742952">
                  <a:extLst>
                    <a:ext uri="{9D8B030D-6E8A-4147-A177-3AD203B41FA5}">
                      <a16:colId xmlns:a16="http://schemas.microsoft.com/office/drawing/2014/main" val="1701887198"/>
                    </a:ext>
                  </a:extLst>
                </a:gridCol>
              </a:tblGrid>
              <a:tr h="258420">
                <a:tc>
                  <a:txBody>
                    <a:bodyPr/>
                    <a:lstStyle/>
                    <a:p>
                      <a:pPr algn="l" fontAlgn="b"/>
                      <a:r>
                        <a:rPr lang="en-GB" sz="1400" b="1" i="0" u="none" strike="noStrike" dirty="0">
                          <a:solidFill>
                            <a:srgbClr val="000000"/>
                          </a:solidFill>
                          <a:effectLst/>
                          <a:latin typeface="Calibri" panose="020F0502020204030204" pitchFamily="34" charset="0"/>
                        </a:rPr>
                        <a:t>121bis-e </a:t>
                      </a:r>
                    </a:p>
                    <a:p>
                      <a:pPr algn="l" fontAlgn="b"/>
                      <a:r>
                        <a:rPr lang="en-GB" sz="1400" b="1" i="0" u="none" strike="noStrike" dirty="0">
                          <a:solidFill>
                            <a:srgbClr val="000000"/>
                          </a:solidFill>
                          <a:effectLst/>
                          <a:latin typeface="Calibri" panose="020F0502020204030204" pitchFamily="34" charset="0"/>
                        </a:rPr>
                        <a:t>overtime</a:t>
                      </a:r>
                    </a:p>
                  </a:txBody>
                  <a:tcPr marL="7620" marR="7620" marT="7620" marB="0" anchor="b"/>
                </a:tc>
                <a:tc>
                  <a:txBody>
                    <a:bodyPr/>
                    <a:lstStyle/>
                    <a:p>
                      <a:pPr algn="ctr" fontAlgn="b"/>
                      <a:r>
                        <a:rPr lang="en-GB" sz="1400" b="1" u="none" strike="noStrike" dirty="0">
                          <a:effectLst/>
                        </a:rPr>
                        <a:t>MON</a:t>
                      </a:r>
                      <a:endParaRPr lang="en-GB" sz="1400" b="1" i="0" u="none" strike="noStrike" dirty="0">
                        <a:solidFill>
                          <a:srgbClr val="000000"/>
                        </a:solidFill>
                        <a:effectLst/>
                        <a:latin typeface="Calibri" panose="020F0502020204030204" pitchFamily="34" charset="0"/>
                      </a:endParaRPr>
                    </a:p>
                  </a:txBody>
                  <a:tcPr marL="7620" marR="7620" marT="7620" marB="0" anchor="b"/>
                </a:tc>
                <a:tc>
                  <a:txBody>
                    <a:bodyPr/>
                    <a:lstStyle/>
                    <a:p>
                      <a:pPr algn="ctr" fontAlgn="b"/>
                      <a:r>
                        <a:rPr lang="en-GB" sz="1400" b="1" u="none" strike="noStrike" dirty="0">
                          <a:effectLst/>
                        </a:rPr>
                        <a:t>TUE</a:t>
                      </a:r>
                      <a:endParaRPr lang="en-GB" sz="1400" b="1" i="0" u="none" strike="noStrike" dirty="0">
                        <a:solidFill>
                          <a:srgbClr val="000000"/>
                        </a:solidFill>
                        <a:effectLst/>
                        <a:latin typeface="Calibri" panose="020F0502020204030204" pitchFamily="34" charset="0"/>
                      </a:endParaRPr>
                    </a:p>
                  </a:txBody>
                  <a:tcPr marL="7620" marR="7620" marT="7620" marB="0" anchor="b"/>
                </a:tc>
                <a:tc>
                  <a:txBody>
                    <a:bodyPr/>
                    <a:lstStyle/>
                    <a:p>
                      <a:pPr algn="ctr" fontAlgn="b"/>
                      <a:r>
                        <a:rPr lang="en-GB" sz="1400" b="1" u="none" strike="noStrike" dirty="0">
                          <a:effectLst/>
                        </a:rPr>
                        <a:t>WED</a:t>
                      </a:r>
                      <a:endParaRPr lang="en-GB" sz="1400" b="1" i="0" u="none" strike="noStrike" dirty="0">
                        <a:solidFill>
                          <a:srgbClr val="000000"/>
                        </a:solidFill>
                        <a:effectLst/>
                        <a:latin typeface="Calibri" panose="020F0502020204030204" pitchFamily="34" charset="0"/>
                      </a:endParaRPr>
                    </a:p>
                  </a:txBody>
                  <a:tcPr marL="7620" marR="7620" marT="7620" marB="0" anchor="b"/>
                </a:tc>
                <a:tc>
                  <a:txBody>
                    <a:bodyPr/>
                    <a:lstStyle/>
                    <a:p>
                      <a:pPr algn="ctr" fontAlgn="b"/>
                      <a:r>
                        <a:rPr lang="en-GB" sz="1400" b="1" u="none" strike="noStrike" dirty="0">
                          <a:effectLst/>
                        </a:rPr>
                        <a:t>THU</a:t>
                      </a:r>
                      <a:endParaRPr lang="en-GB" sz="1400" b="1" i="0" u="none" strike="noStrike" dirty="0">
                        <a:solidFill>
                          <a:srgbClr val="000000"/>
                        </a:solidFill>
                        <a:effectLst/>
                        <a:latin typeface="Calibri" panose="020F0502020204030204" pitchFamily="34" charset="0"/>
                      </a:endParaRPr>
                    </a:p>
                  </a:txBody>
                  <a:tcPr marL="7620" marR="7620" marT="7620" marB="0" anchor="b"/>
                </a:tc>
                <a:tc>
                  <a:txBody>
                    <a:bodyPr/>
                    <a:lstStyle/>
                    <a:p>
                      <a:pPr algn="ctr" fontAlgn="b"/>
                      <a:r>
                        <a:rPr lang="en-GB" sz="1400" b="1" u="none" strike="noStrike" dirty="0">
                          <a:effectLst/>
                        </a:rPr>
                        <a:t>FRI</a:t>
                      </a:r>
                      <a:endParaRPr lang="en-GB" sz="1400" b="1" i="0" u="none" strike="noStrike" dirty="0">
                        <a:solidFill>
                          <a:srgbClr val="000000"/>
                        </a:solidFill>
                        <a:effectLst/>
                        <a:latin typeface="Calibri" panose="020F0502020204030204" pitchFamily="34" charset="0"/>
                      </a:endParaRPr>
                    </a:p>
                  </a:txBody>
                  <a:tcPr marL="7620" marR="7620" marT="7620" marB="0" anchor="b"/>
                </a:tc>
                <a:tc>
                  <a:txBody>
                    <a:bodyPr/>
                    <a:lstStyle/>
                    <a:p>
                      <a:pPr algn="ctr" fontAlgn="b"/>
                      <a:r>
                        <a:rPr lang="en-GB" sz="1400" b="1" i="0" u="none" strike="noStrike" dirty="0">
                          <a:solidFill>
                            <a:srgbClr val="000000"/>
                          </a:solidFill>
                          <a:effectLst/>
                          <a:latin typeface="Calibri" panose="020F0502020204030204" pitchFamily="34" charset="0"/>
                        </a:rPr>
                        <a:t>MON</a:t>
                      </a:r>
                    </a:p>
                  </a:txBody>
                  <a:tcPr marL="7620" marR="7620" marT="7620" marB="0" anchor="b"/>
                </a:tc>
                <a:tc>
                  <a:txBody>
                    <a:bodyPr/>
                    <a:lstStyle/>
                    <a:p>
                      <a:pPr algn="ctr" fontAlgn="b"/>
                      <a:r>
                        <a:rPr lang="en-GB" sz="1400" b="1" i="0" u="none" strike="noStrike" dirty="0">
                          <a:solidFill>
                            <a:srgbClr val="000000"/>
                          </a:solidFill>
                          <a:effectLst/>
                          <a:latin typeface="Calibri" panose="020F0502020204030204" pitchFamily="34" charset="0"/>
                        </a:rPr>
                        <a:t>TUE</a:t>
                      </a:r>
                    </a:p>
                  </a:txBody>
                  <a:tcPr marL="7620" marR="7620" marT="7620" marB="0" anchor="b"/>
                </a:tc>
                <a:tc>
                  <a:txBody>
                    <a:bodyPr/>
                    <a:lstStyle/>
                    <a:p>
                      <a:pPr algn="ctr" fontAlgn="b"/>
                      <a:r>
                        <a:rPr lang="en-GB" sz="1400" b="1" i="0" u="none" strike="noStrike" dirty="0">
                          <a:solidFill>
                            <a:srgbClr val="000000"/>
                          </a:solidFill>
                          <a:effectLst/>
                          <a:latin typeface="Calibri" panose="020F0502020204030204" pitchFamily="34" charset="0"/>
                        </a:rPr>
                        <a:t>WED</a:t>
                      </a:r>
                    </a:p>
                  </a:txBody>
                  <a:tcPr marL="7620" marR="7620" marT="7620" marB="0" anchor="b"/>
                </a:tc>
                <a:extLst>
                  <a:ext uri="{0D108BD9-81ED-4DB2-BD59-A6C34878D82A}">
                    <a16:rowId xmlns:a16="http://schemas.microsoft.com/office/drawing/2014/main" val="1903001579"/>
                  </a:ext>
                </a:extLst>
              </a:tr>
              <a:tr h="258420">
                <a:tc>
                  <a:txBody>
                    <a:bodyPr/>
                    <a:lstStyle/>
                    <a:p>
                      <a:pPr algn="l" fontAlgn="b"/>
                      <a:r>
                        <a:rPr lang="en-GB" sz="1400" b="1" u="none" strike="noStrike" dirty="0">
                          <a:effectLst/>
                        </a:rPr>
                        <a:t>MAIN</a:t>
                      </a:r>
                      <a:endParaRPr lang="en-GB" sz="1400" b="1" i="0" u="none" strike="noStrike" dirty="0">
                        <a:solidFill>
                          <a:srgbClr val="000000"/>
                        </a:solidFill>
                        <a:effectLst/>
                        <a:latin typeface="Calibri" panose="020F0502020204030204" pitchFamily="34" charset="0"/>
                      </a:endParaRPr>
                    </a:p>
                  </a:txBody>
                  <a:tcPr marL="7620" marR="7620" marT="7620" marB="0" anchor="b"/>
                </a:tc>
                <a:tc>
                  <a:txBody>
                    <a:bodyPr/>
                    <a:lstStyle/>
                    <a:p>
                      <a:pPr algn="r" fontAlgn="b"/>
                      <a:r>
                        <a:rPr lang="en-GB" sz="1400" b="1" i="0" u="none" strike="noStrike" dirty="0">
                          <a:solidFill>
                            <a:srgbClr val="000000"/>
                          </a:solidFill>
                          <a:effectLst/>
                          <a:latin typeface="Calibri" panose="020F0502020204030204" pitchFamily="34" charset="0"/>
                        </a:rPr>
                        <a:t>40</a:t>
                      </a:r>
                    </a:p>
                  </a:txBody>
                  <a:tcPr marL="7620" marR="7620" marT="7620" marB="0" anchor="b"/>
                </a:tc>
                <a:tc>
                  <a:txBody>
                    <a:bodyPr/>
                    <a:lstStyle/>
                    <a:p>
                      <a:pPr algn="r" fontAlgn="b"/>
                      <a:r>
                        <a:rPr lang="en-GB" sz="1400" b="1" i="0" u="none" strike="noStrike" dirty="0">
                          <a:solidFill>
                            <a:srgbClr val="000000"/>
                          </a:solidFill>
                          <a:effectLst/>
                          <a:latin typeface="Calibri" panose="020F0502020204030204" pitchFamily="34" charset="0"/>
                        </a:rPr>
                        <a:t>31</a:t>
                      </a:r>
                    </a:p>
                  </a:txBody>
                  <a:tcPr marL="7620" marR="7620" marT="7620" marB="0" anchor="b"/>
                </a:tc>
                <a:tc>
                  <a:txBody>
                    <a:bodyPr/>
                    <a:lstStyle/>
                    <a:p>
                      <a:pPr algn="r" fontAlgn="b"/>
                      <a:r>
                        <a:rPr lang="en-GB" sz="1400" b="1" i="0" u="none" strike="noStrike" dirty="0">
                          <a:solidFill>
                            <a:srgbClr val="000000"/>
                          </a:solidFill>
                          <a:effectLst/>
                          <a:latin typeface="Calibri" panose="020F0502020204030204" pitchFamily="34" charset="0"/>
                        </a:rPr>
                        <a:t>23</a:t>
                      </a:r>
                    </a:p>
                  </a:txBody>
                  <a:tcPr marL="7620" marR="7620" marT="7620" marB="0" anchor="b"/>
                </a:tc>
                <a:tc>
                  <a:txBody>
                    <a:bodyPr/>
                    <a:lstStyle/>
                    <a:p>
                      <a:pPr algn="r" fontAlgn="b"/>
                      <a:r>
                        <a:rPr lang="en-GB" sz="1400" b="1" i="0" u="none" strike="noStrike" dirty="0">
                          <a:solidFill>
                            <a:srgbClr val="000000"/>
                          </a:solidFill>
                          <a:effectLst/>
                          <a:latin typeface="Calibri" panose="020F0502020204030204" pitchFamily="34" charset="0"/>
                        </a:rPr>
                        <a:t>47</a:t>
                      </a:r>
                    </a:p>
                  </a:txBody>
                  <a:tcPr marL="7620" marR="7620" marT="7620" marB="0" anchor="b"/>
                </a:tc>
                <a:tc>
                  <a:txBody>
                    <a:bodyPr/>
                    <a:lstStyle/>
                    <a:p>
                      <a:pPr algn="r" fontAlgn="b"/>
                      <a:r>
                        <a:rPr lang="en-GB" sz="1400" b="1" i="0" u="none" strike="noStrike" dirty="0">
                          <a:solidFill>
                            <a:srgbClr val="000000"/>
                          </a:solidFill>
                          <a:effectLst/>
                          <a:latin typeface="Calibri" panose="020F0502020204030204" pitchFamily="34" charset="0"/>
                        </a:rPr>
                        <a:t>1</a:t>
                      </a:r>
                    </a:p>
                  </a:txBody>
                  <a:tcPr marL="7620" marR="7620" marT="7620" marB="0" anchor="b"/>
                </a:tc>
                <a:tc>
                  <a:txBody>
                    <a:bodyPr/>
                    <a:lstStyle/>
                    <a:p>
                      <a:pPr algn="r" fontAlgn="b"/>
                      <a:r>
                        <a:rPr lang="en-GB" sz="1400" b="1" i="0" u="none" strike="noStrike" dirty="0">
                          <a:solidFill>
                            <a:srgbClr val="000000"/>
                          </a:solidFill>
                          <a:effectLst/>
                          <a:latin typeface="Calibri" panose="020F0502020204030204" pitchFamily="34" charset="0"/>
                        </a:rPr>
                        <a:t>43</a:t>
                      </a:r>
                    </a:p>
                  </a:txBody>
                  <a:tcPr marL="7620" marR="7620" marT="7620" marB="0" anchor="b"/>
                </a:tc>
                <a:tc>
                  <a:txBody>
                    <a:bodyPr/>
                    <a:lstStyle/>
                    <a:p>
                      <a:pPr algn="r" fontAlgn="b"/>
                      <a:r>
                        <a:rPr lang="en-GB" sz="1400" b="1" i="0" u="none" strike="noStrike" dirty="0">
                          <a:solidFill>
                            <a:srgbClr val="000000"/>
                          </a:solidFill>
                          <a:effectLst/>
                          <a:latin typeface="Calibri" panose="020F0502020204030204" pitchFamily="34" charset="0"/>
                        </a:rPr>
                        <a:t>-1</a:t>
                      </a:r>
                    </a:p>
                  </a:txBody>
                  <a:tcPr marL="7620" marR="7620" marT="7620" marB="0" anchor="b"/>
                </a:tc>
                <a:tc>
                  <a:txBody>
                    <a:bodyPr/>
                    <a:lstStyle/>
                    <a:p>
                      <a:pPr algn="r" fontAlgn="b"/>
                      <a:r>
                        <a:rPr lang="en-GB" sz="1400" b="1" i="0" u="none" strike="noStrike" dirty="0">
                          <a:solidFill>
                            <a:srgbClr val="000000"/>
                          </a:solidFill>
                          <a:effectLst/>
                          <a:latin typeface="Calibri" panose="020F0502020204030204" pitchFamily="34" charset="0"/>
                        </a:rPr>
                        <a:t>12</a:t>
                      </a:r>
                    </a:p>
                  </a:txBody>
                  <a:tcPr marL="7620" marR="7620" marT="7620" marB="0" anchor="b"/>
                </a:tc>
                <a:extLst>
                  <a:ext uri="{0D108BD9-81ED-4DB2-BD59-A6C34878D82A}">
                    <a16:rowId xmlns:a16="http://schemas.microsoft.com/office/drawing/2014/main" val="2797272340"/>
                  </a:ext>
                </a:extLst>
              </a:tr>
              <a:tr h="289384">
                <a:tc>
                  <a:txBody>
                    <a:bodyPr/>
                    <a:lstStyle/>
                    <a:p>
                      <a:pPr algn="l" fontAlgn="b"/>
                      <a:r>
                        <a:rPr lang="en-GB" sz="1400" b="1" u="none" strike="noStrike" dirty="0">
                          <a:effectLst/>
                        </a:rPr>
                        <a:t>BO1</a:t>
                      </a:r>
                      <a:endParaRPr lang="en-GB" sz="1400" b="1" i="0" u="none" strike="noStrike" dirty="0">
                        <a:solidFill>
                          <a:srgbClr val="000000"/>
                        </a:solidFill>
                        <a:effectLst/>
                        <a:latin typeface="Calibri" panose="020F0502020204030204" pitchFamily="34" charset="0"/>
                      </a:endParaRPr>
                    </a:p>
                  </a:txBody>
                  <a:tcPr marL="7620" marR="7620" marT="7620" marB="0" anchor="b"/>
                </a:tc>
                <a:tc>
                  <a:txBody>
                    <a:bodyPr/>
                    <a:lstStyle/>
                    <a:p>
                      <a:pPr algn="r" fontAlgn="b"/>
                      <a:r>
                        <a:rPr lang="en-GB" sz="1400" b="1" i="0" u="none" strike="noStrike" dirty="0">
                          <a:solidFill>
                            <a:srgbClr val="000000"/>
                          </a:solidFill>
                          <a:effectLst/>
                          <a:latin typeface="Calibri" panose="020F0502020204030204" pitchFamily="34" charset="0"/>
                        </a:rPr>
                        <a:t>6</a:t>
                      </a:r>
                    </a:p>
                  </a:txBody>
                  <a:tcPr marL="7620" marR="7620" marT="7620" marB="0" anchor="b"/>
                </a:tc>
                <a:tc>
                  <a:txBody>
                    <a:bodyPr/>
                    <a:lstStyle/>
                    <a:p>
                      <a:pPr algn="r" fontAlgn="b"/>
                      <a:r>
                        <a:rPr lang="en-GB" sz="1400" b="1" i="0" u="none" strike="noStrike" dirty="0">
                          <a:solidFill>
                            <a:srgbClr val="000000"/>
                          </a:solidFill>
                          <a:effectLst/>
                          <a:latin typeface="Calibri" panose="020F0502020204030204" pitchFamily="34" charset="0"/>
                        </a:rPr>
                        <a:t>11</a:t>
                      </a:r>
                    </a:p>
                  </a:txBody>
                  <a:tcPr marL="7620" marR="7620" marT="7620" marB="0" anchor="b"/>
                </a:tc>
                <a:tc>
                  <a:txBody>
                    <a:bodyPr/>
                    <a:lstStyle/>
                    <a:p>
                      <a:pPr algn="r" fontAlgn="b"/>
                      <a:r>
                        <a:rPr lang="en-GB" sz="1400" b="1" i="0" u="none" strike="noStrike" dirty="0">
                          <a:solidFill>
                            <a:srgbClr val="000000"/>
                          </a:solidFill>
                          <a:effectLst/>
                          <a:latin typeface="Calibri" panose="020F0502020204030204" pitchFamily="34" charset="0"/>
                        </a:rPr>
                        <a:t>6</a:t>
                      </a:r>
                    </a:p>
                  </a:txBody>
                  <a:tcPr marL="7620" marR="7620" marT="7620" marB="0" anchor="b"/>
                </a:tc>
                <a:tc>
                  <a:txBody>
                    <a:bodyPr/>
                    <a:lstStyle/>
                    <a:p>
                      <a:pPr algn="r" fontAlgn="b"/>
                      <a:r>
                        <a:rPr lang="en-GB" sz="1400" b="1" i="0" u="none" strike="noStrike" dirty="0">
                          <a:solidFill>
                            <a:srgbClr val="000000"/>
                          </a:solidFill>
                          <a:effectLst/>
                          <a:latin typeface="Calibri" panose="020F0502020204030204" pitchFamily="34" charset="0"/>
                        </a:rPr>
                        <a:t>18</a:t>
                      </a:r>
                    </a:p>
                  </a:txBody>
                  <a:tcPr marL="7620" marR="7620" marT="7620" marB="0" anchor="b"/>
                </a:tc>
                <a:tc>
                  <a:txBody>
                    <a:bodyPr/>
                    <a:lstStyle/>
                    <a:p>
                      <a:pPr algn="r" fontAlgn="b"/>
                      <a:r>
                        <a:rPr lang="en-GB" sz="1400" b="1" i="0" u="none" strike="noStrike" dirty="0">
                          <a:solidFill>
                            <a:srgbClr val="000000"/>
                          </a:solidFill>
                          <a:effectLst/>
                          <a:latin typeface="Calibri" panose="020F0502020204030204" pitchFamily="34" charset="0"/>
                        </a:rPr>
                        <a:t>15</a:t>
                      </a:r>
                    </a:p>
                  </a:txBody>
                  <a:tcPr marL="7620" marR="7620" marT="7620" marB="0" anchor="b"/>
                </a:tc>
                <a:tc>
                  <a:txBody>
                    <a:bodyPr/>
                    <a:lstStyle/>
                    <a:p>
                      <a:pPr algn="r" fontAlgn="b"/>
                      <a:r>
                        <a:rPr lang="en-GB" sz="1400" b="1" i="0" u="none" strike="noStrike" dirty="0">
                          <a:solidFill>
                            <a:srgbClr val="000000"/>
                          </a:solidFill>
                          <a:effectLst/>
                          <a:latin typeface="Calibri" panose="020F0502020204030204" pitchFamily="34" charset="0"/>
                        </a:rPr>
                        <a:t>50</a:t>
                      </a:r>
                    </a:p>
                  </a:txBody>
                  <a:tcPr marL="7620" marR="7620" marT="7620" marB="0" anchor="b"/>
                </a:tc>
                <a:tc>
                  <a:txBody>
                    <a:bodyPr/>
                    <a:lstStyle/>
                    <a:p>
                      <a:pPr algn="r" fontAlgn="b"/>
                      <a:r>
                        <a:rPr lang="en-GB" sz="1400" b="1" i="0" u="none" strike="noStrike" dirty="0">
                          <a:solidFill>
                            <a:srgbClr val="000000"/>
                          </a:solidFill>
                          <a:effectLst/>
                          <a:latin typeface="Calibri" panose="020F0502020204030204" pitchFamily="34" charset="0"/>
                        </a:rPr>
                        <a:t>19</a:t>
                      </a:r>
                    </a:p>
                  </a:txBody>
                  <a:tcPr marL="7620" marR="7620" marT="7620" marB="0" anchor="b"/>
                </a:tc>
                <a:tc>
                  <a:txBody>
                    <a:bodyPr/>
                    <a:lstStyle/>
                    <a:p>
                      <a:pPr algn="r" fontAlgn="b"/>
                      <a:r>
                        <a:rPr lang="en-GB" sz="1400" b="1" i="0" u="none" strike="noStrike" dirty="0">
                          <a:solidFill>
                            <a:srgbClr val="000000"/>
                          </a:solidFill>
                          <a:effectLst/>
                          <a:latin typeface="Calibri" panose="020F0502020204030204" pitchFamily="34" charset="0"/>
                        </a:rPr>
                        <a:t>32</a:t>
                      </a:r>
                    </a:p>
                  </a:txBody>
                  <a:tcPr marL="7620" marR="7620" marT="7620" marB="0" anchor="b"/>
                </a:tc>
                <a:extLst>
                  <a:ext uri="{0D108BD9-81ED-4DB2-BD59-A6C34878D82A}">
                    <a16:rowId xmlns:a16="http://schemas.microsoft.com/office/drawing/2014/main" val="1634010493"/>
                  </a:ext>
                </a:extLst>
              </a:tr>
              <a:tr h="258420">
                <a:tc>
                  <a:txBody>
                    <a:bodyPr/>
                    <a:lstStyle/>
                    <a:p>
                      <a:pPr algn="l" fontAlgn="b"/>
                      <a:r>
                        <a:rPr lang="en-GB" sz="1400" b="1" u="none" strike="noStrike" dirty="0">
                          <a:effectLst/>
                        </a:rPr>
                        <a:t>BO2</a:t>
                      </a:r>
                      <a:endParaRPr lang="en-GB" sz="1400" b="1" i="0" u="none" strike="noStrike" dirty="0">
                        <a:solidFill>
                          <a:srgbClr val="000000"/>
                        </a:solidFill>
                        <a:effectLst/>
                        <a:latin typeface="Calibri" panose="020F0502020204030204" pitchFamily="34" charset="0"/>
                      </a:endParaRPr>
                    </a:p>
                  </a:txBody>
                  <a:tcPr marL="7620" marR="7620" marT="7620" marB="0" anchor="b"/>
                </a:tc>
                <a:tc>
                  <a:txBody>
                    <a:bodyPr/>
                    <a:lstStyle/>
                    <a:p>
                      <a:pPr algn="r" fontAlgn="b"/>
                      <a:r>
                        <a:rPr lang="en-GB" sz="1400" b="1" i="0" u="none" strike="noStrike" dirty="0">
                          <a:solidFill>
                            <a:srgbClr val="000000"/>
                          </a:solidFill>
                          <a:effectLst/>
                          <a:latin typeface="Calibri" panose="020F0502020204030204" pitchFamily="34" charset="0"/>
                        </a:rPr>
                        <a:t>4</a:t>
                      </a:r>
                    </a:p>
                  </a:txBody>
                  <a:tcPr marL="7620" marR="7620" marT="7620" marB="0" anchor="b"/>
                </a:tc>
                <a:tc>
                  <a:txBody>
                    <a:bodyPr/>
                    <a:lstStyle/>
                    <a:p>
                      <a:pPr algn="r" fontAlgn="b"/>
                      <a:r>
                        <a:rPr lang="en-GB" sz="1400" b="1" i="0" u="none" strike="noStrike" dirty="0">
                          <a:solidFill>
                            <a:srgbClr val="000000"/>
                          </a:solidFill>
                          <a:effectLst/>
                          <a:latin typeface="Calibri" panose="020F0502020204030204" pitchFamily="34" charset="0"/>
                        </a:rPr>
                        <a:t>15</a:t>
                      </a:r>
                    </a:p>
                  </a:txBody>
                  <a:tcPr marL="7620" marR="7620" marT="7620" marB="0" anchor="b"/>
                </a:tc>
                <a:tc>
                  <a:txBody>
                    <a:bodyPr/>
                    <a:lstStyle/>
                    <a:p>
                      <a:pPr algn="r" fontAlgn="b"/>
                      <a:r>
                        <a:rPr lang="en-GB" sz="1400" b="1" i="0" u="none" strike="noStrike" dirty="0">
                          <a:solidFill>
                            <a:srgbClr val="000000"/>
                          </a:solidFill>
                          <a:effectLst/>
                          <a:latin typeface="Calibri" panose="020F0502020204030204" pitchFamily="34" charset="0"/>
                        </a:rPr>
                        <a:t>15</a:t>
                      </a:r>
                    </a:p>
                  </a:txBody>
                  <a:tcPr marL="7620" marR="7620" marT="7620" marB="0" anchor="b"/>
                </a:tc>
                <a:tc>
                  <a:txBody>
                    <a:bodyPr/>
                    <a:lstStyle/>
                    <a:p>
                      <a:pPr algn="r" fontAlgn="b"/>
                      <a:r>
                        <a:rPr lang="en-GB" sz="1400" b="1" i="0" u="none" strike="noStrike" dirty="0">
                          <a:solidFill>
                            <a:srgbClr val="000000"/>
                          </a:solidFill>
                          <a:effectLst/>
                          <a:latin typeface="Calibri" panose="020F0502020204030204" pitchFamily="34" charset="0"/>
                        </a:rPr>
                        <a:t>16</a:t>
                      </a:r>
                    </a:p>
                  </a:txBody>
                  <a:tcPr marL="7620" marR="7620" marT="7620" marB="0" anchor="b"/>
                </a:tc>
                <a:tc>
                  <a:txBody>
                    <a:bodyPr/>
                    <a:lstStyle/>
                    <a:p>
                      <a:pPr algn="r" fontAlgn="b"/>
                      <a:r>
                        <a:rPr lang="en-GB" sz="1400" b="1" i="0" u="none" strike="noStrike" dirty="0">
                          <a:solidFill>
                            <a:srgbClr val="000000"/>
                          </a:solidFill>
                          <a:effectLst/>
                          <a:latin typeface="Calibri" panose="020F0502020204030204" pitchFamily="34" charset="0"/>
                        </a:rPr>
                        <a:t>9</a:t>
                      </a:r>
                    </a:p>
                  </a:txBody>
                  <a:tcPr marL="7620" marR="7620" marT="7620" marB="0" anchor="b"/>
                </a:tc>
                <a:tc>
                  <a:txBody>
                    <a:bodyPr/>
                    <a:lstStyle/>
                    <a:p>
                      <a:pPr algn="r" fontAlgn="b"/>
                      <a:r>
                        <a:rPr lang="en-GB" sz="1400" b="1" i="0" u="none" strike="noStrike" dirty="0">
                          <a:solidFill>
                            <a:srgbClr val="000000"/>
                          </a:solidFill>
                          <a:effectLst/>
                          <a:latin typeface="Calibri" panose="020F0502020204030204" pitchFamily="34" charset="0"/>
                        </a:rPr>
                        <a:t>3</a:t>
                      </a:r>
                    </a:p>
                  </a:txBody>
                  <a:tcPr marL="7620" marR="7620" marT="7620" marB="0" anchor="b"/>
                </a:tc>
                <a:tc>
                  <a:txBody>
                    <a:bodyPr/>
                    <a:lstStyle/>
                    <a:p>
                      <a:pPr algn="r" fontAlgn="b"/>
                      <a:r>
                        <a:rPr lang="en-GB" sz="1400" b="1" i="0" u="none" strike="noStrike" dirty="0">
                          <a:solidFill>
                            <a:srgbClr val="000000"/>
                          </a:solidFill>
                          <a:effectLst/>
                          <a:latin typeface="Calibri" panose="020F0502020204030204" pitchFamily="34" charset="0"/>
                        </a:rPr>
                        <a:t>22</a:t>
                      </a:r>
                    </a:p>
                  </a:txBody>
                  <a:tcPr marL="7620" marR="7620" marT="7620" marB="0" anchor="b"/>
                </a:tc>
                <a:tc>
                  <a:txBody>
                    <a:bodyPr/>
                    <a:lstStyle/>
                    <a:p>
                      <a:pPr algn="r" fontAlgn="b"/>
                      <a:r>
                        <a:rPr lang="en-GB" sz="1400" b="1" i="0" u="none" strike="noStrike" dirty="0">
                          <a:solidFill>
                            <a:srgbClr val="000000"/>
                          </a:solidFill>
                          <a:effectLst/>
                          <a:latin typeface="Calibri" panose="020F0502020204030204" pitchFamily="34" charset="0"/>
                        </a:rPr>
                        <a:t>70</a:t>
                      </a:r>
                    </a:p>
                  </a:txBody>
                  <a:tcPr marL="7620" marR="7620" marT="7620" marB="0" anchor="b"/>
                </a:tc>
                <a:extLst>
                  <a:ext uri="{0D108BD9-81ED-4DB2-BD59-A6C34878D82A}">
                    <a16:rowId xmlns:a16="http://schemas.microsoft.com/office/drawing/2014/main" val="1223033861"/>
                  </a:ext>
                </a:extLst>
              </a:tr>
            </a:tbl>
          </a:graphicData>
        </a:graphic>
      </p:graphicFrame>
      <p:sp>
        <p:nvSpPr>
          <p:cNvPr id="8" name="TextBox 7">
            <a:extLst>
              <a:ext uri="{FF2B5EF4-FFF2-40B4-BE49-F238E27FC236}">
                <a16:creationId xmlns:a16="http://schemas.microsoft.com/office/drawing/2014/main" id="{18522606-1BDE-4B79-A3AC-B937C70CAA12}"/>
              </a:ext>
            </a:extLst>
          </p:cNvPr>
          <p:cNvSpPr txBox="1"/>
          <p:nvPr/>
        </p:nvSpPr>
        <p:spPr>
          <a:xfrm>
            <a:off x="8543225" y="2812018"/>
            <a:ext cx="2987359" cy="738664"/>
          </a:xfrm>
          <a:prstGeom prst="rect">
            <a:avLst/>
          </a:prstGeom>
          <a:noFill/>
        </p:spPr>
        <p:txBody>
          <a:bodyPr wrap="square" rtlCol="0">
            <a:spAutoFit/>
          </a:bodyPr>
          <a:lstStyle/>
          <a:p>
            <a:r>
              <a:rPr lang="en-US" sz="1400" dirty="0"/>
              <a:t>RAN2 121bis-e On-Line Time =  </a:t>
            </a:r>
          </a:p>
          <a:p>
            <a:r>
              <a:rPr lang="en-US" sz="1400" dirty="0"/>
              <a:t>Nominal time + </a:t>
            </a:r>
            <a:r>
              <a:rPr lang="en-US" sz="1400" dirty="0" err="1"/>
              <a:t>OverTime</a:t>
            </a:r>
            <a:endParaRPr lang="en-US" sz="1400" dirty="0"/>
          </a:p>
          <a:p>
            <a:r>
              <a:rPr lang="en-US" sz="1400" dirty="0"/>
              <a:t>63 + 8.5 = 71.5 h</a:t>
            </a:r>
          </a:p>
        </p:txBody>
      </p:sp>
      <p:graphicFrame>
        <p:nvGraphicFramePr>
          <p:cNvPr id="6" name="Table 5">
            <a:extLst>
              <a:ext uri="{FF2B5EF4-FFF2-40B4-BE49-F238E27FC236}">
                <a16:creationId xmlns:a16="http://schemas.microsoft.com/office/drawing/2014/main" id="{70C571C0-7751-4036-84E5-3A02548C8419}"/>
              </a:ext>
            </a:extLst>
          </p:cNvPr>
          <p:cNvGraphicFramePr>
            <a:graphicFrameLocks noGrp="1"/>
          </p:cNvGraphicFramePr>
          <p:nvPr>
            <p:extLst>
              <p:ext uri="{D42A27DB-BD31-4B8C-83A1-F6EECF244321}">
                <p14:modId xmlns:p14="http://schemas.microsoft.com/office/powerpoint/2010/main" val="13129829"/>
              </p:ext>
            </p:extLst>
          </p:nvPr>
        </p:nvGraphicFramePr>
        <p:xfrm>
          <a:off x="426577" y="4478260"/>
          <a:ext cx="5301123" cy="1240564"/>
        </p:xfrm>
        <a:graphic>
          <a:graphicData uri="http://schemas.openxmlformats.org/drawingml/2006/table">
            <a:tbl>
              <a:tblPr>
                <a:tableStyleId>{5C22544A-7EE6-4342-B048-85BDC9FD1C3A}</a:tableStyleId>
              </a:tblPr>
              <a:tblGrid>
                <a:gridCol w="1072023">
                  <a:extLst>
                    <a:ext uri="{9D8B030D-6E8A-4147-A177-3AD203B41FA5}">
                      <a16:colId xmlns:a16="http://schemas.microsoft.com/office/drawing/2014/main" val="4274863807"/>
                    </a:ext>
                  </a:extLst>
                </a:gridCol>
                <a:gridCol w="831850">
                  <a:extLst>
                    <a:ext uri="{9D8B030D-6E8A-4147-A177-3AD203B41FA5}">
                      <a16:colId xmlns:a16="http://schemas.microsoft.com/office/drawing/2014/main" val="3944457425"/>
                    </a:ext>
                  </a:extLst>
                </a:gridCol>
                <a:gridCol w="850900">
                  <a:extLst>
                    <a:ext uri="{9D8B030D-6E8A-4147-A177-3AD203B41FA5}">
                      <a16:colId xmlns:a16="http://schemas.microsoft.com/office/drawing/2014/main" val="2169971585"/>
                    </a:ext>
                  </a:extLst>
                </a:gridCol>
                <a:gridCol w="863600">
                  <a:extLst>
                    <a:ext uri="{9D8B030D-6E8A-4147-A177-3AD203B41FA5}">
                      <a16:colId xmlns:a16="http://schemas.microsoft.com/office/drawing/2014/main" val="2265936063"/>
                    </a:ext>
                  </a:extLst>
                </a:gridCol>
                <a:gridCol w="876300">
                  <a:extLst>
                    <a:ext uri="{9D8B030D-6E8A-4147-A177-3AD203B41FA5}">
                      <a16:colId xmlns:a16="http://schemas.microsoft.com/office/drawing/2014/main" val="3702266035"/>
                    </a:ext>
                  </a:extLst>
                </a:gridCol>
                <a:gridCol w="806450">
                  <a:extLst>
                    <a:ext uri="{9D8B030D-6E8A-4147-A177-3AD203B41FA5}">
                      <a16:colId xmlns:a16="http://schemas.microsoft.com/office/drawing/2014/main" val="3499693046"/>
                    </a:ext>
                  </a:extLst>
                </a:gridCol>
              </a:tblGrid>
              <a:tr h="258420">
                <a:tc>
                  <a:txBody>
                    <a:bodyPr/>
                    <a:lstStyle/>
                    <a:p>
                      <a:pPr algn="l" fontAlgn="b"/>
                      <a:r>
                        <a:rPr lang="en-GB" sz="1400" b="1" i="0" u="none" strike="noStrike" dirty="0">
                          <a:solidFill>
                            <a:srgbClr val="000000"/>
                          </a:solidFill>
                          <a:effectLst/>
                          <a:latin typeface="Calibri" panose="020F0502020204030204" pitchFamily="34" charset="0"/>
                        </a:rPr>
                        <a:t>122 </a:t>
                      </a:r>
                    </a:p>
                    <a:p>
                      <a:pPr algn="l" fontAlgn="b"/>
                      <a:r>
                        <a:rPr lang="en-GB" sz="1400" b="1" i="0" u="none" strike="noStrike" dirty="0">
                          <a:solidFill>
                            <a:srgbClr val="000000"/>
                          </a:solidFill>
                          <a:effectLst/>
                          <a:latin typeface="Calibri" panose="020F0502020204030204" pitchFamily="34" charset="0"/>
                        </a:rPr>
                        <a:t>overtime</a:t>
                      </a:r>
                    </a:p>
                  </a:txBody>
                  <a:tcPr marL="7620" marR="7620" marT="7620" marB="0" anchor="b"/>
                </a:tc>
                <a:tc>
                  <a:txBody>
                    <a:bodyPr/>
                    <a:lstStyle/>
                    <a:p>
                      <a:pPr algn="ctr" fontAlgn="b"/>
                      <a:r>
                        <a:rPr lang="en-GB" sz="1400" b="1" u="none" strike="noStrike" dirty="0">
                          <a:effectLst/>
                        </a:rPr>
                        <a:t>MON</a:t>
                      </a:r>
                      <a:endParaRPr lang="en-GB" sz="1400" b="1" i="0" u="none" strike="noStrike" dirty="0">
                        <a:solidFill>
                          <a:srgbClr val="000000"/>
                        </a:solidFill>
                        <a:effectLst/>
                        <a:latin typeface="Calibri" panose="020F0502020204030204" pitchFamily="34" charset="0"/>
                      </a:endParaRPr>
                    </a:p>
                  </a:txBody>
                  <a:tcPr marL="7620" marR="7620" marT="7620" marB="0" anchor="b"/>
                </a:tc>
                <a:tc>
                  <a:txBody>
                    <a:bodyPr/>
                    <a:lstStyle/>
                    <a:p>
                      <a:pPr algn="ctr" fontAlgn="b"/>
                      <a:r>
                        <a:rPr lang="en-GB" sz="1400" b="1" u="none" strike="noStrike" dirty="0">
                          <a:effectLst/>
                        </a:rPr>
                        <a:t>TUE</a:t>
                      </a:r>
                      <a:endParaRPr lang="en-GB" sz="1400" b="1" i="0" u="none" strike="noStrike" dirty="0">
                        <a:solidFill>
                          <a:srgbClr val="000000"/>
                        </a:solidFill>
                        <a:effectLst/>
                        <a:latin typeface="Calibri" panose="020F0502020204030204" pitchFamily="34" charset="0"/>
                      </a:endParaRPr>
                    </a:p>
                  </a:txBody>
                  <a:tcPr marL="7620" marR="7620" marT="7620" marB="0" anchor="b"/>
                </a:tc>
                <a:tc>
                  <a:txBody>
                    <a:bodyPr/>
                    <a:lstStyle/>
                    <a:p>
                      <a:pPr algn="ctr" fontAlgn="b"/>
                      <a:r>
                        <a:rPr lang="en-GB" sz="1400" b="1" u="none" strike="noStrike" dirty="0">
                          <a:effectLst/>
                        </a:rPr>
                        <a:t>WED</a:t>
                      </a:r>
                      <a:endParaRPr lang="en-GB" sz="1400" b="1" i="0" u="none" strike="noStrike" dirty="0">
                        <a:solidFill>
                          <a:srgbClr val="000000"/>
                        </a:solidFill>
                        <a:effectLst/>
                        <a:latin typeface="Calibri" panose="020F0502020204030204" pitchFamily="34" charset="0"/>
                      </a:endParaRPr>
                    </a:p>
                  </a:txBody>
                  <a:tcPr marL="7620" marR="7620" marT="7620" marB="0" anchor="b"/>
                </a:tc>
                <a:tc>
                  <a:txBody>
                    <a:bodyPr/>
                    <a:lstStyle/>
                    <a:p>
                      <a:pPr algn="ctr" fontAlgn="b"/>
                      <a:r>
                        <a:rPr lang="en-GB" sz="1400" b="1" u="none" strike="noStrike" dirty="0">
                          <a:effectLst/>
                        </a:rPr>
                        <a:t>THU</a:t>
                      </a:r>
                      <a:endParaRPr lang="en-GB" sz="1400" b="1" i="0" u="none" strike="noStrike" dirty="0">
                        <a:solidFill>
                          <a:srgbClr val="000000"/>
                        </a:solidFill>
                        <a:effectLst/>
                        <a:latin typeface="Calibri" panose="020F0502020204030204" pitchFamily="34" charset="0"/>
                      </a:endParaRPr>
                    </a:p>
                  </a:txBody>
                  <a:tcPr marL="7620" marR="7620" marT="7620" marB="0" anchor="b"/>
                </a:tc>
                <a:tc>
                  <a:txBody>
                    <a:bodyPr/>
                    <a:lstStyle/>
                    <a:p>
                      <a:pPr algn="ctr" fontAlgn="b"/>
                      <a:r>
                        <a:rPr lang="en-GB" sz="1400" b="1" u="none" strike="noStrike" dirty="0">
                          <a:effectLst/>
                        </a:rPr>
                        <a:t>FRI</a:t>
                      </a:r>
                      <a:endParaRPr lang="en-GB" sz="1400" b="1" i="0" u="none" strike="noStrike" dirty="0">
                        <a:solidFill>
                          <a:srgbClr val="000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1903001579"/>
                  </a:ext>
                </a:extLst>
              </a:tr>
              <a:tr h="258420">
                <a:tc>
                  <a:txBody>
                    <a:bodyPr/>
                    <a:lstStyle/>
                    <a:p>
                      <a:pPr algn="l" fontAlgn="b"/>
                      <a:r>
                        <a:rPr lang="en-GB" sz="1400" b="1" u="none" strike="noStrike" dirty="0">
                          <a:effectLst/>
                        </a:rPr>
                        <a:t>MAIN</a:t>
                      </a:r>
                      <a:endParaRPr lang="en-GB" sz="1400" b="1" i="0" u="none" strike="noStrike" dirty="0">
                        <a:solidFill>
                          <a:srgbClr val="000000"/>
                        </a:solidFill>
                        <a:effectLst/>
                        <a:latin typeface="Calibri" panose="020F0502020204030204" pitchFamily="34" charset="0"/>
                      </a:endParaRPr>
                    </a:p>
                  </a:txBody>
                  <a:tcPr marL="7620" marR="7620" marT="7620" marB="0" anchor="b"/>
                </a:tc>
                <a:tc>
                  <a:txBody>
                    <a:bodyPr/>
                    <a:lstStyle/>
                    <a:p>
                      <a:pPr algn="r" fontAlgn="b"/>
                      <a:r>
                        <a:rPr lang="en-GB" sz="1400" b="1" i="0" u="none" strike="noStrike" dirty="0">
                          <a:solidFill>
                            <a:srgbClr val="000000"/>
                          </a:solidFill>
                          <a:effectLst/>
                          <a:latin typeface="Calibri" panose="020F0502020204030204" pitchFamily="34" charset="0"/>
                        </a:rPr>
                        <a:t>10</a:t>
                      </a:r>
                    </a:p>
                  </a:txBody>
                  <a:tcPr marL="7620" marR="7620" marT="7620" marB="0" anchor="b"/>
                </a:tc>
                <a:tc>
                  <a:txBody>
                    <a:bodyPr/>
                    <a:lstStyle/>
                    <a:p>
                      <a:pPr algn="r" fontAlgn="b"/>
                      <a:r>
                        <a:rPr lang="en-GB" sz="1400" b="1" i="0" u="none" strike="noStrike" dirty="0">
                          <a:solidFill>
                            <a:srgbClr val="000000"/>
                          </a:solidFill>
                          <a:effectLst/>
                          <a:latin typeface="Calibri" panose="020F0502020204030204" pitchFamily="34" charset="0"/>
                        </a:rPr>
                        <a:t>15</a:t>
                      </a:r>
                    </a:p>
                  </a:txBody>
                  <a:tcPr marL="7620" marR="7620" marT="7620" marB="0" anchor="b"/>
                </a:tc>
                <a:tc>
                  <a:txBody>
                    <a:bodyPr/>
                    <a:lstStyle/>
                    <a:p>
                      <a:pPr algn="r" fontAlgn="b"/>
                      <a:r>
                        <a:rPr lang="en-GB" sz="1400" b="1" i="0" u="none" strike="noStrike" dirty="0">
                          <a:solidFill>
                            <a:srgbClr val="000000"/>
                          </a:solidFill>
                          <a:effectLst/>
                          <a:latin typeface="Calibri" panose="020F0502020204030204" pitchFamily="34" charset="0"/>
                        </a:rPr>
                        <a:t>-</a:t>
                      </a:r>
                    </a:p>
                  </a:txBody>
                  <a:tcPr marL="7620" marR="7620" marT="7620" marB="0" anchor="b"/>
                </a:tc>
                <a:tc>
                  <a:txBody>
                    <a:bodyPr/>
                    <a:lstStyle/>
                    <a:p>
                      <a:pPr algn="r" fontAlgn="b"/>
                      <a:r>
                        <a:rPr lang="en-GB" sz="1400" b="1" i="0" u="none" strike="noStrike" dirty="0">
                          <a:solidFill>
                            <a:srgbClr val="000000"/>
                          </a:solidFill>
                          <a:effectLst/>
                          <a:latin typeface="Calibri" panose="020F0502020204030204" pitchFamily="34" charset="0"/>
                        </a:rPr>
                        <a:t>15</a:t>
                      </a:r>
                    </a:p>
                  </a:txBody>
                  <a:tcPr marL="7620" marR="7620" marT="7620" marB="0" anchor="b"/>
                </a:tc>
                <a:tc>
                  <a:txBody>
                    <a:bodyPr/>
                    <a:lstStyle/>
                    <a:p>
                      <a:pPr algn="r" fontAlgn="b"/>
                      <a:r>
                        <a:rPr lang="en-GB" sz="1400" b="1" i="0" u="none" strike="noStrike" dirty="0">
                          <a:solidFill>
                            <a:srgbClr val="000000"/>
                          </a:solidFill>
                          <a:effectLst/>
                          <a:latin typeface="Calibri" panose="020F0502020204030204" pitchFamily="34" charset="0"/>
                        </a:rPr>
                        <a:t>5</a:t>
                      </a:r>
                    </a:p>
                  </a:txBody>
                  <a:tcPr marL="7620" marR="7620" marT="7620" marB="0" anchor="b"/>
                </a:tc>
                <a:extLst>
                  <a:ext uri="{0D108BD9-81ED-4DB2-BD59-A6C34878D82A}">
                    <a16:rowId xmlns:a16="http://schemas.microsoft.com/office/drawing/2014/main" val="2797272340"/>
                  </a:ext>
                </a:extLst>
              </a:tr>
              <a:tr h="289384">
                <a:tc>
                  <a:txBody>
                    <a:bodyPr/>
                    <a:lstStyle/>
                    <a:p>
                      <a:pPr algn="l" fontAlgn="b"/>
                      <a:r>
                        <a:rPr lang="en-GB" sz="1400" b="1" u="none" strike="noStrike" dirty="0">
                          <a:effectLst/>
                        </a:rPr>
                        <a:t>BO1</a:t>
                      </a:r>
                      <a:endParaRPr lang="en-GB" sz="1400" b="1" i="0" u="none" strike="noStrike" dirty="0">
                        <a:solidFill>
                          <a:srgbClr val="000000"/>
                        </a:solidFill>
                        <a:effectLst/>
                        <a:latin typeface="Calibri" panose="020F0502020204030204" pitchFamily="34" charset="0"/>
                      </a:endParaRPr>
                    </a:p>
                  </a:txBody>
                  <a:tcPr marL="7620" marR="7620" marT="7620" marB="0" anchor="b"/>
                </a:tc>
                <a:tc>
                  <a:txBody>
                    <a:bodyPr/>
                    <a:lstStyle/>
                    <a:p>
                      <a:pPr algn="r" fontAlgn="b"/>
                      <a:r>
                        <a:rPr lang="en-GB" sz="1400" b="1" i="0" u="none" strike="noStrike" dirty="0">
                          <a:solidFill>
                            <a:srgbClr val="000000"/>
                          </a:solidFill>
                          <a:effectLst/>
                          <a:latin typeface="Calibri" panose="020F0502020204030204" pitchFamily="34" charset="0"/>
                        </a:rPr>
                        <a:t>-</a:t>
                      </a:r>
                    </a:p>
                  </a:txBody>
                  <a:tcPr marL="7620" marR="7620" marT="7620" marB="0" anchor="b"/>
                </a:tc>
                <a:tc>
                  <a:txBody>
                    <a:bodyPr/>
                    <a:lstStyle/>
                    <a:p>
                      <a:pPr algn="r" fontAlgn="b"/>
                      <a:r>
                        <a:rPr lang="en-GB" sz="1400" b="1" i="0" u="none" strike="noStrike" dirty="0">
                          <a:solidFill>
                            <a:srgbClr val="000000"/>
                          </a:solidFill>
                          <a:effectLst/>
                          <a:latin typeface="Calibri" panose="020F0502020204030204" pitchFamily="34" charset="0"/>
                        </a:rPr>
                        <a:t>5</a:t>
                      </a:r>
                    </a:p>
                  </a:txBody>
                  <a:tcPr marL="7620" marR="7620" marT="7620" marB="0" anchor="b"/>
                </a:tc>
                <a:tc>
                  <a:txBody>
                    <a:bodyPr/>
                    <a:lstStyle/>
                    <a:p>
                      <a:pPr algn="r" fontAlgn="b"/>
                      <a:r>
                        <a:rPr lang="en-GB" sz="1400" b="1" i="0" u="none" strike="noStrike" dirty="0">
                          <a:solidFill>
                            <a:srgbClr val="000000"/>
                          </a:solidFill>
                          <a:effectLst/>
                          <a:latin typeface="Calibri" panose="020F0502020204030204" pitchFamily="34" charset="0"/>
                        </a:rPr>
                        <a:t>20</a:t>
                      </a:r>
                    </a:p>
                  </a:txBody>
                  <a:tcPr marL="7620" marR="7620" marT="7620" marB="0" anchor="b"/>
                </a:tc>
                <a:tc>
                  <a:txBody>
                    <a:bodyPr/>
                    <a:lstStyle/>
                    <a:p>
                      <a:pPr algn="r" fontAlgn="b"/>
                      <a:r>
                        <a:rPr lang="en-GB" sz="1400" b="1" i="0" u="none" strike="noStrike" dirty="0">
                          <a:solidFill>
                            <a:srgbClr val="000000"/>
                          </a:solidFill>
                          <a:effectLst/>
                          <a:latin typeface="Calibri" panose="020F0502020204030204" pitchFamily="34" charset="0"/>
                        </a:rPr>
                        <a:t>5</a:t>
                      </a:r>
                    </a:p>
                  </a:txBody>
                  <a:tcPr marL="7620" marR="7620" marT="7620" marB="0" anchor="b"/>
                </a:tc>
                <a:tc>
                  <a:txBody>
                    <a:bodyPr/>
                    <a:lstStyle/>
                    <a:p>
                      <a:pPr algn="r" fontAlgn="b"/>
                      <a:r>
                        <a:rPr lang="en-GB" sz="1400" b="1" i="0" u="none" strike="noStrike" dirty="0">
                          <a:solidFill>
                            <a:srgbClr val="000000"/>
                          </a:solidFill>
                          <a:effectLst/>
                          <a:latin typeface="Calibri" panose="020F0502020204030204" pitchFamily="34" charset="0"/>
                        </a:rPr>
                        <a:t>-</a:t>
                      </a:r>
                    </a:p>
                  </a:txBody>
                  <a:tcPr marL="7620" marR="7620" marT="7620" marB="0" anchor="b"/>
                </a:tc>
                <a:extLst>
                  <a:ext uri="{0D108BD9-81ED-4DB2-BD59-A6C34878D82A}">
                    <a16:rowId xmlns:a16="http://schemas.microsoft.com/office/drawing/2014/main" val="1634010493"/>
                  </a:ext>
                </a:extLst>
              </a:tr>
              <a:tr h="258420">
                <a:tc>
                  <a:txBody>
                    <a:bodyPr/>
                    <a:lstStyle/>
                    <a:p>
                      <a:pPr algn="l" fontAlgn="b"/>
                      <a:r>
                        <a:rPr lang="en-GB" sz="1400" b="1" u="none" strike="noStrike" dirty="0">
                          <a:effectLst/>
                        </a:rPr>
                        <a:t>BO2</a:t>
                      </a:r>
                      <a:endParaRPr lang="en-GB" sz="1400" b="1" i="0" u="none" strike="noStrike" dirty="0">
                        <a:solidFill>
                          <a:srgbClr val="000000"/>
                        </a:solidFill>
                        <a:effectLst/>
                        <a:latin typeface="Calibri" panose="020F0502020204030204" pitchFamily="34" charset="0"/>
                      </a:endParaRPr>
                    </a:p>
                  </a:txBody>
                  <a:tcPr marL="7620" marR="7620" marT="7620" marB="0" anchor="b"/>
                </a:tc>
                <a:tc>
                  <a:txBody>
                    <a:bodyPr/>
                    <a:lstStyle/>
                    <a:p>
                      <a:pPr algn="r" fontAlgn="b"/>
                      <a:r>
                        <a:rPr lang="en-GB" sz="1400" b="1" i="0" u="none" strike="noStrike" dirty="0">
                          <a:solidFill>
                            <a:srgbClr val="000000"/>
                          </a:solidFill>
                          <a:effectLst/>
                          <a:latin typeface="Calibri" panose="020F0502020204030204" pitchFamily="34" charset="0"/>
                        </a:rPr>
                        <a:t>-</a:t>
                      </a:r>
                    </a:p>
                  </a:txBody>
                  <a:tcPr marL="7620" marR="7620" marT="7620" marB="0" anchor="b"/>
                </a:tc>
                <a:tc>
                  <a:txBody>
                    <a:bodyPr/>
                    <a:lstStyle/>
                    <a:p>
                      <a:pPr algn="r" fontAlgn="b"/>
                      <a:r>
                        <a:rPr lang="en-GB" sz="1400" b="1" i="0" u="none" strike="noStrike" dirty="0">
                          <a:solidFill>
                            <a:srgbClr val="000000"/>
                          </a:solidFill>
                          <a:effectLst/>
                          <a:latin typeface="Calibri" panose="020F0502020204030204" pitchFamily="34" charset="0"/>
                        </a:rPr>
                        <a:t>45</a:t>
                      </a:r>
                    </a:p>
                  </a:txBody>
                  <a:tcPr marL="7620" marR="7620" marT="7620" marB="0" anchor="b"/>
                </a:tc>
                <a:tc>
                  <a:txBody>
                    <a:bodyPr/>
                    <a:lstStyle/>
                    <a:p>
                      <a:pPr algn="r" fontAlgn="b"/>
                      <a:r>
                        <a:rPr lang="en-GB" sz="1400" b="1" i="0" u="none" strike="noStrike" dirty="0">
                          <a:solidFill>
                            <a:srgbClr val="000000"/>
                          </a:solidFill>
                          <a:effectLst/>
                          <a:latin typeface="Calibri" panose="020F0502020204030204" pitchFamily="34" charset="0"/>
                        </a:rPr>
                        <a:t>-</a:t>
                      </a:r>
                    </a:p>
                  </a:txBody>
                  <a:tcPr marL="7620" marR="7620" marT="7620" marB="0" anchor="b"/>
                </a:tc>
                <a:tc>
                  <a:txBody>
                    <a:bodyPr/>
                    <a:lstStyle/>
                    <a:p>
                      <a:pPr algn="r" fontAlgn="b"/>
                      <a:r>
                        <a:rPr lang="en-GB" sz="1400" b="1" i="0" u="none" strike="noStrike" dirty="0">
                          <a:solidFill>
                            <a:srgbClr val="000000"/>
                          </a:solidFill>
                          <a:effectLst/>
                          <a:latin typeface="Calibri" panose="020F0502020204030204" pitchFamily="34" charset="0"/>
                        </a:rPr>
                        <a:t>-</a:t>
                      </a:r>
                    </a:p>
                  </a:txBody>
                  <a:tcPr marL="7620" marR="7620" marT="7620" marB="0" anchor="b"/>
                </a:tc>
                <a:tc>
                  <a:txBody>
                    <a:bodyPr/>
                    <a:lstStyle/>
                    <a:p>
                      <a:pPr algn="r" fontAlgn="b"/>
                      <a:r>
                        <a:rPr lang="en-GB" sz="1400" b="1" i="0" u="none" strike="noStrike" dirty="0">
                          <a:solidFill>
                            <a:srgbClr val="000000"/>
                          </a:solidFill>
                          <a:effectLst/>
                          <a:latin typeface="Calibri" panose="020F0502020204030204" pitchFamily="34" charset="0"/>
                        </a:rPr>
                        <a:t>-</a:t>
                      </a:r>
                    </a:p>
                  </a:txBody>
                  <a:tcPr marL="7620" marR="7620" marT="7620" marB="0" anchor="b"/>
                </a:tc>
                <a:extLst>
                  <a:ext uri="{0D108BD9-81ED-4DB2-BD59-A6C34878D82A}">
                    <a16:rowId xmlns:a16="http://schemas.microsoft.com/office/drawing/2014/main" val="1223033861"/>
                  </a:ext>
                </a:extLst>
              </a:tr>
            </a:tbl>
          </a:graphicData>
        </a:graphic>
      </p:graphicFrame>
      <p:sp>
        <p:nvSpPr>
          <p:cNvPr id="9" name="TextBox 8">
            <a:extLst>
              <a:ext uri="{FF2B5EF4-FFF2-40B4-BE49-F238E27FC236}">
                <a16:creationId xmlns:a16="http://schemas.microsoft.com/office/drawing/2014/main" id="{5D2537ED-A386-4F6A-BA90-3AFFA1DBE742}"/>
              </a:ext>
            </a:extLst>
          </p:cNvPr>
          <p:cNvSpPr txBox="1"/>
          <p:nvPr/>
        </p:nvSpPr>
        <p:spPr>
          <a:xfrm>
            <a:off x="8543224" y="4582906"/>
            <a:ext cx="2987359" cy="738664"/>
          </a:xfrm>
          <a:prstGeom prst="rect">
            <a:avLst/>
          </a:prstGeom>
          <a:noFill/>
        </p:spPr>
        <p:txBody>
          <a:bodyPr wrap="square" rtlCol="0">
            <a:spAutoFit/>
          </a:bodyPr>
          <a:lstStyle/>
          <a:p>
            <a:r>
              <a:rPr lang="en-US" sz="1400" dirty="0"/>
              <a:t>RAN2 122 On-Line Time =  </a:t>
            </a:r>
          </a:p>
          <a:p>
            <a:r>
              <a:rPr lang="en-US" sz="1400" dirty="0"/>
              <a:t>Nominal time + </a:t>
            </a:r>
            <a:r>
              <a:rPr lang="en-US" sz="1400" dirty="0" err="1"/>
              <a:t>OverTime</a:t>
            </a:r>
            <a:endParaRPr lang="en-US" sz="1400" dirty="0"/>
          </a:p>
          <a:p>
            <a:r>
              <a:rPr lang="en-US" sz="1400" dirty="0"/>
              <a:t>108 + 2 = 110 h</a:t>
            </a:r>
          </a:p>
        </p:txBody>
      </p:sp>
    </p:spTree>
    <p:extLst>
      <p:ext uri="{BB962C8B-B14F-4D97-AF65-F5344CB8AC3E}">
        <p14:creationId xmlns:p14="http://schemas.microsoft.com/office/powerpoint/2010/main" val="2166628527"/>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26EF18-15DB-4DA9-A888-DE483C70CC91}"/>
              </a:ext>
            </a:extLst>
          </p:cNvPr>
          <p:cNvSpPr>
            <a:spLocks noGrp="1"/>
          </p:cNvSpPr>
          <p:nvPr>
            <p:ph type="title"/>
          </p:nvPr>
        </p:nvSpPr>
        <p:spPr/>
        <p:txBody>
          <a:bodyPr/>
          <a:lstStyle/>
          <a:p>
            <a:r>
              <a:rPr lang="en-GB" dirty="0"/>
              <a:t>RAN2 Load - Remarks</a:t>
            </a:r>
          </a:p>
        </p:txBody>
      </p:sp>
      <p:sp>
        <p:nvSpPr>
          <p:cNvPr id="3" name="Content Placeholder 2">
            <a:extLst>
              <a:ext uri="{FF2B5EF4-FFF2-40B4-BE49-F238E27FC236}">
                <a16:creationId xmlns:a16="http://schemas.microsoft.com/office/drawing/2014/main" id="{E6C04556-49D6-4D02-9D32-7E8A742AC818}"/>
              </a:ext>
            </a:extLst>
          </p:cNvPr>
          <p:cNvSpPr>
            <a:spLocks noGrp="1"/>
          </p:cNvSpPr>
          <p:nvPr>
            <p:ph idx="1"/>
          </p:nvPr>
        </p:nvSpPr>
        <p:spPr/>
        <p:txBody>
          <a:bodyPr/>
          <a:lstStyle/>
          <a:p>
            <a:r>
              <a:rPr lang="en-GB" sz="2000" dirty="0"/>
              <a:t>Load of physical meetings is no issue. </a:t>
            </a:r>
          </a:p>
          <a:p>
            <a:r>
              <a:rPr lang="en-GB" sz="2000" dirty="0"/>
              <a:t>The high offline intensity of e-meetings is an issue. Having open ended or non-prepared discussions offline results in very high overhead.</a:t>
            </a:r>
          </a:p>
          <a:p>
            <a:r>
              <a:rPr lang="en-GB" sz="2000" dirty="0"/>
              <a:t>As we can rely on physical meetings for open ended discussions, Suggest to / expect to limit the scope of e-meetings quite significantly, A: Subtopics whose detail scope can be specific can be treated. </a:t>
            </a:r>
            <a:br>
              <a:rPr lang="en-GB" sz="2000" dirty="0"/>
            </a:br>
            <a:r>
              <a:rPr lang="en-GB" sz="2000" dirty="0"/>
              <a:t>B: Maintenance can be treated. It is anyway treated somewhat inefficiently, and it is assumed that companies have done significant pre-filtering. </a:t>
            </a:r>
          </a:p>
        </p:txBody>
      </p:sp>
    </p:spTree>
    <p:extLst>
      <p:ext uri="{BB962C8B-B14F-4D97-AF65-F5344CB8AC3E}">
        <p14:creationId xmlns:p14="http://schemas.microsoft.com/office/powerpoint/2010/main" val="2821688621"/>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Content Placeholder 2"/>
          <p:cNvSpPr>
            <a:spLocks noGrp="1"/>
          </p:cNvSpPr>
          <p:nvPr>
            <p:ph idx="1"/>
          </p:nvPr>
        </p:nvSpPr>
        <p:spPr>
          <a:xfrm>
            <a:off x="710612" y="2121408"/>
            <a:ext cx="4677698" cy="4090878"/>
          </a:xfrm>
        </p:spPr>
        <p:txBody>
          <a:bodyPr/>
          <a:lstStyle/>
          <a:p>
            <a:pPr marL="0" indent="0">
              <a:buNone/>
            </a:pPr>
            <a:r>
              <a:rPr lang="en-GB" altLang="en-US" sz="1800" b="1" dirty="0">
                <a:highlight>
                  <a:srgbClr val="FFFFFF"/>
                </a:highlight>
              </a:rPr>
              <a:t>Thank you</a:t>
            </a:r>
            <a:r>
              <a:rPr lang="en-GB" altLang="en-US" sz="1800" dirty="0">
                <a:highlight>
                  <a:srgbClr val="FFFFFF"/>
                </a:highlight>
              </a:rPr>
              <a:t> R2 leadership:</a:t>
            </a:r>
          </a:p>
          <a:p>
            <a:pPr>
              <a:buFontTx/>
              <a:buChar char="-"/>
            </a:pPr>
            <a:r>
              <a:rPr lang="en-GB" altLang="en-US" sz="1800" dirty="0"/>
              <a:t>Juha Korhonen (MCC)</a:t>
            </a:r>
          </a:p>
          <a:p>
            <a:pPr>
              <a:buFontTx/>
              <a:buChar char="-"/>
            </a:pPr>
            <a:r>
              <a:rPr lang="en-GB" altLang="en-US" sz="1800" dirty="0"/>
              <a:t>Tero Henttonen (RAN2 Vice Chair)</a:t>
            </a:r>
          </a:p>
          <a:p>
            <a:pPr>
              <a:buFontTx/>
              <a:buChar char="-"/>
            </a:pPr>
            <a:r>
              <a:rPr lang="en-GB" altLang="en-US" sz="1800" dirty="0"/>
              <a:t>Sergio Parolari (RAN2 Vice Chair)</a:t>
            </a:r>
          </a:p>
          <a:p>
            <a:pPr>
              <a:buFontTx/>
              <a:buChar char="-"/>
            </a:pPr>
            <a:r>
              <a:rPr lang="en-GB" altLang="en-US" sz="1800" dirty="0"/>
              <a:t>Kyeongin Jeong (session chair)</a:t>
            </a:r>
          </a:p>
          <a:p>
            <a:pPr>
              <a:buFontTx/>
              <a:buChar char="-"/>
            </a:pPr>
            <a:r>
              <a:rPr lang="en-GB" altLang="en-US" sz="1800" dirty="0"/>
              <a:t>Nathan Tenny (session chair)</a:t>
            </a:r>
          </a:p>
          <a:p>
            <a:pPr>
              <a:buFontTx/>
              <a:buChar char="-"/>
            </a:pPr>
            <a:r>
              <a:rPr lang="en-GB" altLang="en-US" sz="1800" dirty="0"/>
              <a:t>Diana Pani (session chair)</a:t>
            </a:r>
          </a:p>
          <a:p>
            <a:pPr>
              <a:buFontTx/>
              <a:buChar char="-"/>
            </a:pPr>
            <a:r>
              <a:rPr lang="en-GB" altLang="en-US" sz="1800" dirty="0"/>
              <a:t>Hu Nan (session chair)</a:t>
            </a:r>
          </a:p>
          <a:p>
            <a:pPr>
              <a:buFontTx/>
              <a:buChar char="-"/>
            </a:pPr>
            <a:r>
              <a:rPr lang="en-GB" altLang="en-US" sz="1800" dirty="0"/>
              <a:t>Dawid Koziol (session chair)</a:t>
            </a:r>
          </a:p>
        </p:txBody>
      </p:sp>
      <p:sp>
        <p:nvSpPr>
          <p:cNvPr id="5" name="Title 1"/>
          <p:cNvSpPr txBox="1">
            <a:spLocks/>
          </p:cNvSpPr>
          <p:nvPr/>
        </p:nvSpPr>
        <p:spPr bwMode="auto">
          <a:xfrm>
            <a:off x="838200" y="279668"/>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r>
              <a:rPr lang="en-GB" altLang="en-US" b="1" dirty="0"/>
              <a:t>Thank you </a:t>
            </a:r>
            <a:r>
              <a:rPr lang="en-GB" altLang="en-US" dirty="0"/>
              <a:t>for your support last quarter</a:t>
            </a:r>
          </a:p>
        </p:txBody>
      </p:sp>
      <p:sp>
        <p:nvSpPr>
          <p:cNvPr id="6" name="Content Placeholder 2">
            <a:extLst>
              <a:ext uri="{FF2B5EF4-FFF2-40B4-BE49-F238E27FC236}">
                <a16:creationId xmlns:a16="http://schemas.microsoft.com/office/drawing/2014/main" id="{8C826692-DFF6-41C6-BEC2-61ADBD1956ED}"/>
              </a:ext>
            </a:extLst>
          </p:cNvPr>
          <p:cNvSpPr txBox="1">
            <a:spLocks/>
          </p:cNvSpPr>
          <p:nvPr/>
        </p:nvSpPr>
        <p:spPr bwMode="auto">
          <a:xfrm>
            <a:off x="5142404" y="2121408"/>
            <a:ext cx="4677698" cy="4090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Tx/>
              <a:buChar char="-"/>
            </a:pPr>
            <a:r>
              <a:rPr lang="en-GB" altLang="en-US" sz="1800" dirty="0"/>
              <a:t>Sasha Sirotkin (session chair)</a:t>
            </a:r>
          </a:p>
          <a:p>
            <a:pPr>
              <a:buFontTx/>
              <a:buChar char="-"/>
            </a:pPr>
            <a:r>
              <a:rPr lang="en-GB" altLang="en-US" sz="1800" dirty="0"/>
              <a:t>Yi Guo (session chair)</a:t>
            </a:r>
          </a:p>
          <a:p>
            <a:pPr>
              <a:buFontTx/>
              <a:buChar char="-"/>
            </a:pPr>
            <a:r>
              <a:rPr lang="en-GB" altLang="en-US" sz="1800" dirty="0"/>
              <a:t>Mattias Bergstrom (session chair)</a:t>
            </a:r>
          </a:p>
          <a:p>
            <a:pPr>
              <a:buFontTx/>
              <a:buChar char="-"/>
            </a:pPr>
            <a:r>
              <a:rPr lang="en-GB" altLang="en-US" sz="1800" dirty="0" err="1"/>
              <a:t>Eswar</a:t>
            </a:r>
            <a:r>
              <a:rPr lang="en-GB" altLang="en-US" sz="1800" dirty="0"/>
              <a:t> </a:t>
            </a:r>
            <a:r>
              <a:rPr lang="en-GB" altLang="en-US" sz="1800" dirty="0" err="1"/>
              <a:t>Vutukuri</a:t>
            </a:r>
            <a:r>
              <a:rPr lang="en-GB" altLang="en-US" sz="1800" dirty="0"/>
              <a:t> (session chair)</a:t>
            </a:r>
          </a:p>
          <a:p>
            <a:pPr>
              <a:buFontTx/>
              <a:buChar char="-"/>
            </a:pPr>
            <a:r>
              <a:rPr lang="en-GB" altLang="en-US" sz="1800" dirty="0"/>
              <a:t>Erlin Zheng (session chair)</a:t>
            </a:r>
          </a:p>
          <a:p>
            <a:pPr>
              <a:buFontTx/>
              <a:buChar char="-"/>
            </a:pPr>
            <a:r>
              <a:rPr lang="en-GB" altLang="en-US" sz="1800" dirty="0"/>
              <a:t>Qianxi Lu, who temporarily Chaired instead of Kyeongin at R2 121bis-e. </a:t>
            </a:r>
          </a:p>
          <a:p>
            <a:pPr>
              <a:buFontTx/>
              <a:buChar char="-"/>
            </a:pPr>
            <a:endParaRPr lang="en-GB" altLang="en-US" sz="1800" dirty="0"/>
          </a:p>
          <a:p>
            <a:pPr marL="0" indent="0">
              <a:buNone/>
            </a:pPr>
            <a:r>
              <a:rPr lang="en-GB" altLang="en-US" sz="1800" b="1" dirty="0">
                <a:highlight>
                  <a:srgbClr val="FFFFFF"/>
                </a:highlight>
              </a:rPr>
              <a:t>Thank you</a:t>
            </a:r>
            <a:endParaRPr lang="en-GB" altLang="en-US" sz="1800" dirty="0">
              <a:highlight>
                <a:srgbClr val="FFFFFF"/>
              </a:highlight>
            </a:endParaRPr>
          </a:p>
          <a:p>
            <a:pPr>
              <a:buFontTx/>
              <a:buChar char="-"/>
            </a:pPr>
            <a:r>
              <a:rPr lang="en-GB" altLang="en-US" sz="1800" dirty="0"/>
              <a:t>Rapporteurs, volunteers and diligent reviewers. </a:t>
            </a:r>
          </a:p>
        </p:txBody>
      </p:sp>
    </p:spTree>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0210D0-08DD-4D13-BF94-4BA6523EC992}"/>
              </a:ext>
            </a:extLst>
          </p:cNvPr>
          <p:cNvSpPr>
            <a:spLocks noGrp="1"/>
          </p:cNvSpPr>
          <p:nvPr>
            <p:ph type="title"/>
          </p:nvPr>
        </p:nvSpPr>
        <p:spPr/>
        <p:txBody>
          <a:bodyPr/>
          <a:lstStyle/>
          <a:p>
            <a:r>
              <a:rPr lang="en-GB" dirty="0"/>
              <a:t>Appendix: TEI report</a:t>
            </a:r>
            <a:br>
              <a:rPr lang="en-GB" dirty="0"/>
            </a:br>
            <a:br>
              <a:rPr lang="en-GB" sz="1400" dirty="0">
                <a:effectLst/>
                <a:latin typeface="Arial" panose="020B0604020202020204" pitchFamily="34" charset="0"/>
                <a:ea typeface="MS Mincho" panose="02020609040205080304" pitchFamily="49" charset="-128"/>
                <a:cs typeface="Times New Roman" panose="02020603050405020304" pitchFamily="18" charset="0"/>
              </a:rPr>
            </a:br>
            <a:r>
              <a:rPr lang="en-GB" sz="1400" dirty="0">
                <a:effectLst/>
                <a:latin typeface="Arial" panose="020B0604020202020204" pitchFamily="34" charset="0"/>
                <a:ea typeface="MS Mincho" panose="02020609040205080304" pitchFamily="49" charset="-128"/>
                <a:cs typeface="Times New Roman" panose="02020603050405020304" pitchFamily="18" charset="0"/>
              </a:rPr>
              <a:t>The TEI Report lists the TEI related CRs agreed by RAN2 in 2023 Q1. Cat A CRs not listed (see </a:t>
            </a:r>
            <a:r>
              <a:rPr lang="en-GB" sz="1400" dirty="0" err="1">
                <a:effectLst/>
                <a:latin typeface="Arial" panose="020B0604020202020204" pitchFamily="34" charset="0"/>
                <a:ea typeface="MS Mincho" panose="02020609040205080304" pitchFamily="49" charset="-128"/>
                <a:cs typeface="Times New Roman" panose="02020603050405020304" pitchFamily="18" charset="0"/>
              </a:rPr>
              <a:t>tdoc</a:t>
            </a:r>
            <a:r>
              <a:rPr lang="en-GB" sz="1400" dirty="0">
                <a:effectLst/>
                <a:latin typeface="Arial" panose="020B0604020202020204" pitchFamily="34" charset="0"/>
                <a:ea typeface="MS Mincho" panose="02020609040205080304" pitchFamily="49" charset="-128"/>
                <a:cs typeface="Times New Roman" panose="02020603050405020304" pitchFamily="18" charset="0"/>
              </a:rPr>
              <a:t> lists)</a:t>
            </a:r>
            <a:endParaRPr lang="en-GB" dirty="0"/>
          </a:p>
        </p:txBody>
      </p:sp>
    </p:spTree>
    <p:extLst>
      <p:ext uri="{BB962C8B-B14F-4D97-AF65-F5344CB8AC3E}">
        <p14:creationId xmlns:p14="http://schemas.microsoft.com/office/powerpoint/2010/main" val="209162585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GB" altLang="en-US" dirty="0"/>
              <a:t>TEI Report</a:t>
            </a:r>
            <a:br>
              <a:rPr lang="en-GB" altLang="en-US" dirty="0"/>
            </a:br>
            <a:r>
              <a:rPr lang="en-GB" altLang="en-US" sz="1800" dirty="0"/>
              <a:t>Agreed CRs (except Cat A)</a:t>
            </a:r>
            <a:endParaRPr lang="en-GB" altLang="en-US" dirty="0"/>
          </a:p>
        </p:txBody>
      </p:sp>
      <p:sp>
        <p:nvSpPr>
          <p:cNvPr id="3" name="Content Placeholder 2"/>
          <p:cNvSpPr>
            <a:spLocks noGrp="1"/>
          </p:cNvSpPr>
          <p:nvPr>
            <p:ph idx="1"/>
          </p:nvPr>
        </p:nvSpPr>
        <p:spPr>
          <a:xfrm>
            <a:off x="838200" y="1939927"/>
            <a:ext cx="10515600" cy="4047215"/>
          </a:xfrm>
        </p:spPr>
        <p:txBody>
          <a:bodyPr/>
          <a:lstStyle/>
          <a:p>
            <a:pPr marL="0" indent="0">
              <a:spcBef>
                <a:spcPts val="200"/>
              </a:spcBef>
              <a:buNone/>
            </a:pPr>
            <a:r>
              <a:rPr lang="en-GB" sz="1200" b="1" u="sng" dirty="0">
                <a:effectLst/>
                <a:ea typeface="MS Mincho" panose="02020609040205080304" pitchFamily="49" charset="-128"/>
                <a:cs typeface="Times New Roman" panose="02020603050405020304" pitchFamily="18" charset="0"/>
              </a:rPr>
              <a:t>CAT B/C  Rel-15 NR</a:t>
            </a:r>
            <a:endParaRPr lang="en-GB" sz="1200" dirty="0">
              <a:effectLst/>
              <a:ea typeface="MS Mincho" panose="02020609040205080304" pitchFamily="49" charset="-128"/>
              <a:cs typeface="Times New Roman" panose="02020603050405020304" pitchFamily="18" charset="0"/>
            </a:endParaRPr>
          </a:p>
          <a:p>
            <a:pPr marL="0" indent="0">
              <a:spcBef>
                <a:spcPts val="200"/>
              </a:spcBef>
              <a:buNone/>
            </a:pPr>
            <a:r>
              <a:rPr lang="en-GB" sz="1200" dirty="0">
                <a:ea typeface="MS Mincho" panose="02020609040205080304" pitchFamily="49" charset="-128"/>
                <a:cs typeface="Times New Roman" panose="02020603050405020304" pitchFamily="18" charset="0"/>
              </a:rPr>
              <a:t>R2-2306885	Introduction of intra-band EN-DC contiguous capability for UL	Huawei, </a:t>
            </a:r>
            <a:r>
              <a:rPr lang="en-GB" sz="1200" dirty="0" err="1">
                <a:ea typeface="MS Mincho" panose="02020609040205080304" pitchFamily="49" charset="-128"/>
                <a:cs typeface="Times New Roman" panose="02020603050405020304" pitchFamily="18" charset="0"/>
              </a:rPr>
              <a:t>HiSilicon</a:t>
            </a:r>
            <a:r>
              <a:rPr lang="en-GB" sz="1200" dirty="0">
                <a:ea typeface="MS Mincho" panose="02020609040205080304" pitchFamily="49" charset="-128"/>
                <a:cs typeface="Times New Roman" panose="02020603050405020304" pitchFamily="18" charset="0"/>
              </a:rPr>
              <a:t>, Nokia, Nokia Shanghai Bell, Qualcomm Incorporated, Intel Corporation, ZTE Corporation, </a:t>
            </a:r>
            <a:r>
              <a:rPr lang="en-GB" sz="1200" dirty="0" err="1">
                <a:ea typeface="MS Mincho" panose="02020609040205080304" pitchFamily="49" charset="-128"/>
                <a:cs typeface="Times New Roman" panose="02020603050405020304" pitchFamily="18" charset="0"/>
              </a:rPr>
              <a:t>Sanechips</a:t>
            </a:r>
            <a:r>
              <a:rPr lang="en-GB" sz="1200" dirty="0">
                <a:ea typeface="MS Mincho" panose="02020609040205080304" pitchFamily="49" charset="-128"/>
                <a:cs typeface="Times New Roman" panose="02020603050405020304" pitchFamily="18" charset="0"/>
              </a:rPr>
              <a:t>, MediaTek </a:t>
            </a:r>
            <a:r>
              <a:rPr lang="en-GB" sz="1200" dirty="0" err="1">
                <a:ea typeface="MS Mincho" panose="02020609040205080304" pitchFamily="49" charset="-128"/>
                <a:cs typeface="Times New Roman" panose="02020603050405020304" pitchFamily="18" charset="0"/>
              </a:rPr>
              <a:t>inc</a:t>
            </a:r>
            <a:r>
              <a:rPr lang="en-GB" sz="1200" dirty="0">
                <a:ea typeface="MS Mincho" panose="02020609040205080304" pitchFamily="49" charset="-128"/>
                <a:cs typeface="Times New Roman" panose="02020603050405020304" pitchFamily="18" charset="0"/>
              </a:rPr>
              <a:t>	Rel-15	38.331	15.21.0	TEI17, </a:t>
            </a:r>
            <a:r>
              <a:rPr lang="en-GB" sz="1200" dirty="0" err="1">
                <a:ea typeface="MS Mincho" panose="02020609040205080304" pitchFamily="49" charset="-128"/>
                <a:cs typeface="Times New Roman" panose="02020603050405020304" pitchFamily="18" charset="0"/>
              </a:rPr>
              <a:t>NR_newRAT</a:t>
            </a:r>
            <a:r>
              <a:rPr lang="en-GB" sz="1200" dirty="0">
                <a:ea typeface="MS Mincho" panose="02020609040205080304" pitchFamily="49" charset="-128"/>
                <a:cs typeface="Times New Roman" panose="02020603050405020304" pitchFamily="18" charset="0"/>
              </a:rPr>
              <a:t>-Core	4156	1	B</a:t>
            </a:r>
          </a:p>
          <a:p>
            <a:pPr marL="0" indent="0">
              <a:spcBef>
                <a:spcPts val="200"/>
              </a:spcBef>
              <a:buNone/>
            </a:pPr>
            <a:r>
              <a:rPr lang="en-GB" sz="1200" dirty="0">
                <a:ea typeface="MS Mincho" panose="02020609040205080304" pitchFamily="49" charset="-128"/>
                <a:cs typeface="Times New Roman" panose="02020603050405020304" pitchFamily="18" charset="0"/>
              </a:rPr>
              <a:t>R2-2306507	Introduction of intra-band EN-DC contiguous capability for UL	Huawei, </a:t>
            </a:r>
            <a:r>
              <a:rPr lang="en-GB" sz="1200" dirty="0" err="1">
                <a:ea typeface="MS Mincho" panose="02020609040205080304" pitchFamily="49" charset="-128"/>
                <a:cs typeface="Times New Roman" panose="02020603050405020304" pitchFamily="18" charset="0"/>
              </a:rPr>
              <a:t>HiSilicon</a:t>
            </a:r>
            <a:r>
              <a:rPr lang="en-GB" sz="1200" dirty="0">
                <a:ea typeface="MS Mincho" panose="02020609040205080304" pitchFamily="49" charset="-128"/>
                <a:cs typeface="Times New Roman" panose="02020603050405020304" pitchFamily="18" charset="0"/>
              </a:rPr>
              <a:t>, Nokia, Nokia Shanghai Bell, Qualcomm Incorporated, Intel Corporation, ZTE Corporation, </a:t>
            </a:r>
            <a:r>
              <a:rPr lang="en-GB" sz="1200" dirty="0" err="1">
                <a:ea typeface="MS Mincho" panose="02020609040205080304" pitchFamily="49" charset="-128"/>
                <a:cs typeface="Times New Roman" panose="02020603050405020304" pitchFamily="18" charset="0"/>
              </a:rPr>
              <a:t>Sanechips</a:t>
            </a:r>
            <a:r>
              <a:rPr lang="en-GB" sz="1200" dirty="0">
                <a:ea typeface="MS Mincho" panose="02020609040205080304" pitchFamily="49" charset="-128"/>
                <a:cs typeface="Times New Roman" panose="02020603050405020304" pitchFamily="18" charset="0"/>
              </a:rPr>
              <a:t>, MediaTek </a:t>
            </a:r>
            <a:r>
              <a:rPr lang="en-GB" sz="1200" dirty="0" err="1">
                <a:ea typeface="MS Mincho" panose="02020609040205080304" pitchFamily="49" charset="-128"/>
                <a:cs typeface="Times New Roman" panose="02020603050405020304" pitchFamily="18" charset="0"/>
              </a:rPr>
              <a:t>inc</a:t>
            </a:r>
            <a:r>
              <a:rPr lang="en-GB" sz="1200" dirty="0">
                <a:ea typeface="MS Mincho" panose="02020609040205080304" pitchFamily="49" charset="-128"/>
                <a:cs typeface="Times New Roman" panose="02020603050405020304" pitchFamily="18" charset="0"/>
              </a:rPr>
              <a:t>	Rel-15	38.306	15.20.0	TEI17, </a:t>
            </a:r>
            <a:r>
              <a:rPr lang="en-GB" sz="1200" dirty="0" err="1">
                <a:ea typeface="MS Mincho" panose="02020609040205080304" pitchFamily="49" charset="-128"/>
                <a:cs typeface="Times New Roman" panose="02020603050405020304" pitchFamily="18" charset="0"/>
              </a:rPr>
              <a:t>NR_newRAT</a:t>
            </a:r>
            <a:r>
              <a:rPr lang="en-GB" sz="1200" dirty="0">
                <a:ea typeface="MS Mincho" panose="02020609040205080304" pitchFamily="49" charset="-128"/>
                <a:cs typeface="Times New Roman" panose="02020603050405020304" pitchFamily="18" charset="0"/>
              </a:rPr>
              <a:t>-Core	0927	B</a:t>
            </a:r>
          </a:p>
          <a:p>
            <a:pPr marL="0" indent="0">
              <a:spcBef>
                <a:spcPts val="200"/>
              </a:spcBef>
              <a:buNone/>
            </a:pPr>
            <a:endParaRPr lang="en-GB" sz="1200" dirty="0">
              <a:ea typeface="MS Mincho" panose="02020609040205080304" pitchFamily="49" charset="-128"/>
              <a:cs typeface="Times New Roman" panose="02020603050405020304" pitchFamily="18" charset="0"/>
            </a:endParaRPr>
          </a:p>
          <a:p>
            <a:pPr marL="0" indent="0">
              <a:spcBef>
                <a:spcPts val="200"/>
              </a:spcBef>
              <a:buNone/>
            </a:pPr>
            <a:r>
              <a:rPr lang="en-GB" sz="1200" b="1" u="sng" dirty="0">
                <a:effectLst/>
                <a:ea typeface="MS Mincho" panose="02020609040205080304" pitchFamily="49" charset="-128"/>
                <a:cs typeface="Times New Roman" panose="02020603050405020304" pitchFamily="18" charset="0"/>
              </a:rPr>
              <a:t>CAT B/C  Rel-17 NR</a:t>
            </a:r>
            <a:endParaRPr lang="en-GB" sz="1200" dirty="0">
              <a:ea typeface="MS Mincho" panose="02020609040205080304" pitchFamily="49" charset="-128"/>
              <a:cs typeface="Times New Roman" panose="02020603050405020304" pitchFamily="18" charset="0"/>
            </a:endParaRPr>
          </a:p>
          <a:p>
            <a:pPr marL="0" indent="0">
              <a:spcBef>
                <a:spcPts val="200"/>
              </a:spcBef>
              <a:buNone/>
            </a:pPr>
            <a:r>
              <a:rPr lang="en-GB" sz="1200" dirty="0">
                <a:effectLst/>
                <a:ea typeface="MS Mincho" panose="02020609040205080304" pitchFamily="49" charset="-128"/>
                <a:cs typeface="Times New Roman" panose="02020603050405020304" pitchFamily="18" charset="0"/>
              </a:rPr>
              <a:t>R2-2306931	Packet loss rate with delay threshold	China Unicom, CATT	Rel-17	38.314	17.2.0	NR_SON_MDT-Core, TEI17	0028	1	C</a:t>
            </a:r>
            <a:endParaRPr lang="en-GB" sz="1400" b="1" dirty="0">
              <a:effectLst/>
              <a:latin typeface="Arial" panose="020B0604020202020204" pitchFamily="34" charset="0"/>
              <a:ea typeface="MS Mincho" panose="02020609040205080304" pitchFamily="49" charset="-128"/>
              <a:cs typeface="Times New Roman" panose="02020603050405020304" pitchFamily="18" charset="0"/>
            </a:endParaRPr>
          </a:p>
          <a:p>
            <a:pPr marL="0" indent="0">
              <a:spcBef>
                <a:spcPts val="200"/>
              </a:spcBef>
              <a:buNone/>
            </a:pPr>
            <a:endParaRPr lang="en-GB" sz="1400" b="1" dirty="0">
              <a:effectLst/>
              <a:latin typeface="Arial" panose="020B0604020202020204" pitchFamily="34" charset="0"/>
              <a:ea typeface="MS Mincho" panose="02020609040205080304" pitchFamily="49" charset="-128"/>
              <a:cs typeface="Times New Roman" panose="02020603050405020304" pitchFamily="18" charset="0"/>
            </a:endParaRPr>
          </a:p>
          <a:p>
            <a:pPr marL="0" indent="0">
              <a:spcBef>
                <a:spcPts val="200"/>
              </a:spcBef>
              <a:buNone/>
            </a:pPr>
            <a:r>
              <a:rPr lang="en-GB" sz="1400" b="1" u="sng" dirty="0">
                <a:ea typeface="MS Mincho" panose="02020609040205080304" pitchFamily="49" charset="-128"/>
                <a:cs typeface="Times New Roman" panose="02020603050405020304" pitchFamily="18" charset="0"/>
              </a:rPr>
              <a:t>Rel-15 NR</a:t>
            </a:r>
          </a:p>
          <a:p>
            <a:pPr marL="0" indent="0">
              <a:spcBef>
                <a:spcPts val="200"/>
              </a:spcBef>
              <a:buNone/>
            </a:pPr>
            <a:r>
              <a:rPr lang="en-GB" sz="1400" dirty="0">
                <a:effectLst/>
                <a:ea typeface="MS Mincho" panose="02020609040205080304" pitchFamily="49" charset="-128"/>
                <a:cs typeface="Times New Roman" panose="02020603050405020304" pitchFamily="18" charset="0"/>
              </a:rPr>
              <a:t>R2-2306908	Miscellaneous non-controversial corrections Set XVIII	Ericsson	Rel-15	38.331	15.21.0	TEI15	4115	1	F</a:t>
            </a:r>
            <a:endParaRPr lang="en-GB" sz="1400" b="1" u="sng" dirty="0">
              <a:ea typeface="MS Mincho" panose="02020609040205080304" pitchFamily="49" charset="-128"/>
              <a:cs typeface="Times New Roman" panose="02020603050405020304" pitchFamily="18" charset="0"/>
            </a:endParaRPr>
          </a:p>
          <a:p>
            <a:pPr marL="0" indent="0">
              <a:spcBef>
                <a:spcPts val="200"/>
              </a:spcBef>
              <a:buNone/>
            </a:pPr>
            <a:endParaRPr lang="en-GB" sz="1400" b="1" u="sng" dirty="0">
              <a:ea typeface="MS Mincho" panose="02020609040205080304" pitchFamily="49" charset="-128"/>
              <a:cs typeface="Times New Roman" panose="02020603050405020304" pitchFamily="18" charset="0"/>
            </a:endParaRPr>
          </a:p>
          <a:p>
            <a:pPr marL="0" indent="0">
              <a:spcBef>
                <a:spcPts val="200"/>
              </a:spcBef>
              <a:buNone/>
            </a:pPr>
            <a:r>
              <a:rPr lang="en-GB" sz="1400" b="1" u="sng" dirty="0">
                <a:ea typeface="MS Mincho" panose="02020609040205080304" pitchFamily="49" charset="-128"/>
                <a:cs typeface="Times New Roman" panose="02020603050405020304" pitchFamily="18" charset="0"/>
              </a:rPr>
              <a:t>Rel-16 NR</a:t>
            </a:r>
            <a:endParaRPr lang="en-GB" sz="1400" dirty="0">
              <a:effectLst/>
              <a:ea typeface="MS Mincho" panose="02020609040205080304" pitchFamily="49" charset="-128"/>
              <a:cs typeface="Times New Roman" panose="02020603050405020304" pitchFamily="18" charset="0"/>
            </a:endParaRPr>
          </a:p>
          <a:p>
            <a:pPr marL="0" indent="0">
              <a:spcBef>
                <a:spcPts val="200"/>
              </a:spcBef>
              <a:buNone/>
            </a:pPr>
            <a:r>
              <a:rPr lang="en-GB" sz="1400" dirty="0">
                <a:effectLst/>
                <a:ea typeface="MS Mincho" panose="02020609040205080304" pitchFamily="49" charset="-128"/>
                <a:cs typeface="Times New Roman" panose="02020603050405020304" pitchFamily="18" charset="0"/>
              </a:rPr>
              <a:t>R2-2305468	Correction on the need code for secondary DRX group	Huawei, </a:t>
            </a:r>
            <a:r>
              <a:rPr lang="en-GB" sz="1400" dirty="0" err="1">
                <a:effectLst/>
                <a:ea typeface="MS Mincho" panose="02020609040205080304" pitchFamily="49" charset="-128"/>
                <a:cs typeface="Times New Roman" panose="02020603050405020304" pitchFamily="18" charset="0"/>
              </a:rPr>
              <a:t>HiSilicon</a:t>
            </a:r>
            <a:r>
              <a:rPr lang="en-GB" sz="1400" dirty="0">
                <a:effectLst/>
                <a:ea typeface="MS Mincho" panose="02020609040205080304" pitchFamily="49" charset="-128"/>
                <a:cs typeface="Times New Roman" panose="02020603050405020304" pitchFamily="18" charset="0"/>
              </a:rPr>
              <a:t>, Ericsson	Rel-16	38.331	16.12.0	TEI16	4012	2	F</a:t>
            </a:r>
          </a:p>
          <a:p>
            <a:pPr marL="0" indent="0">
              <a:spcBef>
                <a:spcPts val="200"/>
              </a:spcBef>
              <a:buNone/>
            </a:pPr>
            <a:r>
              <a:rPr lang="en-GB" sz="1400" dirty="0">
                <a:effectLst/>
                <a:ea typeface="MS Mincho" panose="02020609040205080304" pitchFamily="49" charset="-128"/>
                <a:cs typeface="Times New Roman" panose="02020603050405020304" pitchFamily="18" charset="0"/>
              </a:rPr>
              <a:t>R2-2306948	Miscellaneous non-controversial corrections Set XVIII	Ericsson	Rel-16	38.331	16.12.0	TEI16	4116	2	F</a:t>
            </a:r>
          </a:p>
          <a:p>
            <a:pPr marL="0" indent="0">
              <a:spcBef>
                <a:spcPts val="200"/>
              </a:spcBef>
              <a:buNone/>
            </a:pPr>
            <a:endParaRPr lang="en-GB" sz="1400" b="1" dirty="0">
              <a:latin typeface="Arial" panose="020B0604020202020204" pitchFamily="34" charset="0"/>
              <a:ea typeface="MS Mincho" panose="02020609040205080304" pitchFamily="49" charset="-128"/>
              <a:cs typeface="Times New Roman" panose="02020603050405020304" pitchFamily="18" charset="0"/>
            </a:endParaRPr>
          </a:p>
          <a:p>
            <a:pPr marL="0" indent="0">
              <a:spcBef>
                <a:spcPts val="200"/>
              </a:spcBef>
              <a:buNone/>
            </a:pPr>
            <a:endParaRPr lang="en-GB" sz="1400" b="1" dirty="0">
              <a:effectLst/>
              <a:latin typeface="Arial" panose="020B0604020202020204" pitchFamily="34" charset="0"/>
              <a:ea typeface="MS Mincho" panose="02020609040205080304" pitchFamily="49" charset="-128"/>
              <a:cs typeface="Times New Roman" panose="02020603050405020304" pitchFamily="18" charset="0"/>
            </a:endParaRPr>
          </a:p>
          <a:p>
            <a:pPr marL="0" indent="0">
              <a:spcBef>
                <a:spcPts val="200"/>
              </a:spcBef>
              <a:buNone/>
            </a:pPr>
            <a:r>
              <a:rPr lang="en-GB" sz="1400" b="1" dirty="0">
                <a:effectLst/>
                <a:latin typeface="Arial" panose="020B0604020202020204" pitchFamily="34" charset="0"/>
                <a:ea typeface="MS Mincho" panose="02020609040205080304" pitchFamily="49" charset="-128"/>
                <a:cs typeface="Times New Roman" panose="02020603050405020304" pitchFamily="18" charset="0"/>
              </a:rPr>
              <a:t> </a:t>
            </a:r>
          </a:p>
        </p:txBody>
      </p:sp>
    </p:spTree>
    <p:extLst>
      <p:ext uri="{BB962C8B-B14F-4D97-AF65-F5344CB8AC3E}">
        <p14:creationId xmlns:p14="http://schemas.microsoft.com/office/powerpoint/2010/main" val="1764812791"/>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GB" altLang="en-US" dirty="0"/>
              <a:t>TEI Report</a:t>
            </a:r>
            <a:br>
              <a:rPr lang="en-GB" altLang="en-US" dirty="0"/>
            </a:br>
            <a:r>
              <a:rPr lang="en-GB" altLang="en-US" sz="1800" dirty="0"/>
              <a:t>Agreed CRs (except Cat A)</a:t>
            </a:r>
            <a:endParaRPr lang="en-GB" altLang="en-US" dirty="0"/>
          </a:p>
        </p:txBody>
      </p:sp>
      <p:sp>
        <p:nvSpPr>
          <p:cNvPr id="3" name="Content Placeholder 2"/>
          <p:cNvSpPr>
            <a:spLocks noGrp="1"/>
          </p:cNvSpPr>
          <p:nvPr>
            <p:ph idx="1"/>
          </p:nvPr>
        </p:nvSpPr>
        <p:spPr>
          <a:xfrm>
            <a:off x="838200" y="1939927"/>
            <a:ext cx="10515600" cy="4047215"/>
          </a:xfrm>
        </p:spPr>
        <p:txBody>
          <a:bodyPr/>
          <a:lstStyle/>
          <a:p>
            <a:pPr marL="0" indent="0">
              <a:spcBef>
                <a:spcPts val="200"/>
              </a:spcBef>
              <a:buNone/>
            </a:pPr>
            <a:r>
              <a:rPr lang="en-GB" sz="1200" b="1" u="sng" dirty="0">
                <a:ea typeface="MS Mincho" panose="02020609040205080304" pitchFamily="49" charset="-128"/>
                <a:cs typeface="Times New Roman" panose="02020603050405020304" pitchFamily="18" charset="0"/>
              </a:rPr>
              <a:t>Rel-17 NR</a:t>
            </a:r>
            <a:endParaRPr lang="en-GB" sz="1200" dirty="0">
              <a:ea typeface="MS Mincho" panose="02020609040205080304" pitchFamily="49" charset="-128"/>
              <a:cs typeface="Times New Roman" panose="02020603050405020304" pitchFamily="18" charset="0"/>
            </a:endParaRPr>
          </a:p>
          <a:p>
            <a:pPr marL="0" indent="0">
              <a:spcBef>
                <a:spcPts val="200"/>
              </a:spcBef>
              <a:buNone/>
            </a:pPr>
            <a:r>
              <a:rPr lang="en-GB" sz="1200" dirty="0">
                <a:effectLst/>
                <a:ea typeface="MS Mincho" panose="02020609040205080304" pitchFamily="49" charset="-128"/>
                <a:cs typeface="Times New Roman" panose="02020603050405020304" pitchFamily="18" charset="0"/>
              </a:rPr>
              <a:t>R2-2305270	Corrections to </a:t>
            </a:r>
            <a:r>
              <a:rPr lang="en-GB" sz="1200" dirty="0" err="1">
                <a:effectLst/>
                <a:ea typeface="MS Mincho" panose="02020609040205080304" pitchFamily="49" charset="-128"/>
                <a:cs typeface="Times New Roman" panose="02020603050405020304" pitchFamily="18" charset="0"/>
              </a:rPr>
              <a:t>signaling</a:t>
            </a:r>
            <a:r>
              <a:rPr lang="en-GB" sz="1200" dirty="0">
                <a:effectLst/>
                <a:ea typeface="MS Mincho" panose="02020609040205080304" pitchFamily="49" charset="-128"/>
                <a:cs typeface="Times New Roman" panose="02020603050405020304" pitchFamily="18" charset="0"/>
              </a:rPr>
              <a:t> of Rel-17 channel bandwidths in FR1	Qualcomm Incorporated	Rel-17	38.306	17.4.0	TEI17, NR_ext_to_71GHz-Core	0914		F</a:t>
            </a:r>
          </a:p>
          <a:p>
            <a:pPr marL="0" indent="0">
              <a:spcBef>
                <a:spcPts val="200"/>
              </a:spcBef>
              <a:buNone/>
            </a:pPr>
            <a:r>
              <a:rPr lang="en-GB" sz="1200" dirty="0">
                <a:effectLst/>
                <a:ea typeface="MS Mincho" panose="02020609040205080304" pitchFamily="49" charset="-128"/>
                <a:cs typeface="Times New Roman" panose="02020603050405020304" pitchFamily="18" charset="0"/>
              </a:rPr>
              <a:t>R2-2306494	Corrections to on-demand SI request	ZTE Corporation, </a:t>
            </a:r>
            <a:r>
              <a:rPr lang="en-GB" sz="1200" dirty="0" err="1">
                <a:effectLst/>
                <a:ea typeface="MS Mincho" panose="02020609040205080304" pitchFamily="49" charset="-128"/>
                <a:cs typeface="Times New Roman" panose="02020603050405020304" pitchFamily="18" charset="0"/>
              </a:rPr>
              <a:t>Sanechips</a:t>
            </a:r>
            <a:r>
              <a:rPr lang="en-GB" sz="1200" dirty="0">
                <a:effectLst/>
                <a:ea typeface="MS Mincho" panose="02020609040205080304" pitchFamily="49" charset="-128"/>
                <a:cs typeface="Times New Roman" panose="02020603050405020304" pitchFamily="18" charset="0"/>
              </a:rPr>
              <a:t>	Rel-17	38.331	17.4.0	TEI17	4050	2	F</a:t>
            </a:r>
          </a:p>
          <a:p>
            <a:pPr marL="0" indent="0">
              <a:spcBef>
                <a:spcPts val="200"/>
              </a:spcBef>
              <a:buNone/>
            </a:pPr>
            <a:r>
              <a:rPr lang="en-GB" sz="1200" dirty="0">
                <a:effectLst/>
                <a:ea typeface="MS Mincho" panose="02020609040205080304" pitchFamily="49" charset="-128"/>
                <a:cs typeface="Times New Roman" panose="02020603050405020304" pitchFamily="18" charset="0"/>
              </a:rPr>
              <a:t>R2-2306820	Miscellaneous updates for TR 38.822	Intel Corporation	Rel-17	38.822	17.0.0	</a:t>
            </a:r>
            <a:r>
              <a:rPr lang="en-GB" sz="1200" dirty="0" err="1">
                <a:effectLst/>
                <a:ea typeface="MS Mincho" panose="02020609040205080304" pitchFamily="49" charset="-128"/>
                <a:cs typeface="Times New Roman" panose="02020603050405020304" pitchFamily="18" charset="0"/>
              </a:rPr>
              <a:t>NR_NTN_solutions</a:t>
            </a:r>
            <a:r>
              <a:rPr lang="en-GB" sz="1200" dirty="0">
                <a:effectLst/>
                <a:ea typeface="MS Mincho" panose="02020609040205080304" pitchFamily="49" charset="-128"/>
                <a:cs typeface="Times New Roman" panose="02020603050405020304" pitchFamily="18" charset="0"/>
              </a:rPr>
              <a:t>-Core, </a:t>
            </a:r>
            <a:r>
              <a:rPr lang="en-GB" sz="1200" dirty="0" err="1">
                <a:effectLst/>
                <a:ea typeface="MS Mincho" panose="02020609040205080304" pitchFamily="49" charset="-128"/>
                <a:cs typeface="Times New Roman" panose="02020603050405020304" pitchFamily="18" charset="0"/>
              </a:rPr>
              <a:t>NR_MG_enh</a:t>
            </a:r>
            <a:r>
              <a:rPr lang="en-GB" sz="1200" dirty="0">
                <a:effectLst/>
                <a:ea typeface="MS Mincho" panose="02020609040205080304" pitchFamily="49" charset="-128"/>
                <a:cs typeface="Times New Roman" panose="02020603050405020304" pitchFamily="18" charset="0"/>
              </a:rPr>
              <a:t>-Core, NR_DL1024QAM_FR1, NR_MBS-Core, TEI17, </a:t>
            </a:r>
            <a:r>
              <a:rPr lang="en-GB" sz="1200" dirty="0" err="1">
                <a:effectLst/>
                <a:ea typeface="MS Mincho" panose="02020609040205080304" pitchFamily="49" charset="-128"/>
                <a:cs typeface="Times New Roman" panose="02020603050405020304" pitchFamily="18" charset="0"/>
              </a:rPr>
              <a:t>NR_FeMIMO</a:t>
            </a:r>
            <a:r>
              <a:rPr lang="en-GB" sz="1200" dirty="0">
                <a:effectLst/>
                <a:ea typeface="MS Mincho" panose="02020609040205080304" pitchFamily="49" charset="-128"/>
                <a:cs typeface="Times New Roman" panose="02020603050405020304" pitchFamily="18" charset="0"/>
              </a:rPr>
              <a:t>-Core, </a:t>
            </a:r>
            <a:r>
              <a:rPr lang="en-GB" sz="1200" dirty="0" err="1">
                <a:effectLst/>
                <a:ea typeface="MS Mincho" panose="02020609040205080304" pitchFamily="49" charset="-128"/>
                <a:cs typeface="Times New Roman" panose="02020603050405020304" pitchFamily="18" charset="0"/>
              </a:rPr>
              <a:t>NR_redcap</a:t>
            </a:r>
            <a:r>
              <a:rPr lang="en-GB" sz="1200" dirty="0">
                <a:effectLst/>
                <a:ea typeface="MS Mincho" panose="02020609040205080304" pitchFamily="49" charset="-128"/>
                <a:cs typeface="Times New Roman" panose="02020603050405020304" pitchFamily="18" charset="0"/>
              </a:rPr>
              <a:t>-Core, </a:t>
            </a:r>
            <a:r>
              <a:rPr lang="en-GB" sz="1200" dirty="0" err="1">
                <a:effectLst/>
                <a:ea typeface="MS Mincho" panose="02020609040205080304" pitchFamily="49" charset="-128"/>
                <a:cs typeface="Times New Roman" panose="02020603050405020304" pitchFamily="18" charset="0"/>
              </a:rPr>
              <a:t>NR_cov_enh</a:t>
            </a:r>
            <a:r>
              <a:rPr lang="en-GB" sz="1200" dirty="0">
                <a:effectLst/>
                <a:ea typeface="MS Mincho" panose="02020609040205080304" pitchFamily="49" charset="-128"/>
                <a:cs typeface="Times New Roman" panose="02020603050405020304" pitchFamily="18" charset="0"/>
              </a:rPr>
              <a:t>-Core	0013	1	F</a:t>
            </a:r>
          </a:p>
          <a:p>
            <a:pPr marL="0" indent="0">
              <a:spcBef>
                <a:spcPts val="200"/>
              </a:spcBef>
              <a:buNone/>
            </a:pPr>
            <a:r>
              <a:rPr lang="en-GB" sz="1200" dirty="0">
                <a:effectLst/>
                <a:ea typeface="MS Mincho" panose="02020609040205080304" pitchFamily="49" charset="-128"/>
                <a:cs typeface="Times New Roman" panose="02020603050405020304" pitchFamily="18" charset="0"/>
              </a:rPr>
              <a:t>R2-2306929	Support of releasing </a:t>
            </a:r>
            <a:r>
              <a:rPr lang="en-GB" sz="1200" dirty="0" err="1">
                <a:effectLst/>
                <a:ea typeface="MS Mincho" panose="02020609040205080304" pitchFamily="49" charset="-128"/>
                <a:cs typeface="Times New Roman" panose="02020603050405020304" pitchFamily="18" charset="0"/>
              </a:rPr>
              <a:t>crossCarrierSchedulingConifig</a:t>
            </a:r>
            <a:r>
              <a:rPr lang="en-GB" sz="1200" dirty="0">
                <a:effectLst/>
                <a:ea typeface="MS Mincho" panose="02020609040205080304" pitchFamily="49" charset="-128"/>
                <a:cs typeface="Times New Roman" panose="02020603050405020304" pitchFamily="18" charset="0"/>
              </a:rPr>
              <a:t>	Huawei, </a:t>
            </a:r>
            <a:r>
              <a:rPr lang="en-GB" sz="1200" dirty="0" err="1">
                <a:effectLst/>
                <a:ea typeface="MS Mincho" panose="02020609040205080304" pitchFamily="49" charset="-128"/>
                <a:cs typeface="Times New Roman" panose="02020603050405020304" pitchFamily="18" charset="0"/>
              </a:rPr>
              <a:t>HiSilicon</a:t>
            </a:r>
            <a:r>
              <a:rPr lang="en-GB" sz="1200" dirty="0">
                <a:effectLst/>
                <a:ea typeface="MS Mincho" panose="02020609040205080304" pitchFamily="49" charset="-128"/>
                <a:cs typeface="Times New Roman" panose="02020603050405020304" pitchFamily="18" charset="0"/>
              </a:rPr>
              <a:t>, Telecom Italia, China Unicom	Rel-17	38.331	17.4.0	</a:t>
            </a:r>
            <a:r>
              <a:rPr lang="en-GB" sz="1200" dirty="0" err="1">
                <a:effectLst/>
                <a:ea typeface="MS Mincho" panose="02020609040205080304" pitchFamily="49" charset="-128"/>
                <a:cs typeface="Times New Roman" panose="02020603050405020304" pitchFamily="18" charset="0"/>
              </a:rPr>
              <a:t>NR_newRAT</a:t>
            </a:r>
            <a:r>
              <a:rPr lang="en-GB" sz="1200" dirty="0">
                <a:effectLst/>
                <a:ea typeface="MS Mincho" panose="02020609040205080304" pitchFamily="49" charset="-128"/>
                <a:cs typeface="Times New Roman" panose="02020603050405020304" pitchFamily="18" charset="0"/>
              </a:rPr>
              <a:t>-Core, TEI17	4169	1	F</a:t>
            </a:r>
          </a:p>
          <a:p>
            <a:pPr marL="0" indent="0">
              <a:spcBef>
                <a:spcPts val="200"/>
              </a:spcBef>
              <a:buNone/>
            </a:pPr>
            <a:r>
              <a:rPr lang="en-GB" sz="1200" dirty="0">
                <a:effectLst/>
                <a:ea typeface="MS Mincho" panose="02020609040205080304" pitchFamily="49" charset="-128"/>
                <a:cs typeface="Times New Roman" panose="02020603050405020304" pitchFamily="18" charset="0"/>
              </a:rPr>
              <a:t>R2-2306930	UE capability for releasing </a:t>
            </a:r>
            <a:r>
              <a:rPr lang="en-GB" sz="1200" dirty="0" err="1">
                <a:effectLst/>
                <a:ea typeface="MS Mincho" panose="02020609040205080304" pitchFamily="49" charset="-128"/>
                <a:cs typeface="Times New Roman" panose="02020603050405020304" pitchFamily="18" charset="0"/>
              </a:rPr>
              <a:t>crossCarrierSchedulingConifig</a:t>
            </a:r>
            <a:r>
              <a:rPr lang="en-GB" sz="1200" dirty="0">
                <a:effectLst/>
                <a:ea typeface="MS Mincho" panose="02020609040205080304" pitchFamily="49" charset="-128"/>
                <a:cs typeface="Times New Roman" panose="02020603050405020304" pitchFamily="18" charset="0"/>
              </a:rPr>
              <a:t>	Huawei, </a:t>
            </a:r>
            <a:r>
              <a:rPr lang="en-GB" sz="1200" dirty="0" err="1">
                <a:effectLst/>
                <a:ea typeface="MS Mincho" panose="02020609040205080304" pitchFamily="49" charset="-128"/>
                <a:cs typeface="Times New Roman" panose="02020603050405020304" pitchFamily="18" charset="0"/>
              </a:rPr>
              <a:t>HiSilicon</a:t>
            </a:r>
            <a:r>
              <a:rPr lang="en-GB" sz="1200" dirty="0">
                <a:effectLst/>
                <a:ea typeface="MS Mincho" panose="02020609040205080304" pitchFamily="49" charset="-128"/>
                <a:cs typeface="Times New Roman" panose="02020603050405020304" pitchFamily="18" charset="0"/>
              </a:rPr>
              <a:t>, Telecom Italia, China Unicom	Rel-17	38.306	17.4.0	</a:t>
            </a:r>
            <a:r>
              <a:rPr lang="en-GB" sz="1200" dirty="0" err="1">
                <a:effectLst/>
                <a:ea typeface="MS Mincho" panose="02020609040205080304" pitchFamily="49" charset="-128"/>
                <a:cs typeface="Times New Roman" panose="02020603050405020304" pitchFamily="18" charset="0"/>
              </a:rPr>
              <a:t>NR_newRAT</a:t>
            </a:r>
            <a:r>
              <a:rPr lang="en-GB" sz="1200" dirty="0">
                <a:effectLst/>
                <a:ea typeface="MS Mincho" panose="02020609040205080304" pitchFamily="49" charset="-128"/>
                <a:cs typeface="Times New Roman" panose="02020603050405020304" pitchFamily="18" charset="0"/>
              </a:rPr>
              <a:t>-Core, TEI17	0930	1	F</a:t>
            </a:r>
          </a:p>
          <a:p>
            <a:pPr marL="0" indent="0">
              <a:spcBef>
                <a:spcPts val="200"/>
              </a:spcBef>
              <a:buNone/>
            </a:pPr>
            <a:r>
              <a:rPr lang="en-GB" sz="1200" dirty="0">
                <a:effectLst/>
                <a:ea typeface="MS Mincho" panose="02020609040205080304" pitchFamily="49" charset="-128"/>
                <a:cs typeface="Times New Roman" panose="02020603050405020304" pitchFamily="18" charset="0"/>
              </a:rPr>
              <a:t>R2-2306949	Miscellaneous non-controversial corrections Set XVIII	Ericsson	Rel-17	38.331	17.4.0	TEI17	4117	2	F</a:t>
            </a:r>
          </a:p>
          <a:p>
            <a:pPr marL="0" indent="0">
              <a:spcBef>
                <a:spcPts val="200"/>
              </a:spcBef>
              <a:buNone/>
            </a:pPr>
            <a:endParaRPr lang="en-GB" sz="1200" dirty="0">
              <a:effectLst/>
              <a:ea typeface="MS Mincho" panose="02020609040205080304" pitchFamily="49" charset="-128"/>
              <a:cs typeface="Times New Roman" panose="02020603050405020304" pitchFamily="18" charset="0"/>
            </a:endParaRPr>
          </a:p>
          <a:p>
            <a:pPr marL="0" indent="0">
              <a:spcBef>
                <a:spcPts val="200"/>
              </a:spcBef>
              <a:buNone/>
            </a:pPr>
            <a:r>
              <a:rPr lang="en-GB" sz="1200" b="1" u="sng" dirty="0">
                <a:ea typeface="MS Mincho" panose="02020609040205080304" pitchFamily="49" charset="-128"/>
                <a:cs typeface="Times New Roman" panose="02020603050405020304" pitchFamily="18" charset="0"/>
              </a:rPr>
              <a:t>Rel-17 EUTRA</a:t>
            </a:r>
            <a:endParaRPr lang="en-GB" sz="1200" dirty="0">
              <a:effectLst/>
              <a:ea typeface="MS Mincho" panose="02020609040205080304" pitchFamily="49" charset="-128"/>
              <a:cs typeface="Times New Roman" panose="02020603050405020304" pitchFamily="18" charset="0"/>
            </a:endParaRPr>
          </a:p>
          <a:p>
            <a:pPr marL="0" indent="0">
              <a:spcBef>
                <a:spcPts val="200"/>
              </a:spcBef>
              <a:buNone/>
            </a:pPr>
            <a:r>
              <a:rPr lang="en-GB" sz="1200" dirty="0">
                <a:effectLst/>
                <a:ea typeface="MS Mincho" panose="02020609040205080304" pitchFamily="49" charset="-128"/>
                <a:cs typeface="Times New Roman" panose="02020603050405020304" pitchFamily="18" charset="0"/>
              </a:rPr>
              <a:t>R2-2306570	Correction on handover procedure completion	vivo, Nokia (rapporteur)	Rel-17	36.300	17.4.0	LTE-L23, TEI17	1385	2	F</a:t>
            </a:r>
          </a:p>
          <a:p>
            <a:pPr marL="0" indent="0">
              <a:spcBef>
                <a:spcPts val="200"/>
              </a:spcBef>
              <a:buNone/>
            </a:pPr>
            <a:r>
              <a:rPr lang="en-GB" sz="1200" dirty="0">
                <a:effectLst/>
                <a:ea typeface="MS Mincho" panose="02020609040205080304" pitchFamily="49" charset="-128"/>
                <a:cs typeface="Times New Roman" panose="02020603050405020304" pitchFamily="18" charset="0"/>
              </a:rPr>
              <a:t>R2-2306571	Correction on </a:t>
            </a:r>
            <a:r>
              <a:rPr lang="en-GB" sz="1200" dirty="0" err="1">
                <a:effectLst/>
                <a:ea typeface="MS Mincho" panose="02020609040205080304" pitchFamily="49" charset="-128"/>
                <a:cs typeface="Times New Roman" panose="02020603050405020304" pitchFamily="18" charset="0"/>
              </a:rPr>
              <a:t>QoE</a:t>
            </a:r>
            <a:r>
              <a:rPr lang="en-GB" sz="1200" dirty="0">
                <a:effectLst/>
                <a:ea typeface="MS Mincho" panose="02020609040205080304" pitchFamily="49" charset="-128"/>
                <a:cs typeface="Times New Roman" panose="02020603050405020304" pitchFamily="18" charset="0"/>
              </a:rPr>
              <a:t> configuration release	Google, Qualcomm, Ericsson	Rel-17	36.331	17.4.0	</a:t>
            </a:r>
            <a:r>
              <a:rPr lang="en-GB" sz="1200" dirty="0" err="1">
                <a:effectLst/>
                <a:ea typeface="MS Mincho" panose="02020609040205080304" pitchFamily="49" charset="-128"/>
                <a:cs typeface="Times New Roman" panose="02020603050405020304" pitchFamily="18" charset="0"/>
              </a:rPr>
              <a:t>LTE_QMC_Streaming</a:t>
            </a:r>
            <a:r>
              <a:rPr lang="en-GB" sz="1200" dirty="0">
                <a:effectLst/>
                <a:ea typeface="MS Mincho" panose="02020609040205080304" pitchFamily="49" charset="-128"/>
                <a:cs typeface="Times New Roman" panose="02020603050405020304" pitchFamily="18" charset="0"/>
              </a:rPr>
              <a:t>-Core, TEI17	4935	3	F</a:t>
            </a:r>
          </a:p>
          <a:p>
            <a:pPr marL="0" indent="0">
              <a:spcBef>
                <a:spcPts val="200"/>
              </a:spcBef>
              <a:buNone/>
            </a:pPr>
            <a:endParaRPr lang="en-GB" sz="1200" dirty="0">
              <a:ea typeface="MS Mincho" panose="02020609040205080304" pitchFamily="49" charset="-128"/>
              <a:cs typeface="Times New Roman" panose="02020603050405020304" pitchFamily="18" charset="0"/>
            </a:endParaRPr>
          </a:p>
        </p:txBody>
      </p:sp>
    </p:spTree>
    <p:extLst>
      <p:ext uri="{BB962C8B-B14F-4D97-AF65-F5344CB8AC3E}">
        <p14:creationId xmlns:p14="http://schemas.microsoft.com/office/powerpoint/2010/main" val="3567785932"/>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GB" altLang="en-US" dirty="0"/>
              <a:t>TEI Report</a:t>
            </a:r>
            <a:br>
              <a:rPr lang="en-GB" altLang="en-US" dirty="0"/>
            </a:br>
            <a:r>
              <a:rPr lang="en-GB" altLang="en-US" sz="1800" dirty="0"/>
              <a:t>Agreed CRs</a:t>
            </a:r>
            <a:endParaRPr lang="en-GB" altLang="en-US" dirty="0"/>
          </a:p>
        </p:txBody>
      </p:sp>
      <p:sp>
        <p:nvSpPr>
          <p:cNvPr id="3" name="Content Placeholder 2"/>
          <p:cNvSpPr>
            <a:spLocks noGrp="1"/>
          </p:cNvSpPr>
          <p:nvPr>
            <p:ph idx="1"/>
          </p:nvPr>
        </p:nvSpPr>
        <p:spPr>
          <a:xfrm>
            <a:off x="838200" y="1939927"/>
            <a:ext cx="10515600" cy="4047215"/>
          </a:xfrm>
        </p:spPr>
        <p:txBody>
          <a:bodyPr/>
          <a:lstStyle/>
          <a:p>
            <a:pPr marL="0" indent="0">
              <a:spcBef>
                <a:spcPts val="200"/>
              </a:spcBef>
              <a:buNone/>
            </a:pPr>
            <a:r>
              <a:rPr lang="en-GB" sz="1200" b="1" u="sng" dirty="0">
                <a:ea typeface="MS Mincho" panose="02020609040205080304" pitchFamily="49" charset="-128"/>
                <a:cs typeface="Times New Roman" panose="02020603050405020304" pitchFamily="18" charset="0"/>
              </a:rPr>
              <a:t>Cat B/C Rel-18 Endorsed CRs (In-Principle-Agreed)</a:t>
            </a:r>
            <a:endParaRPr lang="en-GB" sz="1200" dirty="0">
              <a:ea typeface="MS Mincho" panose="02020609040205080304" pitchFamily="49" charset="-128"/>
              <a:cs typeface="Times New Roman" panose="02020603050405020304" pitchFamily="18" charset="0"/>
            </a:endParaRPr>
          </a:p>
          <a:p>
            <a:pPr marL="0" indent="0">
              <a:spcBef>
                <a:spcPts val="200"/>
              </a:spcBef>
              <a:buNone/>
            </a:pPr>
            <a:r>
              <a:rPr lang="en-GB" sz="1200" dirty="0">
                <a:effectLst/>
                <a:ea typeface="MS Mincho" panose="02020609040205080304" pitchFamily="49" charset="-128"/>
                <a:cs typeface="Times New Roman" panose="02020603050405020304" pitchFamily="18" charset="0"/>
              </a:rPr>
              <a:t>R2-2305852	Positioning restrictions for UE-to-network remote UEs [PosL2RemoteUE]	MediaTek Inc., CATT, Huawei, </a:t>
            </a:r>
            <a:r>
              <a:rPr lang="en-GB" sz="1200" dirty="0" err="1">
                <a:effectLst/>
                <a:ea typeface="MS Mincho" panose="02020609040205080304" pitchFamily="49" charset="-128"/>
                <a:cs typeface="Times New Roman" panose="02020603050405020304" pitchFamily="18" charset="0"/>
              </a:rPr>
              <a:t>HiSilicon</a:t>
            </a:r>
            <a:r>
              <a:rPr lang="en-GB" sz="1200" dirty="0">
                <a:effectLst/>
                <a:ea typeface="MS Mincho" panose="02020609040205080304" pitchFamily="49" charset="-128"/>
                <a:cs typeface="Times New Roman" panose="02020603050405020304" pitchFamily="18" charset="0"/>
              </a:rPr>
              <a:t>, Qualcomm Incorporated, Xiaomi, Intel Corporation, vivo, Ericsson	Rel-18	38.305	17.4.0	TEI18	0134	1	C</a:t>
            </a:r>
          </a:p>
          <a:p>
            <a:pPr marL="0" indent="0">
              <a:spcBef>
                <a:spcPts val="200"/>
              </a:spcBef>
              <a:buNone/>
            </a:pPr>
            <a:r>
              <a:rPr lang="en-GB" sz="1200" dirty="0">
                <a:effectLst/>
                <a:ea typeface="MS Mincho" panose="02020609040205080304" pitchFamily="49" charset="-128"/>
                <a:cs typeface="Times New Roman" panose="02020603050405020304" pitchFamily="18" charset="0"/>
              </a:rPr>
              <a:t>R2-2305854	Support positioning of L2 UE-to-network remote UEs [PosL2RemoteUE]	MediaTek Inc., CATT, Huawei, </a:t>
            </a:r>
            <a:r>
              <a:rPr lang="en-GB" sz="1200" dirty="0" err="1">
                <a:effectLst/>
                <a:ea typeface="MS Mincho" panose="02020609040205080304" pitchFamily="49" charset="-128"/>
                <a:cs typeface="Times New Roman" panose="02020603050405020304" pitchFamily="18" charset="0"/>
              </a:rPr>
              <a:t>HiSilicon</a:t>
            </a:r>
            <a:r>
              <a:rPr lang="en-GB" sz="1200" dirty="0">
                <a:effectLst/>
                <a:ea typeface="MS Mincho" panose="02020609040205080304" pitchFamily="49" charset="-128"/>
                <a:cs typeface="Times New Roman" panose="02020603050405020304" pitchFamily="18" charset="0"/>
              </a:rPr>
              <a:t>, Qualcomm Incorporated, Xiaomi, Intel Corporation, vivo, Ericsson	Rel-18	37.355	17.4.0	TEI18	0444	1	C</a:t>
            </a:r>
          </a:p>
          <a:p>
            <a:pPr marL="0" indent="0">
              <a:spcBef>
                <a:spcPts val="200"/>
              </a:spcBef>
              <a:buNone/>
            </a:pPr>
            <a:r>
              <a:rPr lang="en-GB" sz="1200" dirty="0">
                <a:effectLst/>
                <a:ea typeface="MS Mincho" panose="02020609040205080304" pitchFamily="49" charset="-128"/>
                <a:cs typeface="Times New Roman" panose="02020603050405020304" pitchFamily="18" charset="0"/>
              </a:rPr>
              <a:t>R2-2305891	Support of Local Cartesian Coordinates in LPP [</a:t>
            </a:r>
            <a:r>
              <a:rPr lang="en-GB" sz="1200" dirty="0" err="1">
                <a:effectLst/>
                <a:ea typeface="MS Mincho" panose="02020609040205080304" pitchFamily="49" charset="-128"/>
                <a:cs typeface="Times New Roman" panose="02020603050405020304" pitchFamily="18" charset="0"/>
              </a:rPr>
              <a:t>PosLocalCoords</a:t>
            </a:r>
            <a:r>
              <a:rPr lang="en-GB" sz="1200" dirty="0">
                <a:effectLst/>
                <a:ea typeface="MS Mincho" panose="02020609040205080304" pitchFamily="49" charset="-128"/>
                <a:cs typeface="Times New Roman" panose="02020603050405020304" pitchFamily="18" charset="0"/>
              </a:rPr>
              <a:t>]	Qualcomm Incorporated	Rel-18	37.355	17.4.0	TEI18	0447		C</a:t>
            </a:r>
          </a:p>
          <a:p>
            <a:pPr marL="0" indent="0">
              <a:spcBef>
                <a:spcPts val="200"/>
              </a:spcBef>
              <a:buNone/>
            </a:pPr>
            <a:r>
              <a:rPr lang="en-GB" sz="1200" dirty="0">
                <a:effectLst/>
                <a:ea typeface="MS Mincho" panose="02020609040205080304" pitchFamily="49" charset="-128"/>
                <a:cs typeface="Times New Roman" panose="02020603050405020304" pitchFamily="18" charset="0"/>
              </a:rPr>
              <a:t>R2-2305955	</a:t>
            </a:r>
            <a:r>
              <a:rPr lang="en-GB" sz="1200" dirty="0" err="1">
                <a:effectLst/>
                <a:ea typeface="MS Mincho" panose="02020609040205080304" pitchFamily="49" charset="-128"/>
                <a:cs typeface="Times New Roman" panose="02020603050405020304" pitchFamily="18" charset="0"/>
              </a:rPr>
              <a:t>RedCap</a:t>
            </a:r>
            <a:r>
              <a:rPr lang="en-GB" sz="1200" dirty="0">
                <a:effectLst/>
                <a:ea typeface="MS Mincho" panose="02020609040205080304" pitchFamily="49" charset="-128"/>
                <a:cs typeface="Times New Roman" panose="02020603050405020304" pitchFamily="18" charset="0"/>
              </a:rPr>
              <a:t> CFR for MBS broadcast [</a:t>
            </a:r>
            <a:r>
              <a:rPr lang="en-GB" sz="1200" dirty="0" err="1">
                <a:effectLst/>
                <a:ea typeface="MS Mincho" panose="02020609040205080304" pitchFamily="49" charset="-128"/>
                <a:cs typeface="Times New Roman" panose="02020603050405020304" pitchFamily="18" charset="0"/>
              </a:rPr>
              <a:t>RedCapMBS_Bcast</a:t>
            </a:r>
            <a:r>
              <a:rPr lang="en-GB" sz="1200" dirty="0">
                <a:effectLst/>
                <a:ea typeface="MS Mincho" panose="02020609040205080304" pitchFamily="49" charset="-128"/>
                <a:cs typeface="Times New Roman" panose="02020603050405020304" pitchFamily="18" charset="0"/>
              </a:rPr>
              <a:t>]	Qualcomm Incorporated, Ericsson, Verizon, FirstNet	Rel-18	38.331	17.4.0	TEI18, NR_MBS-Core, </a:t>
            </a:r>
            <a:r>
              <a:rPr lang="en-GB" sz="1200" dirty="0" err="1">
                <a:effectLst/>
                <a:ea typeface="MS Mincho" panose="02020609040205080304" pitchFamily="49" charset="-128"/>
                <a:cs typeface="Times New Roman" panose="02020603050405020304" pitchFamily="18" charset="0"/>
              </a:rPr>
              <a:t>NR_redcap</a:t>
            </a:r>
            <a:r>
              <a:rPr lang="en-GB" sz="1200" dirty="0">
                <a:effectLst/>
                <a:ea typeface="MS Mincho" panose="02020609040205080304" pitchFamily="49" charset="-128"/>
                <a:cs typeface="Times New Roman" panose="02020603050405020304" pitchFamily="18" charset="0"/>
              </a:rPr>
              <a:t>-Core	4123		B</a:t>
            </a:r>
          </a:p>
          <a:p>
            <a:pPr marL="0" indent="0">
              <a:spcBef>
                <a:spcPts val="200"/>
              </a:spcBef>
              <a:buNone/>
            </a:pPr>
            <a:r>
              <a:rPr lang="en-GB" sz="1200" dirty="0">
                <a:effectLst/>
                <a:ea typeface="MS Mincho" panose="02020609040205080304" pitchFamily="49" charset="-128"/>
                <a:cs typeface="Times New Roman" panose="02020603050405020304" pitchFamily="18" charset="0"/>
              </a:rPr>
              <a:t>R2-2306770	CR to add SR periodicities for 30 and 120 kHz subcarrier spacing [SR-Periods-30-120-kHz]	Ericsson	Rel-18	38.331	17.4.0	TEI18	3971	2	C</a:t>
            </a:r>
          </a:p>
          <a:p>
            <a:pPr marL="0" indent="0">
              <a:spcBef>
                <a:spcPts val="200"/>
              </a:spcBef>
              <a:buNone/>
            </a:pPr>
            <a:r>
              <a:rPr lang="en-GB" sz="1200" dirty="0">
                <a:effectLst/>
                <a:ea typeface="MS Mincho" panose="02020609040205080304" pitchFamily="49" charset="-128"/>
                <a:cs typeface="Times New Roman" panose="02020603050405020304" pitchFamily="18" charset="0"/>
              </a:rPr>
              <a:t>R2-2306773	CR to add SR periodicities for 30 and 120 kHz subcarrier spacing [SR-Periods-30-120-kHz]	Ericsson	Rel-18	38.306	17.4.0	TEI18	0891	2	C</a:t>
            </a:r>
          </a:p>
          <a:p>
            <a:pPr marL="0" indent="0">
              <a:spcBef>
                <a:spcPts val="200"/>
              </a:spcBef>
              <a:buNone/>
            </a:pPr>
            <a:r>
              <a:rPr lang="en-GB" sz="1200" dirty="0">
                <a:effectLst/>
                <a:ea typeface="MS Mincho" panose="02020609040205080304" pitchFamily="49" charset="-128"/>
                <a:cs typeface="Times New Roman" panose="02020603050405020304" pitchFamily="18" charset="0"/>
              </a:rPr>
              <a:t>R2-2306786	GNSS LOS/NLOS </a:t>
            </a:r>
            <a:r>
              <a:rPr lang="en-GB" sz="1200" dirty="0" err="1">
                <a:effectLst/>
                <a:ea typeface="MS Mincho" panose="02020609040205080304" pitchFamily="49" charset="-128"/>
                <a:cs typeface="Times New Roman" panose="02020603050405020304" pitchFamily="18" charset="0"/>
              </a:rPr>
              <a:t>posSIB</a:t>
            </a:r>
            <a:r>
              <a:rPr lang="en-GB" sz="1200" dirty="0">
                <a:effectLst/>
                <a:ea typeface="MS Mincho" panose="02020609040205080304" pitchFamily="49" charset="-128"/>
                <a:cs typeface="Times New Roman" panose="02020603050405020304" pitchFamily="18" charset="0"/>
              </a:rPr>
              <a:t> broadcast assistance information [GNSS LOS/NLOS]	Vodafone, Spirent, Ericsson, Telecom Italia, Samsung	Rel-18	36.331	17.4.0	TEI18	4931	2	B</a:t>
            </a:r>
          </a:p>
          <a:p>
            <a:pPr marL="0" indent="0">
              <a:spcBef>
                <a:spcPts val="200"/>
              </a:spcBef>
              <a:buNone/>
            </a:pPr>
            <a:r>
              <a:rPr lang="en-GB" sz="1200" dirty="0">
                <a:effectLst/>
                <a:ea typeface="MS Mincho" panose="02020609040205080304" pitchFamily="49" charset="-128"/>
                <a:cs typeface="Times New Roman" panose="02020603050405020304" pitchFamily="18" charset="0"/>
              </a:rPr>
              <a:t>R2-2306787	GNSS LOS/NLOS </a:t>
            </a:r>
            <a:r>
              <a:rPr lang="en-GB" sz="1200" dirty="0" err="1">
                <a:effectLst/>
                <a:ea typeface="MS Mincho" panose="02020609040205080304" pitchFamily="49" charset="-128"/>
                <a:cs typeface="Times New Roman" panose="02020603050405020304" pitchFamily="18" charset="0"/>
              </a:rPr>
              <a:t>posSIB</a:t>
            </a:r>
            <a:r>
              <a:rPr lang="en-GB" sz="1200" dirty="0">
                <a:effectLst/>
                <a:ea typeface="MS Mincho" panose="02020609040205080304" pitchFamily="49" charset="-128"/>
                <a:cs typeface="Times New Roman" panose="02020603050405020304" pitchFamily="18" charset="0"/>
              </a:rPr>
              <a:t> broadcast assistance information [GNSS LOS/NLOS]	Vodafone, Spirent, Ericsson, Telecom Italia, Samsung	Rel-18	38.331	17.4.0	TEI18	4109	2	B</a:t>
            </a:r>
          </a:p>
          <a:p>
            <a:pPr marL="0" indent="0">
              <a:spcBef>
                <a:spcPts val="200"/>
              </a:spcBef>
              <a:buNone/>
            </a:pPr>
            <a:r>
              <a:rPr lang="en-GB" sz="1200" dirty="0">
                <a:effectLst/>
                <a:ea typeface="MS Mincho" panose="02020609040205080304" pitchFamily="49" charset="-128"/>
                <a:cs typeface="Times New Roman" panose="02020603050405020304" pitchFamily="18" charset="0"/>
              </a:rPr>
              <a:t>R2-2306788	GNSS LOS/NLOS assistance information [GNSS LOS/NLOS]	Vodafone, Spirent, Ericsson, Telecom Italia, Samsung	Rel-18	37.355	17.4.0	TEI18	0446	2	B</a:t>
            </a:r>
          </a:p>
          <a:p>
            <a:pPr marL="0" indent="0">
              <a:spcBef>
                <a:spcPts val="200"/>
              </a:spcBef>
              <a:buNone/>
            </a:pPr>
            <a:r>
              <a:rPr lang="en-GB" sz="1200" dirty="0">
                <a:effectLst/>
                <a:ea typeface="MS Mincho" panose="02020609040205080304" pitchFamily="49" charset="-128"/>
                <a:cs typeface="Times New Roman" panose="02020603050405020304" pitchFamily="18" charset="0"/>
              </a:rPr>
              <a:t>R2-2306828	Capabilities of L2 UE-to-network  relay UEs for positioning [PosL2RemoteUE]	MediaTek Inc., CATT, Huawei, </a:t>
            </a:r>
            <a:r>
              <a:rPr lang="en-GB" sz="1200" dirty="0" err="1">
                <a:effectLst/>
                <a:ea typeface="MS Mincho" panose="02020609040205080304" pitchFamily="49" charset="-128"/>
                <a:cs typeface="Times New Roman" panose="02020603050405020304" pitchFamily="18" charset="0"/>
              </a:rPr>
              <a:t>HiSilicon</a:t>
            </a:r>
            <a:r>
              <a:rPr lang="en-GB" sz="1200" dirty="0">
                <a:effectLst/>
                <a:ea typeface="MS Mincho" panose="02020609040205080304" pitchFamily="49" charset="-128"/>
                <a:cs typeface="Times New Roman" panose="02020603050405020304" pitchFamily="18" charset="0"/>
              </a:rPr>
              <a:t>, Qualcomm Incorporated, Xiaomi, Intel Corporation, vivo, Ericsson	Rel-18	38.306	17.4.0	TEI18	0907	2	C</a:t>
            </a:r>
          </a:p>
          <a:p>
            <a:pPr marL="0" indent="0">
              <a:spcBef>
                <a:spcPts val="200"/>
              </a:spcBef>
              <a:buNone/>
            </a:pPr>
            <a:r>
              <a:rPr lang="en-GB" sz="1200" dirty="0">
                <a:effectLst/>
                <a:ea typeface="MS Mincho" panose="02020609040205080304" pitchFamily="49" charset="-128"/>
                <a:cs typeface="Times New Roman" panose="02020603050405020304" pitchFamily="18" charset="0"/>
              </a:rPr>
              <a:t>R2-2306839	Downlink positioning support and </a:t>
            </a:r>
            <a:r>
              <a:rPr lang="en-GB" sz="1200" dirty="0" err="1">
                <a:effectLst/>
                <a:ea typeface="MS Mincho" panose="02020609040205080304" pitchFamily="49" charset="-128"/>
                <a:cs typeface="Times New Roman" panose="02020603050405020304" pitchFamily="18" charset="0"/>
              </a:rPr>
              <a:t>posSIB</a:t>
            </a:r>
            <a:r>
              <a:rPr lang="en-GB" sz="1200" dirty="0">
                <a:effectLst/>
                <a:ea typeface="MS Mincho" panose="02020609040205080304" pitchFamily="49" charset="-128"/>
                <a:cs typeface="Times New Roman" panose="02020603050405020304" pitchFamily="18" charset="0"/>
              </a:rPr>
              <a:t> request for L2 UE-to-network remote UE [PosL2RemoteUE]	MediaTek Inc., CATT, Huawei, </a:t>
            </a:r>
            <a:r>
              <a:rPr lang="en-GB" sz="1200" dirty="0" err="1">
                <a:effectLst/>
                <a:ea typeface="MS Mincho" panose="02020609040205080304" pitchFamily="49" charset="-128"/>
                <a:cs typeface="Times New Roman" panose="02020603050405020304" pitchFamily="18" charset="0"/>
              </a:rPr>
              <a:t>HiSilicon</a:t>
            </a:r>
            <a:r>
              <a:rPr lang="en-GB" sz="1200" dirty="0">
                <a:effectLst/>
                <a:ea typeface="MS Mincho" panose="02020609040205080304" pitchFamily="49" charset="-128"/>
                <a:cs typeface="Times New Roman" panose="02020603050405020304" pitchFamily="18" charset="0"/>
              </a:rPr>
              <a:t>, Qualcomm Incorporated, Xiaomi, Intel Corporation, vivo, Ericsson	Rel-18	38.331	17.4.0	TEI18	4066	4	C</a:t>
            </a:r>
          </a:p>
          <a:p>
            <a:pPr marL="0" indent="0">
              <a:spcBef>
                <a:spcPts val="200"/>
              </a:spcBef>
              <a:buNone/>
            </a:pPr>
            <a:endParaRPr lang="en-GB" sz="1200" dirty="0">
              <a:effectLst/>
              <a:ea typeface="MS Mincho" panose="02020609040205080304" pitchFamily="49" charset="-128"/>
              <a:cs typeface="Times New Roman" panose="02020603050405020304" pitchFamily="18" charset="0"/>
            </a:endParaRPr>
          </a:p>
          <a:p>
            <a:pPr marL="0" indent="0">
              <a:spcBef>
                <a:spcPts val="200"/>
              </a:spcBef>
              <a:buNone/>
            </a:pPr>
            <a:endParaRPr lang="en-GB" sz="1200" dirty="0">
              <a:effectLst/>
              <a:ea typeface="MS Mincho" panose="02020609040205080304" pitchFamily="49" charset="-128"/>
              <a:cs typeface="Times New Roman" panose="02020603050405020304" pitchFamily="18" charset="0"/>
            </a:endParaRPr>
          </a:p>
        </p:txBody>
      </p:sp>
    </p:spTree>
    <p:extLst>
      <p:ext uri="{BB962C8B-B14F-4D97-AF65-F5344CB8AC3E}">
        <p14:creationId xmlns:p14="http://schemas.microsoft.com/office/powerpoint/2010/main" val="474681303"/>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0210D0-08DD-4D13-BF94-4BA6523EC992}"/>
              </a:ext>
            </a:extLst>
          </p:cNvPr>
          <p:cNvSpPr>
            <a:spLocks noGrp="1"/>
          </p:cNvSpPr>
          <p:nvPr>
            <p:ph type="title"/>
          </p:nvPr>
        </p:nvSpPr>
        <p:spPr/>
        <p:txBody>
          <a:bodyPr/>
          <a:lstStyle/>
          <a:p>
            <a:r>
              <a:rPr lang="en-GB" sz="5400" dirty="0"/>
              <a:t>Appendix</a:t>
            </a:r>
            <a:r>
              <a:rPr lang="en-GB" sz="4400" dirty="0"/>
              <a:t>: CRs with compatibility issues / comments</a:t>
            </a:r>
          </a:p>
        </p:txBody>
      </p:sp>
    </p:spTree>
    <p:extLst>
      <p:ext uri="{BB962C8B-B14F-4D97-AF65-F5344CB8AC3E}">
        <p14:creationId xmlns:p14="http://schemas.microsoft.com/office/powerpoint/2010/main" val="19045705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t>RAN WG2 meetings in this Q</a:t>
            </a:r>
          </a:p>
        </p:txBody>
      </p:sp>
      <p:sp>
        <p:nvSpPr>
          <p:cNvPr id="3" name="Content Placeholder 2"/>
          <p:cNvSpPr>
            <a:spLocks noGrp="1"/>
          </p:cNvSpPr>
          <p:nvPr>
            <p:ph idx="1"/>
          </p:nvPr>
        </p:nvSpPr>
        <p:spPr>
          <a:xfrm>
            <a:off x="838200" y="2011679"/>
            <a:ext cx="10515600" cy="4165283"/>
          </a:xfrm>
        </p:spPr>
        <p:txBody>
          <a:bodyPr/>
          <a:lstStyle/>
          <a:p>
            <a:r>
              <a:rPr lang="en-US" sz="2400" dirty="0"/>
              <a:t>R2 121-bis-e, Electronic Meeting</a:t>
            </a:r>
          </a:p>
          <a:p>
            <a:pPr lvl="1"/>
            <a:r>
              <a:rPr lang="en-US" sz="2000" dirty="0"/>
              <a:t>April 17</a:t>
            </a:r>
            <a:r>
              <a:rPr lang="en-US" sz="2000" baseline="30000" dirty="0"/>
              <a:t>th</a:t>
            </a:r>
            <a:r>
              <a:rPr lang="en-US" sz="2000" dirty="0"/>
              <a:t> – 26</a:t>
            </a:r>
            <a:r>
              <a:rPr lang="en-US" sz="2000" baseline="30000" dirty="0"/>
              <a:t>th</a:t>
            </a:r>
            <a:r>
              <a:rPr lang="en-US" sz="2000" dirty="0"/>
              <a:t> </a:t>
            </a:r>
          </a:p>
          <a:p>
            <a:pPr lvl="1"/>
            <a:r>
              <a:rPr lang="en-US" sz="2000" dirty="0"/>
              <a:t>Full Agenda, Maintenance mainly offline, clarification type enhancements lower priority.  </a:t>
            </a:r>
          </a:p>
          <a:p>
            <a:pPr lvl="1"/>
            <a:endParaRPr lang="en-US" sz="2000" dirty="0"/>
          </a:p>
          <a:p>
            <a:r>
              <a:rPr lang="en-US" sz="2400" dirty="0"/>
              <a:t>R2 122, Incheon, Korea</a:t>
            </a:r>
          </a:p>
          <a:p>
            <a:pPr lvl="1"/>
            <a:r>
              <a:rPr lang="en-US" sz="2000" dirty="0"/>
              <a:t>May 22</a:t>
            </a:r>
            <a:r>
              <a:rPr lang="en-US" sz="2000" baseline="30000" dirty="0"/>
              <a:t>nd</a:t>
            </a:r>
            <a:r>
              <a:rPr lang="en-US" sz="2000" dirty="0"/>
              <a:t> – 26</a:t>
            </a:r>
            <a:r>
              <a:rPr lang="en-US" sz="2000" baseline="30000" dirty="0"/>
              <a:t>th</a:t>
            </a:r>
            <a:r>
              <a:rPr lang="en-US" sz="2000" dirty="0"/>
              <a:t> </a:t>
            </a:r>
          </a:p>
          <a:p>
            <a:pPr lvl="1"/>
            <a:r>
              <a:rPr lang="en-US" sz="2000" dirty="0"/>
              <a:t>Full Agenda</a:t>
            </a:r>
          </a:p>
        </p:txBody>
      </p:sp>
    </p:spTree>
    <p:extLst>
      <p:ext uri="{BB962C8B-B14F-4D97-AF65-F5344CB8AC3E}">
        <p14:creationId xmlns:p14="http://schemas.microsoft.com/office/powerpoint/2010/main" val="2012678577"/>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GB" altLang="en-US" dirty="0"/>
              <a:t>CR with interoperability issues</a:t>
            </a:r>
          </a:p>
        </p:txBody>
      </p:sp>
      <p:sp>
        <p:nvSpPr>
          <p:cNvPr id="3" name="Content Placeholder 2"/>
          <p:cNvSpPr>
            <a:spLocks noGrp="1"/>
          </p:cNvSpPr>
          <p:nvPr>
            <p:ph idx="1"/>
          </p:nvPr>
        </p:nvSpPr>
        <p:spPr>
          <a:xfrm>
            <a:off x="838200" y="1939927"/>
            <a:ext cx="10515600" cy="4047215"/>
          </a:xfrm>
        </p:spPr>
        <p:txBody>
          <a:bodyPr/>
          <a:lstStyle/>
          <a:p>
            <a:pPr marL="0" indent="0">
              <a:spcBef>
                <a:spcPts val="200"/>
              </a:spcBef>
              <a:buNone/>
            </a:pPr>
            <a:r>
              <a:rPr lang="en-GB" sz="1200" b="1" dirty="0">
                <a:effectLst/>
                <a:latin typeface="Calibri" panose="020F0502020204030204" pitchFamily="34" charset="0"/>
                <a:ea typeface="DengXian" panose="02010600030101010101" pitchFamily="2" charset="-122"/>
              </a:rPr>
              <a:t>All CRs in this quarter are backwards compatible on ASN.1 level. Below CRs are mandatory for both protocol end points for the related functionality </a:t>
            </a:r>
            <a:r>
              <a:rPr lang="en-GB" sz="1200" b="1" dirty="0">
                <a:latin typeface="Calibri" panose="020F0502020204030204" pitchFamily="34" charset="0"/>
                <a:ea typeface="DengXian" panose="02010600030101010101" pitchFamily="2" charset="-122"/>
              </a:rPr>
              <a:t>and/or has interoperability </a:t>
            </a:r>
            <a:r>
              <a:rPr lang="en-GB" sz="1200" b="1" dirty="0">
                <a:effectLst/>
                <a:latin typeface="Calibri" panose="020F0502020204030204" pitchFamily="34" charset="0"/>
                <a:ea typeface="DengXian" panose="02010600030101010101" pitchFamily="2" charset="-122"/>
              </a:rPr>
              <a:t>issue on functional level. </a:t>
            </a:r>
            <a:endParaRPr lang="en-GB" sz="1400" dirty="0">
              <a:latin typeface="Arial "/>
              <a:ea typeface="DengXian" panose="02010600030101010101" pitchFamily="2" charset="-122"/>
            </a:endParaRPr>
          </a:p>
          <a:p>
            <a:pPr marL="0" indent="0">
              <a:spcBef>
                <a:spcPts val="200"/>
              </a:spcBef>
              <a:buNone/>
            </a:pPr>
            <a:endParaRPr lang="en-GB" sz="1200" b="1" dirty="0">
              <a:latin typeface="Calibri" panose="020F0502020204030204" pitchFamily="34" charset="0"/>
              <a:ea typeface="DengXian" panose="02010600030101010101" pitchFamily="2" charset="-122"/>
            </a:endParaRPr>
          </a:p>
          <a:p>
            <a:pPr marL="0" indent="0">
              <a:spcBef>
                <a:spcPts val="200"/>
              </a:spcBef>
              <a:buNone/>
            </a:pPr>
            <a:r>
              <a:rPr lang="en-GB" sz="1200" b="1" dirty="0">
                <a:latin typeface="Calibri" panose="020F0502020204030204" pitchFamily="34" charset="0"/>
                <a:ea typeface="DengXian" panose="02010600030101010101" pitchFamily="2" charset="-122"/>
                <a:cs typeface="Times New Roman" panose="02020603050405020304" pitchFamily="18" charset="0"/>
              </a:rPr>
              <a:t>Rel-15</a:t>
            </a:r>
          </a:p>
          <a:p>
            <a:pPr marL="0" indent="0">
              <a:spcBef>
                <a:spcPts val="200"/>
              </a:spcBef>
              <a:buNone/>
            </a:pPr>
            <a:r>
              <a:rPr lang="en-GB" sz="1200" dirty="0">
                <a:latin typeface="Calibri" panose="020F0502020204030204" pitchFamily="34" charset="0"/>
                <a:ea typeface="DengXian" panose="02010600030101010101" pitchFamily="2" charset="-122"/>
                <a:cs typeface="Times New Roman" panose="02020603050405020304" pitchFamily="18" charset="0"/>
              </a:rPr>
              <a:t>R2-2305394	Corrections on </a:t>
            </a:r>
            <a:r>
              <a:rPr lang="en-GB" sz="1200" dirty="0" err="1">
                <a:latin typeface="Calibri" panose="020F0502020204030204" pitchFamily="34" charset="0"/>
                <a:ea typeface="DengXian" panose="02010600030101010101" pitchFamily="2" charset="-122"/>
                <a:cs typeface="Times New Roman" panose="02020603050405020304" pitchFamily="18" charset="0"/>
              </a:rPr>
              <a:t>refServCellIndicator</a:t>
            </a:r>
            <a:r>
              <a:rPr lang="en-GB" sz="1200" dirty="0">
                <a:latin typeface="Calibri" panose="020F0502020204030204" pitchFamily="34" charset="0"/>
                <a:ea typeface="DengXian" panose="02010600030101010101" pitchFamily="2" charset="-122"/>
                <a:cs typeface="Times New Roman" panose="02020603050405020304" pitchFamily="18" charset="0"/>
              </a:rPr>
              <a:t>	ZTE Corporation, </a:t>
            </a:r>
            <a:r>
              <a:rPr lang="en-GB" sz="1200" dirty="0" err="1">
                <a:latin typeface="Calibri" panose="020F0502020204030204" pitchFamily="34" charset="0"/>
                <a:ea typeface="DengXian" panose="02010600030101010101" pitchFamily="2" charset="-122"/>
                <a:cs typeface="Times New Roman" panose="02020603050405020304" pitchFamily="18" charset="0"/>
              </a:rPr>
              <a:t>Sanechips</a:t>
            </a:r>
            <a:r>
              <a:rPr lang="en-GB" sz="1200" dirty="0">
                <a:latin typeface="Calibri" panose="020F0502020204030204" pitchFamily="34" charset="0"/>
                <a:ea typeface="DengXian" panose="02010600030101010101" pitchFamily="2" charset="-122"/>
                <a:cs typeface="Times New Roman" panose="02020603050405020304" pitchFamily="18" charset="0"/>
              </a:rPr>
              <a:t>, Nokia, Nokia Shanghai Bell	CR	Rel-15	38.331	15.21.0	3999	2	F	</a:t>
            </a:r>
            <a:r>
              <a:rPr lang="en-GB" sz="1200" dirty="0" err="1">
                <a:latin typeface="Calibri" panose="020F0502020204030204" pitchFamily="34" charset="0"/>
                <a:ea typeface="DengXian" panose="02010600030101010101" pitchFamily="2" charset="-122"/>
                <a:cs typeface="Times New Roman" panose="02020603050405020304" pitchFamily="18" charset="0"/>
              </a:rPr>
              <a:t>NR_newRAT</a:t>
            </a:r>
            <a:r>
              <a:rPr lang="en-GB" sz="1200" dirty="0">
                <a:latin typeface="Calibri" panose="020F0502020204030204" pitchFamily="34" charset="0"/>
                <a:ea typeface="DengXian" panose="02010600030101010101" pitchFamily="2" charset="-122"/>
                <a:cs typeface="Times New Roman" panose="02020603050405020304" pitchFamily="18" charset="0"/>
              </a:rPr>
              <a:t>-Core	R2-2304542</a:t>
            </a:r>
          </a:p>
          <a:p>
            <a:pPr marL="0" indent="0">
              <a:spcBef>
                <a:spcPts val="200"/>
              </a:spcBef>
              <a:buNone/>
            </a:pPr>
            <a:r>
              <a:rPr lang="en-GB" sz="1200" dirty="0">
                <a:latin typeface="Calibri" panose="020F0502020204030204" pitchFamily="34" charset="0"/>
                <a:ea typeface="DengXian" panose="02010600030101010101" pitchFamily="2" charset="-122"/>
                <a:cs typeface="Times New Roman" panose="02020603050405020304" pitchFamily="18" charset="0"/>
              </a:rPr>
              <a:t>R2-2305395	Corrections on </a:t>
            </a:r>
            <a:r>
              <a:rPr lang="en-GB" sz="1200" dirty="0" err="1">
                <a:latin typeface="Calibri" panose="020F0502020204030204" pitchFamily="34" charset="0"/>
                <a:ea typeface="DengXian" panose="02010600030101010101" pitchFamily="2" charset="-122"/>
                <a:cs typeface="Times New Roman" panose="02020603050405020304" pitchFamily="18" charset="0"/>
              </a:rPr>
              <a:t>refServCellIndicator</a:t>
            </a:r>
            <a:r>
              <a:rPr lang="en-GB" sz="1200" dirty="0">
                <a:latin typeface="Calibri" panose="020F0502020204030204" pitchFamily="34" charset="0"/>
                <a:ea typeface="DengXian" panose="02010600030101010101" pitchFamily="2" charset="-122"/>
                <a:cs typeface="Times New Roman" panose="02020603050405020304" pitchFamily="18" charset="0"/>
              </a:rPr>
              <a:t>	ZTE Corporation, </a:t>
            </a:r>
            <a:r>
              <a:rPr lang="en-GB" sz="1200" dirty="0" err="1">
                <a:latin typeface="Calibri" panose="020F0502020204030204" pitchFamily="34" charset="0"/>
                <a:ea typeface="DengXian" panose="02010600030101010101" pitchFamily="2" charset="-122"/>
                <a:cs typeface="Times New Roman" panose="02020603050405020304" pitchFamily="18" charset="0"/>
              </a:rPr>
              <a:t>Sanechips</a:t>
            </a:r>
            <a:r>
              <a:rPr lang="en-GB" sz="1200" dirty="0">
                <a:latin typeface="Calibri" panose="020F0502020204030204" pitchFamily="34" charset="0"/>
                <a:ea typeface="DengXian" panose="02010600030101010101" pitchFamily="2" charset="-122"/>
                <a:cs typeface="Times New Roman" panose="02020603050405020304" pitchFamily="18" charset="0"/>
              </a:rPr>
              <a:t>, Nokia, Nokia Shanghai Bell	CR	Rel-16	38.331	16.12.0	4000	2	A	</a:t>
            </a:r>
            <a:r>
              <a:rPr lang="en-GB" sz="1200" dirty="0" err="1">
                <a:latin typeface="Calibri" panose="020F0502020204030204" pitchFamily="34" charset="0"/>
                <a:ea typeface="DengXian" panose="02010600030101010101" pitchFamily="2" charset="-122"/>
                <a:cs typeface="Times New Roman" panose="02020603050405020304" pitchFamily="18" charset="0"/>
              </a:rPr>
              <a:t>NR_newRAT</a:t>
            </a:r>
            <a:r>
              <a:rPr lang="en-GB" sz="1200" dirty="0">
                <a:latin typeface="Calibri" panose="020F0502020204030204" pitchFamily="34" charset="0"/>
                <a:ea typeface="DengXian" panose="02010600030101010101" pitchFamily="2" charset="-122"/>
                <a:cs typeface="Times New Roman" panose="02020603050405020304" pitchFamily="18" charset="0"/>
              </a:rPr>
              <a:t>-Core	R2-2304543</a:t>
            </a:r>
          </a:p>
          <a:p>
            <a:pPr marL="0" indent="0">
              <a:spcBef>
                <a:spcPts val="200"/>
              </a:spcBef>
              <a:buNone/>
            </a:pPr>
            <a:r>
              <a:rPr lang="en-GB" sz="1200" dirty="0">
                <a:latin typeface="Calibri" panose="020F0502020204030204" pitchFamily="34" charset="0"/>
                <a:ea typeface="DengXian" panose="02010600030101010101" pitchFamily="2" charset="-122"/>
                <a:cs typeface="Times New Roman" panose="02020603050405020304" pitchFamily="18" charset="0"/>
              </a:rPr>
              <a:t>R2-2305396	Corrections on </a:t>
            </a:r>
            <a:r>
              <a:rPr lang="en-GB" sz="1200" dirty="0" err="1">
                <a:latin typeface="Calibri" panose="020F0502020204030204" pitchFamily="34" charset="0"/>
                <a:ea typeface="DengXian" panose="02010600030101010101" pitchFamily="2" charset="-122"/>
                <a:cs typeface="Times New Roman" panose="02020603050405020304" pitchFamily="18" charset="0"/>
              </a:rPr>
              <a:t>refServCellIndicator</a:t>
            </a:r>
            <a:r>
              <a:rPr lang="en-GB" sz="1200" dirty="0">
                <a:latin typeface="Calibri" panose="020F0502020204030204" pitchFamily="34" charset="0"/>
                <a:ea typeface="DengXian" panose="02010600030101010101" pitchFamily="2" charset="-122"/>
                <a:cs typeface="Times New Roman" panose="02020603050405020304" pitchFamily="18" charset="0"/>
              </a:rPr>
              <a:t>	ZTE Corporation, </a:t>
            </a:r>
            <a:r>
              <a:rPr lang="en-GB" sz="1200" dirty="0" err="1">
                <a:latin typeface="Calibri" panose="020F0502020204030204" pitchFamily="34" charset="0"/>
                <a:ea typeface="DengXian" panose="02010600030101010101" pitchFamily="2" charset="-122"/>
                <a:cs typeface="Times New Roman" panose="02020603050405020304" pitchFamily="18" charset="0"/>
              </a:rPr>
              <a:t>Sanechips</a:t>
            </a:r>
            <a:r>
              <a:rPr lang="en-GB" sz="1200" dirty="0">
                <a:latin typeface="Calibri" panose="020F0502020204030204" pitchFamily="34" charset="0"/>
                <a:ea typeface="DengXian" panose="02010600030101010101" pitchFamily="2" charset="-122"/>
                <a:cs typeface="Times New Roman" panose="02020603050405020304" pitchFamily="18" charset="0"/>
              </a:rPr>
              <a:t>, Nokia, Nokia Shanghai Bell	CR	Rel-17	38.331	17.4.0	4001	2	A</a:t>
            </a:r>
          </a:p>
          <a:p>
            <a:pPr marL="0" indent="0">
              <a:spcBef>
                <a:spcPts val="200"/>
              </a:spcBef>
              <a:buNone/>
            </a:pPr>
            <a:endParaRPr lang="en-GB" sz="1200" b="1" dirty="0">
              <a:latin typeface="Calibri" panose="020F0502020204030204" pitchFamily="34" charset="0"/>
              <a:ea typeface="DengXian" panose="02010600030101010101" pitchFamily="2" charset="-122"/>
              <a:cs typeface="Times New Roman" panose="02020603050405020304" pitchFamily="18" charset="0"/>
            </a:endParaRPr>
          </a:p>
          <a:p>
            <a:pPr marL="0" indent="0">
              <a:spcBef>
                <a:spcPts val="200"/>
              </a:spcBef>
              <a:buNone/>
            </a:pPr>
            <a:endParaRPr lang="en-GB" sz="1200" b="1" dirty="0">
              <a:latin typeface="Calibri" panose="020F0502020204030204" pitchFamily="34" charset="0"/>
              <a:ea typeface="DengXian" panose="02010600030101010101" pitchFamily="2" charset="-122"/>
              <a:cs typeface="Times New Roman" panose="02020603050405020304" pitchFamily="18" charset="0"/>
            </a:endParaRPr>
          </a:p>
          <a:p>
            <a:pPr marL="0" indent="0">
              <a:spcBef>
                <a:spcPts val="200"/>
              </a:spcBef>
              <a:buNone/>
            </a:pPr>
            <a:r>
              <a:rPr lang="en-GB" sz="1200" b="1" dirty="0">
                <a:latin typeface="Calibri" panose="020F0502020204030204" pitchFamily="34" charset="0"/>
                <a:ea typeface="DengXian" panose="02010600030101010101" pitchFamily="2" charset="-122"/>
                <a:cs typeface="Times New Roman" panose="02020603050405020304" pitchFamily="18" charset="0"/>
              </a:rPr>
              <a:t>Rel-17</a:t>
            </a:r>
          </a:p>
          <a:p>
            <a:pPr marL="0" indent="0">
              <a:spcBef>
                <a:spcPts val="200"/>
              </a:spcBef>
              <a:buNone/>
            </a:pPr>
            <a:r>
              <a:rPr lang="en-GB" sz="1200" dirty="0">
                <a:latin typeface="Calibri" panose="020F0502020204030204" pitchFamily="34" charset="0"/>
                <a:ea typeface="DengXian" panose="02010600030101010101" pitchFamily="2" charset="-122"/>
                <a:cs typeface="Times New Roman" panose="02020603050405020304" pitchFamily="18" charset="0"/>
              </a:rPr>
              <a:t>R2-2306177	Corrections on MAC reset regarding configured </a:t>
            </a:r>
            <a:r>
              <a:rPr lang="en-GB" sz="1200" dirty="0" err="1">
                <a:latin typeface="Calibri" panose="020F0502020204030204" pitchFamily="34" charset="0"/>
                <a:ea typeface="DengXian" panose="02010600030101010101" pitchFamily="2" charset="-122"/>
                <a:cs typeface="Times New Roman" panose="02020603050405020304" pitchFamily="18" charset="0"/>
              </a:rPr>
              <a:t>sidelink</a:t>
            </a:r>
            <a:r>
              <a:rPr lang="en-GB" sz="1200" dirty="0">
                <a:latin typeface="Calibri" panose="020F0502020204030204" pitchFamily="34" charset="0"/>
                <a:ea typeface="DengXian" panose="02010600030101010101" pitchFamily="2" charset="-122"/>
                <a:cs typeface="Times New Roman" panose="02020603050405020304" pitchFamily="18" charset="0"/>
              </a:rPr>
              <a:t> grant	</a:t>
            </a:r>
            <a:r>
              <a:rPr lang="en-GB" sz="1200" dirty="0" err="1">
                <a:latin typeface="Calibri" panose="020F0502020204030204" pitchFamily="34" charset="0"/>
                <a:ea typeface="DengXian" panose="02010600030101010101" pitchFamily="2" charset="-122"/>
                <a:cs typeface="Times New Roman" panose="02020603050405020304" pitchFamily="18" charset="0"/>
              </a:rPr>
              <a:t>ASUSTeK</a:t>
            </a:r>
            <a:r>
              <a:rPr lang="en-GB" sz="1200" dirty="0">
                <a:latin typeface="Calibri" panose="020F0502020204030204" pitchFamily="34" charset="0"/>
                <a:ea typeface="DengXian" panose="02010600030101010101" pitchFamily="2" charset="-122"/>
                <a:cs typeface="Times New Roman" panose="02020603050405020304" pitchFamily="18" charset="0"/>
              </a:rPr>
              <a:t>, Huawei, </a:t>
            </a:r>
            <a:r>
              <a:rPr lang="en-GB" sz="1200" dirty="0" err="1">
                <a:latin typeface="Calibri" panose="020F0502020204030204" pitchFamily="34" charset="0"/>
                <a:ea typeface="DengXian" panose="02010600030101010101" pitchFamily="2" charset="-122"/>
                <a:cs typeface="Times New Roman" panose="02020603050405020304" pitchFamily="18" charset="0"/>
              </a:rPr>
              <a:t>HiSilicon</a:t>
            </a:r>
            <a:r>
              <a:rPr lang="en-GB" sz="1200" dirty="0">
                <a:latin typeface="Calibri" panose="020F0502020204030204" pitchFamily="34" charset="0"/>
                <a:ea typeface="DengXian" panose="02010600030101010101" pitchFamily="2" charset="-122"/>
                <a:cs typeface="Times New Roman" panose="02020603050405020304" pitchFamily="18" charset="0"/>
              </a:rPr>
              <a:t>, Samsung, vivo	CR	Rel-17	38.321	17.4.0	1605	3	F	</a:t>
            </a:r>
            <a:r>
              <a:rPr lang="en-GB" sz="1200" dirty="0" err="1">
                <a:latin typeface="Calibri" panose="020F0502020204030204" pitchFamily="34" charset="0"/>
                <a:ea typeface="DengXian" panose="02010600030101010101" pitchFamily="2" charset="-122"/>
                <a:cs typeface="Times New Roman" panose="02020603050405020304" pitchFamily="18" charset="0"/>
              </a:rPr>
              <a:t>NR_SL_enh</a:t>
            </a:r>
            <a:r>
              <a:rPr lang="en-GB" sz="1200" dirty="0">
                <a:latin typeface="Calibri" panose="020F0502020204030204" pitchFamily="34" charset="0"/>
                <a:ea typeface="DengXian" panose="02010600030101010101" pitchFamily="2" charset="-122"/>
                <a:cs typeface="Times New Roman" panose="02020603050405020304" pitchFamily="18" charset="0"/>
              </a:rPr>
              <a:t>-Core	R2-2304237</a:t>
            </a:r>
          </a:p>
          <a:p>
            <a:pPr marL="0" indent="0">
              <a:spcBef>
                <a:spcPts val="200"/>
              </a:spcBef>
              <a:buNone/>
            </a:pPr>
            <a:endParaRPr lang="en-GB" sz="1200" dirty="0">
              <a:latin typeface="Calibri" panose="020F0502020204030204" pitchFamily="34" charset="0"/>
              <a:ea typeface="DengXian" panose="02010600030101010101" pitchFamily="2" charset="-122"/>
              <a:cs typeface="Times New Roman" panose="02020603050405020304" pitchFamily="18" charset="0"/>
            </a:endParaRPr>
          </a:p>
          <a:p>
            <a:pPr marL="0" indent="0">
              <a:spcBef>
                <a:spcPts val="200"/>
              </a:spcBef>
              <a:buNone/>
            </a:pPr>
            <a:endParaRPr lang="en-GB" sz="1200" b="1" dirty="0">
              <a:latin typeface="Calibri" panose="020F0502020204030204" pitchFamily="34" charset="0"/>
              <a:ea typeface="DengXian"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869259624"/>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NR &amp; Joint WIs Rel-15 and Rel-16</a:t>
            </a:r>
          </a:p>
        </p:txBody>
      </p:sp>
      <p:sp>
        <p:nvSpPr>
          <p:cNvPr id="6" name="TextBox 5"/>
          <p:cNvSpPr txBox="1"/>
          <p:nvPr/>
        </p:nvSpPr>
        <p:spPr>
          <a:xfrm>
            <a:off x="9252690" y="5216743"/>
            <a:ext cx="2640466" cy="1061829"/>
          </a:xfrm>
          <a:prstGeom prst="rect">
            <a:avLst/>
          </a:prstGeom>
          <a:noFill/>
          <a:ln>
            <a:solidFill>
              <a:schemeClr val="bg2">
                <a:lumMod val="90000"/>
              </a:schemeClr>
            </a:solidFill>
          </a:ln>
        </p:spPr>
        <p:txBody>
          <a:bodyPr wrap="none" rtlCol="0">
            <a:spAutoFit/>
          </a:bodyPr>
          <a:lstStyle/>
          <a:p>
            <a:r>
              <a:rPr lang="en-US" sz="900" dirty="0"/>
              <a:t>- Agreed CRs Does not include Cat A CRs</a:t>
            </a:r>
          </a:p>
          <a:p>
            <a:r>
              <a:rPr lang="en-US" sz="900" dirty="0"/>
              <a:t>- Drafts include no of offline drafts on the </a:t>
            </a:r>
          </a:p>
          <a:p>
            <a:r>
              <a:rPr lang="en-US" sz="900" dirty="0"/>
              <a:t>   meeting server </a:t>
            </a:r>
          </a:p>
          <a:p>
            <a:r>
              <a:rPr lang="en-US" sz="900" dirty="0"/>
              <a:t>- </a:t>
            </a:r>
            <a:r>
              <a:rPr lang="en-US" sz="900" dirty="0" err="1"/>
              <a:t>Tdocs</a:t>
            </a:r>
            <a:r>
              <a:rPr lang="en-US" sz="900" dirty="0"/>
              <a:t> include both input </a:t>
            </a:r>
            <a:r>
              <a:rPr lang="en-US" sz="900" dirty="0" err="1"/>
              <a:t>tdocs</a:t>
            </a:r>
            <a:r>
              <a:rPr lang="en-US" sz="900" dirty="0"/>
              <a:t> and revisions.</a:t>
            </a:r>
            <a:br>
              <a:rPr lang="en-US" sz="900" dirty="0"/>
            </a:br>
            <a:r>
              <a:rPr lang="en-US" sz="900" dirty="0"/>
              <a:t>- The first 3 NR items represents the common </a:t>
            </a:r>
            <a:br>
              <a:rPr lang="en-US" sz="900" dirty="0"/>
            </a:br>
            <a:r>
              <a:rPr lang="en-US" sz="900" dirty="0"/>
              <a:t>   Agenda item, with all other Wis (i.e. all except </a:t>
            </a:r>
            <a:br>
              <a:rPr lang="en-US" sz="900" dirty="0"/>
            </a:br>
            <a:r>
              <a:rPr lang="en-US" sz="900" dirty="0"/>
              <a:t>   V2X, NR Pos, NR SON MDT)</a:t>
            </a:r>
          </a:p>
        </p:txBody>
      </p:sp>
      <p:sp>
        <p:nvSpPr>
          <p:cNvPr id="15" name="TextBox 14">
            <a:extLst>
              <a:ext uri="{FF2B5EF4-FFF2-40B4-BE49-F238E27FC236}">
                <a16:creationId xmlns:a16="http://schemas.microsoft.com/office/drawing/2014/main" id="{A2F6A1E0-5FCE-4CF0-B2A6-22DC96EB21B0}"/>
              </a:ext>
            </a:extLst>
          </p:cNvPr>
          <p:cNvSpPr txBox="1"/>
          <p:nvPr/>
        </p:nvSpPr>
        <p:spPr>
          <a:xfrm>
            <a:off x="6861834" y="2323735"/>
            <a:ext cx="5188652" cy="1015663"/>
          </a:xfrm>
          <a:prstGeom prst="rect">
            <a:avLst/>
          </a:prstGeom>
          <a:noFill/>
        </p:spPr>
        <p:txBody>
          <a:bodyPr wrap="square">
            <a:spAutoFit/>
          </a:bodyPr>
          <a:lstStyle/>
          <a:p>
            <a:pPr lvl="1">
              <a:defRPr/>
            </a:pPr>
            <a:r>
              <a:rPr lang="en-GB" sz="1600" b="1" dirty="0"/>
              <a:t>NR Rel-16 and earlier Q2 2023</a:t>
            </a:r>
          </a:p>
          <a:p>
            <a:pPr lvl="1">
              <a:defRPr/>
            </a:pPr>
            <a:r>
              <a:rPr lang="en-GB" sz="1600" dirty="0"/>
              <a:t>NR and Joint WIs</a:t>
            </a:r>
          </a:p>
          <a:p>
            <a:pPr lvl="2">
              <a:defRPr/>
            </a:pPr>
            <a:r>
              <a:rPr lang="en-GB" sz="1400" b="1" dirty="0"/>
              <a:t>31 </a:t>
            </a:r>
            <a:r>
              <a:rPr lang="en-GB" sz="1400" dirty="0"/>
              <a:t>CRs agreed (not </a:t>
            </a:r>
            <a:r>
              <a:rPr lang="en-GB" sz="1400" dirty="0" err="1"/>
              <a:t>incl</a:t>
            </a:r>
            <a:r>
              <a:rPr lang="en-GB" sz="1400" dirty="0"/>
              <a:t> Cat A CRs), was 25 last Q</a:t>
            </a:r>
          </a:p>
          <a:p>
            <a:pPr lvl="2">
              <a:defRPr/>
            </a:pPr>
            <a:r>
              <a:rPr lang="en-GB" sz="1400" dirty="0"/>
              <a:t>No NBC CRs.</a:t>
            </a:r>
          </a:p>
        </p:txBody>
      </p:sp>
      <p:graphicFrame>
        <p:nvGraphicFramePr>
          <p:cNvPr id="9" name="Chart 8">
            <a:extLst>
              <a:ext uri="{FF2B5EF4-FFF2-40B4-BE49-F238E27FC236}">
                <a16:creationId xmlns:a16="http://schemas.microsoft.com/office/drawing/2014/main" id="{72B75622-505F-49D8-AAF0-B26BA41FA32F}"/>
              </a:ext>
            </a:extLst>
          </p:cNvPr>
          <p:cNvGraphicFramePr>
            <a:graphicFrameLocks/>
          </p:cNvGraphicFramePr>
          <p:nvPr>
            <p:extLst>
              <p:ext uri="{D42A27DB-BD31-4B8C-83A1-F6EECF244321}">
                <p14:modId xmlns:p14="http://schemas.microsoft.com/office/powerpoint/2010/main" val="1111981569"/>
              </p:ext>
            </p:extLst>
          </p:nvPr>
        </p:nvGraphicFramePr>
        <p:xfrm>
          <a:off x="712503" y="2011680"/>
          <a:ext cx="5590326" cy="2524339"/>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0" name="Chart 9">
            <a:extLst>
              <a:ext uri="{FF2B5EF4-FFF2-40B4-BE49-F238E27FC236}">
                <a16:creationId xmlns:a16="http://schemas.microsoft.com/office/drawing/2014/main" id="{72B75622-505F-49D8-AAF0-B26BA41FA32F}"/>
              </a:ext>
            </a:extLst>
          </p:cNvPr>
          <p:cNvGraphicFramePr>
            <a:graphicFrameLocks/>
          </p:cNvGraphicFramePr>
          <p:nvPr>
            <p:extLst>
              <p:ext uri="{D42A27DB-BD31-4B8C-83A1-F6EECF244321}">
                <p14:modId xmlns:p14="http://schemas.microsoft.com/office/powerpoint/2010/main" val="2208289635"/>
              </p:ext>
            </p:extLst>
          </p:nvPr>
        </p:nvGraphicFramePr>
        <p:xfrm>
          <a:off x="712503" y="4050792"/>
          <a:ext cx="5590326" cy="299923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252327778"/>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NR &amp; Joint WIs Rel-17</a:t>
            </a:r>
          </a:p>
        </p:txBody>
      </p:sp>
      <p:sp>
        <p:nvSpPr>
          <p:cNvPr id="6" name="TextBox 5"/>
          <p:cNvSpPr txBox="1"/>
          <p:nvPr/>
        </p:nvSpPr>
        <p:spPr>
          <a:xfrm>
            <a:off x="9056746" y="5205906"/>
            <a:ext cx="2589170" cy="923330"/>
          </a:xfrm>
          <a:prstGeom prst="rect">
            <a:avLst/>
          </a:prstGeom>
          <a:noFill/>
          <a:ln>
            <a:solidFill>
              <a:schemeClr val="bg2">
                <a:lumMod val="90000"/>
              </a:schemeClr>
            </a:solidFill>
          </a:ln>
        </p:spPr>
        <p:txBody>
          <a:bodyPr wrap="none" rtlCol="0">
            <a:spAutoFit/>
          </a:bodyPr>
          <a:lstStyle/>
          <a:p>
            <a:r>
              <a:rPr lang="en-US" sz="900" dirty="0"/>
              <a:t>- Agreed CRs Does not include Cat A CRs</a:t>
            </a:r>
          </a:p>
          <a:p>
            <a:r>
              <a:rPr lang="en-US" sz="900" dirty="0"/>
              <a:t>- Drafts include no of offline drafts on the </a:t>
            </a:r>
          </a:p>
          <a:p>
            <a:r>
              <a:rPr lang="en-US" sz="900" dirty="0"/>
              <a:t>   meeting server </a:t>
            </a:r>
          </a:p>
          <a:p>
            <a:r>
              <a:rPr lang="en-US" sz="900" dirty="0"/>
              <a:t>- </a:t>
            </a:r>
            <a:r>
              <a:rPr lang="en-US" sz="900" dirty="0" err="1"/>
              <a:t>Tdocs</a:t>
            </a:r>
            <a:r>
              <a:rPr lang="en-US" sz="900" dirty="0"/>
              <a:t> include both input </a:t>
            </a:r>
            <a:r>
              <a:rPr lang="en-US" sz="900" dirty="0" err="1"/>
              <a:t>tdocs</a:t>
            </a:r>
            <a:r>
              <a:rPr lang="en-US" sz="900" dirty="0"/>
              <a:t> and revisions. </a:t>
            </a:r>
          </a:p>
          <a:p>
            <a:r>
              <a:rPr lang="en-US" sz="900" dirty="0"/>
              <a:t>- The first 3 NR items represents the common </a:t>
            </a:r>
            <a:br>
              <a:rPr lang="en-US" sz="900" dirty="0"/>
            </a:br>
            <a:r>
              <a:rPr lang="en-US" sz="900" dirty="0"/>
              <a:t>   Agenda item, with all other </a:t>
            </a:r>
            <a:r>
              <a:rPr lang="en-US" sz="900" dirty="0" err="1"/>
              <a:t>WIs.</a:t>
            </a:r>
            <a:r>
              <a:rPr lang="en-US" sz="900" dirty="0"/>
              <a:t> </a:t>
            </a:r>
          </a:p>
        </p:txBody>
      </p:sp>
      <p:sp>
        <p:nvSpPr>
          <p:cNvPr id="15" name="TextBox 14">
            <a:extLst>
              <a:ext uri="{FF2B5EF4-FFF2-40B4-BE49-F238E27FC236}">
                <a16:creationId xmlns:a16="http://schemas.microsoft.com/office/drawing/2014/main" id="{A2F6A1E0-5FCE-4CF0-B2A6-22DC96EB21B0}"/>
              </a:ext>
            </a:extLst>
          </p:cNvPr>
          <p:cNvSpPr txBox="1"/>
          <p:nvPr/>
        </p:nvSpPr>
        <p:spPr>
          <a:xfrm>
            <a:off x="7248939" y="2545484"/>
            <a:ext cx="4104861" cy="1446550"/>
          </a:xfrm>
          <a:prstGeom prst="rect">
            <a:avLst/>
          </a:prstGeom>
          <a:noFill/>
        </p:spPr>
        <p:txBody>
          <a:bodyPr wrap="square">
            <a:spAutoFit/>
          </a:bodyPr>
          <a:lstStyle/>
          <a:p>
            <a:pPr lvl="1">
              <a:defRPr/>
            </a:pPr>
            <a:r>
              <a:rPr lang="en-GB" sz="1600" b="1" dirty="0"/>
              <a:t>Rel-17 Q1 2023</a:t>
            </a:r>
          </a:p>
          <a:p>
            <a:pPr lvl="1">
              <a:defRPr/>
            </a:pPr>
            <a:r>
              <a:rPr lang="en-GB" sz="1600" dirty="0"/>
              <a:t>NR and Joint WIs</a:t>
            </a:r>
          </a:p>
          <a:p>
            <a:pPr lvl="2">
              <a:defRPr/>
            </a:pPr>
            <a:r>
              <a:rPr lang="en-GB" sz="1400" b="1" dirty="0"/>
              <a:t>117 </a:t>
            </a:r>
            <a:r>
              <a:rPr lang="en-GB" sz="1400" dirty="0"/>
              <a:t>CRs agreed (not </a:t>
            </a:r>
            <a:r>
              <a:rPr lang="en-GB" sz="1400" dirty="0" err="1"/>
              <a:t>incl</a:t>
            </a:r>
            <a:r>
              <a:rPr lang="en-GB" sz="1400" dirty="0"/>
              <a:t> Cat A CRs), was 95 last Q</a:t>
            </a:r>
          </a:p>
          <a:p>
            <a:pPr lvl="2">
              <a:defRPr/>
            </a:pPr>
            <a:r>
              <a:rPr lang="en-GB" sz="1400" dirty="0">
                <a:highlight>
                  <a:srgbClr val="FFFFFF"/>
                </a:highlight>
              </a:rPr>
              <a:t>CRs with interoperability issues, see appendix.</a:t>
            </a:r>
          </a:p>
        </p:txBody>
      </p:sp>
      <p:graphicFrame>
        <p:nvGraphicFramePr>
          <p:cNvPr id="7" name="Chart 6">
            <a:extLst>
              <a:ext uri="{FF2B5EF4-FFF2-40B4-BE49-F238E27FC236}">
                <a16:creationId xmlns:a16="http://schemas.microsoft.com/office/drawing/2014/main" id="{BC9E175E-39F3-4757-A0D8-9CC8B90C6B38}"/>
              </a:ext>
            </a:extLst>
          </p:cNvPr>
          <p:cNvGraphicFramePr>
            <a:graphicFrameLocks/>
          </p:cNvGraphicFramePr>
          <p:nvPr>
            <p:extLst>
              <p:ext uri="{D42A27DB-BD31-4B8C-83A1-F6EECF244321}">
                <p14:modId xmlns:p14="http://schemas.microsoft.com/office/powerpoint/2010/main" val="3632878359"/>
              </p:ext>
            </p:extLst>
          </p:nvPr>
        </p:nvGraphicFramePr>
        <p:xfrm>
          <a:off x="469219" y="1997755"/>
          <a:ext cx="5496152" cy="2247673"/>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8" name="Chart 7">
            <a:extLst>
              <a:ext uri="{FF2B5EF4-FFF2-40B4-BE49-F238E27FC236}">
                <a16:creationId xmlns:a16="http://schemas.microsoft.com/office/drawing/2014/main" id="{BC9E175E-39F3-4757-A0D8-9CC8B90C6B38}"/>
              </a:ext>
            </a:extLst>
          </p:cNvPr>
          <p:cNvGraphicFramePr>
            <a:graphicFrameLocks/>
          </p:cNvGraphicFramePr>
          <p:nvPr>
            <p:extLst>
              <p:ext uri="{D42A27DB-BD31-4B8C-83A1-F6EECF244321}">
                <p14:modId xmlns:p14="http://schemas.microsoft.com/office/powerpoint/2010/main" val="3720193357"/>
              </p:ext>
            </p:extLst>
          </p:nvPr>
        </p:nvGraphicFramePr>
        <p:xfrm>
          <a:off x="469219" y="3992034"/>
          <a:ext cx="6608237" cy="294436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207714236"/>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EUTRA Rel-17 and Earlier</a:t>
            </a:r>
          </a:p>
        </p:txBody>
      </p:sp>
      <p:sp>
        <p:nvSpPr>
          <p:cNvPr id="6" name="TextBox 5"/>
          <p:cNvSpPr txBox="1"/>
          <p:nvPr/>
        </p:nvSpPr>
        <p:spPr>
          <a:xfrm>
            <a:off x="9317110" y="5227629"/>
            <a:ext cx="2640466" cy="1061829"/>
          </a:xfrm>
          <a:prstGeom prst="rect">
            <a:avLst/>
          </a:prstGeom>
          <a:noFill/>
          <a:ln>
            <a:solidFill>
              <a:schemeClr val="bg2">
                <a:lumMod val="90000"/>
              </a:schemeClr>
            </a:solidFill>
          </a:ln>
        </p:spPr>
        <p:txBody>
          <a:bodyPr wrap="none" rtlCol="0">
            <a:spAutoFit/>
          </a:bodyPr>
          <a:lstStyle/>
          <a:p>
            <a:r>
              <a:rPr lang="en-US" sz="900" dirty="0"/>
              <a:t>- Agreed CRs Does not include Cat A CRs</a:t>
            </a:r>
          </a:p>
          <a:p>
            <a:r>
              <a:rPr lang="en-US" sz="900" dirty="0"/>
              <a:t>- Drafts include no of offline drafts on the </a:t>
            </a:r>
          </a:p>
          <a:p>
            <a:r>
              <a:rPr lang="en-US" sz="900" dirty="0"/>
              <a:t>   meeting server </a:t>
            </a:r>
          </a:p>
          <a:p>
            <a:r>
              <a:rPr lang="en-US" sz="900" dirty="0"/>
              <a:t>- </a:t>
            </a:r>
            <a:r>
              <a:rPr lang="en-US" sz="900" dirty="0" err="1"/>
              <a:t>Tdocs</a:t>
            </a:r>
            <a:r>
              <a:rPr lang="en-US" sz="900" dirty="0"/>
              <a:t> include both input </a:t>
            </a:r>
            <a:r>
              <a:rPr lang="en-US" sz="900" dirty="0" err="1"/>
              <a:t>tdocs</a:t>
            </a:r>
            <a:r>
              <a:rPr lang="en-US" sz="900" dirty="0"/>
              <a:t> and revisions.</a:t>
            </a:r>
            <a:br>
              <a:rPr lang="en-US" sz="900" dirty="0"/>
            </a:br>
            <a:r>
              <a:rPr lang="en-US" sz="900" dirty="0"/>
              <a:t>- The first 5 NR items represents the common </a:t>
            </a:r>
            <a:br>
              <a:rPr lang="en-US" sz="900" dirty="0"/>
            </a:br>
            <a:r>
              <a:rPr lang="en-US" sz="900" dirty="0"/>
              <a:t>   Agenda item, with all other Wis (i.e. all except </a:t>
            </a:r>
            <a:br>
              <a:rPr lang="en-US" sz="900" dirty="0"/>
            </a:br>
            <a:r>
              <a:rPr lang="en-US" sz="900" dirty="0"/>
              <a:t>   V2X, NR Pos, NR SON MDT)</a:t>
            </a:r>
          </a:p>
        </p:txBody>
      </p:sp>
      <p:sp>
        <p:nvSpPr>
          <p:cNvPr id="15" name="TextBox 14">
            <a:extLst>
              <a:ext uri="{FF2B5EF4-FFF2-40B4-BE49-F238E27FC236}">
                <a16:creationId xmlns:a16="http://schemas.microsoft.com/office/drawing/2014/main" id="{A2F6A1E0-5FCE-4CF0-B2A6-22DC96EB21B0}"/>
              </a:ext>
            </a:extLst>
          </p:cNvPr>
          <p:cNvSpPr txBox="1"/>
          <p:nvPr/>
        </p:nvSpPr>
        <p:spPr>
          <a:xfrm>
            <a:off x="6801449" y="2373325"/>
            <a:ext cx="5031322" cy="1015663"/>
          </a:xfrm>
          <a:prstGeom prst="rect">
            <a:avLst/>
          </a:prstGeom>
          <a:noFill/>
        </p:spPr>
        <p:txBody>
          <a:bodyPr wrap="square">
            <a:spAutoFit/>
          </a:bodyPr>
          <a:lstStyle/>
          <a:p>
            <a:pPr lvl="1">
              <a:defRPr/>
            </a:pPr>
            <a:r>
              <a:rPr lang="en-GB" sz="1600" b="1" dirty="0"/>
              <a:t>EUTRA Rel-17 and earlier Q2 2023</a:t>
            </a:r>
            <a:r>
              <a:rPr lang="en-GB" sz="1200" dirty="0"/>
              <a:t>.</a:t>
            </a:r>
          </a:p>
          <a:p>
            <a:pPr lvl="1">
              <a:defRPr/>
            </a:pPr>
            <a:r>
              <a:rPr lang="en-GB" sz="1600" dirty="0"/>
              <a:t>EUTRA WIs</a:t>
            </a:r>
          </a:p>
          <a:p>
            <a:pPr lvl="2">
              <a:defRPr/>
            </a:pPr>
            <a:r>
              <a:rPr lang="en-GB" sz="1400" b="1" dirty="0"/>
              <a:t>8</a:t>
            </a:r>
            <a:r>
              <a:rPr lang="en-GB" sz="1400" dirty="0"/>
              <a:t> CRs agreed (not </a:t>
            </a:r>
            <a:r>
              <a:rPr lang="en-GB" sz="1400" dirty="0" err="1"/>
              <a:t>incl</a:t>
            </a:r>
            <a:r>
              <a:rPr lang="en-GB" sz="1400" dirty="0"/>
              <a:t> Cat A CRs), was 16 last Q</a:t>
            </a:r>
          </a:p>
          <a:p>
            <a:pPr lvl="2">
              <a:defRPr/>
            </a:pPr>
            <a:r>
              <a:rPr lang="en-GB" sz="1400" dirty="0"/>
              <a:t>No NBC CRs.</a:t>
            </a:r>
          </a:p>
        </p:txBody>
      </p:sp>
      <p:graphicFrame>
        <p:nvGraphicFramePr>
          <p:cNvPr id="7" name="Chart 6">
            <a:extLst>
              <a:ext uri="{FF2B5EF4-FFF2-40B4-BE49-F238E27FC236}">
                <a16:creationId xmlns:a16="http://schemas.microsoft.com/office/drawing/2014/main" id="{BF3FA159-26A3-49CC-9CA2-A36A382B8AAA}"/>
              </a:ext>
            </a:extLst>
          </p:cNvPr>
          <p:cNvGraphicFramePr>
            <a:graphicFrameLocks/>
          </p:cNvGraphicFramePr>
          <p:nvPr>
            <p:extLst>
              <p:ext uri="{D42A27DB-BD31-4B8C-83A1-F6EECF244321}">
                <p14:modId xmlns:p14="http://schemas.microsoft.com/office/powerpoint/2010/main" val="3222948600"/>
              </p:ext>
            </p:extLst>
          </p:nvPr>
        </p:nvGraphicFramePr>
        <p:xfrm>
          <a:off x="838200" y="1690689"/>
          <a:ext cx="5031322" cy="2576512"/>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8" name="Chart 7">
            <a:extLst>
              <a:ext uri="{FF2B5EF4-FFF2-40B4-BE49-F238E27FC236}">
                <a16:creationId xmlns:a16="http://schemas.microsoft.com/office/drawing/2014/main" id="{BF3FA159-26A3-49CC-9CA2-A36A382B8AAA}"/>
              </a:ext>
            </a:extLst>
          </p:cNvPr>
          <p:cNvGraphicFramePr>
            <a:graphicFrameLocks/>
          </p:cNvGraphicFramePr>
          <p:nvPr>
            <p:extLst>
              <p:ext uri="{D42A27DB-BD31-4B8C-83A1-F6EECF244321}">
                <p14:modId xmlns:p14="http://schemas.microsoft.com/office/powerpoint/2010/main" val="409173734"/>
              </p:ext>
            </p:extLst>
          </p:nvPr>
        </p:nvGraphicFramePr>
        <p:xfrm>
          <a:off x="838200" y="4470391"/>
          <a:ext cx="5031322" cy="202248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207024251"/>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20D78B-A933-4065-93C3-C56B0BD480F6}"/>
              </a:ext>
            </a:extLst>
          </p:cNvPr>
          <p:cNvSpPr>
            <a:spLocks noGrp="1"/>
          </p:cNvSpPr>
          <p:nvPr>
            <p:ph type="title"/>
          </p:nvPr>
        </p:nvSpPr>
        <p:spPr/>
        <p:txBody>
          <a:bodyPr/>
          <a:lstStyle/>
          <a:p>
            <a:r>
              <a:rPr lang="en-GB" dirty="0"/>
              <a:t>Rel-17 and earlier</a:t>
            </a:r>
          </a:p>
        </p:txBody>
      </p:sp>
      <p:sp>
        <p:nvSpPr>
          <p:cNvPr id="3" name="Content Placeholder 2">
            <a:extLst>
              <a:ext uri="{FF2B5EF4-FFF2-40B4-BE49-F238E27FC236}">
                <a16:creationId xmlns:a16="http://schemas.microsoft.com/office/drawing/2014/main" id="{5D382532-BA59-4A5C-B71B-0499B256BBFB}"/>
              </a:ext>
            </a:extLst>
          </p:cNvPr>
          <p:cNvSpPr>
            <a:spLocks noGrp="1"/>
          </p:cNvSpPr>
          <p:nvPr>
            <p:ph idx="1"/>
          </p:nvPr>
        </p:nvSpPr>
        <p:spPr/>
        <p:txBody>
          <a:bodyPr/>
          <a:lstStyle/>
          <a:p>
            <a:r>
              <a:rPr lang="en-GB" sz="2400" dirty="0"/>
              <a:t>Remarks</a:t>
            </a:r>
            <a:endParaRPr lang="en-GB" sz="2000" dirty="0"/>
          </a:p>
          <a:p>
            <a:pPr lvl="1"/>
            <a:r>
              <a:rPr lang="en-GB" sz="2000" dirty="0"/>
              <a:t>NR: Around 20% increase in agreed CRs compared to last quarter after many quarters with steady decrease. Most CRs have very small impact. RAN2 Chair: See no reason for concerns, a potential reason is that current Quarter had two WG meetings with Maintenance Agenda. </a:t>
            </a:r>
          </a:p>
          <a:p>
            <a:pPr lvl="1"/>
            <a:r>
              <a:rPr lang="en-GB" sz="2000" dirty="0"/>
              <a:t>EUTRA: Not many CRs at all, and steady decrease in agreed CRs. Rel-17 IoT-NTN the dominant contributor. </a:t>
            </a:r>
          </a:p>
        </p:txBody>
      </p:sp>
    </p:spTree>
    <p:extLst>
      <p:ext uri="{BB962C8B-B14F-4D97-AF65-F5344CB8AC3E}">
        <p14:creationId xmlns:p14="http://schemas.microsoft.com/office/powerpoint/2010/main" val="1198701985"/>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Rel-18</a:t>
            </a:r>
          </a:p>
        </p:txBody>
      </p:sp>
      <p:sp>
        <p:nvSpPr>
          <p:cNvPr id="6" name="TextBox 5"/>
          <p:cNvSpPr txBox="1"/>
          <p:nvPr/>
        </p:nvSpPr>
        <p:spPr>
          <a:xfrm>
            <a:off x="8588661" y="1896600"/>
            <a:ext cx="2589170" cy="507831"/>
          </a:xfrm>
          <a:prstGeom prst="rect">
            <a:avLst/>
          </a:prstGeom>
          <a:noFill/>
          <a:ln>
            <a:solidFill>
              <a:schemeClr val="bg2">
                <a:lumMod val="90000"/>
              </a:schemeClr>
            </a:solidFill>
          </a:ln>
        </p:spPr>
        <p:txBody>
          <a:bodyPr wrap="none" rtlCol="0">
            <a:spAutoFit/>
          </a:bodyPr>
          <a:lstStyle/>
          <a:p>
            <a:r>
              <a:rPr lang="en-US" sz="900" dirty="0"/>
              <a:t>- Drafts include no of offline drafts on the </a:t>
            </a:r>
          </a:p>
          <a:p>
            <a:r>
              <a:rPr lang="en-US" sz="900" dirty="0"/>
              <a:t>   meeting server </a:t>
            </a:r>
          </a:p>
          <a:p>
            <a:r>
              <a:rPr lang="en-US" sz="900" dirty="0"/>
              <a:t>- </a:t>
            </a:r>
            <a:r>
              <a:rPr lang="en-US" sz="900" dirty="0" err="1"/>
              <a:t>Tdocs</a:t>
            </a:r>
            <a:r>
              <a:rPr lang="en-US" sz="900" dirty="0"/>
              <a:t> include both input </a:t>
            </a:r>
            <a:r>
              <a:rPr lang="en-US" sz="900" dirty="0" err="1"/>
              <a:t>tdocs</a:t>
            </a:r>
            <a:r>
              <a:rPr lang="en-US" sz="900" dirty="0"/>
              <a:t> and revisions. </a:t>
            </a:r>
          </a:p>
        </p:txBody>
      </p:sp>
      <p:graphicFrame>
        <p:nvGraphicFramePr>
          <p:cNvPr id="5" name="Chart 4">
            <a:extLst>
              <a:ext uri="{FF2B5EF4-FFF2-40B4-BE49-F238E27FC236}">
                <a16:creationId xmlns:a16="http://schemas.microsoft.com/office/drawing/2014/main" id="{21722B15-4AB1-473A-B34D-545DAA555721}"/>
              </a:ext>
            </a:extLst>
          </p:cNvPr>
          <p:cNvGraphicFramePr>
            <a:graphicFrameLocks/>
          </p:cNvGraphicFramePr>
          <p:nvPr>
            <p:extLst>
              <p:ext uri="{D42A27DB-BD31-4B8C-83A1-F6EECF244321}">
                <p14:modId xmlns:p14="http://schemas.microsoft.com/office/powerpoint/2010/main" val="1131536372"/>
              </p:ext>
            </p:extLst>
          </p:nvPr>
        </p:nvGraphicFramePr>
        <p:xfrm>
          <a:off x="296862" y="1690688"/>
          <a:ext cx="8204881" cy="3273425"/>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8" name="Chart 7">
            <a:extLst>
              <a:ext uri="{FF2B5EF4-FFF2-40B4-BE49-F238E27FC236}">
                <a16:creationId xmlns:a16="http://schemas.microsoft.com/office/drawing/2014/main" id="{21722B15-4AB1-473A-B34D-545DAA555721}"/>
              </a:ext>
            </a:extLst>
          </p:cNvPr>
          <p:cNvGraphicFramePr>
            <a:graphicFrameLocks/>
          </p:cNvGraphicFramePr>
          <p:nvPr>
            <p:extLst>
              <p:ext uri="{D42A27DB-BD31-4B8C-83A1-F6EECF244321}">
                <p14:modId xmlns:p14="http://schemas.microsoft.com/office/powerpoint/2010/main" val="310487933"/>
              </p:ext>
            </p:extLst>
          </p:nvPr>
        </p:nvGraphicFramePr>
        <p:xfrm>
          <a:off x="363917" y="4315968"/>
          <a:ext cx="8137825" cy="266090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918960588"/>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B77137-E5CC-4ABE-9B83-0CB10776EE19}"/>
              </a:ext>
            </a:extLst>
          </p:cNvPr>
          <p:cNvSpPr>
            <a:spLocks noGrp="1"/>
          </p:cNvSpPr>
          <p:nvPr>
            <p:ph type="title"/>
          </p:nvPr>
        </p:nvSpPr>
        <p:spPr/>
        <p:txBody>
          <a:bodyPr/>
          <a:lstStyle/>
          <a:p>
            <a:r>
              <a:rPr lang="en-GB" dirty="0"/>
              <a:t>Rel-18: RAN2 led items</a:t>
            </a:r>
          </a:p>
        </p:txBody>
      </p:sp>
      <p:graphicFrame>
        <p:nvGraphicFramePr>
          <p:cNvPr id="6" name="Table 5">
            <a:extLst>
              <a:ext uri="{FF2B5EF4-FFF2-40B4-BE49-F238E27FC236}">
                <a16:creationId xmlns:a16="http://schemas.microsoft.com/office/drawing/2014/main" id="{9FD6C018-E377-45DB-92DF-42A8F4FCE398}"/>
              </a:ext>
            </a:extLst>
          </p:cNvPr>
          <p:cNvGraphicFramePr>
            <a:graphicFrameLocks noGrp="1"/>
          </p:cNvGraphicFramePr>
          <p:nvPr>
            <p:extLst>
              <p:ext uri="{D42A27DB-BD31-4B8C-83A1-F6EECF244321}">
                <p14:modId xmlns:p14="http://schemas.microsoft.com/office/powerpoint/2010/main" val="2566396300"/>
              </p:ext>
            </p:extLst>
          </p:nvPr>
        </p:nvGraphicFramePr>
        <p:xfrm>
          <a:off x="722376" y="2094294"/>
          <a:ext cx="9902952" cy="3059747"/>
        </p:xfrm>
        <a:graphic>
          <a:graphicData uri="http://schemas.openxmlformats.org/drawingml/2006/table">
            <a:tbl>
              <a:tblPr firstRow="1" firstCol="1" bandRow="1"/>
              <a:tblGrid>
                <a:gridCol w="646675">
                  <a:extLst>
                    <a:ext uri="{9D8B030D-6E8A-4147-A177-3AD203B41FA5}">
                      <a16:colId xmlns:a16="http://schemas.microsoft.com/office/drawing/2014/main" val="20000"/>
                    </a:ext>
                  </a:extLst>
                </a:gridCol>
                <a:gridCol w="3443374">
                  <a:extLst>
                    <a:ext uri="{9D8B030D-6E8A-4147-A177-3AD203B41FA5}">
                      <a16:colId xmlns:a16="http://schemas.microsoft.com/office/drawing/2014/main" val="20001"/>
                    </a:ext>
                  </a:extLst>
                </a:gridCol>
                <a:gridCol w="981198">
                  <a:extLst>
                    <a:ext uri="{9D8B030D-6E8A-4147-A177-3AD203B41FA5}">
                      <a16:colId xmlns:a16="http://schemas.microsoft.com/office/drawing/2014/main" val="20002"/>
                    </a:ext>
                  </a:extLst>
                </a:gridCol>
                <a:gridCol w="722900">
                  <a:extLst>
                    <a:ext uri="{9D8B030D-6E8A-4147-A177-3AD203B41FA5}">
                      <a16:colId xmlns:a16="http://schemas.microsoft.com/office/drawing/2014/main" val="20003"/>
                    </a:ext>
                  </a:extLst>
                </a:gridCol>
                <a:gridCol w="405360">
                  <a:extLst>
                    <a:ext uri="{9D8B030D-6E8A-4147-A177-3AD203B41FA5}">
                      <a16:colId xmlns:a16="http://schemas.microsoft.com/office/drawing/2014/main" val="20004"/>
                    </a:ext>
                  </a:extLst>
                </a:gridCol>
                <a:gridCol w="695069">
                  <a:extLst>
                    <a:ext uri="{9D8B030D-6E8A-4147-A177-3AD203B41FA5}">
                      <a16:colId xmlns:a16="http://schemas.microsoft.com/office/drawing/2014/main" val="20005"/>
                    </a:ext>
                  </a:extLst>
                </a:gridCol>
                <a:gridCol w="466076">
                  <a:extLst>
                    <a:ext uri="{9D8B030D-6E8A-4147-A177-3AD203B41FA5}">
                      <a16:colId xmlns:a16="http://schemas.microsoft.com/office/drawing/2014/main" val="20006"/>
                    </a:ext>
                  </a:extLst>
                </a:gridCol>
                <a:gridCol w="2542300">
                  <a:extLst>
                    <a:ext uri="{9D8B030D-6E8A-4147-A177-3AD203B41FA5}">
                      <a16:colId xmlns:a16="http://schemas.microsoft.com/office/drawing/2014/main" val="20007"/>
                    </a:ext>
                  </a:extLst>
                </a:gridCol>
              </a:tblGrid>
              <a:tr h="255907">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a:lnSpc>
                          <a:spcPct val="107000"/>
                        </a:lnSpc>
                        <a:spcAft>
                          <a:spcPts val="800"/>
                        </a:spcAft>
                      </a:pPr>
                      <a:r>
                        <a:rPr lang="en-GB" sz="1000" dirty="0"/>
                        <a:t>UID</a:t>
                      </a:r>
                    </a:p>
                  </a:txBody>
                  <a:tcPr marL="36003" marR="36003"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9BBB59"/>
                    </a:solidFill>
                  </a:tcP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a:lnSpc>
                          <a:spcPct val="107000"/>
                        </a:lnSpc>
                        <a:spcAft>
                          <a:spcPts val="800"/>
                        </a:spcAft>
                      </a:pPr>
                      <a:r>
                        <a:rPr lang="en-GB" sz="1000" dirty="0"/>
                        <a:t>Name</a:t>
                      </a:r>
                    </a:p>
                  </a:txBody>
                  <a:tcPr marL="36003" marR="36003"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9BBB59"/>
                    </a:solidFill>
                  </a:tcP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a:lnSpc>
                          <a:spcPct val="107000"/>
                        </a:lnSpc>
                        <a:spcAft>
                          <a:spcPts val="800"/>
                        </a:spcAft>
                      </a:pPr>
                      <a:r>
                        <a:rPr lang="en-GB" sz="1000" dirty="0"/>
                        <a:t>Acronym</a:t>
                      </a:r>
                    </a:p>
                  </a:txBody>
                  <a:tcPr marL="36003" marR="36003"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9BBB59"/>
                    </a:solidFill>
                  </a:tcP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a:lnSpc>
                          <a:spcPct val="107000"/>
                        </a:lnSpc>
                        <a:spcAft>
                          <a:spcPts val="800"/>
                        </a:spcAft>
                      </a:pPr>
                      <a:r>
                        <a:rPr lang="en-GB" sz="1000" dirty="0"/>
                        <a:t>Target </a:t>
                      </a:r>
                    </a:p>
                  </a:txBody>
                  <a:tcPr marL="36003" marR="36003" marT="0" marB="0" anchor="ctr">
                    <a:lnL w="12700" cmpd="sng">
                      <a:solidFill>
                        <a:sysClr val="window" lastClr="FFFFFF"/>
                      </a:solidFill>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9BBB59"/>
                    </a:solidFill>
                  </a:tcP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a:lnSpc>
                          <a:spcPct val="107000"/>
                        </a:lnSpc>
                        <a:spcAft>
                          <a:spcPts val="800"/>
                        </a:spcAft>
                      </a:pPr>
                      <a:r>
                        <a:rPr lang="en-GB" sz="1000" dirty="0"/>
                        <a:t>Old %</a:t>
                      </a:r>
                    </a:p>
                  </a:txBody>
                  <a:tcPr marL="36003" marR="36003" marT="0" marB="0" anchor="ctr">
                    <a:lnL w="12700" cmpd="sng">
                      <a:solidFill>
                        <a:sysClr val="window" lastClr="FFFFFF"/>
                      </a:solidFill>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9BBB59"/>
                    </a:solidFill>
                  </a:tcP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a:lnSpc>
                          <a:spcPct val="107000"/>
                        </a:lnSpc>
                        <a:spcAft>
                          <a:spcPts val="800"/>
                        </a:spcAft>
                      </a:pPr>
                      <a:r>
                        <a:rPr lang="en-GB" sz="1000" b="1" kern="1200" dirty="0">
                          <a:solidFill>
                            <a:schemeClr val="lt1"/>
                          </a:solidFill>
                          <a:latin typeface="+mn-lt"/>
                          <a:ea typeface="+mn-ea"/>
                          <a:cs typeface="+mn-cs"/>
                        </a:rPr>
                        <a:t>WID</a:t>
                      </a:r>
                      <a:endParaRPr lang="en-GB" sz="1000" dirty="0">
                        <a:solidFill>
                          <a:srgbClr val="FF0000"/>
                        </a:solidFill>
                      </a:endParaRPr>
                    </a:p>
                  </a:txBody>
                  <a:tcPr marL="36003" marR="36003" marT="0" marB="0" anchor="ctr">
                    <a:lnL w="12700" cmpd="sng">
                      <a:solidFill>
                        <a:sysClr val="window" lastClr="FFFFFF"/>
                      </a:solidFill>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9BBB59"/>
                    </a:solidFill>
                  </a:tcP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a:lnSpc>
                          <a:spcPct val="107000"/>
                        </a:lnSpc>
                        <a:spcAft>
                          <a:spcPts val="800"/>
                        </a:spcAft>
                      </a:pPr>
                      <a:r>
                        <a:rPr lang="en-GB" sz="1000" dirty="0">
                          <a:solidFill>
                            <a:srgbClr val="FF0000"/>
                          </a:solidFill>
                        </a:rPr>
                        <a:t>New %</a:t>
                      </a:r>
                      <a:endParaRPr lang="en-GB" sz="1000" b="1" kern="1200" dirty="0">
                        <a:solidFill>
                          <a:schemeClr val="lt1"/>
                        </a:solidFill>
                        <a:latin typeface="+mn-lt"/>
                        <a:ea typeface="+mn-ea"/>
                        <a:cs typeface="+mn-cs"/>
                      </a:endParaRPr>
                    </a:p>
                  </a:txBody>
                  <a:tcPr marL="36003" marR="36003"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9BBB59"/>
                    </a:solidFill>
                  </a:tcP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a:lnSpc>
                          <a:spcPct val="107000"/>
                        </a:lnSpc>
                        <a:spcAft>
                          <a:spcPts val="800"/>
                        </a:spcAft>
                      </a:pPr>
                      <a:r>
                        <a:rPr lang="en-GB" sz="1000" dirty="0">
                          <a:solidFill>
                            <a:srgbClr val="FF0000"/>
                          </a:solidFill>
                        </a:rPr>
                        <a:t>Change or comment</a:t>
                      </a:r>
                    </a:p>
                  </a:txBody>
                  <a:tcPr marL="36003" marR="36003"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9BBB59"/>
                    </a:solidFill>
                  </a:tcPr>
                </a:tc>
                <a:extLst>
                  <a:ext uri="{0D108BD9-81ED-4DB2-BD59-A6C34878D82A}">
                    <a16:rowId xmlns:a16="http://schemas.microsoft.com/office/drawing/2014/main" val="10000"/>
                  </a:ext>
                </a:extLst>
              </a:tr>
              <a:tr h="228600">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fontAlgn="b"/>
                      <a:r>
                        <a:rPr lang="en-GB" sz="1000" b="1" i="0" u="none" strike="noStrike" dirty="0">
                          <a:solidFill>
                            <a:schemeClr val="bg1"/>
                          </a:solidFill>
                          <a:effectLst/>
                          <a:latin typeface="+mn-lt"/>
                        </a:rPr>
                        <a:t>941106</a:t>
                      </a:r>
                    </a:p>
                  </a:txBody>
                  <a:tcPr marL="6350" marR="6350" marT="6350" marB="0" anchor="b">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b"/>
                      <a:r>
                        <a:rPr lang="fr-FR" sz="1000" b="1" i="0" u="none" strike="noStrike" dirty="0" err="1">
                          <a:solidFill>
                            <a:srgbClr val="000000"/>
                          </a:solidFill>
                          <a:effectLst/>
                          <a:latin typeface="+mn-lt"/>
                        </a:rPr>
                        <a:t>Core</a:t>
                      </a:r>
                      <a:r>
                        <a:rPr lang="fr-FR" sz="1000" b="1" i="0" u="none" strike="noStrike" dirty="0">
                          <a:solidFill>
                            <a:srgbClr val="000000"/>
                          </a:solidFill>
                          <a:effectLst/>
                          <a:latin typeface="+mn-lt"/>
                        </a:rPr>
                        <a:t> part: NR NTN (Non-</a:t>
                      </a:r>
                      <a:r>
                        <a:rPr lang="fr-FR" sz="1000" b="1" i="0" u="none" strike="noStrike" dirty="0" err="1">
                          <a:solidFill>
                            <a:srgbClr val="000000"/>
                          </a:solidFill>
                          <a:effectLst/>
                          <a:latin typeface="+mn-lt"/>
                        </a:rPr>
                        <a:t>Terrestrial</a:t>
                      </a:r>
                      <a:r>
                        <a:rPr lang="fr-FR" sz="1000" b="1" i="0" u="none" strike="noStrike" dirty="0">
                          <a:solidFill>
                            <a:srgbClr val="000000"/>
                          </a:solidFill>
                          <a:effectLst/>
                          <a:latin typeface="+mn-lt"/>
                        </a:rPr>
                        <a:t> Networks) </a:t>
                      </a:r>
                      <a:r>
                        <a:rPr lang="fr-FR" sz="1000" b="1" i="0" u="none" strike="noStrike" dirty="0" err="1">
                          <a:solidFill>
                            <a:srgbClr val="000000"/>
                          </a:solidFill>
                          <a:effectLst/>
                          <a:latin typeface="+mn-lt"/>
                        </a:rPr>
                        <a:t>enhancements</a:t>
                      </a:r>
                      <a:endParaRPr lang="fr-FR" sz="1000" b="1" i="0" u="none" strike="noStrike" dirty="0">
                        <a:solidFill>
                          <a:srgbClr val="000000"/>
                        </a:solidFill>
                        <a:effectLst/>
                        <a:latin typeface="+mn-lt"/>
                      </a:endParaRPr>
                    </a:p>
                  </a:txBody>
                  <a:tcPr marL="6350" marR="6350" marT="6350" marB="0" anchor="b">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en-GB" sz="900" b="0" i="0" u="none" strike="noStrike" dirty="0" err="1">
                          <a:solidFill>
                            <a:srgbClr val="000000"/>
                          </a:solidFill>
                          <a:effectLst/>
                          <a:latin typeface="+mn-lt"/>
                        </a:rPr>
                        <a:t>NR_NTN_enh</a:t>
                      </a:r>
                      <a:r>
                        <a:rPr lang="en-GB" sz="900" b="0" i="0" u="none" strike="noStrike" dirty="0">
                          <a:solidFill>
                            <a:srgbClr val="000000"/>
                          </a:solidFill>
                          <a:effectLst/>
                          <a:latin typeface="+mn-lt"/>
                        </a:rPr>
                        <a:t>-Core</a:t>
                      </a:r>
                    </a:p>
                  </a:txBody>
                  <a:tcPr marL="6350" marR="6350" marT="6350" marB="0" anchor="b">
                    <a:lnL w="12700" cmpd="sng">
                      <a:solidFill>
                        <a:sysClr val="window" lastClr="FFFFFF"/>
                      </a:solidFill>
                    </a:lnL>
                    <a:lnR w="12700" cap="flat" cmpd="sng" algn="ctr">
                      <a:solidFill>
                        <a:sysClr val="window" lastClr="FFFFFF"/>
                      </a:solidFill>
                      <a:prstDash val="solid"/>
                      <a:round/>
                      <a:headEnd type="none" w="med" len="med"/>
                      <a:tailEnd type="none" w="med" len="med"/>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tc>
                  <a:txBody>
                    <a:bodyPr/>
                    <a:lstStyle/>
                    <a:p>
                      <a:pPr algn="r" fontAlgn="b"/>
                      <a:r>
                        <a:rPr lang="en-GB" sz="900" b="0" i="0" u="none" strike="noStrike" dirty="0">
                          <a:solidFill>
                            <a:srgbClr val="000000"/>
                          </a:solidFill>
                          <a:effectLst/>
                          <a:latin typeface="Arial" panose="020B0604020202020204" pitchFamily="34" charset="0"/>
                        </a:rPr>
                        <a:t>12/2023</a:t>
                      </a:r>
                    </a:p>
                  </a:txBody>
                  <a:tcPr marL="6350" marR="6350" marT="6350" marB="0" anchor="b">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tc>
                  <a:txBody>
                    <a:bodyPr/>
                    <a:lstStyle/>
                    <a:p>
                      <a:pPr algn="r" fontAlgn="b"/>
                      <a:r>
                        <a:rPr lang="en-GB" sz="900" b="0" i="0" u="none" strike="noStrike" dirty="0">
                          <a:solidFill>
                            <a:srgbClr val="000000"/>
                          </a:solidFill>
                          <a:effectLst/>
                          <a:latin typeface="Arial" panose="020B0604020202020204" pitchFamily="34" charset="0"/>
                        </a:rPr>
                        <a:t>35%</a:t>
                      </a:r>
                    </a:p>
                  </a:txBody>
                  <a:tcPr marL="6350" marR="6350" marT="6350" marB="0" anchor="b">
                    <a:lnL w="12700" cmpd="sng">
                      <a:solidFill>
                        <a:sysClr val="window" lastClr="FFFFFF"/>
                      </a:solidFill>
                    </a:lnL>
                    <a:lnR w="12700" cap="flat" cmpd="sng" algn="ctr">
                      <a:solidFill>
                        <a:sysClr val="window" lastClr="FFFFFF"/>
                      </a:solidFill>
                      <a:prstDash val="solid"/>
                      <a:round/>
                      <a:headEnd type="none" w="med" len="med"/>
                      <a:tailEnd type="none" w="med" len="med"/>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tc>
                  <a:txBody>
                    <a:bodyPr/>
                    <a:lstStyle/>
                    <a:p>
                      <a:pPr algn="ctr" fontAlgn="b"/>
                      <a:r>
                        <a:rPr lang="en-GB" sz="900" b="0" i="0" u="sng" strike="noStrike" dirty="0">
                          <a:solidFill>
                            <a:srgbClr val="0563C1"/>
                          </a:solidFill>
                          <a:effectLst/>
                          <a:latin typeface="Calibri" panose="020F0502020204030204" pitchFamily="34" charset="0"/>
                        </a:rPr>
                        <a:t>RP-230809</a:t>
                      </a:r>
                    </a:p>
                  </a:txBody>
                  <a:tcPr marL="6350" marR="6350" marT="6350" marB="0" anchor="b">
                    <a:lnL w="12700" cap="flat" cmpd="sng" algn="ctr">
                      <a:solidFill>
                        <a:sysClr val="window" lastClr="FFFFFF"/>
                      </a:solidFill>
                      <a:prstDash val="solid"/>
                      <a:round/>
                      <a:headEnd type="none" w="med" len="med"/>
                      <a:tailEnd type="none" w="med" len="med"/>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lnSpc>
                          <a:spcPct val="107000"/>
                        </a:lnSpc>
                        <a:spcAft>
                          <a:spcPts val="800"/>
                        </a:spcAft>
                      </a:pPr>
                      <a:r>
                        <a:rPr lang="en-GB" sz="1000" dirty="0">
                          <a:solidFill>
                            <a:srgbClr val="FF0000"/>
                          </a:solidFill>
                          <a:latin typeface="+mn-lt"/>
                        </a:rPr>
                        <a:t>60%</a:t>
                      </a:r>
                    </a:p>
                  </a:txBody>
                  <a:tcPr marL="36003" marR="36003" marT="0" marB="0" anchor="ctr">
                    <a:lnL w="12700" cap="flat" cmpd="sng" algn="ctr">
                      <a:solidFill>
                        <a:sysClr val="window" lastClr="FFFFFF"/>
                      </a:solidFill>
                      <a:prstDash val="solid"/>
                      <a:round/>
                      <a:headEnd type="none" w="med" len="med"/>
                      <a:tailEnd type="none" w="med" len="med"/>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000" dirty="0">
                          <a:solidFill>
                            <a:srgbClr val="FF0000"/>
                          </a:solidFill>
                          <a:latin typeface="+mn-lt"/>
                        </a:rPr>
                        <a:t>--</a:t>
                      </a:r>
                    </a:p>
                  </a:txBody>
                  <a:tcPr marL="36003" marR="36003" marT="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extLst>
                  <a:ext uri="{0D108BD9-81ED-4DB2-BD59-A6C34878D82A}">
                    <a16:rowId xmlns:a16="http://schemas.microsoft.com/office/drawing/2014/main" val="10001"/>
                  </a:ext>
                </a:extLst>
              </a:tr>
              <a:tr h="228600">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fontAlgn="b"/>
                      <a:r>
                        <a:rPr lang="en-GB" sz="1000" b="1" i="0" u="none" strike="noStrike" dirty="0">
                          <a:solidFill>
                            <a:schemeClr val="bg1"/>
                          </a:solidFill>
                          <a:effectLst/>
                          <a:latin typeface="+mn-lt"/>
                        </a:rPr>
                        <a:t>940104</a:t>
                      </a:r>
                    </a:p>
                  </a:txBody>
                  <a:tcPr marL="6350" marR="6350" marT="635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b"/>
                      <a:r>
                        <a:rPr lang="en-GB" sz="1000" b="1" i="0" u="none" strike="noStrike" dirty="0">
                          <a:solidFill>
                            <a:srgbClr val="000000"/>
                          </a:solidFill>
                          <a:effectLst/>
                          <a:latin typeface="+mn-lt"/>
                        </a:rPr>
                        <a:t>Core part: IoT (Internet of Things) NTN (non-terrestrial network) enhancements</a:t>
                      </a:r>
                    </a:p>
                  </a:txBody>
                  <a:tcPr marL="6350" marR="6350" marT="635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en-GB" sz="900" b="0" i="0" u="none" strike="noStrike" dirty="0" err="1">
                          <a:solidFill>
                            <a:srgbClr val="000000"/>
                          </a:solidFill>
                          <a:effectLst/>
                          <a:latin typeface="+mn-lt"/>
                        </a:rPr>
                        <a:t>IoT_NTN_enh</a:t>
                      </a:r>
                      <a:r>
                        <a:rPr lang="en-GB" sz="900" b="0" i="0" u="none" strike="noStrike" dirty="0">
                          <a:solidFill>
                            <a:srgbClr val="000000"/>
                          </a:solidFill>
                          <a:effectLst/>
                          <a:latin typeface="+mn-lt"/>
                        </a:rPr>
                        <a:t>-Core</a:t>
                      </a:r>
                    </a:p>
                  </a:txBody>
                  <a:tcPr marL="6350" marR="6350" marT="6350" marB="0" anchor="b">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20000"/>
                      </a:srgbClr>
                    </a:solidFill>
                  </a:tcPr>
                </a:tc>
                <a:tc>
                  <a:txBody>
                    <a:bodyPr/>
                    <a:lstStyle/>
                    <a:p>
                      <a:pPr algn="r" fontAlgn="b"/>
                      <a:r>
                        <a:rPr lang="en-GB" sz="900" b="0" i="0" u="none" strike="noStrike" dirty="0">
                          <a:solidFill>
                            <a:srgbClr val="000000"/>
                          </a:solidFill>
                          <a:effectLst/>
                          <a:latin typeface="Arial" panose="020B0604020202020204" pitchFamily="34" charset="0"/>
                        </a:rPr>
                        <a:t>12/2023</a:t>
                      </a:r>
                    </a:p>
                  </a:txBody>
                  <a:tcPr marL="6350" marR="6350" marT="635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20000"/>
                      </a:srgbClr>
                    </a:solidFill>
                  </a:tcPr>
                </a:tc>
                <a:tc>
                  <a:txBody>
                    <a:bodyPr/>
                    <a:lstStyle/>
                    <a:p>
                      <a:pPr algn="r" fontAlgn="b"/>
                      <a:r>
                        <a:rPr lang="en-GB" sz="900" b="0" i="0" u="none" strike="noStrike" dirty="0">
                          <a:solidFill>
                            <a:srgbClr val="000000"/>
                          </a:solidFill>
                          <a:effectLst/>
                          <a:latin typeface="Arial" panose="020B0604020202020204" pitchFamily="34" charset="0"/>
                        </a:rPr>
                        <a:t>50%</a:t>
                      </a:r>
                    </a:p>
                  </a:txBody>
                  <a:tcPr marL="6350" marR="6350" marT="6350" marB="0" anchor="b">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20000"/>
                      </a:srgbClr>
                    </a:solidFill>
                  </a:tcPr>
                </a:tc>
                <a:tc>
                  <a:txBody>
                    <a:bodyPr/>
                    <a:lstStyle/>
                    <a:p>
                      <a:pPr algn="ctr" fontAlgn="b"/>
                      <a:r>
                        <a:rPr lang="en-GB" sz="900" b="0" i="0" u="sng" strike="noStrike" dirty="0">
                          <a:solidFill>
                            <a:srgbClr val="0563C1"/>
                          </a:solidFill>
                          <a:effectLst/>
                          <a:latin typeface="Calibri" panose="020F0502020204030204" pitchFamily="34" charset="0"/>
                          <a:hlinkClick r:id="rId3"/>
                        </a:rPr>
                        <a:t>RP-223519</a:t>
                      </a:r>
                      <a:endParaRPr lang="en-GB" sz="900" b="0" i="0" u="sng" strike="noStrike" dirty="0">
                        <a:solidFill>
                          <a:srgbClr val="0563C1"/>
                        </a:solidFill>
                        <a:effectLst/>
                        <a:latin typeface="Calibri" panose="020F0502020204030204" pitchFamily="34" charset="0"/>
                      </a:endParaRPr>
                    </a:p>
                  </a:txBody>
                  <a:tcPr marL="6350" marR="6350" marT="6350" marB="0" anchor="b">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lnSpc>
                          <a:spcPct val="107000"/>
                        </a:lnSpc>
                        <a:spcAft>
                          <a:spcPts val="800"/>
                        </a:spcAft>
                      </a:pPr>
                      <a:r>
                        <a:rPr lang="en-GB" sz="1000" dirty="0">
                          <a:solidFill>
                            <a:srgbClr val="FF0000"/>
                          </a:solidFill>
                          <a:latin typeface="+mn-lt"/>
                        </a:rPr>
                        <a:t>65%</a:t>
                      </a:r>
                    </a:p>
                  </a:txBody>
                  <a:tcPr marL="36003" marR="36003" marT="0" marB="0" anchor="ctr">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000" dirty="0">
                          <a:solidFill>
                            <a:srgbClr val="FF0000"/>
                          </a:solidFill>
                          <a:latin typeface="+mn-lt"/>
                        </a:rPr>
                        <a:t>--</a:t>
                      </a:r>
                    </a:p>
                  </a:txBody>
                  <a:tcPr marL="36003" marR="36003"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20000"/>
                      </a:srgbClr>
                    </a:solidFill>
                  </a:tcPr>
                </a:tc>
                <a:extLst>
                  <a:ext uri="{0D108BD9-81ED-4DB2-BD59-A6C34878D82A}">
                    <a16:rowId xmlns:a16="http://schemas.microsoft.com/office/drawing/2014/main" val="10002"/>
                  </a:ext>
                </a:extLst>
              </a:tr>
              <a:tr h="283847">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fontAlgn="b"/>
                      <a:r>
                        <a:rPr lang="en-GB" sz="1000" b="1" i="0" u="none" strike="noStrike" dirty="0">
                          <a:solidFill>
                            <a:schemeClr val="bg1"/>
                          </a:solidFill>
                          <a:effectLst/>
                          <a:latin typeface="+mn-lt"/>
                        </a:rPr>
                        <a:t>941105</a:t>
                      </a:r>
                    </a:p>
                  </a:txBody>
                  <a:tcPr marL="6350" marR="6350" marT="635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b"/>
                      <a:r>
                        <a:rPr lang="en-GB" sz="1000" b="1" i="0" u="none" strike="noStrike" dirty="0">
                          <a:solidFill>
                            <a:srgbClr val="000000"/>
                          </a:solidFill>
                          <a:effectLst/>
                          <a:latin typeface="+mn-lt"/>
                        </a:rPr>
                        <a:t>Core part: NR support for UAV (</a:t>
                      </a:r>
                      <a:r>
                        <a:rPr lang="en-GB" sz="1000" b="1" i="0" u="none" strike="noStrike" dirty="0" err="1">
                          <a:solidFill>
                            <a:srgbClr val="000000"/>
                          </a:solidFill>
                          <a:effectLst/>
                          <a:latin typeface="+mn-lt"/>
                        </a:rPr>
                        <a:t>Uncrewed</a:t>
                      </a:r>
                      <a:r>
                        <a:rPr lang="en-GB" sz="1000" b="1" i="0" u="none" strike="noStrike" dirty="0">
                          <a:solidFill>
                            <a:srgbClr val="000000"/>
                          </a:solidFill>
                          <a:effectLst/>
                          <a:latin typeface="+mn-lt"/>
                        </a:rPr>
                        <a:t> Aerial Vehicles)</a:t>
                      </a:r>
                    </a:p>
                  </a:txBody>
                  <a:tcPr marL="6350" marR="6350" marT="635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en-GB" sz="900" b="0" i="0" u="none" strike="noStrike">
                          <a:solidFill>
                            <a:srgbClr val="000000"/>
                          </a:solidFill>
                          <a:effectLst/>
                          <a:latin typeface="+mn-lt"/>
                        </a:rPr>
                        <a:t>NR_UAV-Core</a:t>
                      </a:r>
                    </a:p>
                  </a:txBody>
                  <a:tcPr marL="6350" marR="6350" marT="6350" marB="0" anchor="b">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tc>
                  <a:txBody>
                    <a:bodyPr/>
                    <a:lstStyle/>
                    <a:p>
                      <a:pPr algn="r" fontAlgn="b"/>
                      <a:r>
                        <a:rPr lang="en-GB" sz="900" b="0" i="0" u="none" strike="noStrike" dirty="0">
                          <a:solidFill>
                            <a:srgbClr val="000000"/>
                          </a:solidFill>
                          <a:effectLst/>
                          <a:latin typeface="Arial" panose="020B0604020202020204" pitchFamily="34" charset="0"/>
                        </a:rPr>
                        <a:t>12/2023</a:t>
                      </a:r>
                    </a:p>
                  </a:txBody>
                  <a:tcPr marL="6350" marR="6350" marT="635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tc>
                  <a:txBody>
                    <a:bodyPr/>
                    <a:lstStyle/>
                    <a:p>
                      <a:pPr algn="r" fontAlgn="b"/>
                      <a:r>
                        <a:rPr lang="en-GB" sz="900" b="0" i="0" u="none" strike="noStrike" dirty="0">
                          <a:solidFill>
                            <a:srgbClr val="000000"/>
                          </a:solidFill>
                          <a:effectLst/>
                          <a:latin typeface="Arial" panose="020B0604020202020204" pitchFamily="34" charset="0"/>
                        </a:rPr>
                        <a:t>40%</a:t>
                      </a:r>
                    </a:p>
                  </a:txBody>
                  <a:tcPr marL="6350" marR="6350" marT="6350" marB="0" anchor="b">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tc>
                  <a:txBody>
                    <a:bodyPr/>
                    <a:lstStyle/>
                    <a:p>
                      <a:pPr algn="ctr" fontAlgn="b"/>
                      <a:r>
                        <a:rPr lang="en-GB" sz="900" b="0" i="0" u="sng" strike="noStrike" dirty="0">
                          <a:solidFill>
                            <a:srgbClr val="0563C1"/>
                          </a:solidFill>
                          <a:effectLst/>
                          <a:latin typeface="Calibri" panose="020F0502020204030204" pitchFamily="34" charset="0"/>
                        </a:rPr>
                        <a:t>RP-230782</a:t>
                      </a:r>
                    </a:p>
                  </a:txBody>
                  <a:tcPr marL="6350" marR="6350" marT="6350" marB="0" anchor="b">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lnSpc>
                          <a:spcPct val="107000"/>
                        </a:lnSpc>
                        <a:spcAft>
                          <a:spcPts val="800"/>
                        </a:spcAft>
                      </a:pPr>
                      <a:r>
                        <a:rPr lang="en-GB" sz="1000" dirty="0">
                          <a:solidFill>
                            <a:srgbClr val="FF0000"/>
                          </a:solidFill>
                          <a:latin typeface="+mn-lt"/>
                        </a:rPr>
                        <a:t>60%</a:t>
                      </a:r>
                    </a:p>
                  </a:txBody>
                  <a:tcPr marL="36003" marR="36003" marT="0" marB="0" anchor="ctr">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000" dirty="0">
                          <a:solidFill>
                            <a:srgbClr val="FF0000"/>
                          </a:solidFill>
                          <a:latin typeface="+mn-lt"/>
                        </a:rPr>
                        <a:t>--</a:t>
                      </a:r>
                    </a:p>
                  </a:txBody>
                  <a:tcPr marL="36003" marR="36003"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extLst>
                  <a:ext uri="{0D108BD9-81ED-4DB2-BD59-A6C34878D82A}">
                    <a16:rowId xmlns:a16="http://schemas.microsoft.com/office/drawing/2014/main" val="10003"/>
                  </a:ext>
                </a:extLst>
              </a:tr>
              <a:tr h="228600">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fontAlgn="b"/>
                      <a:r>
                        <a:rPr lang="en-GB" sz="1000" b="1" i="0" u="none" strike="noStrike">
                          <a:solidFill>
                            <a:schemeClr val="bg1"/>
                          </a:solidFill>
                          <a:effectLst/>
                          <a:latin typeface="+mn-lt"/>
                        </a:rPr>
                        <a:t>941102</a:t>
                      </a:r>
                    </a:p>
                  </a:txBody>
                  <a:tcPr marL="6350" marR="6350" marT="635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b"/>
                      <a:r>
                        <a:rPr lang="en-GB" sz="1000" b="1" i="0" u="none" strike="noStrike" dirty="0">
                          <a:solidFill>
                            <a:srgbClr val="000000"/>
                          </a:solidFill>
                          <a:effectLst/>
                          <a:latin typeface="+mn-lt"/>
                        </a:rPr>
                        <a:t>Core part: NR </a:t>
                      </a:r>
                      <a:r>
                        <a:rPr lang="en-GB" sz="1000" b="1" i="0" u="none" strike="noStrike" dirty="0" err="1">
                          <a:solidFill>
                            <a:srgbClr val="000000"/>
                          </a:solidFill>
                          <a:effectLst/>
                          <a:latin typeface="+mn-lt"/>
                        </a:rPr>
                        <a:t>sidelink</a:t>
                      </a:r>
                      <a:r>
                        <a:rPr lang="en-GB" sz="1000" b="1" i="0" u="none" strike="noStrike" dirty="0">
                          <a:solidFill>
                            <a:srgbClr val="000000"/>
                          </a:solidFill>
                          <a:effectLst/>
                          <a:latin typeface="+mn-lt"/>
                        </a:rPr>
                        <a:t> relay enhancements</a:t>
                      </a:r>
                    </a:p>
                  </a:txBody>
                  <a:tcPr marL="6350" marR="6350" marT="635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en-GB" sz="900" b="0" i="0" u="none" strike="noStrike">
                          <a:solidFill>
                            <a:srgbClr val="000000"/>
                          </a:solidFill>
                          <a:effectLst/>
                          <a:latin typeface="+mn-lt"/>
                        </a:rPr>
                        <a:t>NR_SL_relay_enh-Core</a:t>
                      </a:r>
                    </a:p>
                  </a:txBody>
                  <a:tcPr marL="6350" marR="6350" marT="6350" marB="0" anchor="b">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20000"/>
                      </a:srgbClr>
                    </a:solidFill>
                  </a:tcPr>
                </a:tc>
                <a:tc>
                  <a:txBody>
                    <a:bodyPr/>
                    <a:lstStyle/>
                    <a:p>
                      <a:pPr algn="r" fontAlgn="b"/>
                      <a:r>
                        <a:rPr lang="en-GB" sz="900" b="0" i="0" u="none" strike="noStrike" dirty="0">
                          <a:solidFill>
                            <a:srgbClr val="000000"/>
                          </a:solidFill>
                          <a:effectLst/>
                          <a:latin typeface="Arial" panose="020B0604020202020204" pitchFamily="34" charset="0"/>
                        </a:rPr>
                        <a:t>12/2023</a:t>
                      </a:r>
                    </a:p>
                  </a:txBody>
                  <a:tcPr marL="6350" marR="6350" marT="635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20000"/>
                      </a:srgbClr>
                    </a:solidFill>
                  </a:tcPr>
                </a:tc>
                <a:tc>
                  <a:txBody>
                    <a:bodyPr/>
                    <a:lstStyle/>
                    <a:p>
                      <a:pPr algn="r" fontAlgn="b"/>
                      <a:r>
                        <a:rPr lang="en-GB" sz="900" b="0" i="0" u="none" strike="noStrike" dirty="0">
                          <a:solidFill>
                            <a:srgbClr val="000000"/>
                          </a:solidFill>
                          <a:effectLst/>
                          <a:latin typeface="Arial" panose="020B0604020202020204" pitchFamily="34" charset="0"/>
                        </a:rPr>
                        <a:t>50%</a:t>
                      </a:r>
                    </a:p>
                  </a:txBody>
                  <a:tcPr marL="6350" marR="6350" marT="6350" marB="0" anchor="b">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20000"/>
                      </a:srgbClr>
                    </a:solidFill>
                  </a:tcPr>
                </a:tc>
                <a:tc>
                  <a:txBody>
                    <a:bodyPr/>
                    <a:lstStyle/>
                    <a:p>
                      <a:pPr algn="ctr" fontAlgn="b"/>
                      <a:r>
                        <a:rPr lang="en-GB" sz="900" b="0" i="0" u="sng" strike="noStrike" dirty="0">
                          <a:solidFill>
                            <a:srgbClr val="0563C1"/>
                          </a:solidFill>
                          <a:effectLst/>
                          <a:latin typeface="Calibri" panose="020F0502020204030204" pitchFamily="34" charset="0"/>
                        </a:rPr>
                        <a:t>RP-223501</a:t>
                      </a:r>
                    </a:p>
                  </a:txBody>
                  <a:tcPr marL="6350" marR="6350" marT="6350" marB="0" anchor="b">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lnSpc>
                          <a:spcPct val="107000"/>
                        </a:lnSpc>
                        <a:spcAft>
                          <a:spcPts val="800"/>
                        </a:spcAft>
                      </a:pPr>
                      <a:r>
                        <a:rPr lang="en-GB" sz="1000" dirty="0">
                          <a:solidFill>
                            <a:srgbClr val="FF0000"/>
                          </a:solidFill>
                          <a:latin typeface="+mn-lt"/>
                        </a:rPr>
                        <a:t>65%</a:t>
                      </a:r>
                    </a:p>
                  </a:txBody>
                  <a:tcPr marL="36003" marR="36003" marT="0" marB="0" anchor="ctr">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000" dirty="0">
                          <a:solidFill>
                            <a:srgbClr val="FF0000"/>
                          </a:solidFill>
                          <a:latin typeface="+mn-lt"/>
                        </a:rPr>
                        <a:t>- </a:t>
                      </a:r>
                    </a:p>
                  </a:txBody>
                  <a:tcPr marL="36003" marR="36003"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20000"/>
                      </a:srgbClr>
                    </a:solidFill>
                  </a:tcPr>
                </a:tc>
                <a:extLst>
                  <a:ext uri="{0D108BD9-81ED-4DB2-BD59-A6C34878D82A}">
                    <a16:rowId xmlns:a16="http://schemas.microsoft.com/office/drawing/2014/main" val="10004"/>
                  </a:ext>
                </a:extLst>
              </a:tr>
              <a:tr h="228600">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fontAlgn="b"/>
                      <a:r>
                        <a:rPr lang="en-GB" sz="1000" b="1" i="0" u="none" strike="noStrike">
                          <a:solidFill>
                            <a:schemeClr val="bg1"/>
                          </a:solidFill>
                          <a:effectLst/>
                          <a:latin typeface="+mn-lt"/>
                        </a:rPr>
                        <a:t>941100</a:t>
                      </a:r>
                    </a:p>
                  </a:txBody>
                  <a:tcPr marL="6350" marR="6350" marT="635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b"/>
                      <a:r>
                        <a:rPr lang="en-GB" sz="1000" b="1" i="0" u="none" strike="noStrike" dirty="0">
                          <a:solidFill>
                            <a:srgbClr val="000000"/>
                          </a:solidFill>
                          <a:effectLst/>
                          <a:latin typeface="+mn-lt"/>
                        </a:rPr>
                        <a:t>Core part: Mobile Terminated-Small Data Transmission (MT-SDT) for NR</a:t>
                      </a:r>
                    </a:p>
                  </a:txBody>
                  <a:tcPr marL="6350" marR="6350" marT="635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en-GB" sz="900" b="0" i="0" u="none" strike="noStrike" dirty="0">
                          <a:solidFill>
                            <a:srgbClr val="000000"/>
                          </a:solidFill>
                          <a:effectLst/>
                          <a:latin typeface="+mn-lt"/>
                        </a:rPr>
                        <a:t>NR_MT_SDT-Core</a:t>
                      </a:r>
                    </a:p>
                  </a:txBody>
                  <a:tcPr marL="6350" marR="6350" marT="6350" marB="0" anchor="b">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tc>
                  <a:txBody>
                    <a:bodyPr/>
                    <a:lstStyle/>
                    <a:p>
                      <a:pPr algn="r" fontAlgn="b"/>
                      <a:r>
                        <a:rPr lang="en-GB" sz="900" b="0" i="0" u="none" strike="noStrike" dirty="0">
                          <a:solidFill>
                            <a:srgbClr val="000000"/>
                          </a:solidFill>
                          <a:effectLst/>
                          <a:latin typeface="Arial" panose="020B0604020202020204" pitchFamily="34" charset="0"/>
                        </a:rPr>
                        <a:t>09/2023</a:t>
                      </a:r>
                    </a:p>
                  </a:txBody>
                  <a:tcPr marL="6350" marR="6350" marT="635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tc>
                  <a:txBody>
                    <a:bodyPr/>
                    <a:lstStyle/>
                    <a:p>
                      <a:pPr algn="r" fontAlgn="b"/>
                      <a:r>
                        <a:rPr lang="en-GB" sz="900" b="0" i="0" u="none" strike="noStrike" dirty="0">
                          <a:solidFill>
                            <a:srgbClr val="000000"/>
                          </a:solidFill>
                          <a:effectLst/>
                          <a:latin typeface="Arial" panose="020B0604020202020204" pitchFamily="34" charset="0"/>
                        </a:rPr>
                        <a:t>37%</a:t>
                      </a:r>
                    </a:p>
                  </a:txBody>
                  <a:tcPr marL="6350" marR="6350" marT="6350" marB="0" anchor="b">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tc>
                  <a:txBody>
                    <a:bodyPr/>
                    <a:lstStyle/>
                    <a:p>
                      <a:pPr algn="ctr" fontAlgn="b"/>
                      <a:r>
                        <a:rPr lang="en-GB" sz="900" b="0" i="0" u="sng" strike="noStrike" dirty="0">
                          <a:solidFill>
                            <a:srgbClr val="0563C1"/>
                          </a:solidFill>
                          <a:effectLst/>
                          <a:latin typeface="Calibri" panose="020F0502020204030204" pitchFamily="34" charset="0"/>
                        </a:rPr>
                        <a:t>RP-222993</a:t>
                      </a:r>
                    </a:p>
                  </a:txBody>
                  <a:tcPr marL="6350" marR="6350" marT="6350" marB="0" anchor="b">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lnSpc>
                          <a:spcPct val="107000"/>
                        </a:lnSpc>
                        <a:spcAft>
                          <a:spcPts val="800"/>
                        </a:spcAft>
                      </a:pPr>
                      <a:r>
                        <a:rPr lang="en-GB" sz="1000" dirty="0">
                          <a:solidFill>
                            <a:srgbClr val="FF0000"/>
                          </a:solidFill>
                          <a:latin typeface="+mn-lt"/>
                        </a:rPr>
                        <a:t>75%</a:t>
                      </a:r>
                    </a:p>
                  </a:txBody>
                  <a:tcPr marL="36003" marR="36003" marT="0" marB="0" anchor="ctr">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000" dirty="0">
                          <a:solidFill>
                            <a:srgbClr val="FF0000"/>
                          </a:solidFill>
                          <a:latin typeface="+mn-lt"/>
                        </a:rPr>
                        <a:t>--</a:t>
                      </a:r>
                    </a:p>
                  </a:txBody>
                  <a:tcPr marL="36003" marR="36003"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extLst>
                  <a:ext uri="{0D108BD9-81ED-4DB2-BD59-A6C34878D82A}">
                    <a16:rowId xmlns:a16="http://schemas.microsoft.com/office/drawing/2014/main" val="10005"/>
                  </a:ext>
                </a:extLst>
              </a:tr>
              <a:tr h="228600">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fontAlgn="b"/>
                      <a:r>
                        <a:rPr lang="en-GB" sz="1000" b="1" i="0" u="none" strike="noStrike" dirty="0">
                          <a:solidFill>
                            <a:schemeClr val="bg1"/>
                          </a:solidFill>
                          <a:effectLst/>
                          <a:latin typeface="+mn-lt"/>
                        </a:rPr>
                        <a:t>940199</a:t>
                      </a:r>
                    </a:p>
                  </a:txBody>
                  <a:tcPr marL="6350" marR="6350" marT="635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b"/>
                      <a:r>
                        <a:rPr lang="en-GB" sz="1000" b="1" i="0" u="none" strike="noStrike" dirty="0">
                          <a:solidFill>
                            <a:srgbClr val="000000"/>
                          </a:solidFill>
                          <a:effectLst/>
                          <a:latin typeface="+mn-lt"/>
                        </a:rPr>
                        <a:t>Core part: Enhancements of NR Multicast and Broadcast Services</a:t>
                      </a:r>
                    </a:p>
                  </a:txBody>
                  <a:tcPr marL="6350" marR="6350" marT="635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en-GB" sz="900" b="0" i="0" u="none" strike="noStrike">
                          <a:solidFill>
                            <a:srgbClr val="000000"/>
                          </a:solidFill>
                          <a:effectLst/>
                          <a:latin typeface="+mn-lt"/>
                        </a:rPr>
                        <a:t>NR_MBS_enh-Core</a:t>
                      </a:r>
                    </a:p>
                  </a:txBody>
                  <a:tcPr marL="6350" marR="6350" marT="6350" marB="0" anchor="b">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20000"/>
                      </a:srgbClr>
                    </a:solidFill>
                  </a:tcPr>
                </a:tc>
                <a:tc>
                  <a:txBody>
                    <a:bodyPr/>
                    <a:lstStyle/>
                    <a:p>
                      <a:pPr algn="r" fontAlgn="b"/>
                      <a:r>
                        <a:rPr lang="en-GB" sz="900" b="0" i="0" u="none" strike="noStrike" dirty="0">
                          <a:solidFill>
                            <a:srgbClr val="000000"/>
                          </a:solidFill>
                          <a:effectLst/>
                          <a:latin typeface="Arial" panose="020B0604020202020204" pitchFamily="34" charset="0"/>
                        </a:rPr>
                        <a:t>12/2023</a:t>
                      </a:r>
                    </a:p>
                  </a:txBody>
                  <a:tcPr marL="6350" marR="6350" marT="635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20000"/>
                      </a:srgbClr>
                    </a:solidFill>
                  </a:tcPr>
                </a:tc>
                <a:tc>
                  <a:txBody>
                    <a:bodyPr/>
                    <a:lstStyle/>
                    <a:p>
                      <a:pPr algn="r" fontAlgn="b"/>
                      <a:r>
                        <a:rPr lang="en-GB" sz="900" b="0" i="0" u="none" strike="noStrike" dirty="0">
                          <a:solidFill>
                            <a:srgbClr val="000000"/>
                          </a:solidFill>
                          <a:effectLst/>
                          <a:latin typeface="Arial" panose="020B0604020202020204" pitchFamily="34" charset="0"/>
                        </a:rPr>
                        <a:t>45%</a:t>
                      </a:r>
                    </a:p>
                  </a:txBody>
                  <a:tcPr marL="6350" marR="6350" marT="6350" marB="0" anchor="b">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20000"/>
                      </a:srgbClr>
                    </a:solidFill>
                  </a:tcPr>
                </a:tc>
                <a:tc>
                  <a:txBody>
                    <a:bodyPr/>
                    <a:lstStyle/>
                    <a:p>
                      <a:pPr algn="ctr" fontAlgn="b"/>
                      <a:r>
                        <a:rPr lang="en-GB" sz="900" b="0" i="0" u="sng" strike="noStrike" dirty="0">
                          <a:solidFill>
                            <a:srgbClr val="0563C1"/>
                          </a:solidFill>
                          <a:effectLst/>
                          <a:latin typeface="Calibri" panose="020F0502020204030204" pitchFamily="34" charset="0"/>
                        </a:rPr>
                        <a:t>RP-221458</a:t>
                      </a:r>
                    </a:p>
                  </a:txBody>
                  <a:tcPr marL="6350" marR="6350" marT="6350" marB="0" anchor="b">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lnSpc>
                          <a:spcPct val="107000"/>
                        </a:lnSpc>
                        <a:spcAft>
                          <a:spcPts val="800"/>
                        </a:spcAft>
                      </a:pPr>
                      <a:r>
                        <a:rPr lang="en-GB" sz="1000" dirty="0">
                          <a:solidFill>
                            <a:srgbClr val="FF0000"/>
                          </a:solidFill>
                          <a:latin typeface="+mn-lt"/>
                        </a:rPr>
                        <a:t>60%</a:t>
                      </a:r>
                    </a:p>
                  </a:txBody>
                  <a:tcPr marL="36003" marR="36003" marT="0" marB="0" anchor="ctr">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000" dirty="0">
                          <a:solidFill>
                            <a:srgbClr val="FF0000"/>
                          </a:solidFill>
                          <a:latin typeface="+mn-lt"/>
                        </a:rPr>
                        <a:t>--</a:t>
                      </a:r>
                    </a:p>
                  </a:txBody>
                  <a:tcPr marL="36003" marR="36003"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20000"/>
                      </a:srgbClr>
                    </a:solidFill>
                  </a:tcPr>
                </a:tc>
                <a:extLst>
                  <a:ext uri="{0D108BD9-81ED-4DB2-BD59-A6C34878D82A}">
                    <a16:rowId xmlns:a16="http://schemas.microsoft.com/office/drawing/2014/main" val="10006"/>
                  </a:ext>
                </a:extLst>
              </a:tr>
              <a:tr h="228600">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fontAlgn="b"/>
                      <a:r>
                        <a:rPr lang="en-GB" sz="1000" b="1" i="0" u="none" strike="noStrike" dirty="0">
                          <a:solidFill>
                            <a:schemeClr val="bg1"/>
                          </a:solidFill>
                          <a:effectLst/>
                          <a:latin typeface="+mn-lt"/>
                        </a:rPr>
                        <a:t>981139</a:t>
                      </a:r>
                    </a:p>
                  </a:txBody>
                  <a:tcPr marL="6350" marR="6350" marT="6350" marB="0" anchor="b">
                    <a:lnL w="12700" cmpd="sng">
                      <a:solidFill>
                        <a:sysClr val="window" lastClr="FFFFFF"/>
                      </a:solidFill>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9BBB59"/>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b"/>
                      <a:r>
                        <a:rPr lang="en-GB" sz="1000" b="1" i="0" u="none" strike="noStrike" dirty="0">
                          <a:solidFill>
                            <a:schemeClr val="tx1"/>
                          </a:solidFill>
                          <a:effectLst/>
                          <a:latin typeface="+mn-lt"/>
                        </a:rPr>
                        <a:t>Core Part: XR</a:t>
                      </a:r>
                      <a:r>
                        <a:rPr lang="en-GB" sz="1000" b="1" i="0" u="none" strike="noStrike" kern="1200" dirty="0">
                          <a:solidFill>
                            <a:schemeClr val="tx1"/>
                          </a:solidFill>
                          <a:effectLst/>
                          <a:latin typeface="Calibri"/>
                          <a:ea typeface="+mn-ea"/>
                          <a:cs typeface="+mn-cs"/>
                        </a:rPr>
                        <a:t> (</a:t>
                      </a:r>
                      <a:r>
                        <a:rPr lang="en-GB" sz="1000" b="1" i="0" u="none" strike="noStrike" kern="1200" dirty="0" err="1">
                          <a:solidFill>
                            <a:schemeClr val="tx1"/>
                          </a:solidFill>
                          <a:effectLst/>
                          <a:latin typeface="Calibri"/>
                          <a:ea typeface="+mn-ea"/>
                          <a:cs typeface="+mn-cs"/>
                        </a:rPr>
                        <a:t>eXtended</a:t>
                      </a:r>
                      <a:r>
                        <a:rPr lang="en-GB" sz="1000" b="1" i="0" u="none" strike="noStrike" kern="1200" dirty="0">
                          <a:solidFill>
                            <a:schemeClr val="tx1"/>
                          </a:solidFill>
                          <a:effectLst/>
                          <a:latin typeface="Calibri"/>
                          <a:ea typeface="+mn-ea"/>
                          <a:cs typeface="+mn-cs"/>
                        </a:rPr>
                        <a:t> Reality) </a:t>
                      </a:r>
                      <a:r>
                        <a:rPr lang="en-GB" sz="1000" b="1" i="0" u="none" strike="noStrike" dirty="0">
                          <a:solidFill>
                            <a:schemeClr val="tx1"/>
                          </a:solidFill>
                          <a:effectLst/>
                          <a:latin typeface="+mn-lt"/>
                        </a:rPr>
                        <a:t>enhancements for NR</a:t>
                      </a:r>
                    </a:p>
                  </a:txBody>
                  <a:tcPr marL="6350" marR="6350" marT="6350" marB="0" anchor="b">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9BBB59">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en-GB" sz="900" b="0" i="0" u="none" strike="noStrike" dirty="0" err="1">
                          <a:solidFill>
                            <a:srgbClr val="000000"/>
                          </a:solidFill>
                          <a:effectLst/>
                          <a:latin typeface="+mn-lt"/>
                        </a:rPr>
                        <a:t>NR_XR_enh</a:t>
                      </a:r>
                      <a:r>
                        <a:rPr lang="en-GB" sz="900" b="0" i="0" u="none" strike="noStrike" dirty="0">
                          <a:solidFill>
                            <a:srgbClr val="000000"/>
                          </a:solidFill>
                          <a:effectLst/>
                          <a:latin typeface="+mn-lt"/>
                        </a:rPr>
                        <a:t>-Core</a:t>
                      </a:r>
                    </a:p>
                  </a:txBody>
                  <a:tcPr marL="6350" marR="6350" marT="6350" marB="0" anchor="b">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9BBB59">
                        <a:tint val="20000"/>
                      </a:srgbClr>
                    </a:solidFill>
                  </a:tcPr>
                </a:tc>
                <a:tc>
                  <a:txBody>
                    <a:bodyPr/>
                    <a:lstStyle/>
                    <a:p>
                      <a:pPr algn="r" fontAlgn="b"/>
                      <a:r>
                        <a:rPr lang="en-GB" sz="900" b="0" i="0" u="none" strike="noStrike" dirty="0">
                          <a:solidFill>
                            <a:srgbClr val="000000"/>
                          </a:solidFill>
                          <a:effectLst/>
                          <a:latin typeface="Arial" panose="020B0604020202020204" pitchFamily="34" charset="0"/>
                        </a:rPr>
                        <a:t>12/2023</a:t>
                      </a:r>
                    </a:p>
                  </a:txBody>
                  <a:tcPr marL="6350" marR="6350" marT="6350" marB="0" anchor="b">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9BBB59">
                        <a:tint val="20000"/>
                      </a:srgbClr>
                    </a:solidFill>
                  </a:tcPr>
                </a:tc>
                <a:tc>
                  <a:txBody>
                    <a:bodyPr/>
                    <a:lstStyle/>
                    <a:p>
                      <a:pPr algn="r" fontAlgn="b"/>
                      <a:r>
                        <a:rPr lang="en-GB" sz="900" b="0" i="0" u="none" strike="noStrike" dirty="0">
                          <a:solidFill>
                            <a:srgbClr val="000000"/>
                          </a:solidFill>
                          <a:effectLst/>
                          <a:latin typeface="Arial" panose="020B0604020202020204" pitchFamily="34" charset="0"/>
                        </a:rPr>
                        <a:t>10%</a:t>
                      </a:r>
                    </a:p>
                  </a:txBody>
                  <a:tcPr marL="6350" marR="6350" marT="6350" marB="0" anchor="b">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9BBB59">
                        <a:tint val="20000"/>
                      </a:srgbClr>
                    </a:solidFill>
                  </a:tcPr>
                </a:tc>
                <a:tc>
                  <a:txBody>
                    <a:bodyPr/>
                    <a:lstStyle/>
                    <a:p>
                      <a:pPr algn="ctr" fontAlgn="b"/>
                      <a:r>
                        <a:rPr lang="en-GB" sz="900" b="0" i="0" u="sng" strike="noStrike" dirty="0">
                          <a:solidFill>
                            <a:srgbClr val="0563C1"/>
                          </a:solidFill>
                          <a:effectLst/>
                          <a:latin typeface="Calibri" panose="020F0502020204030204" pitchFamily="34" charset="0"/>
                        </a:rPr>
                        <a:t>RP-223502</a:t>
                      </a:r>
                    </a:p>
                  </a:txBody>
                  <a:tcPr marL="6350" marR="6350" marT="6350" marB="0" anchor="b">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9BBB59">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lnSpc>
                          <a:spcPct val="107000"/>
                        </a:lnSpc>
                        <a:spcAft>
                          <a:spcPts val="800"/>
                        </a:spcAft>
                      </a:pPr>
                      <a:r>
                        <a:rPr lang="en-GB" sz="1000" dirty="0">
                          <a:solidFill>
                            <a:srgbClr val="FF0000"/>
                          </a:solidFill>
                          <a:latin typeface="+mn-lt"/>
                        </a:rPr>
                        <a:t>45%</a:t>
                      </a:r>
                    </a:p>
                  </a:txBody>
                  <a:tcPr marL="36003" marR="36003" marT="0" marB="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9BBB59">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endParaRPr lang="en-GB" sz="1000" dirty="0">
                        <a:solidFill>
                          <a:srgbClr val="FF0000"/>
                        </a:solidFill>
                        <a:latin typeface="+mn-lt"/>
                      </a:endParaRPr>
                    </a:p>
                  </a:txBody>
                  <a:tcPr marL="36003" marR="36003" marT="0" marB="0" anchor="ctr">
                    <a:lnL w="12700" cap="flat" cmpd="sng" algn="ctr">
                      <a:solidFill>
                        <a:sysClr val="window" lastClr="FFFFFF"/>
                      </a:solidFill>
                      <a:prstDash val="solid"/>
                      <a:round/>
                      <a:headEnd type="none" w="med" len="med"/>
                      <a:tailEnd type="none" w="med" len="med"/>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9BBB59">
                        <a:tint val="20000"/>
                      </a:srgbClr>
                    </a:solidFill>
                  </a:tcPr>
                </a:tc>
                <a:extLst>
                  <a:ext uri="{0D108BD9-81ED-4DB2-BD59-A6C34878D82A}">
                    <a16:rowId xmlns:a16="http://schemas.microsoft.com/office/drawing/2014/main" val="10008"/>
                  </a:ext>
                </a:extLst>
              </a:tr>
              <a:tr h="301176">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fontAlgn="b"/>
                      <a:r>
                        <a:rPr lang="en-GB" sz="1000" b="1" i="0" u="none" strike="noStrike" dirty="0">
                          <a:solidFill>
                            <a:schemeClr val="bg1"/>
                          </a:solidFill>
                          <a:effectLst/>
                          <a:latin typeface="+mn-lt"/>
                        </a:rPr>
                        <a:t>940198</a:t>
                      </a:r>
                    </a:p>
                  </a:txBody>
                  <a:tcPr marL="6350" marR="6350" marT="6350" marB="0" anchor="b">
                    <a:lnL w="12700" cmpd="sng">
                      <a:solidFill>
                        <a:sysClr val="window" lastClr="FFFFFF"/>
                      </a:solidFill>
                    </a:lnL>
                    <a:lnR w="12700" cmpd="sng">
                      <a:solidFill>
                        <a:sysClr val="window" lastClr="FFFFFF"/>
                      </a:solidFill>
                    </a:lnR>
                    <a:lnT w="127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9BBB59"/>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b"/>
                      <a:r>
                        <a:rPr lang="en-GB" sz="1000" b="1" i="0" u="none" strike="noStrike" dirty="0">
                          <a:solidFill>
                            <a:srgbClr val="000000"/>
                          </a:solidFill>
                          <a:effectLst/>
                          <a:latin typeface="+mn-lt"/>
                        </a:rPr>
                        <a:t>Core part: Further NR mobility enhancements</a:t>
                      </a:r>
                    </a:p>
                  </a:txBody>
                  <a:tcPr marL="6350" marR="6350" marT="6350" marB="0" anchor="b">
                    <a:lnL w="12700" cmpd="sng">
                      <a:solidFill>
                        <a:sysClr val="window" lastClr="FFFFFF"/>
                      </a:solidFill>
                    </a:lnL>
                    <a:lnR w="12700" cmpd="sng">
                      <a:solidFill>
                        <a:sysClr val="window" lastClr="FFFFFF"/>
                      </a:solidFill>
                    </a:lnR>
                    <a:lnT w="127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en-GB" sz="900" b="0" i="0" u="none" strike="noStrike" dirty="0">
                          <a:solidFill>
                            <a:srgbClr val="000000"/>
                          </a:solidFill>
                          <a:effectLst/>
                          <a:latin typeface="+mn-lt"/>
                        </a:rPr>
                        <a:t>NR_Mob_enh2-Core</a:t>
                      </a:r>
                    </a:p>
                  </a:txBody>
                  <a:tcPr marL="6350" marR="6350" marT="6350" marB="0" anchor="b">
                    <a:lnL w="12700" cmpd="sng">
                      <a:solidFill>
                        <a:sysClr val="window" lastClr="FFFFFF"/>
                      </a:solidFill>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tc>
                  <a:txBody>
                    <a:bodyPr/>
                    <a:lstStyle/>
                    <a:p>
                      <a:pPr algn="r" fontAlgn="b"/>
                      <a:r>
                        <a:rPr lang="en-GB" sz="900" b="0" i="0" u="none" strike="noStrike" dirty="0">
                          <a:solidFill>
                            <a:srgbClr val="000000"/>
                          </a:solidFill>
                          <a:effectLst/>
                          <a:latin typeface="Arial" panose="020B0604020202020204" pitchFamily="34" charset="0"/>
                        </a:rPr>
                        <a:t>12/2023</a:t>
                      </a:r>
                    </a:p>
                  </a:txBody>
                  <a:tcPr marL="6350" marR="6350" marT="6350" marB="0" anchor="b">
                    <a:lnL w="12700" cmpd="sng">
                      <a:solidFill>
                        <a:sysClr val="window" lastClr="FFFFFF"/>
                      </a:solidFill>
                    </a:lnL>
                    <a:lnR w="12700" cmpd="sng">
                      <a:solidFill>
                        <a:sysClr val="window" lastClr="FFFFFF"/>
                      </a:solidFill>
                    </a:lnR>
                    <a:lnT w="127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tc>
                  <a:txBody>
                    <a:bodyPr/>
                    <a:lstStyle/>
                    <a:p>
                      <a:pPr algn="r" fontAlgn="b"/>
                      <a:r>
                        <a:rPr lang="en-GB" sz="900" b="0" i="0" u="none" strike="noStrike" dirty="0">
                          <a:solidFill>
                            <a:srgbClr val="000000"/>
                          </a:solidFill>
                          <a:effectLst/>
                          <a:latin typeface="Arial" panose="020B0604020202020204" pitchFamily="34" charset="0"/>
                        </a:rPr>
                        <a:t>45%</a:t>
                      </a:r>
                    </a:p>
                  </a:txBody>
                  <a:tcPr marL="6350" marR="6350" marT="6350" marB="0" anchor="b">
                    <a:lnL w="12700" cmpd="sng">
                      <a:solidFill>
                        <a:sysClr val="window" lastClr="FFFFFF"/>
                      </a:solidFill>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tc>
                  <a:txBody>
                    <a:bodyPr/>
                    <a:lstStyle/>
                    <a:p>
                      <a:pPr algn="ctr" fontAlgn="b"/>
                      <a:r>
                        <a:rPr lang="en-GB" sz="900" b="0" i="0" u="sng" strike="noStrike" dirty="0">
                          <a:solidFill>
                            <a:srgbClr val="0563C1"/>
                          </a:solidFill>
                          <a:effectLst/>
                          <a:latin typeface="Calibri" panose="020F0502020204030204" pitchFamily="34" charset="0"/>
                        </a:rPr>
                        <a:t>RP-223520</a:t>
                      </a:r>
                    </a:p>
                  </a:txBody>
                  <a:tcPr marL="6350" marR="6350" marT="6350" marB="0" anchor="b">
                    <a:lnL w="12700" cap="flat" cmpd="sng" algn="ctr">
                      <a:solidFill>
                        <a:sysClr val="window" lastClr="FFFFFF"/>
                      </a:solidFill>
                      <a:prstDash val="solid"/>
                      <a:round/>
                      <a:headEnd type="none" w="med" len="med"/>
                      <a:tailEnd type="none" w="med" len="med"/>
                    </a:lnL>
                    <a:lnR w="12700" cmpd="sng">
                      <a:solidFill>
                        <a:sysClr val="window" lastClr="FFFFFF"/>
                      </a:solidFill>
                    </a:lnR>
                    <a:lnT w="127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lnSpc>
                          <a:spcPct val="107000"/>
                        </a:lnSpc>
                        <a:spcAft>
                          <a:spcPts val="800"/>
                        </a:spcAft>
                      </a:pPr>
                      <a:r>
                        <a:rPr lang="en-GB" sz="1000" dirty="0">
                          <a:solidFill>
                            <a:srgbClr val="FF0000"/>
                          </a:solidFill>
                          <a:latin typeface="+mn-lt"/>
                        </a:rPr>
                        <a:t>60%</a:t>
                      </a:r>
                    </a:p>
                  </a:txBody>
                  <a:tcPr marL="36003" marR="36003" marT="0" marB="0" anchor="ctr">
                    <a:lnL w="12700" cap="flat" cmpd="sng" algn="ctr">
                      <a:solidFill>
                        <a:sysClr val="window" lastClr="FFFFFF"/>
                      </a:solidFill>
                      <a:prstDash val="solid"/>
                      <a:round/>
                      <a:headEnd type="none" w="med" len="med"/>
                      <a:tailEnd type="none" w="med" len="med"/>
                    </a:lnL>
                    <a:lnR w="12700" cmpd="sng">
                      <a:solidFill>
                        <a:sysClr val="window" lastClr="FFFFFF"/>
                      </a:solidFill>
                    </a:lnR>
                    <a:lnT w="127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000" dirty="0">
                          <a:solidFill>
                            <a:srgbClr val="FF0000"/>
                          </a:solidFill>
                          <a:latin typeface="+mn-lt"/>
                        </a:rPr>
                        <a:t>--</a:t>
                      </a:r>
                    </a:p>
                  </a:txBody>
                  <a:tcPr marL="36003" marR="36003" marT="0" marB="0" anchor="ctr">
                    <a:lnL w="12700" cmpd="sng">
                      <a:solidFill>
                        <a:sysClr val="window" lastClr="FFFFFF"/>
                      </a:solidFill>
                    </a:lnL>
                    <a:lnR w="12700" cmpd="sng">
                      <a:solidFill>
                        <a:sysClr val="window" lastClr="FFFFFF"/>
                      </a:solidFill>
                    </a:lnR>
                    <a:lnT w="127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extLst>
                  <a:ext uri="{0D108BD9-81ED-4DB2-BD59-A6C34878D82A}">
                    <a16:rowId xmlns:a16="http://schemas.microsoft.com/office/drawing/2014/main" val="10009"/>
                  </a:ext>
                </a:extLst>
              </a:tr>
              <a:tr h="228600">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fontAlgn="b"/>
                      <a:r>
                        <a:rPr lang="en-GB" sz="1000" b="1" i="0" u="none" strike="noStrike" dirty="0">
                          <a:solidFill>
                            <a:schemeClr val="bg1"/>
                          </a:solidFill>
                          <a:effectLst/>
                          <a:latin typeface="+mn-lt"/>
                        </a:rPr>
                        <a:t>941103</a:t>
                      </a:r>
                    </a:p>
                  </a:txBody>
                  <a:tcPr marL="6350" marR="6350" marT="6350" marB="0" anchor="b">
                    <a:lnL w="12700" cmpd="sng">
                      <a:solidFill>
                        <a:sysClr val="window" lastClr="FFFFFF"/>
                      </a:solidFill>
                    </a:lnL>
                    <a:lnR w="12700" cmpd="sng">
                      <a:solidFill>
                        <a:sysClr val="window" lastClr="FFFFFF"/>
                      </a:solidFill>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9BBB59"/>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b"/>
                      <a:r>
                        <a:rPr lang="en-GB" sz="1000" b="1" i="0" u="none" strike="noStrike" dirty="0">
                          <a:solidFill>
                            <a:srgbClr val="000000"/>
                          </a:solidFill>
                          <a:effectLst/>
                          <a:latin typeface="+mn-lt"/>
                        </a:rPr>
                        <a:t>Core part: In-Device Co-existence (IDC) enhancements for NR and MR-DC</a:t>
                      </a:r>
                    </a:p>
                  </a:txBody>
                  <a:tcPr marL="6350" marR="6350" marT="6350" marB="0" anchor="b">
                    <a:lnL w="12700" cmpd="sng">
                      <a:solidFill>
                        <a:sysClr val="window" lastClr="FFFFFF"/>
                      </a:solidFill>
                    </a:lnL>
                    <a:lnR w="12700" cmpd="sng">
                      <a:solidFill>
                        <a:sysClr val="window" lastClr="FFFFFF"/>
                      </a:solidFill>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9BBB59">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en-GB" sz="900" b="0" i="0" u="none" strike="noStrike">
                          <a:solidFill>
                            <a:srgbClr val="000000"/>
                          </a:solidFill>
                          <a:effectLst/>
                          <a:latin typeface="+mn-lt"/>
                        </a:rPr>
                        <a:t>NR_IDC_enh-Core</a:t>
                      </a:r>
                    </a:p>
                  </a:txBody>
                  <a:tcPr marL="6350" marR="6350" marT="6350" marB="0" anchor="b">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9BBB59">
                        <a:tint val="20000"/>
                      </a:srgbClr>
                    </a:solidFill>
                  </a:tcPr>
                </a:tc>
                <a:tc>
                  <a:txBody>
                    <a:bodyPr/>
                    <a:lstStyle/>
                    <a:p>
                      <a:pPr algn="r" fontAlgn="b"/>
                      <a:r>
                        <a:rPr lang="en-GB" sz="900" b="0" i="0" u="none" strike="noStrike" dirty="0">
                          <a:solidFill>
                            <a:srgbClr val="000000"/>
                          </a:solidFill>
                          <a:effectLst/>
                          <a:latin typeface="Arial" panose="020B0604020202020204" pitchFamily="34" charset="0"/>
                        </a:rPr>
                        <a:t>12/2023</a:t>
                      </a:r>
                    </a:p>
                  </a:txBody>
                  <a:tcPr marL="6350" marR="6350" marT="6350" marB="0" anchor="b">
                    <a:lnL w="12700" cmpd="sng">
                      <a:solidFill>
                        <a:sysClr val="window" lastClr="FFFFFF"/>
                      </a:solidFill>
                    </a:lnL>
                    <a:lnR w="12700" cmpd="sng">
                      <a:solidFill>
                        <a:sysClr val="window" lastClr="FFFFFF"/>
                      </a:solidFill>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9BBB59">
                        <a:tint val="20000"/>
                      </a:srgbClr>
                    </a:solidFill>
                  </a:tcPr>
                </a:tc>
                <a:tc>
                  <a:txBody>
                    <a:bodyPr/>
                    <a:lstStyle/>
                    <a:p>
                      <a:pPr algn="r" fontAlgn="b"/>
                      <a:r>
                        <a:rPr lang="en-GB" sz="900" b="0" i="0" u="none" strike="noStrike" dirty="0">
                          <a:solidFill>
                            <a:srgbClr val="000000"/>
                          </a:solidFill>
                          <a:effectLst/>
                          <a:latin typeface="Arial" panose="020B0604020202020204" pitchFamily="34" charset="0"/>
                        </a:rPr>
                        <a:t>70%</a:t>
                      </a:r>
                    </a:p>
                  </a:txBody>
                  <a:tcPr marL="6350" marR="6350" marT="6350" marB="0" anchor="b">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9BBB59">
                        <a:tint val="20000"/>
                      </a:srgbClr>
                    </a:solidFill>
                  </a:tcPr>
                </a:tc>
                <a:tc>
                  <a:txBody>
                    <a:bodyPr/>
                    <a:lstStyle/>
                    <a:p>
                      <a:pPr algn="ctr" fontAlgn="b"/>
                      <a:r>
                        <a:rPr lang="en-GB" sz="900" b="0" i="0" u="sng" strike="noStrike" dirty="0">
                          <a:solidFill>
                            <a:srgbClr val="0563C1"/>
                          </a:solidFill>
                          <a:effectLst/>
                          <a:latin typeface="Calibri" panose="020F0502020204030204" pitchFamily="34" charset="0"/>
                        </a:rPr>
                        <a:t>RP-213589</a:t>
                      </a:r>
                    </a:p>
                  </a:txBody>
                  <a:tcPr marL="6350" marR="6350" marT="6350" marB="0" anchor="b">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9BBB59">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lnSpc>
                          <a:spcPct val="107000"/>
                        </a:lnSpc>
                        <a:spcAft>
                          <a:spcPts val="800"/>
                        </a:spcAft>
                      </a:pPr>
                      <a:r>
                        <a:rPr lang="en-GB" sz="1000" dirty="0">
                          <a:solidFill>
                            <a:srgbClr val="FF0000"/>
                          </a:solidFill>
                          <a:latin typeface="+mn-lt"/>
                        </a:rPr>
                        <a:t>90%</a:t>
                      </a:r>
                    </a:p>
                  </a:txBody>
                  <a:tcPr marL="36003" marR="36003" marT="0" marB="0" anchor="ctr">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9BBB59">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000" dirty="0">
                          <a:solidFill>
                            <a:srgbClr val="FF0000"/>
                          </a:solidFill>
                          <a:latin typeface="+mn-lt"/>
                        </a:rPr>
                        <a:t>RAN2 CRs Ready and Endorsed. WI is complete from RAN2 point of view.</a:t>
                      </a:r>
                    </a:p>
                  </a:txBody>
                  <a:tcPr marL="36003" marR="36003" marT="0" marB="0" anchor="ctr">
                    <a:lnL w="12700" cmpd="sng">
                      <a:solidFill>
                        <a:sysClr val="window" lastClr="FFFFFF"/>
                      </a:solidFill>
                    </a:lnL>
                    <a:lnR w="12700" cmpd="sng">
                      <a:solidFill>
                        <a:sysClr val="window" lastClr="FFFFFF"/>
                      </a:solidFill>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9BBB59">
                        <a:tint val="20000"/>
                      </a:srgbClr>
                    </a:solidFill>
                  </a:tcPr>
                </a:tc>
                <a:extLst>
                  <a:ext uri="{0D108BD9-81ED-4DB2-BD59-A6C34878D82A}">
                    <a16:rowId xmlns:a16="http://schemas.microsoft.com/office/drawing/2014/main" val="10010"/>
                  </a:ext>
                </a:extLst>
              </a:tr>
              <a:tr h="228600">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fontAlgn="b"/>
                      <a:r>
                        <a:rPr lang="en-GB" sz="1000" b="1" i="0" u="none" strike="noStrike" dirty="0">
                          <a:solidFill>
                            <a:schemeClr val="bg1"/>
                          </a:solidFill>
                          <a:effectLst/>
                          <a:latin typeface="+mn-lt"/>
                        </a:rPr>
                        <a:t>941101</a:t>
                      </a:r>
                    </a:p>
                  </a:txBody>
                  <a:tcPr marL="6350" marR="6350" marT="6350" marB="0" anchor="b">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9BBB59"/>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b"/>
                      <a:r>
                        <a:rPr lang="en-GB" sz="1000" b="1" i="0" u="none" strike="noStrike" dirty="0">
                          <a:solidFill>
                            <a:srgbClr val="000000"/>
                          </a:solidFill>
                          <a:effectLst/>
                          <a:latin typeface="+mn-lt"/>
                        </a:rPr>
                        <a:t>Core part: Dual Transmission/Reception (Tx/Rx) Multi-SIM for NR</a:t>
                      </a:r>
                    </a:p>
                  </a:txBody>
                  <a:tcPr marL="6350" marR="6350" marT="6350" marB="0" anchor="b">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9BBB59">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en-GB" sz="900" b="0" i="0" u="none" strike="noStrike" dirty="0" err="1">
                          <a:solidFill>
                            <a:srgbClr val="000000"/>
                          </a:solidFill>
                          <a:effectLst/>
                          <a:latin typeface="+mn-lt"/>
                        </a:rPr>
                        <a:t>NR_DualTxRx_MUSIM</a:t>
                      </a:r>
                      <a:r>
                        <a:rPr lang="en-GB" sz="900" b="0" i="0" u="none" strike="noStrike" dirty="0">
                          <a:solidFill>
                            <a:srgbClr val="000000"/>
                          </a:solidFill>
                          <a:effectLst/>
                          <a:latin typeface="+mn-lt"/>
                        </a:rPr>
                        <a:t>-Core</a:t>
                      </a:r>
                    </a:p>
                  </a:txBody>
                  <a:tcPr marL="6350" marR="6350" marT="6350" marB="0" anchor="b">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9BBB59">
                        <a:tint val="20000"/>
                      </a:srgbClr>
                    </a:solidFill>
                  </a:tcPr>
                </a:tc>
                <a:tc>
                  <a:txBody>
                    <a:bodyPr/>
                    <a:lstStyle/>
                    <a:p>
                      <a:pPr algn="r" fontAlgn="b"/>
                      <a:r>
                        <a:rPr lang="en-GB" sz="900" b="0" i="0" u="none" strike="noStrike" dirty="0">
                          <a:solidFill>
                            <a:srgbClr val="000000"/>
                          </a:solidFill>
                          <a:effectLst/>
                          <a:latin typeface="Arial" panose="020B0604020202020204" pitchFamily="34" charset="0"/>
                        </a:rPr>
                        <a:t>12/2023</a:t>
                      </a:r>
                    </a:p>
                  </a:txBody>
                  <a:tcPr marL="6350" marR="6350" marT="6350" marB="0" anchor="b">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9BBB59">
                        <a:tint val="20000"/>
                      </a:srgbClr>
                    </a:solidFill>
                  </a:tcPr>
                </a:tc>
                <a:tc>
                  <a:txBody>
                    <a:bodyPr/>
                    <a:lstStyle/>
                    <a:p>
                      <a:pPr algn="r" fontAlgn="b"/>
                      <a:r>
                        <a:rPr lang="en-GB" sz="900" b="0" i="0" u="none" strike="noStrike" dirty="0">
                          <a:solidFill>
                            <a:srgbClr val="000000"/>
                          </a:solidFill>
                          <a:effectLst/>
                          <a:latin typeface="Arial" panose="020B0604020202020204" pitchFamily="34" charset="0"/>
                        </a:rPr>
                        <a:t>30%</a:t>
                      </a:r>
                    </a:p>
                  </a:txBody>
                  <a:tcPr marL="6350" marR="6350" marT="6350" marB="0" anchor="b">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9BBB59">
                        <a:tint val="20000"/>
                      </a:srgbClr>
                    </a:solidFill>
                  </a:tcPr>
                </a:tc>
                <a:tc>
                  <a:txBody>
                    <a:bodyPr/>
                    <a:lstStyle/>
                    <a:p>
                      <a:pPr algn="ctr" fontAlgn="b"/>
                      <a:r>
                        <a:rPr lang="en-GB" sz="900" b="0" i="0" u="sng" strike="noStrike" dirty="0">
                          <a:solidFill>
                            <a:srgbClr val="0563C1"/>
                          </a:solidFill>
                          <a:effectLst/>
                          <a:latin typeface="Calibri" panose="020F0502020204030204" pitchFamily="34" charset="0"/>
                        </a:rPr>
                        <a:t>RP-230751</a:t>
                      </a:r>
                    </a:p>
                  </a:txBody>
                  <a:tcPr marL="6350" marR="6350" marT="6350" marB="0" anchor="b">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9BBB59">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lnSpc>
                          <a:spcPct val="107000"/>
                        </a:lnSpc>
                        <a:spcAft>
                          <a:spcPts val="800"/>
                        </a:spcAft>
                      </a:pPr>
                      <a:r>
                        <a:rPr lang="en-GB" sz="1000" dirty="0">
                          <a:solidFill>
                            <a:srgbClr val="FF0000"/>
                          </a:solidFill>
                          <a:latin typeface="+mn-lt"/>
                        </a:rPr>
                        <a:t>40% </a:t>
                      </a:r>
                    </a:p>
                  </a:txBody>
                  <a:tcPr marL="36003" marR="36003" marT="0" marB="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9BBB59">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000" dirty="0">
                          <a:solidFill>
                            <a:srgbClr val="FF0000"/>
                          </a:solidFill>
                          <a:latin typeface="+mn-lt"/>
                        </a:rPr>
                        <a:t>- </a:t>
                      </a:r>
                    </a:p>
                  </a:txBody>
                  <a:tcPr marL="36003" marR="36003" marT="0" marB="0" anchor="ctr">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9BBB59">
                        <a:tint val="20000"/>
                      </a:srgbClr>
                    </a:solidFill>
                  </a:tcPr>
                </a:tc>
                <a:extLst>
                  <a:ext uri="{0D108BD9-81ED-4DB2-BD59-A6C34878D82A}">
                    <a16:rowId xmlns:a16="http://schemas.microsoft.com/office/drawing/2014/main" val="3934861808"/>
                  </a:ext>
                </a:extLst>
              </a:tr>
            </a:tbl>
          </a:graphicData>
        </a:graphic>
      </p:graphicFrame>
    </p:spTree>
    <p:extLst>
      <p:ext uri="{BB962C8B-B14F-4D97-AF65-F5344CB8AC3E}">
        <p14:creationId xmlns:p14="http://schemas.microsoft.com/office/powerpoint/2010/main" val="1256110901"/>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7D60CD-0EEE-4C13-BE4D-B11F9BF4F182}"/>
              </a:ext>
            </a:extLst>
          </p:cNvPr>
          <p:cNvSpPr>
            <a:spLocks noGrp="1"/>
          </p:cNvSpPr>
          <p:nvPr>
            <p:ph type="title"/>
          </p:nvPr>
        </p:nvSpPr>
        <p:spPr/>
        <p:txBody>
          <a:bodyPr/>
          <a:lstStyle/>
          <a:p>
            <a:r>
              <a:rPr lang="en-GB" dirty="0"/>
              <a:t>Rel-18: Comments Selected other items</a:t>
            </a:r>
          </a:p>
        </p:txBody>
      </p:sp>
      <p:graphicFrame>
        <p:nvGraphicFramePr>
          <p:cNvPr id="4" name="Table 3">
            <a:extLst>
              <a:ext uri="{FF2B5EF4-FFF2-40B4-BE49-F238E27FC236}">
                <a16:creationId xmlns:a16="http://schemas.microsoft.com/office/drawing/2014/main" id="{F007CF37-1F34-4731-9A0F-AD7D4D948B0D}"/>
              </a:ext>
            </a:extLst>
          </p:cNvPr>
          <p:cNvGraphicFramePr>
            <a:graphicFrameLocks noGrp="1"/>
          </p:cNvGraphicFramePr>
          <p:nvPr>
            <p:extLst>
              <p:ext uri="{D42A27DB-BD31-4B8C-83A1-F6EECF244321}">
                <p14:modId xmlns:p14="http://schemas.microsoft.com/office/powerpoint/2010/main" val="848409028"/>
              </p:ext>
            </p:extLst>
          </p:nvPr>
        </p:nvGraphicFramePr>
        <p:xfrm>
          <a:off x="838200" y="2065526"/>
          <a:ext cx="9902953" cy="3935857"/>
        </p:xfrm>
        <a:graphic>
          <a:graphicData uri="http://schemas.openxmlformats.org/drawingml/2006/table">
            <a:tbl>
              <a:tblPr firstRow="1" firstCol="1" bandRow="1"/>
              <a:tblGrid>
                <a:gridCol w="588378">
                  <a:extLst>
                    <a:ext uri="{9D8B030D-6E8A-4147-A177-3AD203B41FA5}">
                      <a16:colId xmlns:a16="http://schemas.microsoft.com/office/drawing/2014/main" val="2425560193"/>
                    </a:ext>
                  </a:extLst>
                </a:gridCol>
                <a:gridCol w="3132956">
                  <a:extLst>
                    <a:ext uri="{9D8B030D-6E8A-4147-A177-3AD203B41FA5}">
                      <a16:colId xmlns:a16="http://schemas.microsoft.com/office/drawing/2014/main" val="4032037400"/>
                    </a:ext>
                  </a:extLst>
                </a:gridCol>
                <a:gridCol w="1027450">
                  <a:extLst>
                    <a:ext uri="{9D8B030D-6E8A-4147-A177-3AD203B41FA5}">
                      <a16:colId xmlns:a16="http://schemas.microsoft.com/office/drawing/2014/main" val="2494058491"/>
                    </a:ext>
                  </a:extLst>
                </a:gridCol>
                <a:gridCol w="374904">
                  <a:extLst>
                    <a:ext uri="{9D8B030D-6E8A-4147-A177-3AD203B41FA5}">
                      <a16:colId xmlns:a16="http://schemas.microsoft.com/office/drawing/2014/main" val="4134238013"/>
                    </a:ext>
                  </a:extLst>
                </a:gridCol>
                <a:gridCol w="868680">
                  <a:extLst>
                    <a:ext uri="{9D8B030D-6E8A-4147-A177-3AD203B41FA5}">
                      <a16:colId xmlns:a16="http://schemas.microsoft.com/office/drawing/2014/main" val="100979430"/>
                    </a:ext>
                  </a:extLst>
                </a:gridCol>
                <a:gridCol w="429768">
                  <a:extLst>
                    <a:ext uri="{9D8B030D-6E8A-4147-A177-3AD203B41FA5}">
                      <a16:colId xmlns:a16="http://schemas.microsoft.com/office/drawing/2014/main" val="1124477198"/>
                    </a:ext>
                  </a:extLst>
                </a:gridCol>
                <a:gridCol w="603504">
                  <a:extLst>
                    <a:ext uri="{9D8B030D-6E8A-4147-A177-3AD203B41FA5}">
                      <a16:colId xmlns:a16="http://schemas.microsoft.com/office/drawing/2014/main" val="1039812323"/>
                    </a:ext>
                  </a:extLst>
                </a:gridCol>
                <a:gridCol w="393192">
                  <a:extLst>
                    <a:ext uri="{9D8B030D-6E8A-4147-A177-3AD203B41FA5}">
                      <a16:colId xmlns:a16="http://schemas.microsoft.com/office/drawing/2014/main" val="1794195462"/>
                    </a:ext>
                  </a:extLst>
                </a:gridCol>
                <a:gridCol w="2484121">
                  <a:extLst>
                    <a:ext uri="{9D8B030D-6E8A-4147-A177-3AD203B41FA5}">
                      <a16:colId xmlns:a16="http://schemas.microsoft.com/office/drawing/2014/main" val="573128169"/>
                    </a:ext>
                  </a:extLst>
                </a:gridCol>
              </a:tblGrid>
              <a:tr h="78996">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a:lnSpc>
                          <a:spcPct val="107000"/>
                        </a:lnSpc>
                        <a:spcAft>
                          <a:spcPts val="800"/>
                        </a:spcAft>
                      </a:pPr>
                      <a:r>
                        <a:rPr lang="en-GB" sz="1000" dirty="0"/>
                        <a:t>UID</a:t>
                      </a:r>
                    </a:p>
                  </a:txBody>
                  <a:tcPr marL="36003" marR="36003" marT="0" marB="0" anchor="ctr">
                    <a:lnL w="12700" cmpd="sng">
                      <a:solidFill>
                        <a:sysClr val="window" lastClr="FFFFFF"/>
                      </a:solidFill>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9BBB59"/>
                    </a:solidFill>
                  </a:tcP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a:lnSpc>
                          <a:spcPct val="107000"/>
                        </a:lnSpc>
                        <a:spcAft>
                          <a:spcPts val="800"/>
                        </a:spcAft>
                      </a:pPr>
                      <a:r>
                        <a:rPr lang="en-GB" sz="1000" dirty="0"/>
                        <a:t>Name</a:t>
                      </a:r>
                    </a:p>
                  </a:txBody>
                  <a:tcPr marL="36003" marR="36003" marT="0" marB="0" anchor="ctr">
                    <a:lnL w="12700" cmpd="sng">
                      <a:solidFill>
                        <a:sysClr val="window" lastClr="FFFFFF"/>
                      </a:solidFill>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9BBB59"/>
                    </a:solidFill>
                  </a:tcP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a:lnSpc>
                          <a:spcPct val="107000"/>
                        </a:lnSpc>
                        <a:spcAft>
                          <a:spcPts val="800"/>
                        </a:spcAft>
                      </a:pPr>
                      <a:r>
                        <a:rPr lang="en-GB" sz="1000" dirty="0"/>
                        <a:t>Acronym</a:t>
                      </a:r>
                    </a:p>
                  </a:txBody>
                  <a:tcPr marL="36003" marR="36003" marT="0" marB="0" anchor="ctr">
                    <a:lnL w="12700" cmpd="sng">
                      <a:solidFill>
                        <a:sysClr val="window" lastClr="FFFFFF"/>
                      </a:solidFill>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9BBB59"/>
                    </a:solidFill>
                  </a:tcPr>
                </a:tc>
                <a:tc>
                  <a:txBody>
                    <a:bodyPr/>
                    <a:lstStyle/>
                    <a:p>
                      <a:pPr algn="ctr">
                        <a:lnSpc>
                          <a:spcPct val="107000"/>
                        </a:lnSpc>
                        <a:spcAft>
                          <a:spcPts val="800"/>
                        </a:spcAft>
                      </a:pPr>
                      <a:r>
                        <a:rPr lang="en-GB" sz="1000" b="1" dirty="0">
                          <a:solidFill>
                            <a:schemeClr val="bg1"/>
                          </a:solidFill>
                        </a:rPr>
                        <a:t>GR</a:t>
                      </a:r>
                    </a:p>
                  </a:txBody>
                  <a:tcPr marL="36003" marR="36003" marT="0" marB="0" anchor="ctr">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9BBB59"/>
                    </a:solidFill>
                  </a:tcP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a:lnSpc>
                          <a:spcPct val="107000"/>
                        </a:lnSpc>
                        <a:spcAft>
                          <a:spcPts val="800"/>
                        </a:spcAft>
                      </a:pPr>
                      <a:r>
                        <a:rPr lang="en-GB" sz="1000" dirty="0"/>
                        <a:t>Target </a:t>
                      </a:r>
                    </a:p>
                  </a:txBody>
                  <a:tcPr marL="36003" marR="36003" marT="0" marB="0" anchor="ctr">
                    <a:lnL w="12700" cmpd="sng">
                      <a:solidFill>
                        <a:sysClr val="window" lastClr="FFFFFF"/>
                      </a:solidFill>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9BBB59"/>
                    </a:solidFill>
                  </a:tcP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a:lnSpc>
                          <a:spcPct val="107000"/>
                        </a:lnSpc>
                        <a:spcAft>
                          <a:spcPts val="800"/>
                        </a:spcAft>
                      </a:pPr>
                      <a:r>
                        <a:rPr lang="en-GB" sz="1000" dirty="0"/>
                        <a:t>Old %</a:t>
                      </a:r>
                    </a:p>
                  </a:txBody>
                  <a:tcPr marL="36003" marR="36003" marT="0" marB="0" anchor="ctr">
                    <a:lnL w="12700" cmpd="sng">
                      <a:solidFill>
                        <a:sysClr val="window" lastClr="FFFFFF"/>
                      </a:solidFill>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9BBB59"/>
                    </a:solidFill>
                  </a:tcP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a:lnSpc>
                          <a:spcPct val="107000"/>
                        </a:lnSpc>
                        <a:spcAft>
                          <a:spcPts val="800"/>
                        </a:spcAft>
                      </a:pPr>
                      <a:r>
                        <a:rPr lang="en-GB" sz="1000" b="1" kern="1200" dirty="0">
                          <a:solidFill>
                            <a:schemeClr val="lt1"/>
                          </a:solidFill>
                          <a:latin typeface="+mn-lt"/>
                          <a:ea typeface="+mn-ea"/>
                          <a:cs typeface="+mn-cs"/>
                        </a:rPr>
                        <a:t>WID</a:t>
                      </a:r>
                      <a:endParaRPr lang="en-GB" sz="1000" dirty="0">
                        <a:solidFill>
                          <a:srgbClr val="FF0000"/>
                        </a:solidFill>
                      </a:endParaRPr>
                    </a:p>
                  </a:txBody>
                  <a:tcPr marL="36003" marR="36003" marT="0" marB="0" anchor="ctr">
                    <a:lnL w="12700" cmpd="sng">
                      <a:solidFill>
                        <a:sysClr val="window" lastClr="FFFFFF"/>
                      </a:solidFill>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9BBB59"/>
                    </a:solidFill>
                  </a:tcP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a:lnSpc>
                          <a:spcPct val="107000"/>
                        </a:lnSpc>
                        <a:spcAft>
                          <a:spcPts val="800"/>
                        </a:spcAft>
                      </a:pPr>
                      <a:r>
                        <a:rPr lang="en-GB" sz="1000" dirty="0">
                          <a:solidFill>
                            <a:srgbClr val="FF0000"/>
                          </a:solidFill>
                        </a:rPr>
                        <a:t>New %</a:t>
                      </a:r>
                      <a:endParaRPr lang="en-GB" sz="1000" b="1" kern="1200" dirty="0">
                        <a:solidFill>
                          <a:schemeClr val="lt1"/>
                        </a:solidFill>
                        <a:latin typeface="+mn-lt"/>
                        <a:ea typeface="+mn-ea"/>
                        <a:cs typeface="+mn-cs"/>
                      </a:endParaRPr>
                    </a:p>
                  </a:txBody>
                  <a:tcPr marL="36003" marR="36003" marT="0" marB="0" anchor="ctr">
                    <a:lnL w="12700" cmpd="sng">
                      <a:solidFill>
                        <a:sysClr val="window" lastClr="FFFFFF"/>
                      </a:solidFill>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9BBB59"/>
                    </a:solidFill>
                  </a:tcP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a:lnSpc>
                          <a:spcPct val="107000"/>
                        </a:lnSpc>
                        <a:spcAft>
                          <a:spcPts val="800"/>
                        </a:spcAft>
                      </a:pPr>
                      <a:r>
                        <a:rPr lang="en-GB" sz="1000" dirty="0">
                          <a:solidFill>
                            <a:srgbClr val="FF0000"/>
                          </a:solidFill>
                        </a:rPr>
                        <a:t>Change or comment</a:t>
                      </a:r>
                    </a:p>
                  </a:txBody>
                  <a:tcPr marL="36003" marR="36003" marT="0" marB="0" anchor="ctr">
                    <a:lnL w="12700" cmpd="sng">
                      <a:solidFill>
                        <a:sysClr val="window" lastClr="FFFFFF"/>
                      </a:solidFill>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9BBB59"/>
                    </a:solidFill>
                  </a:tcPr>
                </a:tc>
                <a:extLst>
                  <a:ext uri="{0D108BD9-81ED-4DB2-BD59-A6C34878D82A}">
                    <a16:rowId xmlns:a16="http://schemas.microsoft.com/office/drawing/2014/main" val="1728317061"/>
                  </a:ext>
                </a:extLst>
              </a:tr>
              <a:tr h="228600">
                <a:tc>
                  <a:txBody>
                    <a:bodyPr/>
                    <a:lstStyle/>
                    <a:p>
                      <a:pPr algn="ctr" fontAlgn="b"/>
                      <a:r>
                        <a:rPr lang="en-GB" sz="1000" b="1" i="0" u="none" strike="noStrike" dirty="0">
                          <a:solidFill>
                            <a:schemeClr val="bg1"/>
                          </a:solidFill>
                          <a:effectLst/>
                          <a:latin typeface="+mn-lt"/>
                        </a:rPr>
                        <a:t>940194</a:t>
                      </a:r>
                    </a:p>
                  </a:txBody>
                  <a:tcPr marL="6350" marR="6350" marT="6350" marB="0" anchor="b">
                    <a:lnL w="12700" cmpd="sng">
                      <a:solidFill>
                        <a:sysClr val="window" lastClr="FFFFFF"/>
                      </a:solidFill>
                    </a:lnL>
                    <a:lnR w="12700" cmpd="sng">
                      <a:solidFill>
                        <a:sysClr val="window" lastClr="FFFFFF"/>
                      </a:solidFill>
                    </a:lnR>
                    <a:lnT w="381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9BBB59"/>
                    </a:solidFill>
                  </a:tcPr>
                </a:tc>
                <a:tc>
                  <a:txBody>
                    <a:bodyPr/>
                    <a:lstStyle/>
                    <a:p>
                      <a:pPr algn="l" fontAlgn="b"/>
                      <a:r>
                        <a:rPr lang="fr-FR" sz="1000" b="1" i="0" u="none" strike="noStrike" dirty="0">
                          <a:solidFill>
                            <a:srgbClr val="000000"/>
                          </a:solidFill>
                          <a:effectLst/>
                          <a:latin typeface="+mn-lt"/>
                        </a:rPr>
                        <a:t> </a:t>
                      </a:r>
                      <a:r>
                        <a:rPr lang="fr-FR" sz="1000" b="1" i="0" u="none" strike="noStrike" dirty="0" err="1">
                          <a:solidFill>
                            <a:srgbClr val="000000"/>
                          </a:solidFill>
                          <a:effectLst/>
                          <a:latin typeface="+mn-lt"/>
                        </a:rPr>
                        <a:t>Core</a:t>
                      </a:r>
                      <a:r>
                        <a:rPr lang="fr-FR" sz="1000" b="1" i="0" u="none" strike="noStrike" dirty="0">
                          <a:solidFill>
                            <a:srgbClr val="000000"/>
                          </a:solidFill>
                          <a:effectLst/>
                          <a:latin typeface="+mn-lt"/>
                        </a:rPr>
                        <a:t> part: Multi-carrier </a:t>
                      </a:r>
                      <a:r>
                        <a:rPr lang="fr-FR" sz="1000" b="1" i="0" u="none" strike="noStrike" dirty="0" err="1">
                          <a:solidFill>
                            <a:srgbClr val="000000"/>
                          </a:solidFill>
                          <a:effectLst/>
                          <a:latin typeface="+mn-lt"/>
                        </a:rPr>
                        <a:t>enhancements</a:t>
                      </a:r>
                      <a:r>
                        <a:rPr lang="fr-FR" sz="1000" b="1" i="0" u="none" strike="noStrike" dirty="0">
                          <a:solidFill>
                            <a:srgbClr val="000000"/>
                          </a:solidFill>
                          <a:effectLst/>
                          <a:latin typeface="+mn-lt"/>
                        </a:rPr>
                        <a:t> for NR</a:t>
                      </a:r>
                    </a:p>
                  </a:txBody>
                  <a:tcPr marL="6350" marR="6350" marT="6350" marB="0" anchor="b">
                    <a:lnL w="12700" cmpd="sng">
                      <a:solidFill>
                        <a:sysClr val="window" lastClr="FFFFFF"/>
                      </a:solidFill>
                    </a:lnL>
                    <a:lnR w="12700" cmpd="sng">
                      <a:solidFill>
                        <a:sysClr val="window" lastClr="FFFFFF"/>
                      </a:solidFill>
                    </a:lnR>
                    <a:lnT w="381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9BBB59">
                        <a:tint val="40000"/>
                      </a:srgbClr>
                    </a:solidFill>
                  </a:tcPr>
                </a:tc>
                <a:tc>
                  <a:txBody>
                    <a:bodyPr/>
                    <a:lstStyle/>
                    <a:p>
                      <a:pPr algn="l" fontAlgn="b"/>
                      <a:r>
                        <a:rPr lang="en-GB" sz="1000" b="0" i="0" u="none" strike="noStrike">
                          <a:solidFill>
                            <a:srgbClr val="000000"/>
                          </a:solidFill>
                          <a:effectLst/>
                          <a:latin typeface="+mn-lt"/>
                        </a:rPr>
                        <a:t>NR_MC_enh-Core</a:t>
                      </a:r>
                    </a:p>
                  </a:txBody>
                  <a:tcPr marL="6350" marR="6350" marT="6350" marB="0" anchor="b">
                    <a:lnL w="12700" cmpd="sng">
                      <a:solidFill>
                        <a:sysClr val="window" lastClr="FFFFFF"/>
                      </a:solidFill>
                    </a:lnL>
                    <a:lnR w="12700" cmpd="sng">
                      <a:solidFill>
                        <a:sysClr val="window" lastClr="FFFFFF"/>
                      </a:solidFill>
                    </a:lnR>
                    <a:lnT w="381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9BBB59">
                        <a:tint val="40000"/>
                      </a:srgbClr>
                    </a:solidFill>
                  </a:tcPr>
                </a:tc>
                <a:tc>
                  <a:txBody>
                    <a:bodyPr/>
                    <a:lstStyle/>
                    <a:p>
                      <a:pPr algn="ctr" fontAlgn="b"/>
                      <a:r>
                        <a:rPr lang="en-GB" sz="1000" b="0" i="0" u="none" strike="noStrike" dirty="0">
                          <a:solidFill>
                            <a:srgbClr val="000000"/>
                          </a:solidFill>
                          <a:effectLst/>
                          <a:latin typeface="+mn-lt"/>
                        </a:rPr>
                        <a:t>R1</a:t>
                      </a:r>
                    </a:p>
                  </a:txBody>
                  <a:tcPr marL="6350" marR="6350" marT="6350" marB="0" anchor="b">
                    <a:lnL w="12700" cap="flat" cmpd="sng" algn="ctr">
                      <a:solidFill>
                        <a:sysClr val="window" lastClr="FFFFFF"/>
                      </a:solidFill>
                      <a:prstDash val="solid"/>
                      <a:round/>
                      <a:headEnd type="none" w="med" len="med"/>
                      <a:tailEnd type="none" w="med" len="med"/>
                    </a:lnL>
                    <a:lnR w="12700" cmpd="sng">
                      <a:solidFill>
                        <a:sysClr val="window" lastClr="FFFFFF"/>
                      </a:solidFill>
                    </a:lnR>
                    <a:lnT w="381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9BBB59">
                        <a:tint val="40000"/>
                      </a:srgbClr>
                    </a:solidFill>
                  </a:tcPr>
                </a:tc>
                <a:tc>
                  <a:txBody>
                    <a:bodyPr/>
                    <a:lstStyle/>
                    <a:p>
                      <a:pPr algn="ctr" fontAlgn="b"/>
                      <a:r>
                        <a:rPr lang="en-GB" sz="1000" b="0" i="0" u="none" strike="noStrike" dirty="0">
                          <a:solidFill>
                            <a:srgbClr val="000000"/>
                          </a:solidFill>
                          <a:effectLst/>
                          <a:latin typeface="+mn-lt"/>
                        </a:rPr>
                        <a:t>06/2023</a:t>
                      </a:r>
                    </a:p>
                  </a:txBody>
                  <a:tcPr marL="6350" marR="6350" marT="6350" marB="0" anchor="b">
                    <a:lnL w="12700" cmpd="sng">
                      <a:solidFill>
                        <a:sysClr val="window" lastClr="FFFFFF"/>
                      </a:solidFill>
                    </a:lnL>
                    <a:lnR w="12700" cap="flat" cmpd="sng" algn="ctr">
                      <a:solidFill>
                        <a:sysClr val="window" lastClr="FFFFFF"/>
                      </a:solidFill>
                      <a:prstDash val="solid"/>
                      <a:round/>
                      <a:headEnd type="none" w="med" len="med"/>
                      <a:tailEnd type="none" w="med" len="med"/>
                    </a:lnR>
                    <a:lnT w="381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9BBB59">
                        <a:tint val="40000"/>
                      </a:srgbClr>
                    </a:solidFill>
                  </a:tcPr>
                </a:tc>
                <a:tc>
                  <a:txBody>
                    <a:bodyPr/>
                    <a:lstStyle/>
                    <a:p>
                      <a:pPr algn="ctr" fontAlgn="b"/>
                      <a:endParaRPr lang="en-GB" sz="1000" b="0" i="0" u="none" strike="noStrike" dirty="0">
                        <a:solidFill>
                          <a:srgbClr val="000000"/>
                        </a:solidFill>
                        <a:effectLst/>
                        <a:latin typeface="+mn-lt"/>
                      </a:endParaRPr>
                    </a:p>
                  </a:txBody>
                  <a:tcPr marL="6350" marR="6350" marT="6350" marB="0" anchor="b">
                    <a:lnL w="12700" cmpd="sng">
                      <a:solidFill>
                        <a:sysClr val="window" lastClr="FFFFFF"/>
                      </a:solidFill>
                    </a:lnL>
                    <a:lnR w="12700" cmpd="sng">
                      <a:solidFill>
                        <a:sysClr val="window" lastClr="FFFFFF"/>
                      </a:solidFill>
                    </a:lnR>
                    <a:lnT w="381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9BBB59">
                        <a:tint val="40000"/>
                      </a:srgbClr>
                    </a:solidFill>
                  </a:tcPr>
                </a:tc>
                <a:tc>
                  <a:txBody>
                    <a:bodyPr/>
                    <a:lstStyle/>
                    <a:p>
                      <a:pPr algn="l" fontAlgn="b"/>
                      <a:r>
                        <a:rPr lang="en-GB" sz="1000" b="0" i="0" u="sng" strike="noStrike" dirty="0">
                          <a:solidFill>
                            <a:srgbClr val="0563C1"/>
                          </a:solidFill>
                          <a:effectLst/>
                          <a:latin typeface="+mn-lt"/>
                        </a:rPr>
                        <a:t>RP-222251</a:t>
                      </a:r>
                    </a:p>
                  </a:txBody>
                  <a:tcPr marL="6350" marR="6350" marT="6350" marB="0" anchor="b">
                    <a:lnL w="12700" cmpd="sng">
                      <a:solidFill>
                        <a:sysClr val="window" lastClr="FFFFFF"/>
                      </a:solidFill>
                    </a:lnL>
                    <a:lnR w="12700" cmpd="sng">
                      <a:solidFill>
                        <a:sysClr val="window" lastClr="FFFFFF"/>
                      </a:solidFill>
                    </a:lnR>
                    <a:lnT w="381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9BBB59">
                        <a:tint val="40000"/>
                      </a:srgbClr>
                    </a:solidFill>
                  </a:tcPr>
                </a:tc>
                <a:tc>
                  <a:txBody>
                    <a:bodyPr/>
                    <a:lstStyle/>
                    <a:p>
                      <a:pPr algn="ctr" fontAlgn="b"/>
                      <a:endParaRPr lang="fr-FR" sz="1000" b="0" i="0" u="none" strike="noStrike" dirty="0">
                        <a:solidFill>
                          <a:srgbClr val="FF0000"/>
                        </a:solidFill>
                        <a:effectLst/>
                        <a:latin typeface="+mn-lt"/>
                      </a:endParaRPr>
                    </a:p>
                  </a:txBody>
                  <a:tcPr marL="6350" marR="6350" marT="6350" marB="0" anchor="b">
                    <a:lnL w="12700" cap="flat" cmpd="sng" algn="ctr">
                      <a:solidFill>
                        <a:sysClr val="window" lastClr="FFFFFF"/>
                      </a:solidFill>
                      <a:prstDash val="solid"/>
                      <a:round/>
                      <a:headEnd type="none" w="med" len="med"/>
                      <a:tailEnd type="none" w="med" len="med"/>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tc>
                  <a:txBody>
                    <a:bodyPr/>
                    <a:lstStyle/>
                    <a:p>
                      <a:pPr algn="l" fontAlgn="b"/>
                      <a:r>
                        <a:rPr lang="en-GB" sz="1000" b="0" i="0" u="none" strike="noStrike" dirty="0">
                          <a:solidFill>
                            <a:srgbClr val="FF0000"/>
                          </a:solidFill>
                          <a:effectLst/>
                          <a:latin typeface="+mn-lt"/>
                        </a:rPr>
                        <a:t>R2 CRs For UL TX switching Ready and Endorsed.  This part is complete from RAN2 perspective. </a:t>
                      </a:r>
                    </a:p>
                    <a:p>
                      <a:pPr algn="l" fontAlgn="b"/>
                      <a:r>
                        <a:rPr lang="en-GB" sz="1000" b="0" i="0" u="none" strike="noStrike" dirty="0">
                          <a:solidFill>
                            <a:srgbClr val="FF0000"/>
                          </a:solidFill>
                          <a:effectLst/>
                          <a:latin typeface="+mn-lt"/>
                        </a:rPr>
                        <a:t>RRC parameters for multi-cell-single-DCI-scheduling not received from RAN1 in time to make CRs. </a:t>
                      </a:r>
                    </a:p>
                  </a:txBody>
                  <a:tcPr marL="6350" marR="6350" marT="6350" marB="0" anchor="b">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extLst>
                  <a:ext uri="{0D108BD9-81ED-4DB2-BD59-A6C34878D82A}">
                    <a16:rowId xmlns:a16="http://schemas.microsoft.com/office/drawing/2014/main" val="2860512393"/>
                  </a:ext>
                </a:extLst>
              </a:tr>
              <a:tr h="228600">
                <a:tc>
                  <a:txBody>
                    <a:bodyPr/>
                    <a:lstStyle/>
                    <a:p>
                      <a:pPr algn="ctr" fontAlgn="b"/>
                      <a:r>
                        <a:rPr lang="en-GB" sz="1000" b="1" i="0" u="none" strike="noStrike" dirty="0">
                          <a:solidFill>
                            <a:schemeClr val="bg1"/>
                          </a:solidFill>
                          <a:effectLst/>
                          <a:latin typeface="+mn-lt"/>
                        </a:rPr>
                        <a:t>970179</a:t>
                      </a:r>
                    </a:p>
                  </a:txBody>
                  <a:tcPr marL="6350" marR="6350" marT="6350" marB="0" anchor="b">
                    <a:lnL w="12700" cmpd="sng">
                      <a:solidFill>
                        <a:sysClr val="window" lastClr="FFFFFF"/>
                      </a:solidFill>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9BBB59"/>
                    </a:solidFill>
                  </a:tcPr>
                </a:tc>
                <a:tc>
                  <a:txBody>
                    <a:bodyPr/>
                    <a:lstStyle/>
                    <a:p>
                      <a:pPr algn="l" fontAlgn="b"/>
                      <a:r>
                        <a:rPr lang="en-GB" sz="1000" b="1" i="0" u="none" strike="noStrike" dirty="0">
                          <a:solidFill>
                            <a:srgbClr val="000000"/>
                          </a:solidFill>
                          <a:effectLst/>
                          <a:latin typeface="+mn-lt"/>
                        </a:rPr>
                        <a:t> Core part: NR network-controlled repeaters </a:t>
                      </a:r>
                    </a:p>
                  </a:txBody>
                  <a:tcPr marL="6350" marR="6350" marT="6350" marB="0" anchor="b">
                    <a:lnL w="12700" cmpd="sng">
                      <a:solidFill>
                        <a:sysClr val="window" lastClr="FFFFFF"/>
                      </a:solidFill>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9BBB59">
                        <a:tint val="20000"/>
                      </a:srgbClr>
                    </a:solidFill>
                  </a:tcPr>
                </a:tc>
                <a:tc>
                  <a:txBody>
                    <a:bodyPr/>
                    <a:lstStyle/>
                    <a:p>
                      <a:pPr algn="l" fontAlgn="b"/>
                      <a:r>
                        <a:rPr lang="en-GB" sz="1000" b="0" i="0" u="none" strike="noStrike">
                          <a:solidFill>
                            <a:srgbClr val="000000"/>
                          </a:solidFill>
                          <a:effectLst/>
                          <a:latin typeface="+mn-lt"/>
                        </a:rPr>
                        <a:t>NR_netcon_repeater-Core</a:t>
                      </a:r>
                    </a:p>
                  </a:txBody>
                  <a:tcPr marL="6350" marR="6350" marT="6350" marB="0" anchor="b">
                    <a:lnL w="12700" cmpd="sng">
                      <a:solidFill>
                        <a:sysClr val="window" lastClr="FFFFFF"/>
                      </a:solidFill>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9BBB59">
                        <a:tint val="20000"/>
                      </a:srgbClr>
                    </a:solidFill>
                  </a:tcPr>
                </a:tc>
                <a:tc>
                  <a:txBody>
                    <a:bodyPr/>
                    <a:lstStyle/>
                    <a:p>
                      <a:pPr algn="ctr" fontAlgn="b"/>
                      <a:r>
                        <a:rPr lang="en-GB" sz="1000" b="0" i="0" u="none" strike="noStrike" dirty="0">
                          <a:solidFill>
                            <a:srgbClr val="000000"/>
                          </a:solidFill>
                          <a:effectLst/>
                          <a:latin typeface="+mn-lt"/>
                        </a:rPr>
                        <a:t>R1</a:t>
                      </a:r>
                    </a:p>
                  </a:txBody>
                  <a:tcPr marL="6350" marR="6350" marT="6350" marB="0" anchor="b">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9BBB59">
                        <a:tint val="20000"/>
                      </a:srgbClr>
                    </a:solidFill>
                  </a:tcPr>
                </a:tc>
                <a:tc>
                  <a:txBody>
                    <a:bodyPr/>
                    <a:lstStyle/>
                    <a:p>
                      <a:pPr algn="ctr" fontAlgn="b"/>
                      <a:r>
                        <a:rPr lang="en-GB" sz="1000" b="0" i="0" u="none" strike="noStrike" dirty="0">
                          <a:solidFill>
                            <a:srgbClr val="000000"/>
                          </a:solidFill>
                          <a:effectLst/>
                          <a:latin typeface="+mn-lt"/>
                        </a:rPr>
                        <a:t>06/2023</a:t>
                      </a:r>
                    </a:p>
                  </a:txBody>
                  <a:tcPr marL="6350" marR="6350" marT="6350" marB="0" anchor="b">
                    <a:lnL w="12700" cmpd="sng">
                      <a:solidFill>
                        <a:sysClr val="window" lastClr="FFFFFF"/>
                      </a:solidFill>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9BBB59">
                        <a:tint val="20000"/>
                      </a:srgbClr>
                    </a:solidFill>
                  </a:tcPr>
                </a:tc>
                <a:tc>
                  <a:txBody>
                    <a:bodyPr/>
                    <a:lstStyle/>
                    <a:p>
                      <a:pPr algn="ctr" fontAlgn="b"/>
                      <a:endParaRPr lang="en-GB" sz="1000" b="0" i="0" u="none" strike="noStrike" dirty="0">
                        <a:solidFill>
                          <a:srgbClr val="000000"/>
                        </a:solidFill>
                        <a:effectLst/>
                        <a:latin typeface="+mn-lt"/>
                      </a:endParaRPr>
                    </a:p>
                  </a:txBody>
                  <a:tcPr marL="6350" marR="6350" marT="6350" marB="0" anchor="b">
                    <a:lnL w="12700" cmpd="sng">
                      <a:solidFill>
                        <a:sysClr val="window" lastClr="FFFFFF"/>
                      </a:solidFill>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9BBB59">
                        <a:tint val="20000"/>
                      </a:srgbClr>
                    </a:solidFill>
                  </a:tcPr>
                </a:tc>
                <a:tc>
                  <a:txBody>
                    <a:bodyPr/>
                    <a:lstStyle/>
                    <a:p>
                      <a:pPr algn="l" fontAlgn="b"/>
                      <a:r>
                        <a:rPr lang="en-GB" sz="1000" b="0" i="0" u="sng" strike="noStrike" dirty="0">
                          <a:solidFill>
                            <a:srgbClr val="0563C1"/>
                          </a:solidFill>
                          <a:effectLst/>
                          <a:latin typeface="+mn-lt"/>
                        </a:rPr>
                        <a:t>RP-230175</a:t>
                      </a:r>
                    </a:p>
                  </a:txBody>
                  <a:tcPr marL="6350" marR="6350" marT="6350" marB="0" anchor="b">
                    <a:lnL w="12700" cap="flat" cmpd="sng" algn="ctr">
                      <a:solidFill>
                        <a:sysClr val="window" lastClr="FFFFFF"/>
                      </a:solidFill>
                      <a:prstDash val="solid"/>
                      <a:round/>
                      <a:headEnd type="none" w="med" len="med"/>
                      <a:tailEnd type="none" w="med" len="med"/>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9BBB59">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lnSpc>
                          <a:spcPct val="107000"/>
                        </a:lnSpc>
                        <a:spcAft>
                          <a:spcPts val="800"/>
                        </a:spcAft>
                      </a:pPr>
                      <a:endParaRPr lang="en-GB" sz="1000" dirty="0">
                        <a:solidFill>
                          <a:srgbClr val="FF0000"/>
                        </a:solidFill>
                        <a:latin typeface="+mn-lt"/>
                      </a:endParaRPr>
                    </a:p>
                  </a:txBody>
                  <a:tcPr marL="36003" marR="36003" marT="0" marB="0" anchor="ctr">
                    <a:lnL w="12700" cap="flat" cmpd="sng" algn="ctr">
                      <a:solidFill>
                        <a:sysClr val="window" lastClr="FFFFFF"/>
                      </a:solidFill>
                      <a:prstDash val="solid"/>
                      <a:round/>
                      <a:headEnd type="none" w="med" len="med"/>
                      <a:tailEnd type="none" w="med" len="med"/>
                    </a:lnL>
                    <a:lnR w="12700" cmpd="sng">
                      <a:solidFill>
                        <a:sysClr val="window" lastClr="FFFFFF"/>
                      </a:solidFill>
                    </a:lnR>
                    <a:lnT w="127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9BBB59">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GB" sz="1000" kern="1200" dirty="0">
                          <a:solidFill>
                            <a:srgbClr val="FF0000"/>
                          </a:solidFill>
                          <a:latin typeface="+mn-lt"/>
                          <a:ea typeface="+mn-ea"/>
                          <a:cs typeface="+mn-cs"/>
                        </a:rPr>
                        <a:t>R2 CRs Ready and Endorsed, WI complete from RAN2 point of view</a:t>
                      </a:r>
                    </a:p>
                  </a:txBody>
                  <a:tcPr marL="36003" marR="36003" marT="0" marB="0" anchor="ctr">
                    <a:lnL w="12700" cmpd="sng">
                      <a:solidFill>
                        <a:sysClr val="window" lastClr="FFFFFF"/>
                      </a:solidFill>
                    </a:lnL>
                    <a:lnR w="12700" cmpd="sng">
                      <a:solidFill>
                        <a:sysClr val="window" lastClr="FFFFFF"/>
                      </a:solidFill>
                    </a:lnR>
                    <a:lnT w="127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9BBB59">
                        <a:tint val="20000"/>
                      </a:srgbClr>
                    </a:solidFill>
                  </a:tcPr>
                </a:tc>
                <a:extLst>
                  <a:ext uri="{0D108BD9-81ED-4DB2-BD59-A6C34878D82A}">
                    <a16:rowId xmlns:a16="http://schemas.microsoft.com/office/drawing/2014/main" val="886389061"/>
                  </a:ext>
                </a:extLst>
              </a:tr>
              <a:tr h="283847">
                <a:tc>
                  <a:txBody>
                    <a:bodyPr/>
                    <a:lstStyle/>
                    <a:p>
                      <a:pPr algn="ctr" fontAlgn="b"/>
                      <a:r>
                        <a:rPr lang="en-GB" sz="1000" b="1" i="0" u="none" strike="noStrike" dirty="0">
                          <a:solidFill>
                            <a:schemeClr val="bg1"/>
                          </a:solidFill>
                          <a:effectLst/>
                          <a:latin typeface="+mn-lt"/>
                        </a:rPr>
                        <a:t>940084</a:t>
                      </a:r>
                    </a:p>
                  </a:txBody>
                  <a:tcPr marL="6350" marR="6350" marT="6350" marB="0" anchor="b">
                    <a:lnL w="12700" cmpd="sng">
                      <a:solidFill>
                        <a:sysClr val="window" lastClr="FFFFFF"/>
                      </a:solidFill>
                    </a:lnL>
                    <a:lnR w="12700" cmpd="sng">
                      <a:solidFill>
                        <a:sysClr val="window" lastClr="FFFFFF"/>
                      </a:solidFill>
                    </a:lnR>
                    <a:lnT w="127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9BBB59"/>
                    </a:solidFill>
                  </a:tcPr>
                </a:tc>
                <a:tc>
                  <a:txBody>
                    <a:bodyPr/>
                    <a:lstStyle/>
                    <a:p>
                      <a:pPr algn="l" fontAlgn="b"/>
                      <a:r>
                        <a:rPr lang="en-GB" sz="1000" b="1" i="0" u="none" strike="noStrike" dirty="0">
                          <a:solidFill>
                            <a:schemeClr val="tx1"/>
                          </a:solidFill>
                          <a:effectLst/>
                          <a:latin typeface="+mn-lt"/>
                        </a:rPr>
                        <a:t>SI: Study on Artificial Intelligence (AI)/Machine Learning (ML) for NR Air Interface</a:t>
                      </a:r>
                    </a:p>
                  </a:txBody>
                  <a:tcPr marL="6350" marR="6350" marT="6350" marB="0" anchor="b">
                    <a:lnL w="12700" cmpd="sng">
                      <a:solidFill>
                        <a:sysClr val="window" lastClr="FFFFFF"/>
                      </a:solidFill>
                    </a:lnL>
                    <a:lnR w="12700" cmpd="sng">
                      <a:solidFill>
                        <a:sysClr val="window" lastClr="FFFFFF"/>
                      </a:solidFill>
                    </a:lnR>
                    <a:lnT w="127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tc>
                  <a:txBody>
                    <a:bodyPr/>
                    <a:lstStyle/>
                    <a:p>
                      <a:pPr algn="ctr" fontAlgn="b"/>
                      <a:r>
                        <a:rPr lang="en-GB" sz="900" b="0" i="0" u="none" strike="noStrike" dirty="0" err="1">
                          <a:solidFill>
                            <a:srgbClr val="000000"/>
                          </a:solidFill>
                          <a:effectLst/>
                          <a:latin typeface="+mn-lt"/>
                        </a:rPr>
                        <a:t>FS_NR_AIML_air</a:t>
                      </a:r>
                      <a:endParaRPr lang="en-GB" sz="900" b="0" i="0" u="none" strike="noStrike" dirty="0">
                        <a:solidFill>
                          <a:srgbClr val="000000"/>
                        </a:solidFill>
                        <a:effectLst/>
                        <a:latin typeface="+mn-lt"/>
                      </a:endParaRPr>
                    </a:p>
                  </a:txBody>
                  <a:tcPr marL="6350" marR="6350" marT="6350" marB="0" anchor="b">
                    <a:lnL w="12700" cmpd="sng">
                      <a:solidFill>
                        <a:sysClr val="window" lastClr="FFFFFF"/>
                      </a:solidFill>
                    </a:lnL>
                    <a:lnR w="12700" cmpd="sng">
                      <a:solidFill>
                        <a:sysClr val="window" lastClr="FFFFFF"/>
                      </a:solidFill>
                    </a:lnR>
                    <a:lnT w="127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tc>
                  <a:txBody>
                    <a:bodyPr/>
                    <a:lstStyle/>
                    <a:p>
                      <a:pPr algn="ctr" fontAlgn="b"/>
                      <a:r>
                        <a:rPr lang="en-GB" sz="1000" b="0" i="0" u="none" strike="noStrike" dirty="0">
                          <a:solidFill>
                            <a:srgbClr val="000000"/>
                          </a:solidFill>
                          <a:effectLst/>
                          <a:latin typeface="+mn-lt"/>
                        </a:rPr>
                        <a:t>R1</a:t>
                      </a:r>
                    </a:p>
                  </a:txBody>
                  <a:tcPr marL="6350" marR="6350" marT="6350" marB="0" anchor="b">
                    <a:lnL w="12700" cap="flat" cmpd="sng" algn="ctr">
                      <a:solidFill>
                        <a:sysClr val="window" lastClr="FFFFFF"/>
                      </a:solidFill>
                      <a:prstDash val="solid"/>
                      <a:round/>
                      <a:headEnd type="none" w="med" len="med"/>
                      <a:tailEnd type="none" w="med" len="med"/>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9BBB59">
                        <a:tint val="40000"/>
                      </a:srgbClr>
                    </a:solidFill>
                  </a:tcPr>
                </a:tc>
                <a:tc>
                  <a:txBody>
                    <a:bodyPr/>
                    <a:lstStyle/>
                    <a:p>
                      <a:pPr algn="ctr" fontAlgn="b"/>
                      <a:r>
                        <a:rPr lang="en-GB" sz="1000" b="0" i="0" u="none" strike="noStrike" dirty="0">
                          <a:solidFill>
                            <a:srgbClr val="000000"/>
                          </a:solidFill>
                          <a:effectLst/>
                          <a:latin typeface="+mn-lt"/>
                        </a:rPr>
                        <a:t>12/2023</a:t>
                      </a:r>
                    </a:p>
                  </a:txBody>
                  <a:tcPr marL="6350" marR="6350" marT="6350" marB="0" anchor="b">
                    <a:lnL w="12700" cmpd="sng">
                      <a:solidFill>
                        <a:sysClr val="window" lastClr="FFFFFF"/>
                      </a:solidFill>
                    </a:lnL>
                    <a:lnR w="12700" cmpd="sng">
                      <a:solidFill>
                        <a:sysClr val="window" lastClr="FFFFFF"/>
                      </a:solidFill>
                    </a:lnR>
                    <a:lnT w="127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tc>
                  <a:txBody>
                    <a:bodyPr/>
                    <a:lstStyle/>
                    <a:p>
                      <a:pPr algn="ctr" fontAlgn="b"/>
                      <a:endParaRPr lang="en-GB" sz="1000" b="0" i="0" u="none" strike="noStrike" dirty="0">
                        <a:solidFill>
                          <a:srgbClr val="000000"/>
                        </a:solidFill>
                        <a:effectLst/>
                        <a:latin typeface="+mn-lt"/>
                      </a:endParaRPr>
                    </a:p>
                  </a:txBody>
                  <a:tcPr marL="6350" marR="6350" marT="6350" marB="0" anchor="b">
                    <a:lnL w="12700" cmpd="sng">
                      <a:solidFill>
                        <a:sysClr val="window" lastClr="FFFFFF"/>
                      </a:solidFill>
                    </a:lnL>
                    <a:lnR w="12700" cmpd="sng">
                      <a:solidFill>
                        <a:sysClr val="window" lastClr="FFFFFF"/>
                      </a:solidFill>
                    </a:lnR>
                    <a:lnT w="127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tc>
                  <a:txBody>
                    <a:bodyPr/>
                    <a:lstStyle/>
                    <a:p>
                      <a:pPr algn="ctr" fontAlgn="b"/>
                      <a:r>
                        <a:rPr lang="en-GB" sz="1000" b="0" i="0" u="sng" strike="noStrike" dirty="0">
                          <a:solidFill>
                            <a:srgbClr val="0563C1"/>
                          </a:solidFill>
                          <a:effectLst/>
                          <a:latin typeface="+mn-lt"/>
                        </a:rPr>
                        <a:t>RP-221348</a:t>
                      </a:r>
                    </a:p>
                  </a:txBody>
                  <a:tcPr marL="6350" marR="6350" marT="6350" marB="0" anchor="b">
                    <a:lnL w="12700" cmpd="sng">
                      <a:solidFill>
                        <a:sysClr val="window" lastClr="FFFFFF"/>
                      </a:solidFill>
                    </a:lnL>
                    <a:lnR w="12700" cmpd="sng">
                      <a:solidFill>
                        <a:sysClr val="window" lastClr="FFFFFF"/>
                      </a:solidFill>
                    </a:lnR>
                    <a:lnT w="127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lnSpc>
                          <a:spcPct val="107000"/>
                        </a:lnSpc>
                        <a:spcAft>
                          <a:spcPts val="800"/>
                        </a:spcAft>
                      </a:pPr>
                      <a:endParaRPr lang="en-GB" sz="1000" dirty="0">
                        <a:solidFill>
                          <a:srgbClr val="FF0000"/>
                        </a:solidFill>
                        <a:latin typeface="+mn-lt"/>
                      </a:endParaRPr>
                    </a:p>
                  </a:txBody>
                  <a:tcPr marL="36003" marR="36003" marT="0" marB="0" anchor="ctr">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000" dirty="0">
                          <a:solidFill>
                            <a:srgbClr val="FF0000"/>
                          </a:solidFill>
                          <a:latin typeface="+mn-lt"/>
                        </a:rPr>
                        <a:t>R2 Chair report: Some UE vendors want to include for evaluation in the SI: EVEX as a mechanism for Data collection for training for UE-side AIML algorithms. This has been blocked in RAN2 at two meetings by sustained objections, and it seems difficult to progress on this in R2 unless TSG RAN intervenes.  </a:t>
                      </a:r>
                    </a:p>
                    <a:p>
                      <a:pPr algn="l">
                        <a:lnSpc>
                          <a:spcPct val="107000"/>
                        </a:lnSpc>
                        <a:spcAft>
                          <a:spcPts val="800"/>
                        </a:spcAft>
                      </a:pPr>
                      <a:r>
                        <a:rPr lang="en-GB" sz="1000" dirty="0">
                          <a:solidFill>
                            <a:srgbClr val="FF0000"/>
                          </a:solidFill>
                          <a:latin typeface="+mn-lt"/>
                        </a:rPr>
                        <a:t>R2 Chair General Comment: Still difficult to progress in R2 due to dependency on R1 progress and the unusual R1 R2 scope overlap where R1 seems to be specifying signalling. Significant Risk that this item towards conclusion will need significantly more time for sufficient progress in R2. </a:t>
                      </a:r>
                    </a:p>
                  </a:txBody>
                  <a:tcPr marL="36003" marR="36003"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extLst>
                  <a:ext uri="{0D108BD9-81ED-4DB2-BD59-A6C34878D82A}">
                    <a16:rowId xmlns:a16="http://schemas.microsoft.com/office/drawing/2014/main" val="2373640818"/>
                  </a:ext>
                </a:extLst>
              </a:tr>
            </a:tbl>
          </a:graphicData>
        </a:graphic>
      </p:graphicFrame>
    </p:spTree>
    <p:extLst>
      <p:ext uri="{BB962C8B-B14F-4D97-AF65-F5344CB8AC3E}">
        <p14:creationId xmlns:p14="http://schemas.microsoft.com/office/powerpoint/2010/main" val="3908978897"/>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51544</TotalTime>
  <Words>2566</Words>
  <Application>Microsoft Office PowerPoint</Application>
  <PresentationFormat>Widescreen</PresentationFormat>
  <Paragraphs>341</Paragraphs>
  <Slides>20</Slides>
  <Notes>6</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20</vt:i4>
      </vt:variant>
    </vt:vector>
  </HeadingPairs>
  <TitlesOfParts>
    <vt:vector size="26" baseType="lpstr">
      <vt:lpstr>Arial </vt:lpstr>
      <vt:lpstr>Arial</vt:lpstr>
      <vt:lpstr>Calibri</vt:lpstr>
      <vt:lpstr>Calibri Light</vt:lpstr>
      <vt:lpstr>Times New Roman</vt:lpstr>
      <vt:lpstr>Office Theme</vt:lpstr>
      <vt:lpstr>Status Report  RAN WG2  to TSG-RAN #100</vt:lpstr>
      <vt:lpstr>RAN WG2 meetings in this Q</vt:lpstr>
      <vt:lpstr>NR &amp; Joint WIs Rel-15 and Rel-16</vt:lpstr>
      <vt:lpstr>NR &amp; Joint WIs Rel-17</vt:lpstr>
      <vt:lpstr>EUTRA Rel-17 and Earlier</vt:lpstr>
      <vt:lpstr>Rel-17 and earlier</vt:lpstr>
      <vt:lpstr>Rel-18</vt:lpstr>
      <vt:lpstr>Rel-18: RAN2 led items</vt:lpstr>
      <vt:lpstr>Rel-18: Comments Selected other items</vt:lpstr>
      <vt:lpstr>Specific RAN2 Tasks</vt:lpstr>
      <vt:lpstr>RAN2 Load - statistics</vt:lpstr>
      <vt:lpstr>RAN2 load - overtime</vt:lpstr>
      <vt:lpstr>RAN2 Load - Remarks</vt:lpstr>
      <vt:lpstr>PowerPoint Presentation</vt:lpstr>
      <vt:lpstr>Appendix: TEI report  The TEI Report lists the TEI related CRs agreed by RAN2 in 2023 Q1. Cat A CRs not listed (see tdoc lists)</vt:lpstr>
      <vt:lpstr>TEI Report Agreed CRs (except Cat A)</vt:lpstr>
      <vt:lpstr>TEI Report Agreed CRs (except Cat A)</vt:lpstr>
      <vt:lpstr>TEI Report Agreed CRs</vt:lpstr>
      <vt:lpstr>Appendix: CRs with compatibility issues / comments</vt:lpstr>
      <vt:lpstr>CR with interoperability issues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Johan Johansson</dc:creator>
  <dc:description>© 3GPP 2018</dc:description>
  <cp:lastModifiedBy>Johan Johansson</cp:lastModifiedBy>
  <cp:revision>1112</cp:revision>
  <dcterms:created xsi:type="dcterms:W3CDTF">2010-02-05T13:52:04Z</dcterms:created>
  <dcterms:modified xsi:type="dcterms:W3CDTF">2023-06-11T15:13:43Z</dcterms:modified>
  <cp:contentStatus>Template 2017</cp:contentStatus>
</cp:coreProperties>
</file>