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23"/>
  </p:notesMasterIdLst>
  <p:handoutMasterIdLst>
    <p:handoutMasterId r:id="rId24"/>
  </p:handoutMasterIdLst>
  <p:sldIdLst>
    <p:sldId id="981" r:id="rId2"/>
    <p:sldId id="988" r:id="rId3"/>
    <p:sldId id="989" r:id="rId4"/>
    <p:sldId id="1005" r:id="rId5"/>
    <p:sldId id="1012" r:id="rId6"/>
    <p:sldId id="1015" r:id="rId7"/>
    <p:sldId id="1002" r:id="rId8"/>
    <p:sldId id="993" r:id="rId9"/>
    <p:sldId id="995" r:id="rId10"/>
    <p:sldId id="1025" r:id="rId11"/>
    <p:sldId id="996" r:id="rId12"/>
    <p:sldId id="998" r:id="rId13"/>
    <p:sldId id="999" r:id="rId14"/>
    <p:sldId id="1001" r:id="rId15"/>
    <p:sldId id="1006" r:id="rId16"/>
    <p:sldId id="1023" r:id="rId17"/>
    <p:sldId id="1021" r:id="rId18"/>
    <p:sldId id="1024" r:id="rId19"/>
    <p:sldId id="1026" r:id="rId20"/>
    <p:sldId id="1018" r:id="rId21"/>
    <p:sldId id="1003" r:id="rId22"/>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732F"/>
    <a:srgbClr val="0000F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5801" autoAdjust="0"/>
  </p:normalViewPr>
  <p:slideViewPr>
    <p:cSldViewPr snapToGrid="0">
      <p:cViewPr varScale="1">
        <p:scale>
          <a:sx n="111" d="100"/>
          <a:sy n="111" d="100"/>
        </p:scale>
        <p:origin x="828" y="114"/>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younsun\Documents\SEC%20documents\2023%20documents\3-External%20discussions\3GPP%20meetings\RAN\20230531%20RAN%23100%20report%20(stat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438365752226178"/>
          <c:y val="7.4483893700323975E-2"/>
          <c:w val="0.8222221263437961"/>
          <c:h val="0.71763358264614252"/>
        </c:manualLayout>
      </c:layout>
      <c:barChart>
        <c:barDir val="col"/>
        <c:grouping val="clustered"/>
        <c:varyColors val="0"/>
        <c:ser>
          <c:idx val="1"/>
          <c:order val="0"/>
          <c:spPr>
            <a:solidFill>
              <a:srgbClr val="0070C0"/>
            </a:solidFill>
            <a:ln>
              <a:noFill/>
            </a:ln>
            <a:effectLst/>
          </c:spPr>
          <c:invertIfNegative val="0"/>
          <c:dPt>
            <c:idx val="8"/>
            <c:invertIfNegative val="0"/>
            <c:bubble3D val="0"/>
            <c:spPr>
              <a:solidFill>
                <a:srgbClr val="0070C0"/>
              </a:solidFill>
              <a:ln>
                <a:noFill/>
              </a:ln>
              <a:effectLst/>
            </c:spPr>
            <c:extLst>
              <c:ext xmlns:c16="http://schemas.microsoft.com/office/drawing/2014/chart" uri="{C3380CC4-5D6E-409C-BE32-E72D297353CC}">
                <c16:uniqueId val="{00000001-0B0B-4C3C-B344-5553FC883D59}"/>
              </c:ext>
            </c:extLst>
          </c:dPt>
          <c:dPt>
            <c:idx val="9"/>
            <c:invertIfNegative val="0"/>
            <c:bubble3D val="0"/>
            <c:spPr>
              <a:solidFill>
                <a:srgbClr val="FF0000"/>
              </a:solidFill>
              <a:ln>
                <a:noFill/>
              </a:ln>
              <a:effectLst/>
            </c:spPr>
            <c:extLst>
              <c:ext xmlns:c16="http://schemas.microsoft.com/office/drawing/2014/chart" uri="{C3380CC4-5D6E-409C-BE32-E72D297353CC}">
                <c16:uniqueId val="{00000003-0B0B-4C3C-B344-5553FC883D59}"/>
              </c:ext>
            </c:extLst>
          </c:dPt>
          <c:dPt>
            <c:idx val="10"/>
            <c:invertIfNegative val="0"/>
            <c:bubble3D val="0"/>
            <c:spPr>
              <a:solidFill>
                <a:srgbClr val="FF0000"/>
              </a:solidFill>
              <a:ln>
                <a:noFill/>
              </a:ln>
              <a:effectLst/>
            </c:spPr>
            <c:extLst>
              <c:ext xmlns:c16="http://schemas.microsoft.com/office/drawing/2014/chart" uri="{C3380CC4-5D6E-409C-BE32-E72D297353CC}">
                <c16:uniqueId val="{00000005-0B0B-4C3C-B344-5553FC883D59}"/>
              </c:ext>
            </c:extLst>
          </c:dPt>
          <c:cat>
            <c:strRef>
              <c:f>Sheet1!$D$12:$D$22</c:f>
              <c:strCache>
                <c:ptCount val="11"/>
                <c:pt idx="0">
                  <c:v>#106b-e</c:v>
                </c:pt>
                <c:pt idx="1">
                  <c:v>#107-e</c:v>
                </c:pt>
                <c:pt idx="2">
                  <c:v>#107b-e</c:v>
                </c:pt>
                <c:pt idx="3">
                  <c:v>#108-e</c:v>
                </c:pt>
                <c:pt idx="4">
                  <c:v>#109-e</c:v>
                </c:pt>
                <c:pt idx="5">
                  <c:v>#110</c:v>
                </c:pt>
                <c:pt idx="6">
                  <c:v>#110-bis</c:v>
                </c:pt>
                <c:pt idx="7">
                  <c:v>#111</c:v>
                </c:pt>
                <c:pt idx="8">
                  <c:v>#112</c:v>
                </c:pt>
                <c:pt idx="9">
                  <c:v>#112b-e</c:v>
                </c:pt>
                <c:pt idx="10">
                  <c:v>#113</c:v>
                </c:pt>
              </c:strCache>
            </c:strRef>
          </c:cat>
          <c:val>
            <c:numRef>
              <c:f>Sheet1!$E$12:$E$22</c:f>
              <c:numCache>
                <c:formatCode>General</c:formatCode>
                <c:ptCount val="11"/>
                <c:pt idx="0">
                  <c:v>2013</c:v>
                </c:pt>
                <c:pt idx="1">
                  <c:v>2241</c:v>
                </c:pt>
                <c:pt idx="2">
                  <c:v>835</c:v>
                </c:pt>
                <c:pt idx="3">
                  <c:v>2159</c:v>
                </c:pt>
                <c:pt idx="4">
                  <c:v>2685</c:v>
                </c:pt>
                <c:pt idx="5">
                  <c:v>2609</c:v>
                </c:pt>
                <c:pt idx="6">
                  <c:v>2480</c:v>
                </c:pt>
                <c:pt idx="7">
                  <c:v>2220</c:v>
                </c:pt>
                <c:pt idx="8">
                  <c:v>2248</c:v>
                </c:pt>
                <c:pt idx="9">
                  <c:v>2036</c:v>
                </c:pt>
                <c:pt idx="10">
                  <c:v>1973</c:v>
                </c:pt>
              </c:numCache>
            </c:numRef>
          </c:val>
          <c:extLst>
            <c:ext xmlns:c16="http://schemas.microsoft.com/office/drawing/2014/chart" uri="{C3380CC4-5D6E-409C-BE32-E72D297353CC}">
              <c16:uniqueId val="{00000006-0B0B-4C3C-B344-5553FC883D59}"/>
            </c:ext>
          </c:extLst>
        </c:ser>
        <c:dLbls>
          <c:showLegendKey val="0"/>
          <c:showVal val="0"/>
          <c:showCatName val="0"/>
          <c:showSerName val="0"/>
          <c:showPercent val="0"/>
          <c:showBubbleSize val="0"/>
        </c:dLbls>
        <c:gapWidth val="219"/>
        <c:overlap val="-27"/>
        <c:axId val="2118381951"/>
        <c:axId val="83651855"/>
      </c:barChart>
      <c:catAx>
        <c:axId val="21183819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3651855"/>
        <c:crosses val="autoZero"/>
        <c:auto val="1"/>
        <c:lblAlgn val="ctr"/>
        <c:lblOffset val="100"/>
        <c:noMultiLvlLbl val="0"/>
      </c:catAx>
      <c:valAx>
        <c:axId val="8365185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b="1"/>
                  <a:t>tdocs</a:t>
                </a:r>
                <a:endParaRPr lang="ko-KR" b="1"/>
              </a:p>
            </c:rich>
          </c:tx>
          <c:layout>
            <c:manualLayout>
              <c:xMode val="edge"/>
              <c:yMode val="edge"/>
              <c:x val="3.287671232876712E-2"/>
              <c:y val="0.24174484356310855"/>
            </c:manualLayout>
          </c:layout>
          <c:overlay val="0"/>
          <c:spPr>
            <a:noFill/>
            <a:ln>
              <a:noFill/>
            </a:ln>
            <a:effectLst/>
          </c:spPr>
          <c:txPr>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2118381951"/>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400">
          <a:latin typeface="Arial" panose="020B0604020202020204" pitchFamily="34" charset="0"/>
          <a:cs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a:t>
            </a:r>
            <a:r>
              <a:rPr lang="en-GB" altLang="en-US" sz="1200" b="1" dirty="0" smtClean="0">
                <a:solidFill>
                  <a:schemeClr val="bg1"/>
                </a:solidFill>
                <a:latin typeface="Arial" panose="020B0604020202020204" pitchFamily="34" charset="0"/>
              </a:rPr>
              <a:t>WG1</a:t>
            </a:r>
            <a:endParaRPr lang="en-GB" altLang="en-US" sz="1200" b="1"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Status Report RAN WG1</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3GPP RAN WG1 Chair</a:t>
            </a:r>
          </a:p>
          <a:p>
            <a:pPr>
              <a:spcBef>
                <a:spcPts val="600"/>
              </a:spcBef>
              <a:spcAft>
                <a:spcPts val="600"/>
              </a:spcAft>
            </a:pPr>
            <a:r>
              <a:rPr lang="en-US" altLang="en-US" dirty="0"/>
              <a:t>Younsun Kim</a:t>
            </a:r>
            <a:endParaRPr lang="en-GB" altLang="en-US" dirty="0"/>
          </a:p>
        </p:txBody>
      </p:sp>
      <p:sp>
        <p:nvSpPr>
          <p:cNvPr id="4" name="TextBox 3"/>
          <p:cNvSpPr txBox="1"/>
          <p:nvPr/>
        </p:nvSpPr>
        <p:spPr>
          <a:xfrm>
            <a:off x="467315" y="499598"/>
            <a:ext cx="1367682" cy="400110"/>
          </a:xfrm>
          <a:prstGeom prst="rect">
            <a:avLst/>
          </a:prstGeom>
          <a:noFill/>
        </p:spPr>
        <p:txBody>
          <a:bodyPr wrap="none" rtlCol="0">
            <a:spAutoFit/>
          </a:bodyPr>
          <a:lstStyle/>
          <a:p>
            <a:r>
              <a:rPr lang="en-US" sz="2000" b="1" i="1" dirty="0"/>
              <a:t>RP-230822</a:t>
            </a:r>
          </a:p>
        </p:txBody>
      </p:sp>
    </p:spTree>
    <p:extLst>
      <p:ext uri="{BB962C8B-B14F-4D97-AF65-F5344CB8AC3E}">
        <p14:creationId xmlns:p14="http://schemas.microsoft.com/office/powerpoint/2010/main" val="34754717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smtClean="0"/>
              <a:t>Review of Rel-18 draft CRs on </a:t>
            </a:r>
            <a:r>
              <a:rPr lang="en-US" dirty="0" err="1" smtClean="0"/>
              <a:t>IoT</a:t>
            </a:r>
            <a:r>
              <a:rPr lang="en-US" dirty="0" smtClean="0"/>
              <a:t>-NTN has started in RAN1 (in RAN1#113)</a:t>
            </a:r>
          </a:p>
          <a:p>
            <a:pPr lvl="1"/>
            <a:endParaRPr lang="en-US" dirty="0" smtClean="0"/>
          </a:p>
          <a:p>
            <a:r>
              <a:rPr lang="en-US" dirty="0" smtClean="0"/>
              <a:t>First LS on Rel-18 </a:t>
            </a:r>
            <a:r>
              <a:rPr lang="en-US" dirty="0" err="1"/>
              <a:t>IoT</a:t>
            </a:r>
            <a:r>
              <a:rPr lang="en-US" dirty="0"/>
              <a:t>-NTN </a:t>
            </a:r>
            <a:r>
              <a:rPr lang="en-US" dirty="0" smtClean="0"/>
              <a:t>RRC parameters has been sent to RAN2 (R1-2306270)</a:t>
            </a:r>
          </a:p>
          <a:p>
            <a:pPr lvl="1"/>
            <a:endParaRPr lang="en-US" dirty="0" smtClean="0"/>
          </a:p>
          <a:p>
            <a:r>
              <a:rPr lang="en-US" dirty="0"/>
              <a:t>First LS on Rel-18 </a:t>
            </a:r>
            <a:r>
              <a:rPr lang="en-US" dirty="0" err="1"/>
              <a:t>IoT</a:t>
            </a:r>
            <a:r>
              <a:rPr lang="en-US" dirty="0"/>
              <a:t>-NTN</a:t>
            </a:r>
            <a:r>
              <a:rPr lang="en-US" dirty="0" smtClean="0"/>
              <a:t> UE features has </a:t>
            </a:r>
            <a:r>
              <a:rPr lang="en-US" dirty="0"/>
              <a:t>been sent to RAN2 </a:t>
            </a:r>
            <a:r>
              <a:rPr lang="en-US" dirty="0" smtClean="0"/>
              <a:t>(R1-2306222)</a:t>
            </a:r>
            <a:endParaRPr lang="en-US" dirty="0"/>
          </a:p>
          <a:p>
            <a:pPr lvl="1"/>
            <a:endParaRPr lang="en-US" dirty="0" smtClean="0"/>
          </a:p>
          <a:p>
            <a:r>
              <a:rPr lang="en-US" dirty="0" smtClean="0"/>
              <a:t>Rel-18 draft CRs, RRC parameters, and UE features will be further updated in RAN1#114 (Aug)</a:t>
            </a:r>
          </a:p>
          <a:p>
            <a:endParaRPr lang="en-US" dirty="0"/>
          </a:p>
          <a:p>
            <a:endParaRPr lang="en-US" dirty="0"/>
          </a:p>
        </p:txBody>
      </p:sp>
      <p:sp>
        <p:nvSpPr>
          <p:cNvPr id="3" name="제목 2"/>
          <p:cNvSpPr>
            <a:spLocks noGrp="1"/>
          </p:cNvSpPr>
          <p:nvPr>
            <p:ph type="title"/>
          </p:nvPr>
        </p:nvSpPr>
        <p:spPr/>
        <p:txBody>
          <a:bodyPr/>
          <a:lstStyle/>
          <a:p>
            <a:r>
              <a:rPr lang="en-US" dirty="0" smtClean="0"/>
              <a:t>Rel-18 LTE Draft CRs, RRC Parameters, UE Features</a:t>
            </a:r>
            <a:endParaRPr lang="en-US" dirty="0"/>
          </a:p>
        </p:txBody>
      </p:sp>
    </p:spTree>
    <p:extLst>
      <p:ext uri="{BB962C8B-B14F-4D97-AF65-F5344CB8AC3E}">
        <p14:creationId xmlns:p14="http://schemas.microsoft.com/office/powerpoint/2010/main" val="38636340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1800" dirty="0" smtClean="0"/>
              <a:t>LTE </a:t>
            </a:r>
            <a:r>
              <a:rPr lang="en-US" altLang="en-US" sz="1800" dirty="0"/>
              <a:t>specifications up to Rel-17 are stable</a:t>
            </a:r>
          </a:p>
          <a:p>
            <a:pPr lvl="1"/>
            <a:r>
              <a:rPr lang="en-US" altLang="en-US" sz="1600" dirty="0" smtClean="0">
                <a:ea typeface="ＭＳ Ｐゴシック" panose="020B0600070205080204" pitchFamily="34" charset="-128"/>
              </a:rPr>
              <a:t>There was only 1 </a:t>
            </a:r>
            <a:r>
              <a:rPr lang="en-US" altLang="en-US" sz="1600" dirty="0" err="1" smtClean="0">
                <a:ea typeface="ＭＳ Ｐゴシック" panose="020B0600070205080204" pitchFamily="34" charset="-128"/>
              </a:rPr>
              <a:t>tdoc</a:t>
            </a:r>
            <a:r>
              <a:rPr lang="en-US" altLang="en-US" sz="1600" dirty="0" smtClean="0">
                <a:ea typeface="ＭＳ Ｐゴシック" panose="020B0600070205080204" pitchFamily="34" charset="-128"/>
              </a:rPr>
              <a:t> submitted</a:t>
            </a:r>
          </a:p>
          <a:p>
            <a:pPr lvl="1"/>
            <a:r>
              <a:rPr lang="en-US" altLang="en-US" sz="1600" dirty="0" smtClean="0">
                <a:ea typeface="ＭＳ Ｐゴシック" panose="020B0600070205080204" pitchFamily="34" charset="-128"/>
              </a:rPr>
              <a:t>There were no endorsed CRs</a:t>
            </a:r>
            <a:endParaRPr lang="en-US" altLang="en-US" sz="1600" dirty="0"/>
          </a:p>
          <a:p>
            <a:pPr lvl="1"/>
            <a:endParaRPr lang="en-US" altLang="en-US" sz="1600" dirty="0" smtClean="0"/>
          </a:p>
          <a:p>
            <a:r>
              <a:rPr lang="en-US" altLang="en-US" sz="1800" dirty="0" smtClean="0"/>
              <a:t>Rel-18 </a:t>
            </a:r>
            <a:r>
              <a:rPr lang="en-US" altLang="en-US" sz="1800" dirty="0"/>
              <a:t>LTE (</a:t>
            </a:r>
            <a:r>
              <a:rPr lang="en-US" altLang="en-US" sz="1800" dirty="0" err="1"/>
              <a:t>IoT</a:t>
            </a:r>
            <a:r>
              <a:rPr lang="en-US" altLang="en-US" sz="1800" dirty="0"/>
              <a:t> </a:t>
            </a:r>
            <a:r>
              <a:rPr lang="en-US" altLang="en-US" sz="1800" dirty="0" smtClean="0"/>
              <a:t>NTN)</a:t>
            </a:r>
          </a:p>
          <a:p>
            <a:pPr lvl="1"/>
            <a:r>
              <a:rPr lang="en-US" altLang="en-US" sz="1600" dirty="0" smtClean="0">
                <a:ea typeface="ＭＳ Ｐゴシック" panose="020B0600070205080204" pitchFamily="34" charset="-128"/>
              </a:rPr>
              <a:t>Adequate progress in all topics – on track for completion (RAN1 part)</a:t>
            </a:r>
            <a:endParaRPr lang="en-US" altLang="en-US" sz="1600" dirty="0">
              <a:ea typeface="ＭＳ Ｐゴシック" panose="020B0600070205080204" pitchFamily="34" charset="-128"/>
            </a:endParaRPr>
          </a:p>
          <a:p>
            <a:pPr lvl="1"/>
            <a:endParaRPr lang="en-US" altLang="en-US" sz="1600" dirty="0"/>
          </a:p>
          <a:p>
            <a:endParaRPr lang="en-US" altLang="en-US" sz="1800" dirty="0" smtClean="0"/>
          </a:p>
        </p:txBody>
      </p:sp>
      <p:sp>
        <p:nvSpPr>
          <p:cNvPr id="3" name="제목 2"/>
          <p:cNvSpPr>
            <a:spLocks noGrp="1"/>
          </p:cNvSpPr>
          <p:nvPr>
            <p:ph type="title"/>
          </p:nvPr>
        </p:nvSpPr>
        <p:spPr/>
        <p:txBody>
          <a:bodyPr/>
          <a:lstStyle/>
          <a:p>
            <a:r>
              <a:rPr lang="en-US" dirty="0"/>
              <a:t>LTE </a:t>
            </a:r>
            <a:r>
              <a:rPr lang="en-US" dirty="0" smtClean="0"/>
              <a:t>Summary</a:t>
            </a:r>
            <a:endParaRPr lang="en-US" dirty="0"/>
          </a:p>
        </p:txBody>
      </p:sp>
    </p:spTree>
    <p:extLst>
      <p:ext uri="{BB962C8B-B14F-4D97-AF65-F5344CB8AC3E}">
        <p14:creationId xmlns:p14="http://schemas.microsoft.com/office/powerpoint/2010/main" val="453437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smtClean="0">
                <a:effectLst>
                  <a:outerShdw blurRad="38100" dist="38100" dir="2700000" algn="tl">
                    <a:srgbClr val="C0C0C0"/>
                  </a:outerShdw>
                </a:effectLst>
                <a:latin typeface="Arial"/>
              </a:rPr>
              <a:t>5G NR</a:t>
            </a:r>
            <a:endParaRPr lang="en-US" kern="0" dirty="0"/>
          </a:p>
        </p:txBody>
      </p:sp>
    </p:spTree>
    <p:extLst>
      <p:ext uri="{BB962C8B-B14F-4D97-AF65-F5344CB8AC3E}">
        <p14:creationId xmlns:p14="http://schemas.microsoft.com/office/powerpoint/2010/main" val="33134272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ja-JP" dirty="0"/>
              <a:t>Overview of </a:t>
            </a:r>
            <a:r>
              <a:rPr lang="en-GB" altLang="ja-JP" dirty="0" smtClean="0"/>
              <a:t>Rel-18 </a:t>
            </a:r>
            <a:r>
              <a:rPr lang="en-GB" altLang="ja-JP" dirty="0"/>
              <a:t>NR </a:t>
            </a:r>
            <a:r>
              <a:rPr lang="en-GB" altLang="ja-JP" dirty="0" smtClean="0"/>
              <a:t>WI/SIs</a:t>
            </a:r>
            <a:endParaRPr lang="en-US" dirty="0"/>
          </a:p>
        </p:txBody>
      </p:sp>
      <p:graphicFrame>
        <p:nvGraphicFramePr>
          <p:cNvPr id="4" name="Table 1"/>
          <p:cNvGraphicFramePr>
            <a:graphicFrameLocks noGrp="1"/>
          </p:cNvGraphicFramePr>
          <p:nvPr>
            <p:extLst>
              <p:ext uri="{D42A27DB-BD31-4B8C-83A1-F6EECF244321}">
                <p14:modId xmlns:p14="http://schemas.microsoft.com/office/powerpoint/2010/main" val="3540283871"/>
              </p:ext>
            </p:extLst>
          </p:nvPr>
        </p:nvGraphicFramePr>
        <p:xfrm>
          <a:off x="477125" y="992286"/>
          <a:ext cx="11213578" cy="5437206"/>
        </p:xfrm>
        <a:graphic>
          <a:graphicData uri="http://schemas.openxmlformats.org/drawingml/2006/table">
            <a:tbl>
              <a:tblPr/>
              <a:tblGrid>
                <a:gridCol w="6300000">
                  <a:extLst>
                    <a:ext uri="{9D8B030D-6E8A-4147-A177-3AD203B41FA5}">
                      <a16:colId xmlns:a16="http://schemas.microsoft.com/office/drawing/2014/main" val="20000"/>
                    </a:ext>
                  </a:extLst>
                </a:gridCol>
                <a:gridCol w="485578">
                  <a:extLst>
                    <a:ext uri="{9D8B030D-6E8A-4147-A177-3AD203B41FA5}">
                      <a16:colId xmlns:a16="http://schemas.microsoft.com/office/drawing/2014/main" val="20001"/>
                    </a:ext>
                  </a:extLst>
                </a:gridCol>
                <a:gridCol w="864000">
                  <a:extLst>
                    <a:ext uri="{9D8B030D-6E8A-4147-A177-3AD203B41FA5}">
                      <a16:colId xmlns:a16="http://schemas.microsoft.com/office/drawing/2014/main" val="20002"/>
                    </a:ext>
                  </a:extLst>
                </a:gridCol>
                <a:gridCol w="864000">
                  <a:extLst>
                    <a:ext uri="{9D8B030D-6E8A-4147-A177-3AD203B41FA5}">
                      <a16:colId xmlns:a16="http://schemas.microsoft.com/office/drawing/2014/main" val="20003"/>
                    </a:ext>
                  </a:extLst>
                </a:gridCol>
                <a:gridCol w="900000">
                  <a:extLst>
                    <a:ext uri="{9D8B030D-6E8A-4147-A177-3AD203B41FA5}">
                      <a16:colId xmlns:a16="http://schemas.microsoft.com/office/drawing/2014/main" val="20004"/>
                    </a:ext>
                  </a:extLst>
                </a:gridCol>
                <a:gridCol w="900000">
                  <a:extLst>
                    <a:ext uri="{9D8B030D-6E8A-4147-A177-3AD203B41FA5}">
                      <a16:colId xmlns:a16="http://schemas.microsoft.com/office/drawing/2014/main" val="20005"/>
                    </a:ext>
                  </a:extLst>
                </a:gridCol>
                <a:gridCol w="900000">
                  <a:extLst>
                    <a:ext uri="{9D8B030D-6E8A-4147-A177-3AD203B41FA5}">
                      <a16:colId xmlns:a16="http://schemas.microsoft.com/office/drawing/2014/main" val="20006"/>
                    </a:ext>
                  </a:extLst>
                </a:gridCol>
              </a:tblGrid>
              <a:tr h="0">
                <a:tc rowSpan="2">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1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rowSpan="2">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1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gridSpan="2">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Completed?</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hMerge="1">
                  <a:txBody>
                    <a:bodyPr/>
                    <a:lstStyle/>
                    <a:p>
                      <a:endParaRPr kumimoji="1" lang="ja-JP" altLang="en-US"/>
                    </a:p>
                  </a:txBody>
                  <a:tcPr/>
                </a:tc>
                <a:tc gridSpan="2">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Target completion date</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hMerge="1">
                  <a:txBody>
                    <a:bodyPr/>
                    <a:lstStyle/>
                    <a:p>
                      <a:endParaRPr kumimoji="1" lang="ja-JP" altLang="en-US"/>
                    </a:p>
                  </a:txBody>
                  <a:tcPr/>
                </a:tc>
                <a:tc rowSpan="2">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1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16650">
                <a:tc vMerge="1">
                  <a:txBody>
                    <a:bodyPr/>
                    <a:lstStyle/>
                    <a:p>
                      <a:endParaRPr kumimoji="1" lang="ja-JP" altLang="en-US"/>
                    </a:p>
                  </a:txBody>
                  <a:tcPr/>
                </a:tc>
                <a:tc vMerge="1">
                  <a:txBody>
                    <a:bodyPr/>
                    <a:lstStyle/>
                    <a:p>
                      <a:endParaRPr kumimoji="1" lang="ja-JP" altLang="en-US"/>
                    </a:p>
                  </a:txBody>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1" i="0" u="none" strike="noStrike" cap="none" normalizeH="0" baseline="0">
                          <a:ln>
                            <a:noFill/>
                          </a:ln>
                          <a:solidFill>
                            <a:schemeClr val="tx1"/>
                          </a:solidFill>
                          <a:effectLst/>
                          <a:latin typeface="Arial" panose="020B0604020202020204" pitchFamily="34" charset="0"/>
                          <a:ea typeface="ＭＳ Ｐゴシック" charset="-128"/>
                          <a:cs typeface="Arial" panose="020B0604020202020204" pitchFamily="34" charset="0"/>
                        </a:rPr>
                        <a:t>Overall</a:t>
                      </a:r>
                      <a:endParaRPr kumimoji="0" lang="en-GB" altLang="ja-JP" sz="1100" b="0" i="0" u="none" strike="noStrike" cap="none" normalizeH="0" baseline="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Agreed</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Proposed</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vMerge="1">
                  <a:txBody>
                    <a:bodyPr/>
                    <a:lstStyle/>
                    <a:p>
                      <a:endParaRPr kumimoji="1" lang="ja-JP" altLang="en-US"/>
                    </a:p>
                  </a:txBody>
                  <a:tcPr/>
                </a:tc>
                <a:extLst>
                  <a:ext uri="{0D108BD9-81ED-4DB2-BD59-A6C34878D82A}">
                    <a16:rowId xmlns:a16="http://schemas.microsoft.com/office/drawing/2014/main" val="10001"/>
                  </a:ext>
                </a:extLst>
              </a:tr>
              <a:tr h="216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MIMO evolution for downlink and uplink</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WI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RP-231039</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16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a:t>
                      </a:r>
                      <a:r>
                        <a:rPr lang="en-US" sz="1100" b="0" i="0" u="none" strike="noStrike" dirty="0" err="1"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sidelink</a:t>
                      </a: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 evolution</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WI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RP-230908</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77915565"/>
                  </a:ext>
                </a:extLst>
              </a:tr>
              <a:tr h="216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Expanded and Improved NR Positioning</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WI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RP-231092</a:t>
                      </a:r>
                      <a:endPar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62836522"/>
                  </a:ext>
                </a:extLst>
              </a:tr>
              <a:tr h="216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Enhanced support of reduced capability NR devices</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endParaRPr kumimoji="0" lang="en-GB" altLang="ja-JP"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RP-230902</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55243764"/>
                  </a:ext>
                </a:extLst>
              </a:tr>
              <a:tr h="216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Network energy savings for NR</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endParaRPr kumimoji="0" lang="en-GB" altLang="ja-JP"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RP-230914</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31358"/>
                  </a:ext>
                </a:extLst>
              </a:tr>
              <a:tr h="216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network-controlled repeaters</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WI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1"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RP-231014</a:t>
                      </a:r>
                      <a:endPar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47426175"/>
                  </a:ext>
                </a:extLst>
              </a:tr>
              <a:tr h="216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Enhancement of NR Dynamic Spectrum Sharing (DSS)</a:t>
                      </a:r>
                      <a:endParaRPr lang="en-US" sz="1100" b="0" i="0" u="none" strike="noStrike" baseline="30000"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WI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1"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RP-231114</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91268070"/>
                  </a:ext>
                </a:extLst>
              </a:tr>
              <a:tr h="216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Multi-carrier enhancements for NR</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WI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1"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1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RP-231171</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28587475"/>
                  </a:ext>
                </a:extLst>
              </a:tr>
              <a:tr h="216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Further NR coverage enhancements</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WI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RP-231195</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13389711"/>
                  </a:ext>
                </a:extLst>
              </a:tr>
              <a:tr h="216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dirty="0" smtClean="0">
                          <a:solidFill>
                            <a:schemeClr val="tx1"/>
                          </a:solidFill>
                          <a:latin typeface="Arial" panose="020B0604020202020204" pitchFamily="34" charset="0"/>
                          <a:cs typeface="Arial" panose="020B0604020202020204" pitchFamily="34" charset="0"/>
                        </a:rPr>
                        <a:t>Study on Artificial Intelligence (AI)/Machine Learning (ML) for NR air interface</a:t>
                      </a:r>
                      <a:endParaRPr lang="en-US" sz="1100" dirty="0">
                        <a:solidFill>
                          <a:schemeClr val="tx1"/>
                        </a:solidFill>
                        <a:latin typeface="Arial" panose="020B0604020202020204" pitchFamily="34" charset="0"/>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SI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RP-230987</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29664443"/>
                  </a:ext>
                </a:extLst>
              </a:tr>
              <a:tr h="216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evolution of NR duplex operation</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SI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RP-231144</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42699269"/>
                  </a:ext>
                </a:extLst>
              </a:tr>
              <a:tr h="216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low-power Wake-up Signal and Receiver for NR</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SI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RP-231021</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78065684"/>
                  </a:ext>
                </a:extLst>
              </a:tr>
              <a:tr h="216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(RAN2-led)</a:t>
                      </a:r>
                      <a:r>
                        <a:rPr lang="en-US" sz="1100" b="0" i="0" u="none" strike="noStrike" baseline="0"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 </a:t>
                      </a: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support for UAV (</a:t>
                      </a:r>
                      <a:r>
                        <a:rPr lang="en-US" sz="1100" b="0" i="0" u="none" strike="noStrike" dirty="0" err="1"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Uncrewed</a:t>
                      </a: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 Aerial Vehicles)</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WI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1"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RP-231276</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1038345"/>
                  </a:ext>
                </a:extLst>
              </a:tr>
              <a:tr h="216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(RAN2-led)</a:t>
                      </a:r>
                      <a:r>
                        <a:rPr lang="en-US" sz="1100" b="0" i="0" u="none" strike="noStrike" baseline="0"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 </a:t>
                      </a: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XR enhancements for NR</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WI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RP-231056</a:t>
                      </a:r>
                      <a:endPar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87585948"/>
                  </a:ext>
                </a:extLst>
              </a:tr>
              <a:tr h="216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(RAN2-led)</a:t>
                      </a:r>
                      <a:r>
                        <a:rPr lang="en-US" sz="1100" b="0" i="0" u="none" strike="noStrike" baseline="0"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 </a:t>
                      </a: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NTN (Non-Terrestrial Networks) enhancements</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WI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RP-230913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38776254"/>
                  </a:ext>
                </a:extLst>
              </a:tr>
              <a:tr h="216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(RAN2-led) Further NR mobility enhancements</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WI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RP-231311</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64118601"/>
                  </a:ext>
                </a:extLst>
              </a:tr>
              <a:tr h="216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(RAN4-led)</a:t>
                      </a:r>
                      <a:r>
                        <a:rPr lang="en-US" sz="1100" b="0" i="0" u="none" strike="noStrike" baseline="0"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 </a:t>
                      </a: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support for dedicated spectrum less than 5MHz for FR1</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WI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RP-230986</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33316173"/>
                  </a:ext>
                </a:extLst>
              </a:tr>
              <a:tr h="216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(RAN4-led)</a:t>
                      </a:r>
                      <a:r>
                        <a:rPr lang="en-US" sz="1100" b="0" i="0" u="none" strike="noStrike" baseline="0"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 Support for BWP operation w/o restriction in NR </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WI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1"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YES</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RAN#101</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RP-231206</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66450534"/>
                  </a:ext>
                </a:extLst>
              </a:tr>
              <a:tr h="216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u="none" strike="noStrike" dirty="0" smtClean="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(RAN-led) Study on Self-Evaluation towards the 3GPP submission of an IMT-2020 Satellite RAT</a:t>
                      </a:r>
                      <a:endParaRPr lang="en-US" sz="11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100" b="0" i="0" u="none" strike="noStrike" cap="none" normalizeH="0" baseline="0" dirty="0" smtClean="0">
                          <a:ln>
                            <a:noFill/>
                          </a:ln>
                          <a:solidFill>
                            <a:schemeClr val="tx1"/>
                          </a:solidFill>
                          <a:effectLst/>
                          <a:latin typeface="Arial" panose="020B0604020202020204" pitchFamily="34" charset="0"/>
                          <a:ea typeface="ＭＳ Ｐゴシック" charset="-128"/>
                          <a:cs typeface="Arial" panose="020B0604020202020204" pitchFamily="34" charset="0"/>
                        </a:rPr>
                        <a:t>SI</a:t>
                      </a:r>
                      <a:endParaRPr kumimoji="0" lang="en-GB" altLang="ja-JP" sz="11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RAN#102</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1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charset="-128"/>
                          <a:cs typeface="Arial" panose="020B0604020202020204" pitchFamily="34" charset="0"/>
                        </a:rPr>
                        <a:t>RAN#102</a:t>
                      </a:r>
                      <a:endParaRPr kumimoji="0" lang="ja-JP" alt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100" b="0"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RP-231291</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34000802"/>
                  </a:ext>
                </a:extLst>
              </a:tr>
            </a:tbl>
          </a:graphicData>
        </a:graphic>
      </p:graphicFrame>
      <p:graphicFrame>
        <p:nvGraphicFramePr>
          <p:cNvPr id="6" name="Group 778"/>
          <p:cNvGraphicFramePr>
            <a:graphicFrameLocks noGrp="1"/>
          </p:cNvGraphicFramePr>
          <p:nvPr>
            <p:extLst>
              <p:ext uri="{D42A27DB-BD31-4B8C-83A1-F6EECF244321}">
                <p14:modId xmlns:p14="http://schemas.microsoft.com/office/powerpoint/2010/main" val="3674600349"/>
              </p:ext>
            </p:extLst>
          </p:nvPr>
        </p:nvGraphicFramePr>
        <p:xfrm>
          <a:off x="9574992" y="200755"/>
          <a:ext cx="2487613" cy="549276"/>
        </p:xfrm>
        <a:graphic>
          <a:graphicData uri="http://schemas.openxmlformats.org/drawingml/2006/table">
            <a:tbl>
              <a:tblPr/>
              <a:tblGrid>
                <a:gridCol w="787400">
                  <a:extLst>
                    <a:ext uri="{9D8B030D-6E8A-4147-A177-3AD203B41FA5}">
                      <a16:colId xmlns:a16="http://schemas.microsoft.com/office/drawing/2014/main" val="20000"/>
                    </a:ext>
                  </a:extLst>
                </a:gridCol>
                <a:gridCol w="1700213">
                  <a:extLst>
                    <a:ext uri="{9D8B030D-6E8A-4147-A177-3AD203B41FA5}">
                      <a16:colId xmlns:a16="http://schemas.microsoft.com/office/drawing/2014/main" val="20001"/>
                    </a:ext>
                  </a:extLst>
                </a:gridCol>
              </a:tblGrid>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ja-JP" altLang="en-US" sz="1200" b="0" i="0" u="none" strike="noStrike" cap="none" normalizeH="0" baseline="0" dirty="0">
                        <a:ln>
                          <a:noFill/>
                        </a:ln>
                        <a:solidFill>
                          <a:schemeClr val="tx1"/>
                        </a:solidFill>
                        <a:effectLst/>
                        <a:latin typeface="Arial" charset="0"/>
                        <a:ea typeface="ＭＳ Ｐゴシック"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Disputed</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rgbClr val="FF3300"/>
                          </a:solidFill>
                          <a:effectLst/>
                          <a:latin typeface="Arial" charset="0"/>
                          <a:ea typeface="ＭＳ Ｐゴシック" charset="-128"/>
                        </a:rPr>
                        <a:t>red</a:t>
                      </a: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Proposal for change</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524157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dirty="0" smtClean="0"/>
              <a:t>NR specifications up to Rel-17 are stable</a:t>
            </a:r>
            <a:endParaRPr lang="en-US" dirty="0"/>
          </a:p>
          <a:p>
            <a:pPr lvl="1">
              <a:spcBef>
                <a:spcPts val="300"/>
              </a:spcBef>
              <a:spcAft>
                <a:spcPts val="300"/>
              </a:spcAft>
            </a:pPr>
            <a:r>
              <a:rPr lang="en-US" dirty="0" smtClean="0"/>
              <a:t>No Cat-F CRs were endorsed for Rel-15 (for the last 3 quarters)</a:t>
            </a:r>
          </a:p>
          <a:p>
            <a:pPr lvl="1">
              <a:spcBef>
                <a:spcPts val="300"/>
              </a:spcBef>
              <a:spcAft>
                <a:spcPts val="300"/>
              </a:spcAft>
            </a:pPr>
            <a:r>
              <a:rPr lang="en-US" dirty="0" smtClean="0"/>
              <a:t>5 Cat-F CRs were endorsed for Rel-16 (</a:t>
            </a:r>
            <a:r>
              <a:rPr lang="en-US" dirty="0" smtClean="0">
                <a:sym typeface="Wingdings" panose="05000000000000000000" pitchFamily="2" charset="2"/>
              </a:rPr>
              <a:t>12 </a:t>
            </a:r>
            <a:r>
              <a:rPr lang="en-US" dirty="0">
                <a:sym typeface="Wingdings" panose="05000000000000000000" pitchFamily="2" charset="2"/>
              </a:rPr>
              <a:t>in </a:t>
            </a:r>
            <a:r>
              <a:rPr lang="en-US" dirty="0" smtClean="0">
                <a:sym typeface="Wingdings" panose="05000000000000000000" pitchFamily="2" charset="2"/>
              </a:rPr>
              <a:t>2022.Q4 </a:t>
            </a:r>
            <a:r>
              <a:rPr lang="en-US" dirty="0">
                <a:sym typeface="Wingdings" panose="05000000000000000000" pitchFamily="2" charset="2"/>
              </a:rPr>
              <a:t> 9 in </a:t>
            </a:r>
            <a:r>
              <a:rPr lang="en-US" dirty="0" smtClean="0">
                <a:sym typeface="Wingdings" panose="05000000000000000000" pitchFamily="2" charset="2"/>
              </a:rPr>
              <a:t>2023.Q1  5 in 2023.Q2)</a:t>
            </a:r>
            <a:endParaRPr lang="en-US" dirty="0" smtClean="0"/>
          </a:p>
          <a:p>
            <a:pPr lvl="1">
              <a:spcBef>
                <a:spcPts val="300"/>
              </a:spcBef>
              <a:spcAft>
                <a:spcPts val="300"/>
              </a:spcAft>
            </a:pPr>
            <a:r>
              <a:rPr lang="en-US" dirty="0" smtClean="0"/>
              <a:t>24 Cat-F CRs were endorsed for Rel-17 (105 in 2022.Q4 </a:t>
            </a:r>
            <a:r>
              <a:rPr lang="en-US" dirty="0" smtClean="0">
                <a:sym typeface="Wingdings" panose="05000000000000000000" pitchFamily="2" charset="2"/>
              </a:rPr>
              <a:t> 40 in </a:t>
            </a:r>
            <a:r>
              <a:rPr lang="en-US" dirty="0">
                <a:sym typeface="Wingdings" panose="05000000000000000000" pitchFamily="2" charset="2"/>
              </a:rPr>
              <a:t>2023.Q1 </a:t>
            </a:r>
            <a:r>
              <a:rPr lang="en-US" dirty="0" smtClean="0">
                <a:sym typeface="Wingdings" panose="05000000000000000000" pitchFamily="2" charset="2"/>
              </a:rPr>
              <a:t> 24 in 2023.Q2)</a:t>
            </a:r>
            <a:endParaRPr lang="en-US" dirty="0"/>
          </a:p>
          <a:p>
            <a:pPr lvl="1">
              <a:spcBef>
                <a:spcPts val="300"/>
              </a:spcBef>
              <a:spcAft>
                <a:spcPts val="300"/>
              </a:spcAft>
            </a:pPr>
            <a:endParaRPr lang="en-US" altLang="en-US" b="1" i="1" dirty="0">
              <a:effectLst>
                <a:outerShdw blurRad="38100" dist="38100" dir="2700000" algn="tl">
                  <a:srgbClr val="000000">
                    <a:alpha val="43137"/>
                  </a:srgbClr>
                </a:outerShdw>
              </a:effectLst>
              <a:ea typeface="ＭＳ Ｐゴシック" panose="020B0600070205080204" pitchFamily="34" charset="-128"/>
            </a:endParaRPr>
          </a:p>
          <a:p>
            <a:pPr>
              <a:spcBef>
                <a:spcPts val="300"/>
              </a:spcBef>
              <a:spcAft>
                <a:spcPts val="300"/>
              </a:spcAft>
            </a:pPr>
            <a:r>
              <a:rPr lang="en-US" altLang="en-US" dirty="0">
                <a:ea typeface="ＭＳ Ｐゴシック" panose="020B0600070205080204" pitchFamily="34" charset="-128"/>
              </a:rPr>
              <a:t>Rel-17 </a:t>
            </a:r>
            <a:r>
              <a:rPr lang="en-US" altLang="en-US" dirty="0"/>
              <a:t>NR UE feature list is stable</a:t>
            </a:r>
          </a:p>
          <a:p>
            <a:pPr lvl="1">
              <a:spcBef>
                <a:spcPts val="300"/>
              </a:spcBef>
              <a:spcAft>
                <a:spcPts val="300"/>
              </a:spcAft>
            </a:pPr>
            <a:endParaRPr lang="en-US" altLang="en-US" dirty="0"/>
          </a:p>
          <a:p>
            <a:pPr lvl="1">
              <a:spcBef>
                <a:spcPts val="300"/>
              </a:spcBef>
              <a:spcAft>
                <a:spcPts val="300"/>
              </a:spcAft>
            </a:pPr>
            <a:endParaRPr lang="en-US" altLang="en-US" dirty="0"/>
          </a:p>
          <a:p>
            <a:pPr marL="0" indent="0">
              <a:spcBef>
                <a:spcPts val="300"/>
              </a:spcBef>
              <a:spcAft>
                <a:spcPts val="300"/>
              </a:spcAft>
              <a:buNone/>
            </a:pPr>
            <a:r>
              <a:rPr lang="en-US" dirty="0" smtClean="0"/>
              <a:t>	</a:t>
            </a:r>
            <a:endParaRPr lang="en-US" dirty="0"/>
          </a:p>
          <a:p>
            <a:pPr>
              <a:spcBef>
                <a:spcPts val="300"/>
              </a:spcBef>
              <a:spcAft>
                <a:spcPts val="300"/>
              </a:spcAft>
            </a:pPr>
            <a:endParaRPr lang="en-US" dirty="0"/>
          </a:p>
        </p:txBody>
      </p:sp>
      <p:sp>
        <p:nvSpPr>
          <p:cNvPr id="3" name="제목 2"/>
          <p:cNvSpPr>
            <a:spLocks noGrp="1"/>
          </p:cNvSpPr>
          <p:nvPr>
            <p:ph type="title"/>
          </p:nvPr>
        </p:nvSpPr>
        <p:spPr/>
        <p:txBody>
          <a:bodyPr/>
          <a:lstStyle/>
          <a:p>
            <a:r>
              <a:rPr lang="en-US" altLang="en-US" dirty="0"/>
              <a:t>NR </a:t>
            </a:r>
            <a:r>
              <a:rPr lang="en-US" altLang="en-US" dirty="0" smtClean="0"/>
              <a:t>Summary: Maintenance</a:t>
            </a:r>
            <a:endParaRPr lang="en-US" dirty="0"/>
          </a:p>
        </p:txBody>
      </p:sp>
    </p:spTree>
    <p:extLst>
      <p:ext uri="{BB962C8B-B14F-4D97-AF65-F5344CB8AC3E}">
        <p14:creationId xmlns:p14="http://schemas.microsoft.com/office/powerpoint/2010/main" val="22455962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spcBef>
                <a:spcPts val="300"/>
              </a:spcBef>
            </a:pPr>
            <a:r>
              <a:rPr lang="en-US" sz="1600" dirty="0"/>
              <a:t>NR MIMO evolution for downlink and uplink</a:t>
            </a:r>
          </a:p>
          <a:p>
            <a:pPr lvl="1">
              <a:spcBef>
                <a:spcPts val="300"/>
              </a:spcBef>
            </a:pPr>
            <a:r>
              <a:rPr lang="en-US" altLang="en-US" sz="1400" dirty="0">
                <a:ea typeface="ＭＳ Ｐゴシック" panose="020B0600070205080204" pitchFamily="34" charset="-128"/>
              </a:rPr>
              <a:t>Adequate progress in all topics – on track for </a:t>
            </a:r>
            <a:r>
              <a:rPr lang="en-US" altLang="en-US" sz="1400" dirty="0" smtClean="0">
                <a:ea typeface="ＭＳ Ｐゴシック" panose="020B0600070205080204" pitchFamily="34" charset="-128"/>
              </a:rPr>
              <a:t>completion in Q3 (RAN1 </a:t>
            </a:r>
            <a:r>
              <a:rPr lang="en-US" altLang="en-US" sz="1400" dirty="0">
                <a:ea typeface="ＭＳ Ｐゴシック" panose="020B0600070205080204" pitchFamily="34" charset="-128"/>
              </a:rPr>
              <a:t>part)</a:t>
            </a:r>
          </a:p>
          <a:p>
            <a:pPr lvl="1">
              <a:spcBef>
                <a:spcPts val="300"/>
              </a:spcBef>
            </a:pPr>
            <a:endParaRPr lang="en-US" sz="1400" dirty="0" smtClean="0"/>
          </a:p>
          <a:p>
            <a:pPr eaLnBrk="1" fontAlgn="t" hangingPunct="1">
              <a:spcBef>
                <a:spcPts val="300"/>
              </a:spcBef>
            </a:pPr>
            <a:r>
              <a:rPr lang="en-US" sz="1600" dirty="0" smtClean="0"/>
              <a:t>Expanded </a:t>
            </a:r>
            <a:r>
              <a:rPr lang="en-US" sz="1600" dirty="0"/>
              <a:t>and improved NR positioning</a:t>
            </a:r>
          </a:p>
          <a:p>
            <a:pPr lvl="1">
              <a:spcBef>
                <a:spcPts val="300"/>
              </a:spcBef>
            </a:pPr>
            <a:r>
              <a:rPr lang="en-US" altLang="en-US" sz="1400" dirty="0">
                <a:ea typeface="ＭＳ Ｐゴシック" panose="020B0600070205080204" pitchFamily="34" charset="-128"/>
              </a:rPr>
              <a:t>Adequate progress in all topics – on track for </a:t>
            </a:r>
            <a:r>
              <a:rPr lang="en-US" altLang="en-US" sz="1400" dirty="0" smtClean="0">
                <a:ea typeface="ＭＳ Ｐゴシック" panose="020B0600070205080204" pitchFamily="34" charset="-128"/>
              </a:rPr>
              <a:t>completion </a:t>
            </a:r>
            <a:r>
              <a:rPr lang="en-US" altLang="en-US" sz="1400" dirty="0">
                <a:ea typeface="ＭＳ Ｐゴシック" panose="020B0600070205080204" pitchFamily="34" charset="-128"/>
              </a:rPr>
              <a:t>in Q3</a:t>
            </a:r>
            <a:r>
              <a:rPr lang="en-US" altLang="en-US" sz="1400" dirty="0" smtClean="0">
                <a:ea typeface="ＭＳ Ｐゴシック" panose="020B0600070205080204" pitchFamily="34" charset="-128"/>
              </a:rPr>
              <a:t> </a:t>
            </a:r>
            <a:r>
              <a:rPr lang="en-US" altLang="en-US" sz="1400" dirty="0">
                <a:ea typeface="ＭＳ Ｐゴシック" panose="020B0600070205080204" pitchFamily="34" charset="-128"/>
              </a:rPr>
              <a:t>(RAN1 part)</a:t>
            </a:r>
          </a:p>
          <a:p>
            <a:pPr lvl="1">
              <a:spcBef>
                <a:spcPts val="300"/>
              </a:spcBef>
            </a:pPr>
            <a:endParaRPr lang="en-US" sz="1400" dirty="0" smtClean="0"/>
          </a:p>
          <a:p>
            <a:pPr>
              <a:spcBef>
                <a:spcPts val="300"/>
              </a:spcBef>
            </a:pPr>
            <a:r>
              <a:rPr lang="en-US" sz="1600" dirty="0"/>
              <a:t>Enhanced support of reduced capability NR device</a:t>
            </a:r>
          </a:p>
          <a:p>
            <a:pPr lvl="1">
              <a:spcBef>
                <a:spcPts val="300"/>
              </a:spcBef>
            </a:pPr>
            <a:r>
              <a:rPr lang="en-US" altLang="en-US" sz="1400" dirty="0">
                <a:ea typeface="ＭＳ Ｐゴシック" panose="020B0600070205080204" pitchFamily="34" charset="-128"/>
              </a:rPr>
              <a:t>Adequate progress in all topics – on track for </a:t>
            </a:r>
            <a:r>
              <a:rPr lang="en-US" altLang="en-US" sz="1400" dirty="0" smtClean="0">
                <a:ea typeface="ＭＳ Ｐゴシック" panose="020B0600070205080204" pitchFamily="34" charset="-128"/>
              </a:rPr>
              <a:t>completion </a:t>
            </a:r>
            <a:r>
              <a:rPr lang="en-US" altLang="en-US" sz="1400" dirty="0">
                <a:ea typeface="ＭＳ Ｐゴシック" panose="020B0600070205080204" pitchFamily="34" charset="-128"/>
              </a:rPr>
              <a:t>in Q3</a:t>
            </a:r>
            <a:r>
              <a:rPr lang="en-US" altLang="en-US" sz="1400" dirty="0" smtClean="0">
                <a:ea typeface="ＭＳ Ｐゴシック" panose="020B0600070205080204" pitchFamily="34" charset="-128"/>
              </a:rPr>
              <a:t> </a:t>
            </a:r>
            <a:r>
              <a:rPr lang="en-US" altLang="en-US" sz="1400" dirty="0">
                <a:ea typeface="ＭＳ Ｐゴシック" panose="020B0600070205080204" pitchFamily="34" charset="-128"/>
              </a:rPr>
              <a:t>(RAN1 part)</a:t>
            </a:r>
          </a:p>
          <a:p>
            <a:pPr lvl="1">
              <a:spcBef>
                <a:spcPts val="300"/>
              </a:spcBef>
            </a:pPr>
            <a:endParaRPr lang="en-US" sz="1400" dirty="0" smtClean="0"/>
          </a:p>
          <a:p>
            <a:pPr eaLnBrk="1" fontAlgn="t" hangingPunct="1">
              <a:spcBef>
                <a:spcPts val="300"/>
              </a:spcBef>
            </a:pPr>
            <a:r>
              <a:rPr lang="en-US" sz="1600" dirty="0"/>
              <a:t>Further NR mobility enhancements</a:t>
            </a:r>
          </a:p>
          <a:p>
            <a:pPr lvl="1">
              <a:spcBef>
                <a:spcPts val="300"/>
              </a:spcBef>
            </a:pPr>
            <a:r>
              <a:rPr lang="en-US" altLang="en-US" sz="1400" dirty="0">
                <a:ea typeface="ＭＳ Ｐゴシック" panose="020B0600070205080204" pitchFamily="34" charset="-128"/>
              </a:rPr>
              <a:t>Adequate progress in all topics – on track for </a:t>
            </a:r>
            <a:r>
              <a:rPr lang="en-US" altLang="en-US" sz="1400" dirty="0" smtClean="0">
                <a:ea typeface="ＭＳ Ｐゴシック" panose="020B0600070205080204" pitchFamily="34" charset="-128"/>
              </a:rPr>
              <a:t>completion </a:t>
            </a:r>
            <a:r>
              <a:rPr lang="en-US" altLang="en-US" sz="1400" dirty="0">
                <a:ea typeface="ＭＳ Ｐゴシック" panose="020B0600070205080204" pitchFamily="34" charset="-128"/>
              </a:rPr>
              <a:t>in Q3</a:t>
            </a:r>
            <a:r>
              <a:rPr lang="en-US" altLang="en-US" sz="1400" dirty="0" smtClean="0">
                <a:ea typeface="ＭＳ Ｐゴシック" panose="020B0600070205080204" pitchFamily="34" charset="-128"/>
              </a:rPr>
              <a:t> </a:t>
            </a:r>
            <a:r>
              <a:rPr lang="en-US" altLang="en-US" sz="1400" dirty="0">
                <a:ea typeface="ＭＳ Ｐゴシック" panose="020B0600070205080204" pitchFamily="34" charset="-128"/>
              </a:rPr>
              <a:t>(RAN1 part)</a:t>
            </a:r>
          </a:p>
          <a:p>
            <a:pPr lvl="1">
              <a:spcBef>
                <a:spcPts val="300"/>
              </a:spcBef>
            </a:pPr>
            <a:endParaRPr lang="en-US" sz="1400" dirty="0" smtClean="0"/>
          </a:p>
          <a:p>
            <a:pPr eaLnBrk="1" fontAlgn="t" hangingPunct="1">
              <a:spcBef>
                <a:spcPts val="300"/>
              </a:spcBef>
            </a:pPr>
            <a:r>
              <a:rPr lang="en-US" sz="1600" dirty="0"/>
              <a:t>Further NR coverage enhancements</a:t>
            </a:r>
          </a:p>
          <a:p>
            <a:pPr lvl="1">
              <a:spcBef>
                <a:spcPts val="300"/>
              </a:spcBef>
            </a:pPr>
            <a:r>
              <a:rPr lang="en-US" altLang="en-US" sz="1400" dirty="0">
                <a:ea typeface="ＭＳ Ｐゴシック" panose="020B0600070205080204" pitchFamily="34" charset="-128"/>
              </a:rPr>
              <a:t>Adequate progress in all topics – on track for completion in Q3 (RAN1 part)</a:t>
            </a:r>
          </a:p>
          <a:p>
            <a:pPr lvl="1">
              <a:spcBef>
                <a:spcPts val="300"/>
              </a:spcBef>
            </a:pPr>
            <a:endParaRPr lang="en-US" sz="1400" dirty="0"/>
          </a:p>
          <a:p>
            <a:pPr eaLnBrk="1" fontAlgn="t" hangingPunct="1">
              <a:spcBef>
                <a:spcPts val="300"/>
              </a:spcBef>
            </a:pPr>
            <a:r>
              <a:rPr lang="en-US" sz="1600" dirty="0"/>
              <a:t>Complete the specification support for </a:t>
            </a:r>
            <a:r>
              <a:rPr lang="en-US" sz="1600" dirty="0" err="1"/>
              <a:t>BandWidth</a:t>
            </a:r>
            <a:r>
              <a:rPr lang="en-US" sz="1600" dirty="0"/>
              <a:t> Part operation without restriction in </a:t>
            </a:r>
            <a:r>
              <a:rPr lang="en-US" sz="1600" dirty="0" smtClean="0"/>
              <a:t>NR</a:t>
            </a:r>
          </a:p>
          <a:p>
            <a:pPr lvl="1" eaLnBrk="1" fontAlgn="t" hangingPunct="1">
              <a:spcBef>
                <a:spcPts val="300"/>
              </a:spcBef>
            </a:pPr>
            <a:r>
              <a:rPr lang="en-US" sz="1400" dirty="0" smtClean="0"/>
              <a:t>RAN1 part of the WI has been completed – relevant draft CR has been reviewed</a:t>
            </a:r>
          </a:p>
          <a:p>
            <a:pPr lvl="1" eaLnBrk="1" fontAlgn="t" hangingPunct="1">
              <a:spcBef>
                <a:spcPts val="300"/>
              </a:spcBef>
            </a:pPr>
            <a:endParaRPr lang="en-US" sz="1400" dirty="0"/>
          </a:p>
          <a:p>
            <a:pPr eaLnBrk="1" fontAlgn="t" hangingPunct="1">
              <a:spcBef>
                <a:spcPts val="300"/>
              </a:spcBef>
            </a:pPr>
            <a:r>
              <a:rPr lang="en-US" sz="1600" dirty="0" smtClean="0"/>
              <a:t>NR </a:t>
            </a:r>
            <a:r>
              <a:rPr lang="en-US" sz="1600" dirty="0"/>
              <a:t>support for UAV (</a:t>
            </a:r>
            <a:r>
              <a:rPr lang="en-US" sz="1600" dirty="0" err="1"/>
              <a:t>Uncrewed</a:t>
            </a:r>
            <a:r>
              <a:rPr lang="en-US" sz="1600" dirty="0"/>
              <a:t> Aerial Vehicles)</a:t>
            </a:r>
          </a:p>
          <a:p>
            <a:pPr lvl="1" eaLnBrk="1" fontAlgn="t" hangingPunct="1">
              <a:spcBef>
                <a:spcPts val="300"/>
              </a:spcBef>
            </a:pPr>
            <a:r>
              <a:rPr lang="en-US" sz="1400" dirty="0" smtClean="0"/>
              <a:t>There was no </a:t>
            </a:r>
            <a:r>
              <a:rPr lang="en-US" sz="1400" dirty="0"/>
              <a:t>consensus on </a:t>
            </a:r>
            <a:r>
              <a:rPr lang="en-US" sz="1400" dirty="0" smtClean="0"/>
              <a:t>the need for new </a:t>
            </a:r>
            <a:r>
              <a:rPr lang="en-US" sz="1400" dirty="0"/>
              <a:t>UE UAV capabilities </a:t>
            </a:r>
            <a:r>
              <a:rPr lang="en-US" sz="1400" dirty="0" smtClean="0"/>
              <a:t>– RAN1 part of the WI has been completed</a:t>
            </a:r>
            <a:endParaRPr lang="en-US" sz="1400" dirty="0"/>
          </a:p>
          <a:p>
            <a:pPr lvl="1" eaLnBrk="1" fontAlgn="t" hangingPunct="1">
              <a:spcBef>
                <a:spcPts val="300"/>
              </a:spcBef>
            </a:pPr>
            <a:endParaRPr lang="en-US" sz="1200" dirty="0" smtClean="0"/>
          </a:p>
        </p:txBody>
      </p:sp>
      <p:sp>
        <p:nvSpPr>
          <p:cNvPr id="3" name="제목 2"/>
          <p:cNvSpPr>
            <a:spLocks noGrp="1"/>
          </p:cNvSpPr>
          <p:nvPr>
            <p:ph type="title"/>
          </p:nvPr>
        </p:nvSpPr>
        <p:spPr/>
        <p:txBody>
          <a:bodyPr/>
          <a:lstStyle/>
          <a:p>
            <a:r>
              <a:rPr lang="en-US" altLang="en-US" dirty="0"/>
              <a:t>NR </a:t>
            </a:r>
            <a:r>
              <a:rPr lang="en-US" altLang="en-US" dirty="0" smtClean="0"/>
              <a:t>Summary: Rel-18 Details (1/4)</a:t>
            </a:r>
            <a:endParaRPr lang="en-US" dirty="0"/>
          </a:p>
        </p:txBody>
      </p:sp>
    </p:spTree>
    <p:extLst>
      <p:ext uri="{BB962C8B-B14F-4D97-AF65-F5344CB8AC3E}">
        <p14:creationId xmlns:p14="http://schemas.microsoft.com/office/powerpoint/2010/main" val="4861685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r>
              <a:rPr lang="en-US" sz="1600" dirty="0"/>
              <a:t>Network energy savings for NR</a:t>
            </a:r>
          </a:p>
          <a:p>
            <a:pPr lvl="1"/>
            <a:r>
              <a:rPr lang="en-US" altLang="en-US" sz="1400" dirty="0">
                <a:ea typeface="ＭＳ Ｐゴシック" panose="020B0600070205080204" pitchFamily="34" charset="-128"/>
              </a:rPr>
              <a:t>Adequate progress in all </a:t>
            </a:r>
            <a:r>
              <a:rPr lang="en-US" altLang="en-US" sz="1400" dirty="0" smtClean="0">
                <a:ea typeface="ＭＳ Ｐゴシック" panose="020B0600070205080204" pitchFamily="34" charset="-128"/>
              </a:rPr>
              <a:t>topics – but there is still quite a bit of detail that needs to be finalized in Q3</a:t>
            </a:r>
            <a:endParaRPr lang="en-US" altLang="en-US" sz="1400" dirty="0">
              <a:ea typeface="ＭＳ Ｐゴシック" panose="020B0600070205080204" pitchFamily="34" charset="-128"/>
            </a:endParaRPr>
          </a:p>
          <a:p>
            <a:pPr lvl="1" eaLnBrk="1" fontAlgn="t" hangingPunct="1"/>
            <a:endParaRPr lang="en-US" altLang="en-US" sz="1400" dirty="0">
              <a:ea typeface="ＭＳ Ｐゴシック" panose="020B0600070205080204" pitchFamily="34" charset="-128"/>
            </a:endParaRPr>
          </a:p>
          <a:p>
            <a:pPr eaLnBrk="1" fontAlgn="t" hangingPunct="1"/>
            <a:r>
              <a:rPr lang="en-US" sz="1600" dirty="0"/>
              <a:t>XR enhancements for NR</a:t>
            </a:r>
          </a:p>
          <a:p>
            <a:pPr lvl="1"/>
            <a:r>
              <a:rPr lang="en-US" altLang="en-US" sz="1400" dirty="0">
                <a:ea typeface="ＭＳ Ｐゴシック" panose="020B0600070205080204" pitchFamily="34" charset="-128"/>
              </a:rPr>
              <a:t>Adequate progress in all topics – on track for completion in Q3 (RAN1 part</a:t>
            </a:r>
            <a:r>
              <a:rPr lang="en-US" altLang="en-US" sz="1400" dirty="0" smtClean="0">
                <a:ea typeface="ＭＳ Ｐゴシック" panose="020B0600070205080204" pitchFamily="34" charset="-128"/>
              </a:rPr>
              <a:t>)</a:t>
            </a:r>
          </a:p>
          <a:p>
            <a:pPr lvl="1"/>
            <a:r>
              <a:rPr lang="en-US" sz="1400" dirty="0" smtClean="0">
                <a:ea typeface="ＭＳ Ｐゴシック" panose="020B0600070205080204" pitchFamily="34" charset="-128"/>
              </a:rPr>
              <a:t>RAN1 discussed “</a:t>
            </a:r>
            <a:r>
              <a:rPr lang="en-US" sz="1400" i="1" dirty="0"/>
              <a:t>PDCCH monitoring resumption after UL NACK </a:t>
            </a:r>
            <a:r>
              <a:rPr lang="en-GB" sz="1400" i="1" dirty="0"/>
              <a:t>after PDCCH skipping is started</a:t>
            </a:r>
            <a:r>
              <a:rPr lang="en-US" sz="1400" dirty="0" smtClean="0">
                <a:ea typeface="ＭＳ Ｐゴシック" panose="020B0600070205080204" pitchFamily="34" charset="-128"/>
              </a:rPr>
              <a:t>”</a:t>
            </a:r>
            <a:endParaRPr lang="en-US" sz="1400" dirty="0">
              <a:ea typeface="ＭＳ Ｐゴシック" panose="020B0600070205080204" pitchFamily="34" charset="-128"/>
            </a:endParaRPr>
          </a:p>
          <a:p>
            <a:pPr lvl="2" eaLnBrk="1" fontAlgn="t" hangingPunct="1"/>
            <a:r>
              <a:rPr lang="en-GB" sz="1400" dirty="0" smtClean="0"/>
              <a:t>In </a:t>
            </a:r>
            <a:r>
              <a:rPr lang="en-GB" sz="1400" dirty="0"/>
              <a:t>RAN1#112bis-e, text proposal alternatives to implement </a:t>
            </a:r>
            <a:r>
              <a:rPr lang="en-US" sz="1400" dirty="0" smtClean="0"/>
              <a:t>the feature</a:t>
            </a:r>
            <a:r>
              <a:rPr lang="en-GB" sz="1400" dirty="0" smtClean="0"/>
              <a:t> </a:t>
            </a:r>
            <a:r>
              <a:rPr lang="en-GB" sz="1400" dirty="0"/>
              <a:t>were provided in R1-2304042 </a:t>
            </a:r>
            <a:r>
              <a:rPr lang="en-US" sz="1400" dirty="0"/>
              <a:t>(by the moderator based on email discussions)</a:t>
            </a:r>
            <a:r>
              <a:rPr lang="en-GB" sz="1400" dirty="0"/>
              <a:t>. The text proposal alternatives were to be discussed and finalized so that RAN1 can submit a converged text proposal to RAN. However, during the review process, CATT and Intel expressed sustained objections on the candidate TPs. They also expressed sustained objections on the support of this feature.</a:t>
            </a:r>
          </a:p>
          <a:p>
            <a:pPr lvl="2" eaLnBrk="1" fontAlgn="t" hangingPunct="1"/>
            <a:r>
              <a:rPr lang="en-US" sz="1400" dirty="0"/>
              <a:t>In RAN1#113, RAN1 reviewed </a:t>
            </a:r>
            <a:r>
              <a:rPr lang="en-US" sz="1400" dirty="0" smtClean="0"/>
              <a:t>candidate TPs </a:t>
            </a:r>
            <a:r>
              <a:rPr lang="en-US" sz="1400" dirty="0"/>
              <a:t>but was not able to </a:t>
            </a:r>
            <a:r>
              <a:rPr lang="en-US" sz="1400" dirty="0" smtClean="0"/>
              <a:t>converge</a:t>
            </a:r>
          </a:p>
          <a:p>
            <a:pPr lvl="3" eaLnBrk="1" fontAlgn="t" hangingPunct="1"/>
            <a:r>
              <a:rPr lang="en-US" sz="1400" dirty="0" smtClean="0"/>
              <a:t>Candidate TPs: R1-2304494 (vivo, </a:t>
            </a:r>
            <a:r>
              <a:rPr lang="en-US" sz="1400" dirty="0"/>
              <a:t>MTK, Ericsson, Xiaomi, ZTE, </a:t>
            </a:r>
            <a:r>
              <a:rPr lang="en-US" sz="1400" dirty="0" err="1"/>
              <a:t>Sanechips</a:t>
            </a:r>
            <a:r>
              <a:rPr lang="en-US" sz="1400" dirty="0"/>
              <a:t>, China Telecom, China Unicom, Qualcomm, LGE, Huawei, </a:t>
            </a:r>
            <a:r>
              <a:rPr lang="en-US" sz="1400" dirty="0" err="1"/>
              <a:t>HiSilicon</a:t>
            </a:r>
            <a:r>
              <a:rPr lang="en-US" sz="1400" dirty="0"/>
              <a:t>, Google, Meta, Apple</a:t>
            </a:r>
            <a:r>
              <a:rPr lang="en-US" sz="1400" dirty="0" smtClean="0"/>
              <a:t>), R1-2303312 (Nokia</a:t>
            </a:r>
            <a:r>
              <a:rPr lang="en-US" sz="1400" dirty="0"/>
              <a:t>, </a:t>
            </a:r>
            <a:r>
              <a:rPr lang="en-US" sz="1400" dirty="0" smtClean="0"/>
              <a:t>NSB), R1-2306088 </a:t>
            </a:r>
            <a:r>
              <a:rPr lang="en-US" sz="1400" dirty="0"/>
              <a:t>(TP in page </a:t>
            </a:r>
            <a:r>
              <a:rPr lang="en-US" sz="1400" dirty="0" smtClean="0"/>
              <a:t>6 from </a:t>
            </a:r>
            <a:r>
              <a:rPr lang="en-US" sz="1400" dirty="0"/>
              <a:t>CATT)</a:t>
            </a:r>
          </a:p>
          <a:p>
            <a:pPr lvl="3" eaLnBrk="1" fontAlgn="t" hangingPunct="1"/>
            <a:r>
              <a:rPr lang="en-US" sz="1400" dirty="0" smtClean="0"/>
              <a:t>Most </a:t>
            </a:r>
            <a:r>
              <a:rPr lang="en-US" sz="1400" dirty="0"/>
              <a:t>of the companies were supportive </a:t>
            </a:r>
            <a:r>
              <a:rPr lang="en-US" sz="1400" dirty="0" smtClean="0"/>
              <a:t>of both </a:t>
            </a:r>
            <a:r>
              <a:rPr lang="en-US" sz="1400" dirty="0" smtClean="0"/>
              <a:t>the TP </a:t>
            </a:r>
            <a:r>
              <a:rPr lang="en-US" sz="1400" dirty="0"/>
              <a:t>in </a:t>
            </a:r>
            <a:r>
              <a:rPr lang="en-US" sz="1400" dirty="0" smtClean="0"/>
              <a:t>R1-2304494 and the TP in </a:t>
            </a:r>
            <a:r>
              <a:rPr lang="en-US" sz="1400" dirty="0"/>
              <a:t>R1-2306088 </a:t>
            </a:r>
            <a:r>
              <a:rPr lang="en-US" sz="1400" dirty="0" smtClean="0"/>
              <a:t>(page 6) but </a:t>
            </a:r>
            <a:r>
              <a:rPr lang="en-US" sz="1400" smtClean="0"/>
              <a:t>there </a:t>
            </a:r>
            <a:r>
              <a:rPr lang="en-US" sz="1400" smtClean="0"/>
              <a:t>was </a:t>
            </a:r>
            <a:r>
              <a:rPr lang="en-US" sz="1400" dirty="0" smtClean="0"/>
              <a:t>at least one objection </a:t>
            </a:r>
            <a:r>
              <a:rPr lang="en-US" sz="1400" dirty="0" smtClean="0"/>
              <a:t>to </a:t>
            </a:r>
            <a:r>
              <a:rPr lang="en-US" sz="1400" dirty="0" smtClean="0"/>
              <a:t>each of the </a:t>
            </a:r>
            <a:r>
              <a:rPr lang="en-US" sz="1400" dirty="0" smtClean="0"/>
              <a:t>TPs</a:t>
            </a:r>
            <a:endParaRPr lang="en-US" sz="1400" dirty="0"/>
          </a:p>
          <a:p>
            <a:pPr lvl="1" eaLnBrk="1" fontAlgn="t" hangingPunct="1"/>
            <a:endParaRPr lang="en-US" sz="1600" dirty="0"/>
          </a:p>
          <a:p>
            <a:r>
              <a:rPr lang="en-US" sz="1600" dirty="0" smtClean="0"/>
              <a:t>TEI</a:t>
            </a:r>
            <a:endParaRPr lang="en-US" sz="1600" dirty="0"/>
          </a:p>
          <a:p>
            <a:pPr lvl="1"/>
            <a:r>
              <a:rPr lang="en-US" sz="1400" dirty="0"/>
              <a:t>RAN1 endorsed </a:t>
            </a:r>
            <a:r>
              <a:rPr lang="en-US" sz="1400" dirty="0" smtClean="0"/>
              <a:t>three </a:t>
            </a:r>
            <a:r>
              <a:rPr lang="en-US" sz="1400" dirty="0"/>
              <a:t>TEI proposals in </a:t>
            </a:r>
            <a:r>
              <a:rPr lang="en-US" sz="1400" dirty="0" smtClean="0"/>
              <a:t>2023.Q2</a:t>
            </a:r>
            <a:endParaRPr lang="en-US" sz="1400" dirty="0"/>
          </a:p>
          <a:p>
            <a:pPr lvl="1"/>
            <a:r>
              <a:rPr lang="en-US" sz="1400" dirty="0" smtClean="0"/>
              <a:t>To </a:t>
            </a:r>
            <a:r>
              <a:rPr lang="en-US" sz="1400" dirty="0"/>
              <a:t>align the TEI CR submission across WGs, RAN1 CRs on Rel-18 TEI will be submitted in RAN#102 (December)</a:t>
            </a:r>
          </a:p>
          <a:p>
            <a:endParaRPr lang="en-US" altLang="en-US" sz="1600" dirty="0">
              <a:ea typeface="ＭＳ Ｐゴシック" panose="020B0600070205080204" pitchFamily="34" charset="-128"/>
            </a:endParaRPr>
          </a:p>
        </p:txBody>
      </p:sp>
      <p:sp>
        <p:nvSpPr>
          <p:cNvPr id="3" name="제목 2"/>
          <p:cNvSpPr>
            <a:spLocks noGrp="1"/>
          </p:cNvSpPr>
          <p:nvPr>
            <p:ph type="title"/>
          </p:nvPr>
        </p:nvSpPr>
        <p:spPr/>
        <p:txBody>
          <a:bodyPr/>
          <a:lstStyle/>
          <a:p>
            <a:r>
              <a:rPr lang="en-US" altLang="en-US" dirty="0"/>
              <a:t>NR </a:t>
            </a:r>
            <a:r>
              <a:rPr lang="en-US" altLang="en-US" dirty="0" smtClean="0"/>
              <a:t>Summary: Rel-18 Details (2/4)</a:t>
            </a:r>
            <a:endParaRPr lang="en-US" dirty="0"/>
          </a:p>
        </p:txBody>
      </p:sp>
    </p:spTree>
    <p:extLst>
      <p:ext uri="{BB962C8B-B14F-4D97-AF65-F5344CB8AC3E}">
        <p14:creationId xmlns:p14="http://schemas.microsoft.com/office/powerpoint/2010/main" val="1331712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r>
              <a:rPr lang="en-US" sz="1800" dirty="0"/>
              <a:t>Study on Artificial Intelligence (AI)/Machine Learning (ML) for NR air interface</a:t>
            </a:r>
          </a:p>
          <a:p>
            <a:pPr lvl="1"/>
            <a:r>
              <a:rPr lang="en-US" altLang="en-US" sz="1600" dirty="0">
                <a:ea typeface="ＭＳ Ｐゴシック" panose="020B0600070205080204" pitchFamily="34" charset="-128"/>
              </a:rPr>
              <a:t>Adequate progress in all topics – but there is still quite a bit of detail that needs to be finalized in Q3</a:t>
            </a:r>
          </a:p>
          <a:p>
            <a:pPr lvl="1" eaLnBrk="1" fontAlgn="t" hangingPunct="1"/>
            <a:r>
              <a:rPr lang="en-US" altLang="en-US" sz="1600" dirty="0" smtClean="0">
                <a:ea typeface="ＭＳ Ｐゴシック" panose="020B0600070205080204" pitchFamily="34" charset="-128"/>
              </a:rPr>
              <a:t>RAN1 requests RAN decision on whether to include further discussions on potential specification of CSI prediction for UE-sided model use case as part of Rel-18 AI/ML (details in the status report, </a:t>
            </a:r>
            <a:r>
              <a:rPr lang="en-GB" altLang="ja-JP" sz="1600" kern="1200" dirty="0" smtClean="0">
                <a:ea typeface="ＭＳ Ｐゴシック" charset="-128"/>
              </a:rPr>
              <a:t>RP-230987)</a:t>
            </a:r>
            <a:endParaRPr lang="en-GB" altLang="ja-JP" sz="1600" kern="1200" dirty="0">
              <a:ea typeface="ＭＳ Ｐゴシック" charset="-128"/>
            </a:endParaRPr>
          </a:p>
          <a:p>
            <a:pPr lvl="1" eaLnBrk="1" fontAlgn="t" hangingPunct="1"/>
            <a:endParaRPr lang="en-US" sz="1600" dirty="0" smtClean="0"/>
          </a:p>
          <a:p>
            <a:pPr eaLnBrk="1" fontAlgn="t" hangingPunct="1"/>
            <a:r>
              <a:rPr lang="en-US" sz="1800" dirty="0" smtClean="0"/>
              <a:t>Study </a:t>
            </a:r>
            <a:r>
              <a:rPr lang="en-US" sz="1800" dirty="0"/>
              <a:t>on evolution of NR duplex operation</a:t>
            </a:r>
          </a:p>
          <a:p>
            <a:pPr lvl="1"/>
            <a:r>
              <a:rPr lang="en-US" altLang="en-US" sz="1600" dirty="0">
                <a:ea typeface="ＭＳ Ｐゴシック" panose="020B0600070205080204" pitchFamily="34" charset="-128"/>
              </a:rPr>
              <a:t>Adequate progress in all topics – on track for completion in Q3 (RAN1 part</a:t>
            </a:r>
            <a:r>
              <a:rPr lang="en-US" altLang="en-US" sz="1600" dirty="0" smtClean="0">
                <a:ea typeface="ＭＳ Ｐゴシック" panose="020B0600070205080204" pitchFamily="34" charset="-128"/>
              </a:rPr>
              <a:t>)</a:t>
            </a:r>
          </a:p>
          <a:p>
            <a:pPr lvl="1"/>
            <a:endParaRPr lang="en-US" altLang="en-US" sz="1600" dirty="0">
              <a:ea typeface="ＭＳ Ｐゴシック" panose="020B0600070205080204" pitchFamily="34" charset="-128"/>
            </a:endParaRPr>
          </a:p>
          <a:p>
            <a:pPr eaLnBrk="1" fontAlgn="t" hangingPunct="1"/>
            <a:r>
              <a:rPr lang="en-US" sz="1800" dirty="0"/>
              <a:t>Study on low-power wake-up signal and receiver for NR</a:t>
            </a:r>
          </a:p>
          <a:p>
            <a:pPr lvl="1"/>
            <a:r>
              <a:rPr lang="en-US" altLang="en-US" sz="1600" dirty="0">
                <a:ea typeface="ＭＳ Ｐゴシック" panose="020B0600070205080204" pitchFamily="34" charset="-128"/>
              </a:rPr>
              <a:t>Adequate progress in all topics – but there is still quite a bit of detail that needs to be finalized in Q3</a:t>
            </a:r>
          </a:p>
          <a:p>
            <a:pPr lvl="1"/>
            <a:endParaRPr lang="en-US" altLang="en-US" sz="1600" dirty="0" smtClean="0">
              <a:ea typeface="ＭＳ Ｐゴシック" panose="020B0600070205080204" pitchFamily="34" charset="-128"/>
            </a:endParaRPr>
          </a:p>
          <a:p>
            <a:r>
              <a:rPr lang="en-US" altLang="en-US" sz="1800" dirty="0" smtClean="0">
                <a:ea typeface="ＭＳ Ｐゴシック" panose="020B0600070205080204" pitchFamily="34" charset="-128"/>
              </a:rPr>
              <a:t>Study </a:t>
            </a:r>
            <a:r>
              <a:rPr lang="en-US" altLang="en-US" sz="1800" dirty="0">
                <a:ea typeface="ＭＳ Ｐゴシック" panose="020B0600070205080204" pitchFamily="34" charset="-128"/>
              </a:rPr>
              <a:t>on Self-Evaluation towards the 3GPP submission of a IMT-2020 Satellite Radio Interface </a:t>
            </a:r>
            <a:r>
              <a:rPr lang="en-US" altLang="en-US" sz="1800" dirty="0" smtClean="0">
                <a:ea typeface="ＭＳ Ｐゴシック" panose="020B0600070205080204" pitchFamily="34" charset="-128"/>
              </a:rPr>
              <a:t>Technology</a:t>
            </a:r>
          </a:p>
          <a:p>
            <a:pPr lvl="1"/>
            <a:r>
              <a:rPr lang="en-US" altLang="en-US" sz="1600" dirty="0" smtClean="0">
                <a:ea typeface="ＭＳ Ｐゴシック" panose="020B0600070205080204" pitchFamily="34" charset="-128"/>
              </a:rPr>
              <a:t>Progressing as planned</a:t>
            </a:r>
          </a:p>
          <a:p>
            <a:pPr lvl="1"/>
            <a:r>
              <a:rPr lang="en-US" altLang="en-US" sz="1600" dirty="0" smtClean="0">
                <a:ea typeface="ＭＳ Ｐゴシック" panose="020B0600070205080204" pitchFamily="34" charset="-128"/>
              </a:rPr>
              <a:t>Finalized the evaluation methodology in Q2 and will start collection/discussion of evaluation results in Q3</a:t>
            </a:r>
          </a:p>
          <a:p>
            <a:pPr lvl="1" eaLnBrk="1" fontAlgn="t" hangingPunct="1"/>
            <a:endParaRPr lang="en-US" sz="1600" dirty="0"/>
          </a:p>
          <a:p>
            <a:endParaRPr lang="en-US" altLang="en-US" sz="1800" dirty="0">
              <a:ea typeface="ＭＳ Ｐゴシック" panose="020B0600070205080204" pitchFamily="34" charset="-128"/>
            </a:endParaRPr>
          </a:p>
          <a:p>
            <a:pPr lvl="1"/>
            <a:endParaRPr lang="en-US" altLang="en-US" sz="1600" dirty="0" smtClean="0">
              <a:ea typeface="ＭＳ Ｐゴシック" panose="020B0600070205080204" pitchFamily="34" charset="-128"/>
            </a:endParaRPr>
          </a:p>
          <a:p>
            <a:pPr lvl="1"/>
            <a:endParaRPr lang="en-US" sz="1600" dirty="0">
              <a:ea typeface="ＭＳ Ｐゴシック" panose="020B0600070205080204" pitchFamily="34" charset="-128"/>
            </a:endParaRPr>
          </a:p>
          <a:p>
            <a:pPr lvl="1"/>
            <a:endParaRPr lang="en-US" sz="1600" dirty="0" smtClean="0">
              <a:ea typeface="ＭＳ Ｐゴシック" panose="020B0600070205080204" pitchFamily="34" charset="-128"/>
            </a:endParaRPr>
          </a:p>
          <a:p>
            <a:pPr lvl="1"/>
            <a:endParaRPr lang="en-US" dirty="0"/>
          </a:p>
        </p:txBody>
      </p:sp>
      <p:sp>
        <p:nvSpPr>
          <p:cNvPr id="3" name="제목 2"/>
          <p:cNvSpPr>
            <a:spLocks noGrp="1"/>
          </p:cNvSpPr>
          <p:nvPr>
            <p:ph type="title"/>
          </p:nvPr>
        </p:nvSpPr>
        <p:spPr/>
        <p:txBody>
          <a:bodyPr/>
          <a:lstStyle/>
          <a:p>
            <a:r>
              <a:rPr lang="en-US" altLang="en-US" dirty="0"/>
              <a:t>NR Summary: Rel-18 Details </a:t>
            </a:r>
            <a:r>
              <a:rPr lang="en-US" altLang="en-US" dirty="0" smtClean="0"/>
              <a:t>(3/4</a:t>
            </a:r>
            <a:r>
              <a:rPr lang="en-US" altLang="en-US" dirty="0"/>
              <a:t>)</a:t>
            </a:r>
            <a:endParaRPr lang="en-US" dirty="0"/>
          </a:p>
        </p:txBody>
      </p:sp>
    </p:spTree>
    <p:extLst>
      <p:ext uri="{BB962C8B-B14F-4D97-AF65-F5344CB8AC3E}">
        <p14:creationId xmlns:p14="http://schemas.microsoft.com/office/powerpoint/2010/main" val="6370337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r>
              <a:rPr lang="en-US" sz="1800" dirty="0"/>
              <a:t>NR </a:t>
            </a:r>
            <a:r>
              <a:rPr lang="en-US" sz="1800" dirty="0" err="1"/>
              <a:t>sidelink</a:t>
            </a:r>
            <a:r>
              <a:rPr lang="en-US" sz="1800" dirty="0"/>
              <a:t> evolution</a:t>
            </a:r>
          </a:p>
          <a:p>
            <a:pPr lvl="1" eaLnBrk="1" fontAlgn="t" hangingPunct="1"/>
            <a:r>
              <a:rPr lang="en-US" sz="1600" dirty="0" smtClean="0">
                <a:solidFill>
                  <a:srgbClr val="FF0000"/>
                </a:solidFill>
              </a:rPr>
              <a:t>Behind schedule</a:t>
            </a:r>
            <a:endParaRPr lang="en-US" sz="1600" dirty="0">
              <a:solidFill>
                <a:srgbClr val="FF0000"/>
              </a:solidFill>
            </a:endParaRPr>
          </a:p>
          <a:p>
            <a:pPr lvl="1" eaLnBrk="1" fontAlgn="t" hangingPunct="1"/>
            <a:r>
              <a:rPr lang="en-US" sz="1600" dirty="0" smtClean="0"/>
              <a:t>Lots of details need to be finalized in order to complete the WI – it will be very challenging</a:t>
            </a:r>
          </a:p>
          <a:p>
            <a:pPr lvl="1" eaLnBrk="1" fontAlgn="t" hangingPunct="1"/>
            <a:r>
              <a:rPr lang="en-US" sz="1600" dirty="0" smtClean="0"/>
              <a:t>RAN1 work on SL coexistence has been completed</a:t>
            </a:r>
          </a:p>
          <a:p>
            <a:pPr lvl="1" eaLnBrk="1" fontAlgn="t" hangingPunct="1"/>
            <a:r>
              <a:rPr lang="en-US" sz="1600" dirty="0" smtClean="0"/>
              <a:t>RAN1 work on SL CA did not start</a:t>
            </a:r>
          </a:p>
          <a:p>
            <a:pPr lvl="1" eaLnBrk="1" fontAlgn="t" hangingPunct="1"/>
            <a:endParaRPr lang="en-US" sz="1600" dirty="0"/>
          </a:p>
          <a:p>
            <a:pPr eaLnBrk="1" fontAlgn="t" hangingPunct="1"/>
            <a:r>
              <a:rPr lang="en-US" sz="1800" dirty="0" smtClean="0"/>
              <a:t>NR </a:t>
            </a:r>
            <a:r>
              <a:rPr lang="en-US" sz="1800" dirty="0"/>
              <a:t>NTN enhancements</a:t>
            </a:r>
          </a:p>
          <a:p>
            <a:pPr lvl="1" eaLnBrk="1" fontAlgn="t" hangingPunct="1"/>
            <a:r>
              <a:rPr lang="en-US" sz="1600" dirty="0">
                <a:solidFill>
                  <a:srgbClr val="FF0000"/>
                </a:solidFill>
              </a:rPr>
              <a:t>Behind schedule</a:t>
            </a:r>
          </a:p>
          <a:p>
            <a:pPr lvl="1" eaLnBrk="1" fontAlgn="t" hangingPunct="1"/>
            <a:r>
              <a:rPr lang="en-US" sz="1600" dirty="0" smtClean="0"/>
              <a:t>RAN1 has a deadlock situation on down-selection </a:t>
            </a:r>
            <a:r>
              <a:rPr lang="en-US" sz="1600" dirty="0"/>
              <a:t>of alternatives for combinations of UE and </a:t>
            </a:r>
            <a:r>
              <a:rPr lang="en-US" sz="1600" dirty="0" err="1"/>
              <a:t>gNB</a:t>
            </a:r>
            <a:r>
              <a:rPr lang="en-US" sz="1600" dirty="0"/>
              <a:t> receive-transmit time difference </a:t>
            </a:r>
            <a:r>
              <a:rPr lang="en-US" sz="1600" dirty="0" smtClean="0"/>
              <a:t>measurements – considering the discussions so far, it does not seem feasible to complete the work in Q3</a:t>
            </a:r>
            <a:endParaRPr lang="en-US" sz="1600" dirty="0"/>
          </a:p>
          <a:p>
            <a:pPr lvl="1"/>
            <a:endParaRPr lang="en-US" sz="1600" dirty="0" smtClean="0"/>
          </a:p>
          <a:p>
            <a:pPr eaLnBrk="1" fontAlgn="t" hangingPunct="1"/>
            <a:r>
              <a:rPr lang="en-US" sz="1800" dirty="0"/>
              <a:t>NR support for dedicated spectrum less than 5MHz for FR1</a:t>
            </a:r>
          </a:p>
          <a:p>
            <a:pPr lvl="1" eaLnBrk="1" fontAlgn="t" hangingPunct="1"/>
            <a:r>
              <a:rPr lang="en-US" altLang="en-US" sz="1600" dirty="0">
                <a:solidFill>
                  <a:srgbClr val="FF0000"/>
                </a:solidFill>
                <a:ea typeface="ＭＳ Ｐゴシック" panose="020B0600070205080204" pitchFamily="34" charset="-128"/>
              </a:rPr>
              <a:t>RAN1 work is incomplete</a:t>
            </a:r>
            <a:r>
              <a:rPr lang="en-US" altLang="en-US" sz="1600" dirty="0">
                <a:ea typeface="ＭＳ Ｐゴシック" panose="020B0600070205080204" pitchFamily="34" charset="-128"/>
              </a:rPr>
              <a:t> (d</a:t>
            </a:r>
            <a:r>
              <a:rPr lang="en-US" sz="1600" dirty="0"/>
              <a:t>etails of CORESET#0 TX using less than 24 PRBs</a:t>
            </a:r>
            <a:r>
              <a:rPr lang="en-US" sz="1600" dirty="0" smtClean="0"/>
              <a:t>)</a:t>
            </a:r>
          </a:p>
          <a:p>
            <a:pPr lvl="1" eaLnBrk="1" fontAlgn="t" hangingPunct="1"/>
            <a:endParaRPr lang="en-US" altLang="en-US" sz="1600" dirty="0">
              <a:ea typeface="ＭＳ Ｐゴシック" panose="020B0600070205080204" pitchFamily="34" charset="-128"/>
            </a:endParaRPr>
          </a:p>
          <a:p>
            <a:pPr marL="0" indent="0">
              <a:buNone/>
            </a:pPr>
            <a:endParaRPr lang="en-US" dirty="0"/>
          </a:p>
        </p:txBody>
      </p:sp>
      <p:sp>
        <p:nvSpPr>
          <p:cNvPr id="3" name="제목 2"/>
          <p:cNvSpPr>
            <a:spLocks noGrp="1"/>
          </p:cNvSpPr>
          <p:nvPr>
            <p:ph type="title"/>
          </p:nvPr>
        </p:nvSpPr>
        <p:spPr/>
        <p:txBody>
          <a:bodyPr/>
          <a:lstStyle/>
          <a:p>
            <a:r>
              <a:rPr lang="en-US" altLang="en-US" dirty="0"/>
              <a:t>NR Summary: Rel-18 Details </a:t>
            </a:r>
            <a:r>
              <a:rPr lang="en-US" altLang="en-US" dirty="0" smtClean="0"/>
              <a:t>(4/4</a:t>
            </a:r>
            <a:r>
              <a:rPr lang="en-US" altLang="en-US" dirty="0"/>
              <a:t>)</a:t>
            </a:r>
            <a:endParaRPr lang="en-US" dirty="0"/>
          </a:p>
        </p:txBody>
      </p:sp>
    </p:spTree>
    <p:extLst>
      <p:ext uri="{BB962C8B-B14F-4D97-AF65-F5344CB8AC3E}">
        <p14:creationId xmlns:p14="http://schemas.microsoft.com/office/powerpoint/2010/main" val="31393485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smtClean="0"/>
              <a:t>Review of Rel-18 NR draft CRs has started in RAN1 (in RAN1#112bis-e and RAN1#113)</a:t>
            </a:r>
          </a:p>
          <a:p>
            <a:pPr lvl="1"/>
            <a:r>
              <a:rPr lang="en-US" dirty="0" smtClean="0"/>
              <a:t>Only for select WIs: MIMO, </a:t>
            </a:r>
            <a:r>
              <a:rPr lang="en-US" dirty="0" err="1" smtClean="0"/>
              <a:t>sidelink</a:t>
            </a:r>
            <a:r>
              <a:rPr lang="en-US" dirty="0" smtClean="0"/>
              <a:t>, positioning, </a:t>
            </a:r>
            <a:r>
              <a:rPr lang="en-US" dirty="0" err="1" smtClean="0"/>
              <a:t>RedCap</a:t>
            </a:r>
            <a:r>
              <a:rPr lang="en-US" dirty="0" smtClean="0"/>
              <a:t>, network controlled repeaters, multi-carrier enhancement, NR-NTN, dedicated spectrum less than 5MHz, mobility enhancement, </a:t>
            </a:r>
            <a:r>
              <a:rPr lang="en-US" dirty="0" err="1" smtClean="0"/>
              <a:t>eDSS</a:t>
            </a:r>
            <a:r>
              <a:rPr lang="en-US" dirty="0" smtClean="0"/>
              <a:t>, BWP </a:t>
            </a:r>
            <a:r>
              <a:rPr lang="en-US" dirty="0"/>
              <a:t>without </a:t>
            </a:r>
            <a:r>
              <a:rPr lang="en-US" dirty="0" smtClean="0"/>
              <a:t>restriction, and endorsed TEIs</a:t>
            </a:r>
          </a:p>
          <a:p>
            <a:pPr lvl="1"/>
            <a:endParaRPr lang="en-US" dirty="0" smtClean="0"/>
          </a:p>
          <a:p>
            <a:r>
              <a:rPr lang="en-US" dirty="0" smtClean="0"/>
              <a:t>First LS on Rel-18 NR RRC parameters has been sent to RAN2 (R1-2306270)</a:t>
            </a:r>
          </a:p>
          <a:p>
            <a:pPr lvl="1"/>
            <a:r>
              <a:rPr lang="en-US" dirty="0" smtClean="0"/>
              <a:t>Only for select WIs: </a:t>
            </a:r>
            <a:r>
              <a:rPr lang="en-US" dirty="0"/>
              <a:t>MIMO, </a:t>
            </a:r>
            <a:r>
              <a:rPr lang="en-US" dirty="0" err="1"/>
              <a:t>sidelink</a:t>
            </a:r>
            <a:r>
              <a:rPr lang="en-US" dirty="0"/>
              <a:t>, positioning, </a:t>
            </a:r>
            <a:r>
              <a:rPr lang="en-US" dirty="0" err="1"/>
              <a:t>RedCap</a:t>
            </a:r>
            <a:r>
              <a:rPr lang="en-US" dirty="0"/>
              <a:t>, network controlled repeaters, multi-carrier </a:t>
            </a:r>
            <a:r>
              <a:rPr lang="en-US" dirty="0" smtClean="0"/>
              <a:t>enhancement, </a:t>
            </a:r>
            <a:r>
              <a:rPr lang="en-US" dirty="0" err="1" smtClean="0"/>
              <a:t>eDSS</a:t>
            </a:r>
            <a:r>
              <a:rPr lang="en-US" dirty="0"/>
              <a:t>, BWP without restriction, and endorsed TEIs</a:t>
            </a:r>
          </a:p>
          <a:p>
            <a:pPr lvl="1"/>
            <a:endParaRPr lang="en-US" dirty="0" smtClean="0"/>
          </a:p>
          <a:p>
            <a:r>
              <a:rPr lang="en-US" dirty="0"/>
              <a:t>First LS on Rel-18 </a:t>
            </a:r>
            <a:r>
              <a:rPr lang="en-US" dirty="0" smtClean="0"/>
              <a:t>NR UE features has </a:t>
            </a:r>
            <a:r>
              <a:rPr lang="en-US" dirty="0"/>
              <a:t>been sent to RAN2 </a:t>
            </a:r>
            <a:r>
              <a:rPr lang="en-US" dirty="0" smtClean="0"/>
              <a:t>(</a:t>
            </a:r>
            <a:r>
              <a:rPr lang="en-US" dirty="0"/>
              <a:t>R1-2306225</a:t>
            </a:r>
            <a:r>
              <a:rPr lang="en-US" dirty="0" smtClean="0"/>
              <a:t>)</a:t>
            </a:r>
            <a:endParaRPr lang="en-US" dirty="0"/>
          </a:p>
          <a:p>
            <a:pPr lvl="1"/>
            <a:r>
              <a:rPr lang="en-US" dirty="0"/>
              <a:t>Only for select WIs: MIMO, </a:t>
            </a:r>
            <a:r>
              <a:rPr lang="en-US" dirty="0" err="1"/>
              <a:t>sidelink</a:t>
            </a:r>
            <a:r>
              <a:rPr lang="en-US" dirty="0"/>
              <a:t>, positioning, </a:t>
            </a:r>
            <a:r>
              <a:rPr lang="en-US" dirty="0" err="1"/>
              <a:t>RedCap</a:t>
            </a:r>
            <a:r>
              <a:rPr lang="en-US" dirty="0"/>
              <a:t>, network controlled repeaters, multi-carrier </a:t>
            </a:r>
            <a:r>
              <a:rPr lang="en-US" dirty="0" smtClean="0"/>
              <a:t>enhancement, </a:t>
            </a:r>
            <a:r>
              <a:rPr lang="en-US" dirty="0" err="1"/>
              <a:t>eDSS</a:t>
            </a:r>
            <a:r>
              <a:rPr lang="en-US" dirty="0"/>
              <a:t>, BWP without </a:t>
            </a:r>
            <a:r>
              <a:rPr lang="en-US" dirty="0" smtClean="0"/>
              <a:t>restriction, dedicated spectrum less than 5MHz, NR-NTN, </a:t>
            </a:r>
            <a:r>
              <a:rPr lang="en-US" dirty="0"/>
              <a:t>and endorsed TEIs</a:t>
            </a:r>
          </a:p>
          <a:p>
            <a:pPr lvl="1"/>
            <a:endParaRPr lang="en-US" dirty="0" smtClean="0"/>
          </a:p>
          <a:p>
            <a:r>
              <a:rPr lang="en-US" dirty="0" smtClean="0"/>
              <a:t>Rel-18 draft CRs, RRC parameters, and UE features will be further updated in RAN1#114 (Aug)</a:t>
            </a:r>
          </a:p>
          <a:p>
            <a:endParaRPr lang="en-US" dirty="0"/>
          </a:p>
          <a:p>
            <a:endParaRPr lang="en-US" dirty="0"/>
          </a:p>
        </p:txBody>
      </p:sp>
      <p:sp>
        <p:nvSpPr>
          <p:cNvPr id="3" name="제목 2"/>
          <p:cNvSpPr>
            <a:spLocks noGrp="1"/>
          </p:cNvSpPr>
          <p:nvPr>
            <p:ph type="title"/>
          </p:nvPr>
        </p:nvSpPr>
        <p:spPr/>
        <p:txBody>
          <a:bodyPr/>
          <a:lstStyle/>
          <a:p>
            <a:r>
              <a:rPr lang="en-US" dirty="0" smtClean="0"/>
              <a:t>Rel-18 NR Draft CRs, RRC Parameters, UE Features</a:t>
            </a:r>
            <a:endParaRPr lang="en-US" dirty="0"/>
          </a:p>
        </p:txBody>
      </p:sp>
    </p:spTree>
    <p:extLst>
      <p:ext uri="{BB962C8B-B14F-4D97-AF65-F5344CB8AC3E}">
        <p14:creationId xmlns:p14="http://schemas.microsoft.com/office/powerpoint/2010/main" val="13064396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36067" y="3994030"/>
            <a:ext cx="11314633" cy="2271884"/>
          </a:xfrm>
        </p:spPr>
        <p:txBody>
          <a:bodyPr/>
          <a:lstStyle/>
          <a:p>
            <a:pPr>
              <a:spcBef>
                <a:spcPts val="300"/>
              </a:spcBef>
              <a:spcAft>
                <a:spcPts val="600"/>
              </a:spcAft>
            </a:pPr>
            <a:r>
              <a:rPr lang="en-US" altLang="en-US" sz="1800" dirty="0" smtClean="0"/>
              <a:t>RAN1 specifications up </a:t>
            </a:r>
            <a:r>
              <a:rPr lang="en-US" altLang="en-US" sz="1800" dirty="0"/>
              <a:t>to </a:t>
            </a:r>
            <a:r>
              <a:rPr lang="en-US" altLang="en-US" sz="1800" dirty="0" smtClean="0"/>
              <a:t>Rel-17 are stable</a:t>
            </a:r>
          </a:p>
          <a:p>
            <a:pPr>
              <a:spcBef>
                <a:spcPts val="300"/>
              </a:spcBef>
              <a:spcAft>
                <a:spcPts val="600"/>
              </a:spcAft>
            </a:pPr>
            <a:r>
              <a:rPr lang="en-US" altLang="en-US" sz="1800" dirty="0" smtClean="0"/>
              <a:t>RAN1 was tasked to complete work on Rel-18 UAV and Rel-18 dedicated BW&lt;5MHz in Q2 </a:t>
            </a:r>
          </a:p>
          <a:p>
            <a:pPr lvl="1">
              <a:spcBef>
                <a:spcPts val="300"/>
              </a:spcBef>
              <a:spcAft>
                <a:spcPts val="600"/>
              </a:spcAft>
            </a:pPr>
            <a:r>
              <a:rPr lang="en-US" altLang="en-US" sz="1600" dirty="0" smtClean="0"/>
              <a:t>Work on UAV has been completed but work on dedicated BW&lt;5MHz requires an additional meeting</a:t>
            </a:r>
          </a:p>
          <a:p>
            <a:pPr>
              <a:spcBef>
                <a:spcPts val="300"/>
              </a:spcBef>
              <a:spcAft>
                <a:spcPts val="600"/>
              </a:spcAft>
            </a:pPr>
            <a:r>
              <a:rPr lang="en-US" altLang="en-US" sz="1800" dirty="0" smtClean="0"/>
              <a:t>For other ongoing Rel-18 study/work items, overall progress was adequate but few WIs face risk of not being completed in time (details to follow)</a:t>
            </a:r>
          </a:p>
        </p:txBody>
      </p:sp>
      <p:sp>
        <p:nvSpPr>
          <p:cNvPr id="3" name="제목 2"/>
          <p:cNvSpPr>
            <a:spLocks noGrp="1"/>
          </p:cNvSpPr>
          <p:nvPr>
            <p:ph type="title"/>
          </p:nvPr>
        </p:nvSpPr>
        <p:spPr/>
        <p:txBody>
          <a:bodyPr/>
          <a:lstStyle/>
          <a:p>
            <a:r>
              <a:rPr lang="en-US" dirty="0"/>
              <a:t>Executive Summary</a:t>
            </a:r>
          </a:p>
        </p:txBody>
      </p:sp>
      <p:graphicFrame>
        <p:nvGraphicFramePr>
          <p:cNvPr id="4" name="Table 4"/>
          <p:cNvGraphicFramePr>
            <a:graphicFrameLocks noGrp="1"/>
          </p:cNvGraphicFramePr>
          <p:nvPr>
            <p:extLst>
              <p:ext uri="{D42A27DB-BD31-4B8C-83A1-F6EECF244321}">
                <p14:modId xmlns:p14="http://schemas.microsoft.com/office/powerpoint/2010/main" val="3760146757"/>
              </p:ext>
            </p:extLst>
          </p:nvPr>
        </p:nvGraphicFramePr>
        <p:xfrm>
          <a:off x="945383" y="1663901"/>
          <a:ext cx="10296000" cy="2052000"/>
        </p:xfrm>
        <a:graphic>
          <a:graphicData uri="http://schemas.openxmlformats.org/drawingml/2006/table">
            <a:tbl>
              <a:tblPr/>
              <a:tblGrid>
                <a:gridCol w="1836000">
                  <a:extLst>
                    <a:ext uri="{9D8B030D-6E8A-4147-A177-3AD203B41FA5}">
                      <a16:colId xmlns:a16="http://schemas.microsoft.com/office/drawing/2014/main" val="20000"/>
                    </a:ext>
                  </a:extLst>
                </a:gridCol>
                <a:gridCol w="2844000">
                  <a:extLst>
                    <a:ext uri="{9D8B030D-6E8A-4147-A177-3AD203B41FA5}">
                      <a16:colId xmlns:a16="http://schemas.microsoft.com/office/drawing/2014/main" val="20001"/>
                    </a:ext>
                  </a:extLst>
                </a:gridCol>
                <a:gridCol w="1656000">
                  <a:extLst>
                    <a:ext uri="{9D8B030D-6E8A-4147-A177-3AD203B41FA5}">
                      <a16:colId xmlns:a16="http://schemas.microsoft.com/office/drawing/2014/main" val="1028757335"/>
                    </a:ext>
                  </a:extLst>
                </a:gridCol>
                <a:gridCol w="3960000">
                  <a:extLst>
                    <a:ext uri="{9D8B030D-6E8A-4147-A177-3AD203B41FA5}">
                      <a16:colId xmlns:a16="http://schemas.microsoft.com/office/drawing/2014/main" val="1049069711"/>
                    </a:ext>
                  </a:extLst>
                </a:gridCol>
              </a:tblGrid>
              <a:tr h="684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smtClean="0">
                          <a:ln>
                            <a:noFill/>
                          </a:ln>
                          <a:solidFill>
                            <a:schemeClr val="tx1"/>
                          </a:solidFill>
                          <a:effectLst/>
                          <a:latin typeface="Calibri" pitchFamily="34" charset="0"/>
                          <a:ea typeface="ＭＳ Ｐゴシック" pitchFamily="50" charset="-128"/>
                        </a:rPr>
                        <a:t>RAN1#112bis-e</a:t>
                      </a:r>
                      <a:endPar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smtClean="0">
                          <a:ln>
                            <a:noFill/>
                          </a:ln>
                          <a:solidFill>
                            <a:schemeClr val="tx1"/>
                          </a:solidFill>
                          <a:effectLst/>
                          <a:latin typeface="Calibri" pitchFamily="34" charset="0"/>
                          <a:ea typeface="ＭＳ Ｐゴシック" pitchFamily="50" charset="-128"/>
                        </a:rPr>
                        <a:t>April 17</a:t>
                      </a:r>
                      <a:r>
                        <a:rPr kumimoji="0" lang="en-US" altLang="ja-JP" sz="1800" b="1" i="0" u="none" strike="noStrike" cap="none" normalizeH="0" baseline="30000" dirty="0" smtClean="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smtClean="0">
                          <a:ln>
                            <a:noFill/>
                          </a:ln>
                          <a:solidFill>
                            <a:schemeClr val="tx1"/>
                          </a:solidFill>
                          <a:effectLst/>
                          <a:latin typeface="Calibri" pitchFamily="34" charset="0"/>
                          <a:ea typeface="ＭＳ Ｐゴシック" pitchFamily="50" charset="-128"/>
                        </a:rPr>
                        <a:t> – April 26</a:t>
                      </a:r>
                      <a:r>
                        <a:rPr kumimoji="0" lang="en-US" altLang="ja-JP" sz="1800" b="1" i="0" u="none" strike="noStrike" cap="none" normalizeH="0" baseline="30000" dirty="0" smtClean="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smtClean="0">
                          <a:ln>
                            <a:noFill/>
                          </a:ln>
                          <a:solidFill>
                            <a:schemeClr val="tx1"/>
                          </a:solidFill>
                          <a:effectLst/>
                          <a:latin typeface="Calibri" pitchFamily="34" charset="0"/>
                          <a:ea typeface="ＭＳ Ｐゴシック" pitchFamily="50" charset="-128"/>
                        </a:rPr>
                        <a:t>, 2023</a:t>
                      </a:r>
                      <a:endPar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smtClean="0">
                          <a:ln>
                            <a:noFill/>
                          </a:ln>
                          <a:solidFill>
                            <a:schemeClr val="tx1"/>
                          </a:solidFill>
                          <a:effectLst/>
                          <a:latin typeface="Calibri" pitchFamily="34" charset="0"/>
                          <a:ea typeface="ＭＳ Ｐゴシック" pitchFamily="50" charset="-128"/>
                        </a:rPr>
                        <a:t>e-meeting</a:t>
                      </a:r>
                      <a:endPar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smtClean="0">
                          <a:ln>
                            <a:noFill/>
                          </a:ln>
                          <a:solidFill>
                            <a:schemeClr val="tx1"/>
                          </a:solidFill>
                          <a:effectLst/>
                          <a:latin typeface="Calibri" pitchFamily="34" charset="0"/>
                          <a:ea typeface="ＭＳ Ｐゴシック" pitchFamily="50" charset="-128"/>
                        </a:rPr>
                        <a:t>LTE/NR maintenance and Rel-18 SI/WIs </a:t>
                      </a:r>
                      <a:endPar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684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smtClean="0">
                          <a:ln>
                            <a:noFill/>
                          </a:ln>
                          <a:solidFill>
                            <a:schemeClr val="tx1"/>
                          </a:solidFill>
                          <a:effectLst/>
                          <a:latin typeface="Calibri" pitchFamily="34" charset="0"/>
                          <a:ea typeface="ＭＳ Ｐゴシック" pitchFamily="50" charset="-128"/>
                        </a:rPr>
                        <a:t>RAN1#113</a:t>
                      </a:r>
                      <a:endPar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smtClean="0">
                          <a:ln>
                            <a:noFill/>
                          </a:ln>
                          <a:solidFill>
                            <a:schemeClr val="tx1"/>
                          </a:solidFill>
                          <a:effectLst/>
                          <a:latin typeface="Calibri" pitchFamily="34" charset="0"/>
                          <a:ea typeface="ＭＳ Ｐゴシック" pitchFamily="50" charset="-128"/>
                        </a:rPr>
                        <a:t>May 22</a:t>
                      </a:r>
                      <a:r>
                        <a:rPr kumimoji="0" lang="en-US" altLang="ja-JP" sz="1800" b="1" i="0" u="none" strike="noStrike" cap="none" normalizeH="0" baseline="30000" dirty="0" smtClean="0">
                          <a:ln>
                            <a:noFill/>
                          </a:ln>
                          <a:solidFill>
                            <a:schemeClr val="tx1"/>
                          </a:solidFill>
                          <a:effectLst/>
                          <a:latin typeface="Calibri" pitchFamily="34" charset="0"/>
                          <a:ea typeface="ＭＳ Ｐゴシック" pitchFamily="50" charset="-128"/>
                        </a:rPr>
                        <a:t>nd</a:t>
                      </a:r>
                      <a:r>
                        <a:rPr kumimoji="0" lang="en-US" altLang="ja-JP" sz="1800" b="1" i="0" u="none" strike="noStrike" cap="none" normalizeH="0" baseline="0" dirty="0" smtClean="0">
                          <a:ln>
                            <a:noFill/>
                          </a:ln>
                          <a:solidFill>
                            <a:schemeClr val="tx1"/>
                          </a:solidFill>
                          <a:effectLst/>
                          <a:latin typeface="Calibri" pitchFamily="34" charset="0"/>
                          <a:ea typeface="ＭＳ Ｐゴシック" pitchFamily="50" charset="-128"/>
                        </a:rPr>
                        <a:t> – May 26</a:t>
                      </a:r>
                      <a:r>
                        <a:rPr kumimoji="0" lang="en-US" altLang="ja-JP" sz="1800" b="1" i="0" u="none" strike="noStrike" cap="none" normalizeH="0" baseline="30000" dirty="0" smtClean="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smtClean="0">
                          <a:ln>
                            <a:noFill/>
                          </a:ln>
                          <a:solidFill>
                            <a:schemeClr val="tx1"/>
                          </a:solidFill>
                          <a:effectLst/>
                          <a:latin typeface="Calibri" pitchFamily="34" charset="0"/>
                          <a:ea typeface="ＭＳ Ｐゴシック" pitchFamily="50" charset="-128"/>
                        </a:rPr>
                        <a:t>, 2023</a:t>
                      </a:r>
                      <a:endPar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smtClean="0">
                          <a:ln>
                            <a:noFill/>
                          </a:ln>
                          <a:solidFill>
                            <a:schemeClr val="tx1"/>
                          </a:solidFill>
                          <a:effectLst/>
                          <a:latin typeface="Calibri" pitchFamily="34" charset="0"/>
                          <a:ea typeface="ＭＳ Ｐゴシック" pitchFamily="50" charset="-128"/>
                        </a:rPr>
                        <a:t>Incheon, Korea</a:t>
                      </a:r>
                      <a:endPar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ja-JP" sz="1800" b="1" i="0" u="none" strike="noStrike" cap="none" normalizeH="0" baseline="0" dirty="0" smtClean="0">
                          <a:ln>
                            <a:noFill/>
                          </a:ln>
                          <a:solidFill>
                            <a:schemeClr val="tx1"/>
                          </a:solidFill>
                          <a:effectLst/>
                          <a:latin typeface="Calibri" pitchFamily="34" charset="0"/>
                          <a:ea typeface="ＭＳ Ｐゴシック" pitchFamily="50" charset="-128"/>
                        </a:rPr>
                        <a:t>Rel-18 SI/WIs </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2938674665"/>
                  </a:ext>
                </a:extLst>
              </a:tr>
              <a:tr h="684000">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RAN </a:t>
                      </a:r>
                      <a:r>
                        <a:rPr kumimoji="0" lang="en-US" altLang="ja-JP" sz="2000" b="1" i="0" u="none" strike="noStrike" cap="none" normalizeH="0" baseline="0" dirty="0" smtClean="0">
                          <a:ln>
                            <a:noFill/>
                          </a:ln>
                          <a:solidFill>
                            <a:schemeClr val="hlink"/>
                          </a:solidFill>
                          <a:effectLst/>
                          <a:latin typeface="Calibri" pitchFamily="34" charset="0"/>
                          <a:ea typeface="ＭＳ Ｐゴシック" pitchFamily="50" charset="-128"/>
                        </a:rPr>
                        <a:t>#100</a:t>
                      </a:r>
                      <a:endPar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smtClean="0">
                          <a:ln>
                            <a:noFill/>
                          </a:ln>
                          <a:solidFill>
                            <a:schemeClr val="hlink"/>
                          </a:solidFill>
                          <a:effectLst/>
                          <a:latin typeface="Calibri" pitchFamily="34" charset="0"/>
                          <a:ea typeface="ＭＳ Ｐゴシック" pitchFamily="50" charset="-128"/>
                        </a:rPr>
                        <a:t>June 12</a:t>
                      </a:r>
                      <a:r>
                        <a:rPr kumimoji="0" lang="en-US" altLang="ja-JP" sz="1800" b="1" i="0" u="none" strike="noStrike" cap="none" normalizeH="0" baseline="30000" dirty="0" smtClean="0">
                          <a:ln>
                            <a:noFill/>
                          </a:ln>
                          <a:solidFill>
                            <a:schemeClr val="hlink"/>
                          </a:solidFill>
                          <a:effectLst/>
                          <a:latin typeface="Calibri" pitchFamily="34" charset="0"/>
                          <a:ea typeface="ＭＳ Ｐゴシック" pitchFamily="50" charset="-128"/>
                        </a:rPr>
                        <a:t>th</a:t>
                      </a:r>
                      <a:r>
                        <a:rPr kumimoji="0" lang="en-US" altLang="ja-JP" sz="1800" b="1" i="0" u="none" strike="noStrike" cap="none" normalizeH="0" baseline="0" dirty="0" smtClean="0">
                          <a:ln>
                            <a:noFill/>
                          </a:ln>
                          <a:solidFill>
                            <a:schemeClr val="hlink"/>
                          </a:solidFill>
                          <a:effectLst/>
                          <a:latin typeface="Calibri" pitchFamily="34" charset="0"/>
                          <a:ea typeface="ＭＳ Ｐゴシック" pitchFamily="50" charset="-128"/>
                        </a:rPr>
                        <a:t> – June 14</a:t>
                      </a:r>
                      <a:r>
                        <a:rPr kumimoji="0" lang="en-US" altLang="ja-JP" sz="1800" b="1" i="0" u="none" strike="noStrike" cap="none" normalizeH="0" baseline="30000" dirty="0" smtClean="0">
                          <a:ln>
                            <a:noFill/>
                          </a:ln>
                          <a:solidFill>
                            <a:schemeClr val="hlink"/>
                          </a:solidFill>
                          <a:effectLst/>
                          <a:latin typeface="Calibri" pitchFamily="34" charset="0"/>
                          <a:ea typeface="ＭＳ Ｐゴシック" pitchFamily="50" charset="-128"/>
                        </a:rPr>
                        <a:t>th</a:t>
                      </a:r>
                      <a:r>
                        <a:rPr kumimoji="0" lang="en-US" altLang="ja-JP" sz="1800" b="1" i="0" u="none" strike="noStrike" cap="none" normalizeH="0" baseline="0" dirty="0" smtClean="0">
                          <a:ln>
                            <a:noFill/>
                          </a:ln>
                          <a:solidFill>
                            <a:schemeClr val="hlink"/>
                          </a:solidFill>
                          <a:effectLst/>
                          <a:latin typeface="Calibri" pitchFamily="34" charset="0"/>
                          <a:ea typeface="ＭＳ Ｐゴシック" pitchFamily="50" charset="-128"/>
                        </a:rPr>
                        <a:t>, 2023</a:t>
                      </a:r>
                      <a:endPar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smtClean="0">
                          <a:ln>
                            <a:noFill/>
                          </a:ln>
                          <a:solidFill>
                            <a:schemeClr val="hlink"/>
                          </a:solidFill>
                          <a:effectLst/>
                          <a:latin typeface="Calibri" pitchFamily="34" charset="0"/>
                          <a:ea typeface="ＭＳ Ｐゴシック" pitchFamily="50" charset="-128"/>
                        </a:rPr>
                        <a:t>Taipei</a:t>
                      </a:r>
                      <a:endPar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734975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300"/>
              </a:spcAft>
            </a:pPr>
            <a:r>
              <a:rPr lang="en-US" dirty="0" smtClean="0"/>
              <a:t>RAN1 will have one meeting in 2023.Q3</a:t>
            </a:r>
          </a:p>
          <a:p>
            <a:pPr lvl="1">
              <a:spcBef>
                <a:spcPts val="600"/>
              </a:spcBef>
              <a:spcAft>
                <a:spcPts val="300"/>
              </a:spcAft>
            </a:pPr>
            <a:r>
              <a:rPr lang="en-US" dirty="0" smtClean="0"/>
              <a:t>RAN1#114 (August 21~25, Toulouse, France) will be a F2F meeting with 1-way remote attendance</a:t>
            </a:r>
          </a:p>
          <a:p>
            <a:pPr>
              <a:spcBef>
                <a:spcPts val="600"/>
              </a:spcBef>
              <a:spcAft>
                <a:spcPts val="300"/>
              </a:spcAft>
            </a:pPr>
            <a:endParaRPr lang="en-US" dirty="0"/>
          </a:p>
          <a:p>
            <a:pPr>
              <a:spcBef>
                <a:spcPts val="600"/>
              </a:spcBef>
              <a:spcAft>
                <a:spcPts val="300"/>
              </a:spcAft>
            </a:pPr>
            <a:r>
              <a:rPr lang="en-US" dirty="0" smtClean="0"/>
              <a:t>To meet the functional freeze target date of 2023.Q3 for Rel-18, RAN1 will have</a:t>
            </a:r>
          </a:p>
          <a:p>
            <a:pPr lvl="1">
              <a:spcBef>
                <a:spcPts val="600"/>
              </a:spcBef>
              <a:spcAft>
                <a:spcPts val="300"/>
              </a:spcAft>
            </a:pPr>
            <a:r>
              <a:rPr lang="en-US" dirty="0" smtClean="0"/>
              <a:t>Update/Review Rel-18 draft CRs for final CR submission to RAN#101</a:t>
            </a:r>
          </a:p>
          <a:p>
            <a:pPr lvl="1">
              <a:spcBef>
                <a:spcPts val="600"/>
              </a:spcBef>
              <a:spcAft>
                <a:spcPts val="300"/>
              </a:spcAft>
            </a:pPr>
            <a:r>
              <a:rPr lang="en-US" dirty="0" smtClean="0"/>
              <a:t>Update/Review </a:t>
            </a:r>
            <a:r>
              <a:rPr lang="en-US" dirty="0"/>
              <a:t>Rel-18 </a:t>
            </a:r>
            <a:r>
              <a:rPr lang="en-US" dirty="0" smtClean="0"/>
              <a:t>higher layer signaling parameters </a:t>
            </a:r>
            <a:r>
              <a:rPr lang="en-US" dirty="0"/>
              <a:t>for </a:t>
            </a:r>
            <a:r>
              <a:rPr lang="en-US" dirty="0" smtClean="0"/>
              <a:t>RAN2, RAN3</a:t>
            </a:r>
          </a:p>
          <a:p>
            <a:pPr lvl="1">
              <a:spcBef>
                <a:spcPts val="600"/>
              </a:spcBef>
              <a:spcAft>
                <a:spcPts val="300"/>
              </a:spcAft>
            </a:pPr>
            <a:r>
              <a:rPr lang="en-US" dirty="0" smtClean="0"/>
              <a:t>Update/Review </a:t>
            </a:r>
            <a:r>
              <a:rPr lang="en-US" dirty="0"/>
              <a:t>Rel-18 </a:t>
            </a:r>
            <a:r>
              <a:rPr lang="en-US" dirty="0" smtClean="0"/>
              <a:t>UE features for RAN2</a:t>
            </a:r>
            <a:endParaRPr lang="en-US" dirty="0"/>
          </a:p>
        </p:txBody>
      </p:sp>
      <p:sp>
        <p:nvSpPr>
          <p:cNvPr id="3" name="제목 2"/>
          <p:cNvSpPr>
            <a:spLocks noGrp="1"/>
          </p:cNvSpPr>
          <p:nvPr>
            <p:ph type="title"/>
          </p:nvPr>
        </p:nvSpPr>
        <p:spPr/>
        <p:txBody>
          <a:bodyPr/>
          <a:lstStyle/>
          <a:p>
            <a:r>
              <a:rPr lang="en-US" dirty="0" smtClean="0"/>
              <a:t>Future Meetings</a:t>
            </a:r>
            <a:endParaRPr lang="en-US" dirty="0"/>
          </a:p>
        </p:txBody>
      </p:sp>
    </p:spTree>
    <p:extLst>
      <p:ext uri="{BB962C8B-B14F-4D97-AF65-F5344CB8AC3E}">
        <p14:creationId xmlns:p14="http://schemas.microsoft.com/office/powerpoint/2010/main" val="16488128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400"/>
              </a:spcBef>
              <a:spcAft>
                <a:spcPts val="400"/>
              </a:spcAft>
            </a:pPr>
            <a:r>
              <a:rPr lang="en-US" altLang="en-US" sz="1800" dirty="0" smtClean="0">
                <a:ea typeface="ＭＳ Ｐゴシック" panose="020B0600070205080204" pitchFamily="34" charset="-128"/>
              </a:rPr>
              <a:t>RAN1#112bis-e and RAN1#113 </a:t>
            </a:r>
            <a:r>
              <a:rPr lang="en-US" altLang="en-US" sz="1800" dirty="0">
                <a:ea typeface="ＭＳ Ｐゴシック" panose="020B0600070205080204" pitchFamily="34" charset="-128"/>
              </a:rPr>
              <a:t>focused on </a:t>
            </a:r>
            <a:endParaRPr lang="en-US" altLang="en-US" sz="1800" dirty="0" smtClean="0">
              <a:ea typeface="ＭＳ Ｐゴシック" panose="020B0600070205080204" pitchFamily="34" charset="-128"/>
            </a:endParaRPr>
          </a:p>
          <a:p>
            <a:pPr lvl="1">
              <a:spcBef>
                <a:spcPts val="400"/>
              </a:spcBef>
              <a:spcAft>
                <a:spcPts val="400"/>
              </a:spcAft>
            </a:pPr>
            <a:r>
              <a:rPr lang="en-US" altLang="en-US" sz="1600" dirty="0" smtClean="0">
                <a:ea typeface="ＭＳ Ｐゴシック" panose="020B0600070205080204" pitchFamily="34" charset="-128"/>
              </a:rPr>
              <a:t>Rel-18 study/work item discussions</a:t>
            </a:r>
          </a:p>
          <a:p>
            <a:pPr lvl="1">
              <a:spcBef>
                <a:spcPts val="400"/>
              </a:spcBef>
              <a:spcAft>
                <a:spcPts val="400"/>
              </a:spcAft>
            </a:pPr>
            <a:r>
              <a:rPr lang="en-US" altLang="en-US" sz="1600" dirty="0" smtClean="0">
                <a:ea typeface="ＭＳ Ｐゴシック" panose="020B0600070205080204" pitchFamily="34" charset="-128"/>
              </a:rPr>
              <a:t>Critical </a:t>
            </a:r>
            <a:r>
              <a:rPr lang="en-US" altLang="en-US" sz="1600" dirty="0">
                <a:ea typeface="ＭＳ Ｐゴシック" panose="020B0600070205080204" pitchFamily="34" charset="-128"/>
              </a:rPr>
              <a:t>maintenance </a:t>
            </a:r>
            <a:r>
              <a:rPr lang="en-US" altLang="en-US" sz="1600" dirty="0" smtClean="0">
                <a:ea typeface="ＭＳ Ｐゴシック" panose="020B0600070205080204" pitchFamily="34" charset="-128"/>
              </a:rPr>
              <a:t>issues (in RAN1#112bis-e only)</a:t>
            </a:r>
          </a:p>
          <a:p>
            <a:pPr lvl="1">
              <a:spcBef>
                <a:spcPts val="400"/>
              </a:spcBef>
              <a:spcAft>
                <a:spcPts val="400"/>
              </a:spcAft>
            </a:pPr>
            <a:r>
              <a:rPr lang="en-US" altLang="en-US" sz="1600" dirty="0" smtClean="0">
                <a:ea typeface="ＭＳ Ｐゴシック" panose="020B0600070205080204" pitchFamily="34" charset="-128"/>
              </a:rPr>
              <a:t>Responses </a:t>
            </a:r>
            <a:r>
              <a:rPr lang="en-US" altLang="en-US" sz="1600" dirty="0">
                <a:ea typeface="ＭＳ Ｐゴシック" panose="020B0600070205080204" pitchFamily="34" charset="-128"/>
              </a:rPr>
              <a:t>to incoming LSs</a:t>
            </a:r>
          </a:p>
          <a:p>
            <a:pPr lvl="1">
              <a:spcBef>
                <a:spcPts val="400"/>
              </a:spcBef>
              <a:spcAft>
                <a:spcPts val="400"/>
              </a:spcAft>
            </a:pPr>
            <a:endParaRPr lang="sv-SE" altLang="ja-JP" sz="1600" dirty="0">
              <a:solidFill>
                <a:schemeClr val="hlink"/>
              </a:solidFill>
            </a:endParaRPr>
          </a:p>
          <a:p>
            <a:pPr>
              <a:spcBef>
                <a:spcPts val="400"/>
              </a:spcBef>
              <a:spcAft>
                <a:spcPts val="400"/>
              </a:spcAft>
            </a:pPr>
            <a:r>
              <a:rPr lang="sv-SE" altLang="ja-JP" sz="1800" b="1" dirty="0">
                <a:solidFill>
                  <a:schemeClr val="hlink"/>
                </a:solidFill>
              </a:rPr>
              <a:t>Highly appreciate: </a:t>
            </a:r>
          </a:p>
          <a:p>
            <a:pPr lvl="1">
              <a:spcBef>
                <a:spcPts val="400"/>
              </a:spcBef>
              <a:spcAft>
                <a:spcPts val="400"/>
              </a:spcAft>
            </a:pPr>
            <a:r>
              <a:rPr lang="sv-SE" altLang="ja-JP" sz="1600" dirty="0"/>
              <a:t>Patrick Merias for his always efficient and excellent support</a:t>
            </a:r>
          </a:p>
          <a:p>
            <a:pPr lvl="1">
              <a:spcBef>
                <a:spcPts val="400"/>
              </a:spcBef>
              <a:spcAft>
                <a:spcPts val="400"/>
              </a:spcAft>
            </a:pPr>
            <a:r>
              <a:rPr lang="sv-SE" altLang="ja-JP" sz="1600" dirty="0" smtClean="0"/>
              <a:t>Vice-chairs David </a:t>
            </a:r>
            <a:r>
              <a:rPr lang="en-US" altLang="ja-JP" sz="1600" dirty="0" err="1"/>
              <a:t>M</a:t>
            </a:r>
            <a:r>
              <a:rPr lang="en-US" altLang="en-US" sz="1600" dirty="0" err="1"/>
              <a:t>azzarese</a:t>
            </a:r>
            <a:r>
              <a:rPr lang="en-US" altLang="en-US" sz="1600" dirty="0"/>
              <a:t> </a:t>
            </a:r>
            <a:r>
              <a:rPr lang="en-US" altLang="en-US" sz="1600" dirty="0" smtClean="0"/>
              <a:t>and </a:t>
            </a:r>
            <a:r>
              <a:rPr lang="sv-SE" altLang="ja-JP" sz="1600" dirty="0"/>
              <a:t>Xiaodong Xu for sharing the e-meeting management</a:t>
            </a:r>
          </a:p>
          <a:p>
            <a:pPr lvl="1">
              <a:spcBef>
                <a:spcPts val="400"/>
              </a:spcBef>
              <a:spcAft>
                <a:spcPts val="400"/>
              </a:spcAft>
            </a:pPr>
            <a:r>
              <a:rPr lang="sv-SE" altLang="ja-JP" sz="1600" dirty="0"/>
              <a:t>Editors Brian Classon (TS36.212), Vijay Nangia (TS36.213), Satoshi Nagata (TS38.201), Alexandros Manolakos (TS38.202), </a:t>
            </a:r>
            <a:r>
              <a:rPr lang="sv-SE" altLang="ja-JP" sz="1600" dirty="0" smtClean="0"/>
              <a:t>Sorour </a:t>
            </a:r>
            <a:r>
              <a:rPr lang="sv-SE" altLang="ja-JP" sz="1600" dirty="0"/>
              <a:t>Falahati (TS37.213</a:t>
            </a:r>
            <a:r>
              <a:rPr lang="sv-SE" altLang="ja-JP" sz="1600" dirty="0" smtClean="0"/>
              <a:t>), </a:t>
            </a:r>
            <a:r>
              <a:rPr lang="sv-SE" altLang="ja-JP" sz="1600" dirty="0"/>
              <a:t>Stefan Parkvall (TS36.211, TS38.211), Yan Cheng (TS38.212), Aris Papasakellariou (TS38.213), </a:t>
            </a:r>
            <a:r>
              <a:rPr lang="sv-SE" altLang="ja-JP" sz="1600" dirty="0" smtClean="0"/>
              <a:t>Mihai </a:t>
            </a:r>
            <a:r>
              <a:rPr lang="sv-SE" altLang="ja-JP" sz="1600" dirty="0"/>
              <a:t>Enescu (TS38.214),  </a:t>
            </a:r>
            <a:r>
              <a:rPr lang="sv-SE" altLang="ja-JP" sz="1600" dirty="0" smtClean="0"/>
              <a:t>Daewon Lee </a:t>
            </a:r>
            <a:r>
              <a:rPr lang="sv-SE" altLang="ja-JP" sz="1600" dirty="0"/>
              <a:t>(TS38.215</a:t>
            </a:r>
            <a:r>
              <a:rPr lang="sv-SE" altLang="ja-JP" sz="1600" dirty="0" smtClean="0"/>
              <a:t>)</a:t>
            </a:r>
            <a:endParaRPr lang="sv-SE" altLang="ja-JP" sz="1600" dirty="0"/>
          </a:p>
          <a:p>
            <a:pPr lvl="1">
              <a:spcBef>
                <a:spcPts val="400"/>
              </a:spcBef>
              <a:spcAft>
                <a:spcPts val="400"/>
              </a:spcAft>
            </a:pPr>
            <a:r>
              <a:rPr lang="en-US" altLang="ja-JP" sz="1600" dirty="0"/>
              <a:t>Shinya </a:t>
            </a:r>
            <a:r>
              <a:rPr lang="en-US" altLang="ja-JP" sz="1600" dirty="0" err="1" smtClean="0"/>
              <a:t>Kumagai</a:t>
            </a:r>
            <a:r>
              <a:rPr lang="en-US" altLang="ja-JP" sz="1600" dirty="0" smtClean="0"/>
              <a:t> and </a:t>
            </a:r>
            <a:r>
              <a:rPr lang="en-US" altLang="ja-JP" sz="1600" dirty="0"/>
              <a:t>Ralf </a:t>
            </a:r>
            <a:r>
              <a:rPr lang="en-US" altLang="ja-JP" sz="1600" dirty="0" err="1"/>
              <a:t>Bendlin</a:t>
            </a:r>
            <a:r>
              <a:rPr lang="en-US" altLang="ja-JP" sz="1600" dirty="0"/>
              <a:t> for leading </a:t>
            </a:r>
            <a:r>
              <a:rPr lang="en-US" altLang="ja-JP" sz="1600" dirty="0" smtClean="0"/>
              <a:t>UE </a:t>
            </a:r>
            <a:r>
              <a:rPr lang="en-US" altLang="ja-JP" sz="1600" dirty="0"/>
              <a:t>features </a:t>
            </a:r>
            <a:r>
              <a:rPr lang="en-US" altLang="ja-JP" sz="1600" dirty="0" smtClean="0"/>
              <a:t>discussions</a:t>
            </a:r>
          </a:p>
          <a:p>
            <a:pPr lvl="1">
              <a:spcBef>
                <a:spcPts val="400"/>
              </a:spcBef>
              <a:spcAft>
                <a:spcPts val="400"/>
              </a:spcAft>
            </a:pPr>
            <a:r>
              <a:rPr lang="en-US" altLang="ja-JP" sz="1600" dirty="0" smtClean="0"/>
              <a:t>All </a:t>
            </a:r>
            <a:r>
              <a:rPr lang="en-US" altLang="ja-JP" sz="1600" dirty="0"/>
              <a:t>feature leads/moderators for leading discussions in each respective feature</a:t>
            </a:r>
          </a:p>
          <a:p>
            <a:pPr lvl="1">
              <a:spcBef>
                <a:spcPts val="400"/>
              </a:spcBef>
              <a:spcAft>
                <a:spcPts val="400"/>
              </a:spcAft>
            </a:pPr>
            <a:r>
              <a:rPr lang="sv-SE" altLang="ja-JP" sz="1600" dirty="0"/>
              <a:t>All delegates for active and enthusiastic discussion, and being </a:t>
            </a:r>
            <a:r>
              <a:rPr lang="sv-SE" altLang="ja-JP" sz="1600" dirty="0" smtClean="0"/>
              <a:t>constructive </a:t>
            </a:r>
            <a:r>
              <a:rPr lang="sv-SE" altLang="ja-JP" sz="1600" dirty="0"/>
              <a:t>in driving </a:t>
            </a:r>
            <a:r>
              <a:rPr lang="sv-SE" altLang="ja-JP" sz="1600" dirty="0" smtClean="0"/>
              <a:t>consensus</a:t>
            </a:r>
          </a:p>
          <a:p>
            <a:pPr lvl="1">
              <a:spcBef>
                <a:spcPts val="400"/>
              </a:spcBef>
              <a:spcAft>
                <a:spcPts val="400"/>
              </a:spcAft>
            </a:pPr>
            <a:r>
              <a:rPr lang="sv-SE" sz="1600" dirty="0" smtClean="0"/>
              <a:t>Special thanks to TTA for hosting the meeting in Incheon – all aspects of the RAN1 meeting arrangement were outstanding</a:t>
            </a:r>
            <a:endParaRPr lang="en-US" sz="2400" dirty="0"/>
          </a:p>
        </p:txBody>
      </p:sp>
      <p:sp>
        <p:nvSpPr>
          <p:cNvPr id="3" name="제목 2"/>
          <p:cNvSpPr>
            <a:spLocks noGrp="1"/>
          </p:cNvSpPr>
          <p:nvPr>
            <p:ph type="title"/>
          </p:nvPr>
        </p:nvSpPr>
        <p:spPr/>
        <p:txBody>
          <a:bodyPr/>
          <a:lstStyle/>
          <a:p>
            <a:r>
              <a:rPr lang="sv-SE" altLang="ja-JP" dirty="0"/>
              <a:t>Concluding Remarks</a:t>
            </a:r>
            <a:endParaRPr lang="en-US" dirty="0"/>
          </a:p>
        </p:txBody>
      </p:sp>
    </p:spTree>
    <p:extLst>
      <p:ext uri="{BB962C8B-B14F-4D97-AF65-F5344CB8AC3E}">
        <p14:creationId xmlns:p14="http://schemas.microsoft.com/office/powerpoint/2010/main" val="3662657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stretch>
            <a:fillRect/>
          </a:stretch>
        </p:blipFill>
        <p:spPr>
          <a:xfrm>
            <a:off x="773854" y="2450361"/>
            <a:ext cx="10437257" cy="3889585"/>
          </a:xfrm>
          <a:prstGeom prst="rect">
            <a:avLst/>
          </a:prstGeom>
        </p:spPr>
      </p:pic>
      <p:sp>
        <p:nvSpPr>
          <p:cNvPr id="5" name="내용 개체 틀 4"/>
          <p:cNvSpPr>
            <a:spLocks noGrp="1"/>
          </p:cNvSpPr>
          <p:nvPr>
            <p:ph idx="1"/>
          </p:nvPr>
        </p:nvSpPr>
        <p:spPr>
          <a:xfrm>
            <a:off x="444380" y="1291236"/>
            <a:ext cx="11314633" cy="688576"/>
          </a:xfrm>
        </p:spPr>
        <p:txBody>
          <a:bodyPr/>
          <a:lstStyle/>
          <a:p>
            <a:pPr>
              <a:spcBef>
                <a:spcPts val="600"/>
              </a:spcBef>
            </a:pPr>
            <a:r>
              <a:rPr lang="en-US" sz="1800" dirty="0" smtClean="0"/>
              <a:t>RAN1#112bis-e had 1085 registered </a:t>
            </a:r>
            <a:r>
              <a:rPr lang="en-US" sz="1800" dirty="0"/>
              <a:t>participants </a:t>
            </a:r>
            <a:r>
              <a:rPr lang="en-US" sz="1800" dirty="0" smtClean="0"/>
              <a:t>and 636 </a:t>
            </a:r>
            <a:r>
              <a:rPr lang="en-US" sz="1800" dirty="0"/>
              <a:t>attended </a:t>
            </a:r>
            <a:r>
              <a:rPr lang="en-US" sz="1800" dirty="0" smtClean="0"/>
              <a:t>participants</a:t>
            </a:r>
          </a:p>
          <a:p>
            <a:pPr>
              <a:spcBef>
                <a:spcPts val="600"/>
              </a:spcBef>
            </a:pPr>
            <a:r>
              <a:rPr lang="en-US" sz="1800" dirty="0" smtClean="0"/>
              <a:t>RAN1#113 had 1170 </a:t>
            </a:r>
            <a:r>
              <a:rPr lang="en-US" sz="1800" dirty="0"/>
              <a:t>registered participants and </a:t>
            </a:r>
            <a:r>
              <a:rPr lang="en-US" sz="1800" dirty="0" smtClean="0"/>
              <a:t>594 </a:t>
            </a:r>
            <a:r>
              <a:rPr lang="en-US" sz="1800" dirty="0"/>
              <a:t>attended participants</a:t>
            </a:r>
            <a:endParaRPr lang="en-US" sz="1800" dirty="0" smtClean="0"/>
          </a:p>
          <a:p>
            <a:pPr marL="0" indent="0">
              <a:spcBef>
                <a:spcPts val="600"/>
              </a:spcBef>
              <a:buNone/>
            </a:pPr>
            <a:endParaRPr lang="en-US" sz="1800" dirty="0"/>
          </a:p>
        </p:txBody>
      </p:sp>
      <p:sp>
        <p:nvSpPr>
          <p:cNvPr id="3" name="제목 2"/>
          <p:cNvSpPr>
            <a:spLocks noGrp="1"/>
          </p:cNvSpPr>
          <p:nvPr>
            <p:ph type="title"/>
          </p:nvPr>
        </p:nvSpPr>
        <p:spPr/>
        <p:txBody>
          <a:bodyPr/>
          <a:lstStyle/>
          <a:p>
            <a:r>
              <a:rPr lang="en-US" dirty="0" smtClean="0"/>
              <a:t>Delegates in RAN1</a:t>
            </a:r>
            <a:endParaRPr lang="en-US" dirty="0"/>
          </a:p>
        </p:txBody>
      </p:sp>
      <p:cxnSp>
        <p:nvCxnSpPr>
          <p:cNvPr id="16" name="직선 연결선 15"/>
          <p:cNvCxnSpPr/>
          <p:nvPr/>
        </p:nvCxnSpPr>
        <p:spPr bwMode="auto">
          <a:xfrm>
            <a:off x="8238227" y="3130421"/>
            <a:ext cx="2843870" cy="0"/>
          </a:xfrm>
          <a:prstGeom prst="line">
            <a:avLst/>
          </a:prstGeom>
          <a:noFill/>
          <a:ln w="28575" cap="flat" cmpd="sng" algn="ctr">
            <a:solidFill>
              <a:srgbClr val="FF0000"/>
            </a:solidFill>
            <a:prstDash val="dash"/>
            <a:round/>
            <a:headEnd type="none" w="med" len="med"/>
            <a:tailEnd type="none" w="med" len="med"/>
          </a:ln>
        </p:spPr>
      </p:cxnSp>
      <p:sp>
        <p:nvSpPr>
          <p:cNvPr id="18" name="TextBox 17"/>
          <p:cNvSpPr txBox="1"/>
          <p:nvPr/>
        </p:nvSpPr>
        <p:spPr>
          <a:xfrm>
            <a:off x="4119720" y="3375383"/>
            <a:ext cx="1890261" cy="276999"/>
          </a:xfrm>
          <a:prstGeom prst="rect">
            <a:avLst/>
          </a:prstGeom>
          <a:noFill/>
        </p:spPr>
        <p:txBody>
          <a:bodyPr wrap="none" rtlCol="0">
            <a:spAutoFit/>
          </a:bodyPr>
          <a:lstStyle/>
          <a:p>
            <a:r>
              <a:rPr lang="en-US" sz="1200" dirty="0" smtClean="0">
                <a:solidFill>
                  <a:srgbClr val="FF0000"/>
                </a:solidFill>
                <a:latin typeface="+mn-lt"/>
              </a:rPr>
              <a:t>In 2019, 460 per meeting</a:t>
            </a:r>
            <a:endParaRPr lang="en-US" sz="1200" dirty="0">
              <a:solidFill>
                <a:srgbClr val="FF0000"/>
              </a:solidFill>
              <a:latin typeface="+mn-lt"/>
            </a:endParaRPr>
          </a:p>
        </p:txBody>
      </p:sp>
      <p:cxnSp>
        <p:nvCxnSpPr>
          <p:cNvPr id="19" name="직선 연결선 18"/>
          <p:cNvCxnSpPr/>
          <p:nvPr/>
        </p:nvCxnSpPr>
        <p:spPr bwMode="auto">
          <a:xfrm>
            <a:off x="5992482" y="4507091"/>
            <a:ext cx="894279" cy="0"/>
          </a:xfrm>
          <a:prstGeom prst="line">
            <a:avLst/>
          </a:prstGeom>
          <a:noFill/>
          <a:ln w="57150" cap="flat" cmpd="sng" algn="ctr">
            <a:solidFill>
              <a:schemeClr val="tx1">
                <a:lumMod val="65000"/>
                <a:lumOff val="35000"/>
              </a:schemeClr>
            </a:solidFill>
            <a:prstDash val="sysDot"/>
            <a:round/>
            <a:headEnd type="none" w="med" len="med"/>
            <a:tailEnd type="none" w="med" len="med"/>
          </a:ln>
        </p:spPr>
      </p:cxnSp>
      <p:sp>
        <p:nvSpPr>
          <p:cNvPr id="34" name="TextBox 33"/>
          <p:cNvSpPr txBox="1"/>
          <p:nvPr/>
        </p:nvSpPr>
        <p:spPr>
          <a:xfrm>
            <a:off x="6923470" y="3742895"/>
            <a:ext cx="482824" cy="276999"/>
          </a:xfrm>
          <a:prstGeom prst="rect">
            <a:avLst/>
          </a:prstGeom>
          <a:noFill/>
        </p:spPr>
        <p:txBody>
          <a:bodyPr wrap="none" rtlCol="0">
            <a:spAutoFit/>
          </a:bodyPr>
          <a:lstStyle/>
          <a:p>
            <a:r>
              <a:rPr lang="en-US" sz="1200" dirty="0" smtClean="0">
                <a:solidFill>
                  <a:srgbClr val="FF0000"/>
                </a:solidFill>
                <a:latin typeface="+mn-lt"/>
              </a:rPr>
              <a:t>381 </a:t>
            </a:r>
            <a:endParaRPr lang="en-US" sz="1200" dirty="0">
              <a:solidFill>
                <a:srgbClr val="FF0000"/>
              </a:solidFill>
              <a:latin typeface="+mn-lt"/>
            </a:endParaRPr>
          </a:p>
        </p:txBody>
      </p:sp>
      <p:sp>
        <p:nvSpPr>
          <p:cNvPr id="17" name="TextBox 16"/>
          <p:cNvSpPr txBox="1"/>
          <p:nvPr/>
        </p:nvSpPr>
        <p:spPr>
          <a:xfrm>
            <a:off x="8030118" y="2596105"/>
            <a:ext cx="3103735" cy="276999"/>
          </a:xfrm>
          <a:prstGeom prst="rect">
            <a:avLst/>
          </a:prstGeom>
          <a:noFill/>
        </p:spPr>
        <p:txBody>
          <a:bodyPr wrap="none" rtlCol="0">
            <a:spAutoFit/>
          </a:bodyPr>
          <a:lstStyle/>
          <a:p>
            <a:r>
              <a:rPr lang="en-US" sz="1200" dirty="0" smtClean="0">
                <a:solidFill>
                  <a:srgbClr val="FF0000"/>
                </a:solidFill>
                <a:latin typeface="+mn-lt"/>
              </a:rPr>
              <a:t>604 per meeting in the last 3 F2F meetings</a:t>
            </a:r>
            <a:endParaRPr lang="en-US" sz="1200" dirty="0">
              <a:solidFill>
                <a:srgbClr val="FF0000"/>
              </a:solidFill>
              <a:latin typeface="+mn-lt"/>
            </a:endParaRPr>
          </a:p>
        </p:txBody>
      </p:sp>
      <p:cxnSp>
        <p:nvCxnSpPr>
          <p:cNvPr id="21" name="직선 연결선 20"/>
          <p:cNvCxnSpPr/>
          <p:nvPr/>
        </p:nvCxnSpPr>
        <p:spPr bwMode="auto">
          <a:xfrm>
            <a:off x="2596551" y="3742895"/>
            <a:ext cx="3395931" cy="0"/>
          </a:xfrm>
          <a:prstGeom prst="line">
            <a:avLst/>
          </a:prstGeom>
          <a:noFill/>
          <a:ln w="28575" cap="flat" cmpd="sng" algn="ctr">
            <a:solidFill>
              <a:srgbClr val="FF0000"/>
            </a:solidFill>
            <a:prstDash val="dash"/>
            <a:round/>
            <a:headEnd type="none" w="med" len="med"/>
            <a:tailEnd type="none" w="med" len="med"/>
          </a:ln>
        </p:spPr>
      </p:cxnSp>
    </p:spTree>
    <p:extLst>
      <p:ext uri="{BB962C8B-B14F-4D97-AF65-F5344CB8AC3E}">
        <p14:creationId xmlns:p14="http://schemas.microsoft.com/office/powerpoint/2010/main" val="23604071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err="1"/>
              <a:t>Tdocs</a:t>
            </a:r>
            <a:r>
              <a:rPr lang="en-US" dirty="0"/>
              <a:t> submitted to RAN1</a:t>
            </a:r>
          </a:p>
        </p:txBody>
      </p:sp>
      <p:sp>
        <p:nvSpPr>
          <p:cNvPr id="12" name="내용 개체 틀 4"/>
          <p:cNvSpPr>
            <a:spLocks noGrp="1"/>
          </p:cNvSpPr>
          <p:nvPr>
            <p:ph idx="1"/>
          </p:nvPr>
        </p:nvSpPr>
        <p:spPr>
          <a:xfrm>
            <a:off x="444380" y="1291236"/>
            <a:ext cx="11314633" cy="688576"/>
          </a:xfrm>
        </p:spPr>
        <p:txBody>
          <a:bodyPr/>
          <a:lstStyle/>
          <a:p>
            <a:r>
              <a:rPr lang="en-US" sz="1800" dirty="0" smtClean="0"/>
              <a:t>RAN1 continues to have over 2000 </a:t>
            </a:r>
            <a:r>
              <a:rPr lang="en-US" sz="1800" dirty="0" err="1" smtClean="0"/>
              <a:t>tdocs</a:t>
            </a:r>
            <a:r>
              <a:rPr lang="en-US" sz="1800" dirty="0" smtClean="0"/>
              <a:t> per meeting</a:t>
            </a:r>
            <a:endParaRPr lang="en-US" sz="1800" dirty="0"/>
          </a:p>
        </p:txBody>
      </p:sp>
      <p:graphicFrame>
        <p:nvGraphicFramePr>
          <p:cNvPr id="5" name="차트 4"/>
          <p:cNvGraphicFramePr>
            <a:graphicFrameLocks/>
          </p:cNvGraphicFramePr>
          <p:nvPr>
            <p:extLst>
              <p:ext uri="{D42A27DB-BD31-4B8C-83A1-F6EECF244321}">
                <p14:modId xmlns:p14="http://schemas.microsoft.com/office/powerpoint/2010/main" val="3316203236"/>
              </p:ext>
            </p:extLst>
          </p:nvPr>
        </p:nvGraphicFramePr>
        <p:xfrm>
          <a:off x="645218" y="1979812"/>
          <a:ext cx="10429875" cy="38909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371546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380" y="1093862"/>
            <a:ext cx="11314633" cy="5281301"/>
          </a:xfrm>
        </p:spPr>
        <p:txBody>
          <a:bodyPr/>
          <a:lstStyle/>
          <a:p>
            <a:pPr>
              <a:spcBef>
                <a:spcPts val="300"/>
              </a:spcBef>
              <a:spcAft>
                <a:spcPts val="600"/>
              </a:spcAft>
            </a:pPr>
            <a:r>
              <a:rPr lang="en-US" sz="1800" dirty="0"/>
              <a:t>Up to 3 parallel sessions were used for online discussions</a:t>
            </a:r>
          </a:p>
          <a:p>
            <a:pPr lvl="1">
              <a:spcBef>
                <a:spcPts val="300"/>
              </a:spcBef>
              <a:spcAft>
                <a:spcPts val="600"/>
              </a:spcAft>
            </a:pPr>
            <a:r>
              <a:rPr lang="en-US" sz="1600" dirty="0" smtClean="0"/>
              <a:t>In general, online time used </a:t>
            </a:r>
            <a:r>
              <a:rPr lang="en-US" sz="1600" dirty="0"/>
              <a:t>per WI/SI was roughly proportional to the number of TUs per WI/SI assigned by </a:t>
            </a:r>
            <a:r>
              <a:rPr lang="en-US" sz="1600" dirty="0" smtClean="0"/>
              <a:t>RAN</a:t>
            </a:r>
          </a:p>
          <a:p>
            <a:pPr lvl="1">
              <a:spcBef>
                <a:spcPts val="300"/>
              </a:spcBef>
              <a:spcAft>
                <a:spcPts val="600"/>
              </a:spcAft>
            </a:pPr>
            <a:endParaRPr lang="en-US" sz="1600" dirty="0" smtClean="0"/>
          </a:p>
          <a:p>
            <a:pPr lvl="1">
              <a:spcBef>
                <a:spcPts val="300"/>
              </a:spcBef>
              <a:spcAft>
                <a:spcPts val="600"/>
              </a:spcAft>
            </a:pPr>
            <a:endParaRPr lang="en-US" sz="1600" dirty="0"/>
          </a:p>
          <a:p>
            <a:pPr lvl="1">
              <a:spcBef>
                <a:spcPts val="300"/>
              </a:spcBef>
              <a:spcAft>
                <a:spcPts val="600"/>
              </a:spcAft>
            </a:pPr>
            <a:endParaRPr lang="en-US" sz="1600" dirty="0" smtClean="0"/>
          </a:p>
          <a:p>
            <a:pPr lvl="1">
              <a:spcBef>
                <a:spcPts val="300"/>
              </a:spcBef>
              <a:spcAft>
                <a:spcPts val="600"/>
              </a:spcAft>
            </a:pPr>
            <a:endParaRPr lang="en-US" sz="1600" dirty="0" smtClean="0"/>
          </a:p>
          <a:p>
            <a:pPr lvl="1">
              <a:spcBef>
                <a:spcPts val="300"/>
              </a:spcBef>
              <a:spcAft>
                <a:spcPts val="600"/>
              </a:spcAft>
            </a:pPr>
            <a:endParaRPr lang="en-US" sz="1600" dirty="0"/>
          </a:p>
          <a:p>
            <a:pPr lvl="1">
              <a:spcBef>
                <a:spcPts val="300"/>
              </a:spcBef>
              <a:spcAft>
                <a:spcPts val="600"/>
              </a:spcAft>
            </a:pPr>
            <a:endParaRPr lang="en-US" sz="1600" dirty="0" smtClean="0"/>
          </a:p>
          <a:p>
            <a:pPr lvl="1">
              <a:spcBef>
                <a:spcPts val="300"/>
              </a:spcBef>
              <a:spcAft>
                <a:spcPts val="600"/>
              </a:spcAft>
            </a:pPr>
            <a:endParaRPr lang="en-US" sz="1600" dirty="0"/>
          </a:p>
          <a:p>
            <a:pPr lvl="1">
              <a:spcBef>
                <a:spcPts val="300"/>
              </a:spcBef>
              <a:spcAft>
                <a:spcPts val="600"/>
              </a:spcAft>
            </a:pPr>
            <a:r>
              <a:rPr lang="en-US" sz="1600" dirty="0" smtClean="0"/>
              <a:t>For UE features, </a:t>
            </a:r>
            <a:r>
              <a:rPr lang="en-US" sz="1600" dirty="0"/>
              <a:t>RAN1#112bis-e used 300 minutes and RAN1#113 </a:t>
            </a:r>
            <a:r>
              <a:rPr lang="en-US" sz="1600" dirty="0" smtClean="0"/>
              <a:t>used 900 minutes</a:t>
            </a:r>
          </a:p>
          <a:p>
            <a:pPr lvl="1">
              <a:spcBef>
                <a:spcPts val="300"/>
              </a:spcBef>
              <a:spcAft>
                <a:spcPts val="600"/>
              </a:spcAft>
            </a:pPr>
            <a:r>
              <a:rPr lang="en-US" sz="1600" dirty="0" smtClean="0"/>
              <a:t>All online sessions in both RAN1 meetings </a:t>
            </a:r>
            <a:r>
              <a:rPr lang="en-US" sz="1600" dirty="0"/>
              <a:t>were accessible </a:t>
            </a:r>
            <a:r>
              <a:rPr lang="en-US" sz="1600" dirty="0" smtClean="0"/>
              <a:t>via GTW</a:t>
            </a:r>
          </a:p>
          <a:p>
            <a:pPr lvl="1">
              <a:spcBef>
                <a:spcPts val="300"/>
              </a:spcBef>
              <a:spcAft>
                <a:spcPts val="600"/>
              </a:spcAft>
            </a:pPr>
            <a:endParaRPr lang="en-US" sz="1600" dirty="0"/>
          </a:p>
          <a:p>
            <a:pPr lvl="1">
              <a:spcBef>
                <a:spcPts val="300"/>
              </a:spcBef>
              <a:spcAft>
                <a:spcPts val="600"/>
              </a:spcAft>
            </a:pPr>
            <a:endParaRPr lang="en-US" sz="1600" dirty="0"/>
          </a:p>
        </p:txBody>
      </p:sp>
      <p:sp>
        <p:nvSpPr>
          <p:cNvPr id="3" name="제목 2"/>
          <p:cNvSpPr>
            <a:spLocks noGrp="1"/>
          </p:cNvSpPr>
          <p:nvPr>
            <p:ph type="title"/>
          </p:nvPr>
        </p:nvSpPr>
        <p:spPr/>
        <p:txBody>
          <a:bodyPr/>
          <a:lstStyle/>
          <a:p>
            <a:r>
              <a:rPr lang="en-US" dirty="0" smtClean="0"/>
              <a:t>Online sessions</a:t>
            </a:r>
            <a:endParaRPr lang="en-US" dirty="0"/>
          </a:p>
        </p:txBody>
      </p:sp>
      <p:graphicFrame>
        <p:nvGraphicFramePr>
          <p:cNvPr id="7" name="표 6"/>
          <p:cNvGraphicFramePr>
            <a:graphicFrameLocks noGrp="1"/>
          </p:cNvGraphicFramePr>
          <p:nvPr>
            <p:extLst>
              <p:ext uri="{D42A27DB-BD31-4B8C-83A1-F6EECF244321}">
                <p14:modId xmlns:p14="http://schemas.microsoft.com/office/powerpoint/2010/main" val="617734004"/>
              </p:ext>
            </p:extLst>
          </p:nvPr>
        </p:nvGraphicFramePr>
        <p:xfrm>
          <a:off x="555546" y="2020986"/>
          <a:ext cx="11092293" cy="2121692"/>
        </p:xfrm>
        <a:graphic>
          <a:graphicData uri="http://schemas.openxmlformats.org/drawingml/2006/table">
            <a:tbl>
              <a:tblPr firstRow="1" bandRow="1">
                <a:tableStyleId>{5940675A-B579-460E-94D1-54222C63F5DA}</a:tableStyleId>
              </a:tblPr>
              <a:tblGrid>
                <a:gridCol w="1053605">
                  <a:extLst>
                    <a:ext uri="{9D8B030D-6E8A-4147-A177-3AD203B41FA5}">
                      <a16:colId xmlns:a16="http://schemas.microsoft.com/office/drawing/2014/main" val="2288741288"/>
                    </a:ext>
                  </a:extLst>
                </a:gridCol>
                <a:gridCol w="627418">
                  <a:extLst>
                    <a:ext uri="{9D8B030D-6E8A-4147-A177-3AD203B41FA5}">
                      <a16:colId xmlns:a16="http://schemas.microsoft.com/office/drawing/2014/main" val="1529471702"/>
                    </a:ext>
                  </a:extLst>
                </a:gridCol>
                <a:gridCol w="627418">
                  <a:extLst>
                    <a:ext uri="{9D8B030D-6E8A-4147-A177-3AD203B41FA5}">
                      <a16:colId xmlns:a16="http://schemas.microsoft.com/office/drawing/2014/main" val="799471431"/>
                    </a:ext>
                  </a:extLst>
                </a:gridCol>
                <a:gridCol w="627418">
                  <a:extLst>
                    <a:ext uri="{9D8B030D-6E8A-4147-A177-3AD203B41FA5}">
                      <a16:colId xmlns:a16="http://schemas.microsoft.com/office/drawing/2014/main" val="1299444280"/>
                    </a:ext>
                  </a:extLst>
                </a:gridCol>
                <a:gridCol w="627418">
                  <a:extLst>
                    <a:ext uri="{9D8B030D-6E8A-4147-A177-3AD203B41FA5}">
                      <a16:colId xmlns:a16="http://schemas.microsoft.com/office/drawing/2014/main" val="1192263184"/>
                    </a:ext>
                  </a:extLst>
                </a:gridCol>
                <a:gridCol w="627418">
                  <a:extLst>
                    <a:ext uri="{9D8B030D-6E8A-4147-A177-3AD203B41FA5}">
                      <a16:colId xmlns:a16="http://schemas.microsoft.com/office/drawing/2014/main" val="2782731538"/>
                    </a:ext>
                  </a:extLst>
                </a:gridCol>
                <a:gridCol w="627418">
                  <a:extLst>
                    <a:ext uri="{9D8B030D-6E8A-4147-A177-3AD203B41FA5}">
                      <a16:colId xmlns:a16="http://schemas.microsoft.com/office/drawing/2014/main" val="2174517937"/>
                    </a:ext>
                  </a:extLst>
                </a:gridCol>
                <a:gridCol w="627418">
                  <a:extLst>
                    <a:ext uri="{9D8B030D-6E8A-4147-A177-3AD203B41FA5}">
                      <a16:colId xmlns:a16="http://schemas.microsoft.com/office/drawing/2014/main" val="1837609205"/>
                    </a:ext>
                  </a:extLst>
                </a:gridCol>
                <a:gridCol w="627418">
                  <a:extLst>
                    <a:ext uri="{9D8B030D-6E8A-4147-A177-3AD203B41FA5}">
                      <a16:colId xmlns:a16="http://schemas.microsoft.com/office/drawing/2014/main" val="2778070285"/>
                    </a:ext>
                  </a:extLst>
                </a:gridCol>
                <a:gridCol w="627418">
                  <a:extLst>
                    <a:ext uri="{9D8B030D-6E8A-4147-A177-3AD203B41FA5}">
                      <a16:colId xmlns:a16="http://schemas.microsoft.com/office/drawing/2014/main" val="1048993307"/>
                    </a:ext>
                  </a:extLst>
                </a:gridCol>
                <a:gridCol w="627418">
                  <a:extLst>
                    <a:ext uri="{9D8B030D-6E8A-4147-A177-3AD203B41FA5}">
                      <a16:colId xmlns:a16="http://schemas.microsoft.com/office/drawing/2014/main" val="3969171253"/>
                    </a:ext>
                  </a:extLst>
                </a:gridCol>
                <a:gridCol w="627418">
                  <a:extLst>
                    <a:ext uri="{9D8B030D-6E8A-4147-A177-3AD203B41FA5}">
                      <a16:colId xmlns:a16="http://schemas.microsoft.com/office/drawing/2014/main" val="3199722088"/>
                    </a:ext>
                  </a:extLst>
                </a:gridCol>
                <a:gridCol w="627418">
                  <a:extLst>
                    <a:ext uri="{9D8B030D-6E8A-4147-A177-3AD203B41FA5}">
                      <a16:colId xmlns:a16="http://schemas.microsoft.com/office/drawing/2014/main" val="3725405787"/>
                    </a:ext>
                  </a:extLst>
                </a:gridCol>
                <a:gridCol w="627418">
                  <a:extLst>
                    <a:ext uri="{9D8B030D-6E8A-4147-A177-3AD203B41FA5}">
                      <a16:colId xmlns:a16="http://schemas.microsoft.com/office/drawing/2014/main" val="2822661952"/>
                    </a:ext>
                  </a:extLst>
                </a:gridCol>
                <a:gridCol w="627418">
                  <a:extLst>
                    <a:ext uri="{9D8B030D-6E8A-4147-A177-3AD203B41FA5}">
                      <a16:colId xmlns:a16="http://schemas.microsoft.com/office/drawing/2014/main" val="110338351"/>
                    </a:ext>
                  </a:extLst>
                </a:gridCol>
                <a:gridCol w="627418">
                  <a:extLst>
                    <a:ext uri="{9D8B030D-6E8A-4147-A177-3AD203B41FA5}">
                      <a16:colId xmlns:a16="http://schemas.microsoft.com/office/drawing/2014/main" val="247460305"/>
                    </a:ext>
                  </a:extLst>
                </a:gridCol>
                <a:gridCol w="627418">
                  <a:extLst>
                    <a:ext uri="{9D8B030D-6E8A-4147-A177-3AD203B41FA5}">
                      <a16:colId xmlns:a16="http://schemas.microsoft.com/office/drawing/2014/main" val="1460555542"/>
                    </a:ext>
                  </a:extLst>
                </a:gridCol>
              </a:tblGrid>
              <a:tr h="525104">
                <a:tc>
                  <a:txBody>
                    <a:bodyPr/>
                    <a:lstStyle/>
                    <a:p>
                      <a:r>
                        <a:rPr lang="en-US" sz="1100" b="1" dirty="0" smtClean="0">
                          <a:solidFill>
                            <a:schemeClr val="bg1"/>
                          </a:solidFill>
                          <a:latin typeface="+mn-lt"/>
                        </a:rPr>
                        <a:t>Rel-18</a:t>
                      </a:r>
                      <a:r>
                        <a:rPr lang="en-US" sz="1100" b="1" baseline="0" dirty="0" smtClean="0">
                          <a:solidFill>
                            <a:schemeClr val="bg1"/>
                          </a:solidFill>
                          <a:latin typeface="+mn-lt"/>
                        </a:rPr>
                        <a:t> WI/SIs</a:t>
                      </a:r>
                      <a:endParaRPr lang="en-US" sz="1100" b="1" dirty="0">
                        <a:solidFill>
                          <a:schemeClr val="bg1"/>
                        </a:solidFill>
                        <a:latin typeface="+mn-lt"/>
                      </a:endParaRPr>
                    </a:p>
                  </a:txBody>
                  <a:tcPr anchor="ctr">
                    <a:solidFill>
                      <a:srgbClr val="0070C0"/>
                    </a:solidFill>
                  </a:tcPr>
                </a:tc>
                <a:tc>
                  <a:txBody>
                    <a:bodyPr/>
                    <a:lstStyle/>
                    <a:p>
                      <a:pPr algn="l" rtl="0" fontAlgn="ctr"/>
                      <a:r>
                        <a:rPr lang="en-US" sz="1050" b="1" i="0" u="none" strike="noStrike">
                          <a:solidFill>
                            <a:srgbClr val="FFFFFF"/>
                          </a:solidFill>
                          <a:effectLst/>
                          <a:latin typeface="Arial Narrow" panose="020B0606020202030204" pitchFamily="34" charset="0"/>
                        </a:rPr>
                        <a:t>AI/ML</a:t>
                      </a:r>
                    </a:p>
                  </a:txBody>
                  <a:tcPr marL="85725" marR="9525" marT="9525" marB="0" anchor="ctr">
                    <a:solidFill>
                      <a:srgbClr val="0070C0"/>
                    </a:solidFill>
                  </a:tcPr>
                </a:tc>
                <a:tc>
                  <a:txBody>
                    <a:bodyPr/>
                    <a:lstStyle/>
                    <a:p>
                      <a:pPr algn="l" rtl="0" fontAlgn="ctr"/>
                      <a:r>
                        <a:rPr lang="en-US" sz="1050" b="1" i="0" u="none" strike="noStrike">
                          <a:solidFill>
                            <a:srgbClr val="FFFFFF"/>
                          </a:solidFill>
                          <a:effectLst/>
                          <a:latin typeface="Arial Narrow" panose="020B0606020202030204" pitchFamily="34" charset="0"/>
                        </a:rPr>
                        <a:t>Position</a:t>
                      </a:r>
                    </a:p>
                  </a:txBody>
                  <a:tcPr marL="85725" marR="9525" marT="9525" marB="0" anchor="ctr">
                    <a:solidFill>
                      <a:srgbClr val="0070C0"/>
                    </a:solidFill>
                  </a:tcPr>
                </a:tc>
                <a:tc>
                  <a:txBody>
                    <a:bodyPr/>
                    <a:lstStyle/>
                    <a:p>
                      <a:pPr algn="l" rtl="0" fontAlgn="ctr"/>
                      <a:r>
                        <a:rPr lang="en-US" sz="1050" b="1" i="0" u="none" strike="noStrike" dirty="0">
                          <a:solidFill>
                            <a:srgbClr val="FFFFFF"/>
                          </a:solidFill>
                          <a:effectLst/>
                          <a:latin typeface="Arial Narrow" panose="020B0606020202030204" pitchFamily="34" charset="0"/>
                        </a:rPr>
                        <a:t>MIMO</a:t>
                      </a:r>
                    </a:p>
                  </a:txBody>
                  <a:tcPr marL="85725" marR="9525" marT="9525" marB="0" anchor="ctr">
                    <a:solidFill>
                      <a:srgbClr val="0070C0"/>
                    </a:solidFill>
                  </a:tcPr>
                </a:tc>
                <a:tc>
                  <a:txBody>
                    <a:bodyPr/>
                    <a:lstStyle/>
                    <a:p>
                      <a:pPr algn="l" rtl="0" fontAlgn="ctr"/>
                      <a:r>
                        <a:rPr lang="en-US" sz="1050" b="1" i="0" u="none" strike="noStrike">
                          <a:solidFill>
                            <a:srgbClr val="FFFFFF"/>
                          </a:solidFill>
                          <a:effectLst/>
                          <a:latin typeface="Arial Narrow" panose="020B0606020202030204" pitchFamily="34" charset="0"/>
                        </a:rPr>
                        <a:t>Sidelink</a:t>
                      </a:r>
                    </a:p>
                  </a:txBody>
                  <a:tcPr marL="85725" marR="9525" marT="9525" marB="0" anchor="ctr">
                    <a:solidFill>
                      <a:srgbClr val="0070C0"/>
                    </a:solidFill>
                  </a:tcPr>
                </a:tc>
                <a:tc>
                  <a:txBody>
                    <a:bodyPr/>
                    <a:lstStyle/>
                    <a:p>
                      <a:pPr algn="l" rtl="0" fontAlgn="ctr"/>
                      <a:r>
                        <a:rPr lang="en-US" sz="1050" b="1" i="0" u="none" strike="noStrike">
                          <a:solidFill>
                            <a:srgbClr val="FFFFFF"/>
                          </a:solidFill>
                          <a:effectLst/>
                          <a:latin typeface="Arial Narrow" panose="020B0606020202030204" pitchFamily="34" charset="0"/>
                        </a:rPr>
                        <a:t>Duplex</a:t>
                      </a:r>
                    </a:p>
                  </a:txBody>
                  <a:tcPr marL="85725" marR="9525" marT="9525" marB="0" anchor="ctr">
                    <a:solidFill>
                      <a:srgbClr val="0070C0"/>
                    </a:solidFill>
                  </a:tcPr>
                </a:tc>
                <a:tc>
                  <a:txBody>
                    <a:bodyPr/>
                    <a:lstStyle/>
                    <a:p>
                      <a:pPr algn="l" rtl="0" fontAlgn="ctr"/>
                      <a:r>
                        <a:rPr lang="en-US" sz="1050" b="1" i="0" u="none" strike="noStrike">
                          <a:solidFill>
                            <a:srgbClr val="FFFFFF"/>
                          </a:solidFill>
                          <a:effectLst/>
                          <a:latin typeface="Arial Narrow" panose="020B0606020202030204" pitchFamily="34" charset="0"/>
                        </a:rPr>
                        <a:t>NW EnSav</a:t>
                      </a:r>
                    </a:p>
                  </a:txBody>
                  <a:tcPr marL="85725" marR="9525" marT="9525" marB="0" anchor="ctr">
                    <a:solidFill>
                      <a:srgbClr val="0070C0"/>
                    </a:solidFill>
                  </a:tcPr>
                </a:tc>
                <a:tc>
                  <a:txBody>
                    <a:bodyPr/>
                    <a:lstStyle/>
                    <a:p>
                      <a:pPr algn="l" rtl="0" fontAlgn="ctr"/>
                      <a:r>
                        <a:rPr lang="en-US" sz="1050" b="1" i="0" u="none" strike="noStrike">
                          <a:solidFill>
                            <a:srgbClr val="FFFFFF"/>
                          </a:solidFill>
                          <a:effectLst/>
                          <a:latin typeface="Arial Narrow" panose="020B0606020202030204" pitchFamily="34" charset="0"/>
                        </a:rPr>
                        <a:t>NTN</a:t>
                      </a:r>
                    </a:p>
                  </a:txBody>
                  <a:tcPr marL="85725" marR="9525" marT="9525" marB="0" anchor="ctr">
                    <a:solidFill>
                      <a:srgbClr val="0070C0"/>
                    </a:solidFill>
                  </a:tcPr>
                </a:tc>
                <a:tc>
                  <a:txBody>
                    <a:bodyPr/>
                    <a:lstStyle/>
                    <a:p>
                      <a:pPr algn="l" rtl="0" fontAlgn="ctr"/>
                      <a:r>
                        <a:rPr lang="en-US" sz="1050" b="1" i="0" u="none" strike="noStrike">
                          <a:solidFill>
                            <a:srgbClr val="FFFFFF"/>
                          </a:solidFill>
                          <a:effectLst/>
                          <a:latin typeface="Arial Narrow" panose="020B0606020202030204" pitchFamily="34" charset="0"/>
                        </a:rPr>
                        <a:t>Cov Enh</a:t>
                      </a:r>
                    </a:p>
                  </a:txBody>
                  <a:tcPr marL="85725" marR="9525" marT="9525" marB="0" anchor="ctr">
                    <a:solidFill>
                      <a:srgbClr val="0070C0"/>
                    </a:solidFill>
                  </a:tcPr>
                </a:tc>
                <a:tc>
                  <a:txBody>
                    <a:bodyPr/>
                    <a:lstStyle/>
                    <a:p>
                      <a:pPr algn="l" rtl="0" fontAlgn="ctr"/>
                      <a:r>
                        <a:rPr lang="en-US" sz="1050" b="1" i="0" u="none" strike="noStrike">
                          <a:solidFill>
                            <a:srgbClr val="FFFFFF"/>
                          </a:solidFill>
                          <a:effectLst/>
                          <a:latin typeface="Arial Narrow" panose="020B0606020202030204" pitchFamily="34" charset="0"/>
                        </a:rPr>
                        <a:t>LP-WUS</a:t>
                      </a:r>
                    </a:p>
                  </a:txBody>
                  <a:tcPr marL="85725" marR="9525" marT="9525" marB="0" anchor="ctr">
                    <a:solidFill>
                      <a:srgbClr val="0070C0"/>
                    </a:solidFill>
                  </a:tcPr>
                </a:tc>
                <a:tc>
                  <a:txBody>
                    <a:bodyPr/>
                    <a:lstStyle/>
                    <a:p>
                      <a:pPr algn="l" rtl="0" fontAlgn="ctr"/>
                      <a:r>
                        <a:rPr lang="en-US" sz="1050" b="1" i="0" u="none" strike="noStrike">
                          <a:solidFill>
                            <a:srgbClr val="FFFFFF"/>
                          </a:solidFill>
                          <a:effectLst/>
                          <a:latin typeface="Arial Narrow" panose="020B0606020202030204" pitchFamily="34" charset="0"/>
                        </a:rPr>
                        <a:t>Mobility</a:t>
                      </a:r>
                    </a:p>
                  </a:txBody>
                  <a:tcPr marL="85725" marR="9525" marT="9525" marB="0" anchor="ctr">
                    <a:solidFill>
                      <a:srgbClr val="0070C0"/>
                    </a:solidFill>
                  </a:tcPr>
                </a:tc>
                <a:tc>
                  <a:txBody>
                    <a:bodyPr/>
                    <a:lstStyle/>
                    <a:p>
                      <a:pPr algn="l" rtl="0" fontAlgn="ctr"/>
                      <a:r>
                        <a:rPr lang="en-US" sz="1050" b="1" i="0" u="none" strike="noStrike">
                          <a:solidFill>
                            <a:srgbClr val="FFFFFF"/>
                          </a:solidFill>
                          <a:effectLst/>
                          <a:latin typeface="Arial Narrow" panose="020B0606020202030204" pitchFamily="34" charset="0"/>
                        </a:rPr>
                        <a:t>RedCap</a:t>
                      </a:r>
                    </a:p>
                  </a:txBody>
                  <a:tcPr marL="85725" marR="9525" marT="9525" marB="0" anchor="ctr">
                    <a:solidFill>
                      <a:srgbClr val="0070C0"/>
                    </a:solidFill>
                  </a:tcPr>
                </a:tc>
                <a:tc>
                  <a:txBody>
                    <a:bodyPr/>
                    <a:lstStyle/>
                    <a:p>
                      <a:pPr algn="l" rtl="0" fontAlgn="ctr"/>
                      <a:r>
                        <a:rPr lang="en-US" sz="1050" b="1" i="0" u="none" strike="noStrike">
                          <a:solidFill>
                            <a:srgbClr val="FFFFFF"/>
                          </a:solidFill>
                          <a:effectLst/>
                          <a:latin typeface="Arial Narrow" panose="020B0606020202030204" pitchFamily="34" charset="0"/>
                        </a:rPr>
                        <a:t>XR</a:t>
                      </a:r>
                    </a:p>
                  </a:txBody>
                  <a:tcPr marL="85725" marR="9525" marT="9525" marB="0" anchor="ctr">
                    <a:solidFill>
                      <a:srgbClr val="0070C0"/>
                    </a:solidFill>
                  </a:tcPr>
                </a:tc>
                <a:tc>
                  <a:txBody>
                    <a:bodyPr/>
                    <a:lstStyle/>
                    <a:p>
                      <a:pPr algn="l" rtl="0" fontAlgn="ctr"/>
                      <a:r>
                        <a:rPr lang="en-US" sz="1050" b="1" i="0" u="none" strike="noStrike">
                          <a:solidFill>
                            <a:srgbClr val="FFFFFF"/>
                          </a:solidFill>
                          <a:effectLst/>
                          <a:latin typeface="Arial Narrow" panose="020B0606020202030204" pitchFamily="34" charset="0"/>
                        </a:rPr>
                        <a:t>&lt;5MHz</a:t>
                      </a:r>
                    </a:p>
                  </a:txBody>
                  <a:tcPr marL="85725" marR="9525" marT="9525" marB="0" anchor="ctr">
                    <a:solidFill>
                      <a:srgbClr val="0070C0"/>
                    </a:solidFill>
                  </a:tcPr>
                </a:tc>
                <a:tc>
                  <a:txBody>
                    <a:bodyPr/>
                    <a:lstStyle/>
                    <a:p>
                      <a:pPr algn="l" rtl="0" fontAlgn="ctr"/>
                      <a:r>
                        <a:rPr lang="en-US" sz="1050" b="1" i="0" u="none" strike="noStrike">
                          <a:solidFill>
                            <a:srgbClr val="FFFFFF"/>
                          </a:solidFill>
                          <a:effectLst/>
                          <a:latin typeface="Arial Narrow" panose="020B0606020202030204" pitchFamily="34" charset="0"/>
                        </a:rPr>
                        <a:t>UAV</a:t>
                      </a:r>
                    </a:p>
                  </a:txBody>
                  <a:tcPr marL="85725" marR="9525" marT="9525" marB="0" anchor="ctr">
                    <a:solidFill>
                      <a:srgbClr val="0070C0"/>
                    </a:solidFill>
                  </a:tcPr>
                </a:tc>
                <a:tc>
                  <a:txBody>
                    <a:bodyPr/>
                    <a:lstStyle/>
                    <a:p>
                      <a:pPr algn="l" rtl="0" fontAlgn="ctr"/>
                      <a:r>
                        <a:rPr lang="en-US" sz="1050" b="1" i="0" u="none" strike="noStrike" dirty="0">
                          <a:solidFill>
                            <a:srgbClr val="FFFFFF"/>
                          </a:solidFill>
                          <a:effectLst/>
                          <a:latin typeface="Arial Narrow" panose="020B0606020202030204" pitchFamily="34" charset="0"/>
                        </a:rPr>
                        <a:t>ITU Sat </a:t>
                      </a:r>
                      <a:r>
                        <a:rPr lang="en-US" sz="1050" b="1" i="0" u="none" strike="noStrike" dirty="0" err="1">
                          <a:solidFill>
                            <a:srgbClr val="FFFFFF"/>
                          </a:solidFill>
                          <a:effectLst/>
                          <a:latin typeface="Arial Narrow" panose="020B0606020202030204" pitchFamily="34" charset="0"/>
                        </a:rPr>
                        <a:t>Eval</a:t>
                      </a:r>
                      <a:endParaRPr lang="en-US" sz="1050" b="1" i="0" u="none" strike="noStrike" dirty="0">
                        <a:solidFill>
                          <a:srgbClr val="FFFFFF"/>
                        </a:solidFill>
                        <a:effectLst/>
                        <a:latin typeface="Arial Narrow" panose="020B0606020202030204" pitchFamily="34" charset="0"/>
                      </a:endParaRPr>
                    </a:p>
                  </a:txBody>
                  <a:tcPr marL="85725" marR="9525" marT="9525" marB="0" anchor="ctr">
                    <a:solidFill>
                      <a:srgbClr val="0070C0"/>
                    </a:solidFill>
                  </a:tcPr>
                </a:tc>
                <a:tc>
                  <a:txBody>
                    <a:bodyPr/>
                    <a:lstStyle/>
                    <a:p>
                      <a:pPr algn="l" rtl="0" fontAlgn="ctr"/>
                      <a:r>
                        <a:rPr lang="en-US" sz="1050" b="1" i="0" u="none" strike="noStrike" dirty="0">
                          <a:solidFill>
                            <a:srgbClr val="FFFFFF"/>
                          </a:solidFill>
                          <a:effectLst/>
                          <a:latin typeface="Arial Narrow" panose="020B0606020202030204" pitchFamily="34" charset="0"/>
                        </a:rPr>
                        <a:t>UE features</a:t>
                      </a:r>
                    </a:p>
                  </a:txBody>
                  <a:tcPr marL="85725" marR="9525" marT="9525" marB="0" anchor="ctr">
                    <a:solidFill>
                      <a:srgbClr val="0070C0"/>
                    </a:solidFill>
                  </a:tcPr>
                </a:tc>
                <a:extLst>
                  <a:ext uri="{0D108BD9-81ED-4DB2-BD59-A6C34878D82A}">
                    <a16:rowId xmlns:a16="http://schemas.microsoft.com/office/drawing/2014/main" val="3924611832"/>
                  </a:ext>
                </a:extLst>
              </a:tr>
              <a:tr h="444588">
                <a:tc>
                  <a:txBody>
                    <a:bodyPr/>
                    <a:lstStyle/>
                    <a:p>
                      <a:r>
                        <a:rPr lang="en-US" sz="1000" b="1" dirty="0" smtClean="0"/>
                        <a:t>RAN assigned TUs</a:t>
                      </a:r>
                      <a:endParaRPr lang="en-US" sz="1000" b="1" dirty="0"/>
                    </a:p>
                  </a:txBody>
                  <a:tcPr anchor="ctr"/>
                </a:tc>
                <a:tc>
                  <a:txBody>
                    <a:bodyPr/>
                    <a:lstStyle/>
                    <a:p>
                      <a:r>
                        <a:rPr lang="en-US" sz="1050" dirty="0" smtClean="0">
                          <a:latin typeface="Arial Narrow" panose="020B0606020202030204" pitchFamily="34" charset="0"/>
                        </a:rPr>
                        <a:t>3</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3</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3</a:t>
                      </a:r>
                      <a:endParaRPr lang="en-US" sz="1050" dirty="0">
                        <a:latin typeface="Arial Narrow" panose="020B0606020202030204" pitchFamily="34" charset="0"/>
                      </a:endParaRPr>
                    </a:p>
                  </a:txBody>
                  <a:tcPr anchor="ctr"/>
                </a:tc>
                <a:tc>
                  <a:txBody>
                    <a:bodyPr/>
                    <a:lstStyle/>
                    <a:p>
                      <a:r>
                        <a:rPr lang="en-US" sz="1050" b="0" dirty="0" smtClean="0">
                          <a:solidFill>
                            <a:schemeClr val="tx1"/>
                          </a:solidFill>
                          <a:latin typeface="Arial Narrow" panose="020B0606020202030204" pitchFamily="34" charset="0"/>
                        </a:rPr>
                        <a:t>2</a:t>
                      </a:r>
                      <a:endParaRPr lang="en-US" sz="1050" b="0" dirty="0">
                        <a:solidFill>
                          <a:schemeClr val="tx1"/>
                        </a:solidFill>
                        <a:latin typeface="Arial Narrow" panose="020B0606020202030204" pitchFamily="34" charset="0"/>
                      </a:endParaRPr>
                    </a:p>
                  </a:txBody>
                  <a:tcPr anchor="ctr"/>
                </a:tc>
                <a:tc>
                  <a:txBody>
                    <a:bodyPr/>
                    <a:lstStyle/>
                    <a:p>
                      <a:r>
                        <a:rPr lang="en-US" sz="1050" b="0" dirty="0" smtClean="0">
                          <a:solidFill>
                            <a:schemeClr val="tx1"/>
                          </a:solidFill>
                          <a:latin typeface="Arial Narrow" panose="020B0606020202030204" pitchFamily="34" charset="0"/>
                        </a:rPr>
                        <a:t>2</a:t>
                      </a:r>
                      <a:endParaRPr lang="en-US" sz="1050" b="0" dirty="0">
                        <a:solidFill>
                          <a:schemeClr val="tx1"/>
                        </a:solidFill>
                        <a:latin typeface="Arial Narrow" panose="020B0606020202030204" pitchFamily="34" charset="0"/>
                      </a:endParaRPr>
                    </a:p>
                  </a:txBody>
                  <a:tcPr anchor="ctr"/>
                </a:tc>
                <a:tc>
                  <a:txBody>
                    <a:bodyPr/>
                    <a:lstStyle/>
                    <a:p>
                      <a:r>
                        <a:rPr lang="en-US" sz="1050" b="0" dirty="0" smtClean="0">
                          <a:solidFill>
                            <a:schemeClr val="tx1"/>
                          </a:solidFill>
                          <a:latin typeface="Arial Narrow" panose="020B0606020202030204" pitchFamily="34" charset="0"/>
                        </a:rPr>
                        <a:t>2</a:t>
                      </a:r>
                      <a:endParaRPr lang="en-US" sz="1050" b="0" dirty="0">
                        <a:solidFill>
                          <a:schemeClr val="tx1"/>
                        </a:solidFill>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0.5</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0.5</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0.5</a:t>
                      </a:r>
                      <a:endParaRPr lang="en-US" sz="1050" dirty="0">
                        <a:latin typeface="Arial Narrow" panose="020B0606020202030204" pitchFamily="34" charset="0"/>
                      </a:endParaRPr>
                    </a:p>
                  </a:txBody>
                  <a:tcPr anchor="ctr"/>
                </a:tc>
                <a:tc>
                  <a:txBody>
                    <a:bodyPr/>
                    <a:lstStyle/>
                    <a:p>
                      <a:endParaRPr lang="en-US" sz="1050" dirty="0">
                        <a:latin typeface="Arial Narrow" panose="020B0606020202030204" pitchFamily="34" charset="0"/>
                      </a:endParaRPr>
                    </a:p>
                  </a:txBody>
                  <a:tcPr anchor="ctr"/>
                </a:tc>
                <a:extLst>
                  <a:ext uri="{0D108BD9-81ED-4DB2-BD59-A6C34878D82A}">
                    <a16:rowId xmlns:a16="http://schemas.microsoft.com/office/drawing/2014/main" val="3361414009"/>
                  </a:ext>
                </a:extLst>
              </a:tr>
              <a:tr h="576000">
                <a:tc>
                  <a:txBody>
                    <a:bodyPr/>
                    <a:lstStyle/>
                    <a:p>
                      <a:r>
                        <a:rPr lang="en-US" sz="1000" b="1" dirty="0" smtClean="0"/>
                        <a:t>Time in RAN1#112b-e</a:t>
                      </a:r>
                    </a:p>
                    <a:p>
                      <a:r>
                        <a:rPr lang="en-US" sz="1000" b="1" dirty="0" smtClean="0"/>
                        <a:t>(GTW</a:t>
                      </a:r>
                      <a:r>
                        <a:rPr lang="en-US" sz="1000" b="1" baseline="0" dirty="0" smtClean="0"/>
                        <a:t> time)</a:t>
                      </a:r>
                      <a:endParaRPr lang="en-US" sz="1000" b="1" dirty="0"/>
                    </a:p>
                  </a:txBody>
                  <a:tcPr anchor="ctr"/>
                </a:tc>
                <a:tc>
                  <a:txBody>
                    <a:bodyPr/>
                    <a:lstStyle/>
                    <a:p>
                      <a:r>
                        <a:rPr lang="en-US" sz="1050" dirty="0" smtClean="0">
                          <a:latin typeface="Arial Narrow" panose="020B0606020202030204" pitchFamily="34" charset="0"/>
                        </a:rPr>
                        <a:t>682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682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484 min</a:t>
                      </a:r>
                      <a:endParaRPr lang="en-US" sz="1050" dirty="0">
                        <a:latin typeface="Arial Narrow" panose="020B0606020202030204" pitchFamily="34" charset="0"/>
                      </a:endParaRPr>
                    </a:p>
                  </a:txBody>
                  <a:tcPr anchor="ctr"/>
                </a:tc>
                <a:tc>
                  <a:txBody>
                    <a:bodyPr/>
                    <a:lstStyle/>
                    <a:p>
                      <a:r>
                        <a:rPr lang="en-US" sz="1050" b="0" dirty="0" smtClean="0">
                          <a:solidFill>
                            <a:schemeClr val="tx1"/>
                          </a:solidFill>
                          <a:latin typeface="Arial Narrow" panose="020B0606020202030204" pitchFamily="34" charset="0"/>
                        </a:rPr>
                        <a:t>440 min</a:t>
                      </a:r>
                      <a:endParaRPr lang="en-US" sz="1050" b="0" dirty="0">
                        <a:solidFill>
                          <a:schemeClr val="tx1"/>
                        </a:solidFill>
                        <a:latin typeface="Arial Narrow" panose="020B0606020202030204" pitchFamily="34" charset="0"/>
                      </a:endParaRPr>
                    </a:p>
                  </a:txBody>
                  <a:tcPr anchor="ctr"/>
                </a:tc>
                <a:tc>
                  <a:txBody>
                    <a:bodyPr/>
                    <a:lstStyle/>
                    <a:p>
                      <a:r>
                        <a:rPr lang="en-US" sz="1050" b="0" dirty="0" smtClean="0">
                          <a:solidFill>
                            <a:schemeClr val="tx1"/>
                          </a:solidFill>
                          <a:latin typeface="Arial Narrow" panose="020B0606020202030204" pitchFamily="34" charset="0"/>
                        </a:rPr>
                        <a:t>319 min</a:t>
                      </a:r>
                      <a:endParaRPr lang="en-US" sz="1050" b="0" dirty="0">
                        <a:solidFill>
                          <a:schemeClr val="tx1"/>
                        </a:solidFill>
                        <a:latin typeface="Arial Narrow" panose="020B0606020202030204" pitchFamily="34" charset="0"/>
                      </a:endParaRPr>
                    </a:p>
                  </a:txBody>
                  <a:tcPr anchor="ctr"/>
                </a:tc>
                <a:tc>
                  <a:txBody>
                    <a:bodyPr/>
                    <a:lstStyle/>
                    <a:p>
                      <a:r>
                        <a:rPr lang="en-US" sz="1050" b="0" dirty="0" smtClean="0">
                          <a:solidFill>
                            <a:schemeClr val="tx1"/>
                          </a:solidFill>
                          <a:latin typeface="Arial Narrow" panose="020B0606020202030204" pitchFamily="34" charset="0"/>
                        </a:rPr>
                        <a:t>341 min</a:t>
                      </a:r>
                      <a:endParaRPr lang="en-US" sz="1050" b="0" dirty="0">
                        <a:solidFill>
                          <a:schemeClr val="tx1"/>
                        </a:solidFill>
                        <a:latin typeface="Arial Narrow" panose="020B0606020202030204" pitchFamily="34" charset="0"/>
                      </a:endParaRPr>
                    </a:p>
                  </a:txBody>
                  <a:tcPr anchor="ctr"/>
                </a:tc>
                <a:tc>
                  <a:txBody>
                    <a:bodyPr/>
                    <a:lstStyle/>
                    <a:p>
                      <a:r>
                        <a:rPr lang="en-US" sz="1050" smtClean="0">
                          <a:latin typeface="Arial Narrow" panose="020B0606020202030204" pitchFamily="34" charset="0"/>
                        </a:rPr>
                        <a:t>230 </a:t>
                      </a:r>
                      <a:r>
                        <a:rPr lang="en-US" sz="1050" dirty="0" smtClean="0">
                          <a:latin typeface="Arial Narrow" panose="020B0606020202030204" pitchFamily="34" charset="0"/>
                        </a:rPr>
                        <a:t>min</a:t>
                      </a:r>
                      <a:endParaRPr lang="en-US" sz="1050" dirty="0">
                        <a:latin typeface="Arial Narrow" panose="020B0606020202030204" pitchFamily="34" charset="0"/>
                      </a:endParaRPr>
                    </a:p>
                  </a:txBody>
                  <a:tcPr anchor="ctr"/>
                </a:tc>
                <a:tc>
                  <a:txBody>
                    <a:bodyPr/>
                    <a:lstStyle/>
                    <a:p>
                      <a:r>
                        <a:rPr lang="en-US" sz="1050" smtClean="0">
                          <a:latin typeface="Arial Narrow" panose="020B0606020202030204" pitchFamily="34" charset="0"/>
                        </a:rPr>
                        <a:t>242 </a:t>
                      </a:r>
                      <a:r>
                        <a:rPr lang="en-US" sz="1050" dirty="0" smtClean="0">
                          <a:latin typeface="Arial Narrow" panose="020B0606020202030204" pitchFamily="34" charset="0"/>
                        </a:rPr>
                        <a:t>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193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242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220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193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100 min</a:t>
                      </a:r>
                      <a:endParaRPr lang="en-US" sz="1050" dirty="0">
                        <a:latin typeface="Arial Narrow" panose="020B0606020202030204" pitchFamily="34" charset="0"/>
                      </a:endParaRPr>
                    </a:p>
                  </a:txBody>
                  <a:tcPr anchor="ctr"/>
                </a:tc>
                <a:tc>
                  <a:txBody>
                    <a:bodyPr/>
                    <a:lstStyle/>
                    <a:p>
                      <a:r>
                        <a:rPr lang="en-US" sz="1050" smtClean="0">
                          <a:latin typeface="Arial Narrow" panose="020B0606020202030204" pitchFamily="34" charset="0"/>
                        </a:rPr>
                        <a:t>33 </a:t>
                      </a:r>
                      <a:r>
                        <a:rPr lang="en-US" sz="1050" dirty="0" smtClean="0">
                          <a:latin typeface="Arial Narrow" panose="020B0606020202030204" pitchFamily="34" charset="0"/>
                        </a:rPr>
                        <a:t>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300 min</a:t>
                      </a:r>
                      <a:endParaRPr lang="en-US" sz="1050" dirty="0">
                        <a:latin typeface="Arial Narrow" panose="020B0606020202030204" pitchFamily="34" charset="0"/>
                      </a:endParaRPr>
                    </a:p>
                  </a:txBody>
                  <a:tcPr anchor="ctr"/>
                </a:tc>
                <a:extLst>
                  <a:ext uri="{0D108BD9-81ED-4DB2-BD59-A6C34878D82A}">
                    <a16:rowId xmlns:a16="http://schemas.microsoft.com/office/drawing/2014/main" val="211945921"/>
                  </a:ext>
                </a:extLst>
              </a:tr>
              <a:tr h="57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smtClean="0"/>
                        <a:t>Time in RAN1#113</a:t>
                      </a:r>
                    </a:p>
                  </a:txBody>
                  <a:tcPr anchor="ctr"/>
                </a:tc>
                <a:tc>
                  <a:txBody>
                    <a:bodyPr/>
                    <a:lstStyle/>
                    <a:p>
                      <a:r>
                        <a:rPr lang="en-US" sz="1050" dirty="0" smtClean="0">
                          <a:latin typeface="Arial Narrow" panose="020B0606020202030204" pitchFamily="34" charset="0"/>
                        </a:rPr>
                        <a:t>810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810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690 min</a:t>
                      </a:r>
                      <a:endParaRPr lang="en-US" sz="1050" dirty="0">
                        <a:latin typeface="Arial Narrow" panose="020B0606020202030204" pitchFamily="34" charset="0"/>
                      </a:endParaRPr>
                    </a:p>
                  </a:txBody>
                  <a:tcPr anchor="ctr"/>
                </a:tc>
                <a:tc>
                  <a:txBody>
                    <a:bodyPr/>
                    <a:lstStyle/>
                    <a:p>
                      <a:r>
                        <a:rPr lang="en-US" sz="1050" b="0" dirty="0" smtClean="0">
                          <a:solidFill>
                            <a:schemeClr val="tx1"/>
                          </a:solidFill>
                          <a:latin typeface="Arial Narrow" panose="020B0606020202030204" pitchFamily="34" charset="0"/>
                        </a:rPr>
                        <a:t>540 min</a:t>
                      </a:r>
                      <a:endParaRPr lang="en-US" sz="1050" b="0" dirty="0">
                        <a:solidFill>
                          <a:schemeClr val="tx1"/>
                        </a:solidFill>
                        <a:latin typeface="Arial Narrow" panose="020B0606020202030204" pitchFamily="34" charset="0"/>
                      </a:endParaRPr>
                    </a:p>
                  </a:txBody>
                  <a:tcPr anchor="ctr"/>
                </a:tc>
                <a:tc>
                  <a:txBody>
                    <a:bodyPr/>
                    <a:lstStyle/>
                    <a:p>
                      <a:r>
                        <a:rPr lang="en-US" sz="1050" b="0" dirty="0" smtClean="0">
                          <a:solidFill>
                            <a:schemeClr val="tx1"/>
                          </a:solidFill>
                          <a:latin typeface="Arial Narrow" panose="020B0606020202030204" pitchFamily="34" charset="0"/>
                        </a:rPr>
                        <a:t>410 min</a:t>
                      </a:r>
                      <a:endParaRPr lang="en-US" sz="1050" b="0" dirty="0">
                        <a:solidFill>
                          <a:schemeClr val="tx1"/>
                        </a:solidFill>
                        <a:latin typeface="Arial Narrow" panose="020B0606020202030204" pitchFamily="34" charset="0"/>
                      </a:endParaRPr>
                    </a:p>
                  </a:txBody>
                  <a:tcPr anchor="ctr"/>
                </a:tc>
                <a:tc>
                  <a:txBody>
                    <a:bodyPr/>
                    <a:lstStyle/>
                    <a:p>
                      <a:r>
                        <a:rPr lang="en-US" sz="1050" b="0" dirty="0" smtClean="0">
                          <a:solidFill>
                            <a:schemeClr val="tx1"/>
                          </a:solidFill>
                          <a:latin typeface="Arial Narrow" panose="020B0606020202030204" pitchFamily="34" charset="0"/>
                        </a:rPr>
                        <a:t>510 min</a:t>
                      </a:r>
                      <a:endParaRPr lang="en-US" sz="1050" b="0" dirty="0">
                        <a:solidFill>
                          <a:schemeClr val="tx1"/>
                        </a:solidFill>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330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240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375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210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180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180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150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30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900 min</a:t>
                      </a:r>
                      <a:endParaRPr lang="en-US" sz="1050" dirty="0">
                        <a:latin typeface="Arial Narrow" panose="020B0606020202030204" pitchFamily="34" charset="0"/>
                      </a:endParaRPr>
                    </a:p>
                  </a:txBody>
                  <a:tcPr anchor="ctr"/>
                </a:tc>
                <a:extLst>
                  <a:ext uri="{0D108BD9-81ED-4DB2-BD59-A6C34878D82A}">
                    <a16:rowId xmlns:a16="http://schemas.microsoft.com/office/drawing/2014/main" val="1422414337"/>
                  </a:ext>
                </a:extLst>
              </a:tr>
            </a:tbl>
          </a:graphicData>
        </a:graphic>
      </p:graphicFrame>
    </p:spTree>
    <p:extLst>
      <p:ext uri="{BB962C8B-B14F-4D97-AF65-F5344CB8AC3E}">
        <p14:creationId xmlns:p14="http://schemas.microsoft.com/office/powerpoint/2010/main" val="9115244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smtClean="0"/>
              <a:t>Offline </a:t>
            </a:r>
            <a:r>
              <a:rPr lang="en-US" dirty="0"/>
              <a:t>sessions</a:t>
            </a:r>
          </a:p>
        </p:txBody>
      </p:sp>
      <p:sp>
        <p:nvSpPr>
          <p:cNvPr id="6" name="내용 개체 틀 1"/>
          <p:cNvSpPr>
            <a:spLocks noGrp="1"/>
          </p:cNvSpPr>
          <p:nvPr>
            <p:ph idx="1"/>
          </p:nvPr>
        </p:nvSpPr>
        <p:spPr>
          <a:xfrm>
            <a:off x="444380" y="1093862"/>
            <a:ext cx="11314633" cy="5281301"/>
          </a:xfrm>
        </p:spPr>
        <p:txBody>
          <a:bodyPr/>
          <a:lstStyle/>
          <a:p>
            <a:pPr>
              <a:spcBef>
                <a:spcPts val="300"/>
              </a:spcBef>
              <a:spcAft>
                <a:spcPts val="600"/>
              </a:spcAft>
            </a:pPr>
            <a:r>
              <a:rPr lang="en-US" sz="1800" dirty="0"/>
              <a:t>Up to </a:t>
            </a:r>
            <a:r>
              <a:rPr lang="en-US" sz="1800" dirty="0" smtClean="0"/>
              <a:t>2 </a:t>
            </a:r>
            <a:r>
              <a:rPr lang="en-US" sz="1800" dirty="0"/>
              <a:t>parallel sessions were used for </a:t>
            </a:r>
            <a:r>
              <a:rPr lang="en-US" sz="1800" dirty="0" smtClean="0"/>
              <a:t>organized offline </a:t>
            </a:r>
            <a:r>
              <a:rPr lang="en-US" sz="1800" dirty="0"/>
              <a:t>discussions</a:t>
            </a:r>
          </a:p>
          <a:p>
            <a:pPr lvl="1">
              <a:spcBef>
                <a:spcPts val="600"/>
              </a:spcBef>
              <a:spcAft>
                <a:spcPts val="300"/>
              </a:spcAft>
            </a:pPr>
            <a:r>
              <a:rPr lang="en-US" sz="1600" dirty="0" smtClean="0"/>
              <a:t>For RAN1#112bis-e, organized </a:t>
            </a:r>
            <a:r>
              <a:rPr lang="en-US" sz="1600" dirty="0"/>
              <a:t>offline sessions were </a:t>
            </a:r>
            <a:r>
              <a:rPr lang="en-US" sz="1600" dirty="0" smtClean="0"/>
              <a:t>used only when needed to resolve a specific issue and the offline sessions were announced at least 20 hours in advance</a:t>
            </a:r>
            <a:endParaRPr lang="en-US" sz="1600" dirty="0"/>
          </a:p>
          <a:p>
            <a:pPr lvl="1">
              <a:spcBef>
                <a:spcPts val="600"/>
              </a:spcBef>
              <a:spcAft>
                <a:spcPts val="300"/>
              </a:spcAft>
            </a:pPr>
            <a:r>
              <a:rPr lang="en-US" sz="1600" dirty="0"/>
              <a:t>For </a:t>
            </a:r>
            <a:r>
              <a:rPr lang="en-US" sz="1600" dirty="0" smtClean="0"/>
              <a:t>RAN1#113, time for organized </a:t>
            </a:r>
            <a:r>
              <a:rPr lang="en-US" sz="1600" dirty="0"/>
              <a:t>offline </a:t>
            </a:r>
            <a:r>
              <a:rPr lang="en-US" sz="1600" dirty="0" smtClean="0"/>
              <a:t>sessions were assigned roughly in proportion to the WI/SI TUs</a:t>
            </a:r>
            <a:endParaRPr lang="en-US" sz="1600" dirty="0"/>
          </a:p>
          <a:p>
            <a:pPr lvl="1">
              <a:spcBef>
                <a:spcPts val="600"/>
              </a:spcBef>
              <a:spcAft>
                <a:spcPts val="300"/>
              </a:spcAft>
            </a:pPr>
            <a:endParaRPr lang="en-US" sz="1600" dirty="0"/>
          </a:p>
          <a:p>
            <a:pPr lvl="1">
              <a:spcBef>
                <a:spcPts val="600"/>
              </a:spcBef>
              <a:spcAft>
                <a:spcPts val="300"/>
              </a:spcAft>
            </a:pPr>
            <a:endParaRPr lang="en-US" sz="1600" dirty="0"/>
          </a:p>
          <a:p>
            <a:pPr lvl="1">
              <a:spcBef>
                <a:spcPts val="600"/>
              </a:spcBef>
              <a:spcAft>
                <a:spcPts val="300"/>
              </a:spcAft>
            </a:pPr>
            <a:endParaRPr lang="en-US" sz="1600" dirty="0" smtClean="0"/>
          </a:p>
          <a:p>
            <a:pPr lvl="1">
              <a:spcBef>
                <a:spcPts val="600"/>
              </a:spcBef>
              <a:spcAft>
                <a:spcPts val="300"/>
              </a:spcAft>
            </a:pPr>
            <a:endParaRPr lang="en-US" sz="1600" dirty="0" smtClean="0"/>
          </a:p>
          <a:p>
            <a:pPr lvl="1">
              <a:spcBef>
                <a:spcPts val="600"/>
              </a:spcBef>
              <a:spcAft>
                <a:spcPts val="300"/>
              </a:spcAft>
            </a:pPr>
            <a:endParaRPr lang="en-US" sz="1600" dirty="0" smtClean="0"/>
          </a:p>
          <a:p>
            <a:pPr lvl="1">
              <a:spcBef>
                <a:spcPts val="600"/>
              </a:spcBef>
              <a:spcAft>
                <a:spcPts val="300"/>
              </a:spcAft>
            </a:pPr>
            <a:endParaRPr lang="en-US" sz="1600" dirty="0" smtClean="0"/>
          </a:p>
          <a:p>
            <a:pPr lvl="1">
              <a:spcBef>
                <a:spcPts val="600"/>
              </a:spcBef>
              <a:spcAft>
                <a:spcPts val="300"/>
              </a:spcAft>
            </a:pPr>
            <a:endParaRPr lang="en-US" sz="1600" dirty="0" smtClean="0"/>
          </a:p>
          <a:p>
            <a:pPr lvl="1">
              <a:spcBef>
                <a:spcPts val="600"/>
              </a:spcBef>
              <a:spcAft>
                <a:spcPts val="300"/>
              </a:spcAft>
            </a:pPr>
            <a:r>
              <a:rPr lang="en-US" sz="1600" dirty="0" smtClean="0"/>
              <a:t>Remote participants had access to offline sessions </a:t>
            </a:r>
            <a:r>
              <a:rPr lang="en-US" sz="1600" dirty="0"/>
              <a:t>v</a:t>
            </a:r>
            <a:r>
              <a:rPr lang="en-US" sz="1600" dirty="0" smtClean="0"/>
              <a:t>ia MS Teams in RAN1#112bis-e but not in RAN1#113</a:t>
            </a:r>
            <a:endParaRPr lang="en-US" sz="1600" dirty="0"/>
          </a:p>
        </p:txBody>
      </p:sp>
      <p:graphicFrame>
        <p:nvGraphicFramePr>
          <p:cNvPr id="7" name="표 6"/>
          <p:cNvGraphicFramePr>
            <a:graphicFrameLocks noGrp="1"/>
          </p:cNvGraphicFramePr>
          <p:nvPr>
            <p:extLst>
              <p:ext uri="{D42A27DB-BD31-4B8C-83A1-F6EECF244321}">
                <p14:modId xmlns:p14="http://schemas.microsoft.com/office/powerpoint/2010/main" val="556557929"/>
              </p:ext>
            </p:extLst>
          </p:nvPr>
        </p:nvGraphicFramePr>
        <p:xfrm>
          <a:off x="555549" y="2587402"/>
          <a:ext cx="11092293" cy="2121692"/>
        </p:xfrm>
        <a:graphic>
          <a:graphicData uri="http://schemas.openxmlformats.org/drawingml/2006/table">
            <a:tbl>
              <a:tblPr firstRow="1" bandRow="1">
                <a:tableStyleId>{5940675A-B579-460E-94D1-54222C63F5DA}</a:tableStyleId>
              </a:tblPr>
              <a:tblGrid>
                <a:gridCol w="1053605">
                  <a:extLst>
                    <a:ext uri="{9D8B030D-6E8A-4147-A177-3AD203B41FA5}">
                      <a16:colId xmlns:a16="http://schemas.microsoft.com/office/drawing/2014/main" val="2288741288"/>
                    </a:ext>
                  </a:extLst>
                </a:gridCol>
                <a:gridCol w="627418">
                  <a:extLst>
                    <a:ext uri="{9D8B030D-6E8A-4147-A177-3AD203B41FA5}">
                      <a16:colId xmlns:a16="http://schemas.microsoft.com/office/drawing/2014/main" val="1529471702"/>
                    </a:ext>
                  </a:extLst>
                </a:gridCol>
                <a:gridCol w="627418">
                  <a:extLst>
                    <a:ext uri="{9D8B030D-6E8A-4147-A177-3AD203B41FA5}">
                      <a16:colId xmlns:a16="http://schemas.microsoft.com/office/drawing/2014/main" val="799471431"/>
                    </a:ext>
                  </a:extLst>
                </a:gridCol>
                <a:gridCol w="627418">
                  <a:extLst>
                    <a:ext uri="{9D8B030D-6E8A-4147-A177-3AD203B41FA5}">
                      <a16:colId xmlns:a16="http://schemas.microsoft.com/office/drawing/2014/main" val="1299444280"/>
                    </a:ext>
                  </a:extLst>
                </a:gridCol>
                <a:gridCol w="627418">
                  <a:extLst>
                    <a:ext uri="{9D8B030D-6E8A-4147-A177-3AD203B41FA5}">
                      <a16:colId xmlns:a16="http://schemas.microsoft.com/office/drawing/2014/main" val="1192263184"/>
                    </a:ext>
                  </a:extLst>
                </a:gridCol>
                <a:gridCol w="627418">
                  <a:extLst>
                    <a:ext uri="{9D8B030D-6E8A-4147-A177-3AD203B41FA5}">
                      <a16:colId xmlns:a16="http://schemas.microsoft.com/office/drawing/2014/main" val="2782731538"/>
                    </a:ext>
                  </a:extLst>
                </a:gridCol>
                <a:gridCol w="627418">
                  <a:extLst>
                    <a:ext uri="{9D8B030D-6E8A-4147-A177-3AD203B41FA5}">
                      <a16:colId xmlns:a16="http://schemas.microsoft.com/office/drawing/2014/main" val="2174517937"/>
                    </a:ext>
                  </a:extLst>
                </a:gridCol>
                <a:gridCol w="627418">
                  <a:extLst>
                    <a:ext uri="{9D8B030D-6E8A-4147-A177-3AD203B41FA5}">
                      <a16:colId xmlns:a16="http://schemas.microsoft.com/office/drawing/2014/main" val="1837609205"/>
                    </a:ext>
                  </a:extLst>
                </a:gridCol>
                <a:gridCol w="627418">
                  <a:extLst>
                    <a:ext uri="{9D8B030D-6E8A-4147-A177-3AD203B41FA5}">
                      <a16:colId xmlns:a16="http://schemas.microsoft.com/office/drawing/2014/main" val="2778070285"/>
                    </a:ext>
                  </a:extLst>
                </a:gridCol>
                <a:gridCol w="627418">
                  <a:extLst>
                    <a:ext uri="{9D8B030D-6E8A-4147-A177-3AD203B41FA5}">
                      <a16:colId xmlns:a16="http://schemas.microsoft.com/office/drawing/2014/main" val="1048993307"/>
                    </a:ext>
                  </a:extLst>
                </a:gridCol>
                <a:gridCol w="627418">
                  <a:extLst>
                    <a:ext uri="{9D8B030D-6E8A-4147-A177-3AD203B41FA5}">
                      <a16:colId xmlns:a16="http://schemas.microsoft.com/office/drawing/2014/main" val="3969171253"/>
                    </a:ext>
                  </a:extLst>
                </a:gridCol>
                <a:gridCol w="627418">
                  <a:extLst>
                    <a:ext uri="{9D8B030D-6E8A-4147-A177-3AD203B41FA5}">
                      <a16:colId xmlns:a16="http://schemas.microsoft.com/office/drawing/2014/main" val="3199722088"/>
                    </a:ext>
                  </a:extLst>
                </a:gridCol>
                <a:gridCol w="627418">
                  <a:extLst>
                    <a:ext uri="{9D8B030D-6E8A-4147-A177-3AD203B41FA5}">
                      <a16:colId xmlns:a16="http://schemas.microsoft.com/office/drawing/2014/main" val="3725405787"/>
                    </a:ext>
                  </a:extLst>
                </a:gridCol>
                <a:gridCol w="627418">
                  <a:extLst>
                    <a:ext uri="{9D8B030D-6E8A-4147-A177-3AD203B41FA5}">
                      <a16:colId xmlns:a16="http://schemas.microsoft.com/office/drawing/2014/main" val="2822661952"/>
                    </a:ext>
                  </a:extLst>
                </a:gridCol>
                <a:gridCol w="627418">
                  <a:extLst>
                    <a:ext uri="{9D8B030D-6E8A-4147-A177-3AD203B41FA5}">
                      <a16:colId xmlns:a16="http://schemas.microsoft.com/office/drawing/2014/main" val="110338351"/>
                    </a:ext>
                  </a:extLst>
                </a:gridCol>
                <a:gridCol w="627418">
                  <a:extLst>
                    <a:ext uri="{9D8B030D-6E8A-4147-A177-3AD203B41FA5}">
                      <a16:colId xmlns:a16="http://schemas.microsoft.com/office/drawing/2014/main" val="247460305"/>
                    </a:ext>
                  </a:extLst>
                </a:gridCol>
                <a:gridCol w="627418">
                  <a:extLst>
                    <a:ext uri="{9D8B030D-6E8A-4147-A177-3AD203B41FA5}">
                      <a16:colId xmlns:a16="http://schemas.microsoft.com/office/drawing/2014/main" val="1460555542"/>
                    </a:ext>
                  </a:extLst>
                </a:gridCol>
              </a:tblGrid>
              <a:tr h="525104">
                <a:tc>
                  <a:txBody>
                    <a:bodyPr/>
                    <a:lstStyle/>
                    <a:p>
                      <a:r>
                        <a:rPr lang="en-US" sz="1100" b="1" dirty="0" smtClean="0">
                          <a:solidFill>
                            <a:schemeClr val="bg1"/>
                          </a:solidFill>
                          <a:latin typeface="+mn-lt"/>
                        </a:rPr>
                        <a:t>Rel-18</a:t>
                      </a:r>
                      <a:r>
                        <a:rPr lang="en-US" sz="1100" b="1" baseline="0" dirty="0" smtClean="0">
                          <a:solidFill>
                            <a:schemeClr val="bg1"/>
                          </a:solidFill>
                          <a:latin typeface="+mn-lt"/>
                        </a:rPr>
                        <a:t> WI/SIs</a:t>
                      </a:r>
                      <a:endParaRPr lang="en-US" sz="1100" b="1" dirty="0">
                        <a:solidFill>
                          <a:schemeClr val="bg1"/>
                        </a:solidFill>
                        <a:latin typeface="+mn-lt"/>
                      </a:endParaRPr>
                    </a:p>
                  </a:txBody>
                  <a:tcPr anchor="ctr">
                    <a:solidFill>
                      <a:srgbClr val="00B050"/>
                    </a:solidFill>
                  </a:tcPr>
                </a:tc>
                <a:tc>
                  <a:txBody>
                    <a:bodyPr/>
                    <a:lstStyle/>
                    <a:p>
                      <a:pPr algn="l" rtl="0" fontAlgn="ctr"/>
                      <a:r>
                        <a:rPr lang="en-US" sz="1050" b="1" i="0" u="none" strike="noStrike" dirty="0">
                          <a:solidFill>
                            <a:srgbClr val="FFFFFF"/>
                          </a:solidFill>
                          <a:effectLst/>
                          <a:latin typeface="Arial Narrow" panose="020B0606020202030204" pitchFamily="34" charset="0"/>
                        </a:rPr>
                        <a:t>AI/ML</a:t>
                      </a:r>
                    </a:p>
                  </a:txBody>
                  <a:tcPr marL="85725" marR="9525" marT="9525" marB="0" anchor="ctr">
                    <a:solidFill>
                      <a:srgbClr val="00B050"/>
                    </a:solidFill>
                  </a:tcPr>
                </a:tc>
                <a:tc>
                  <a:txBody>
                    <a:bodyPr/>
                    <a:lstStyle/>
                    <a:p>
                      <a:pPr algn="l" rtl="0" fontAlgn="ctr"/>
                      <a:r>
                        <a:rPr lang="en-US" sz="1050" b="1" i="0" u="none" strike="noStrike" dirty="0">
                          <a:solidFill>
                            <a:srgbClr val="FFFFFF"/>
                          </a:solidFill>
                          <a:effectLst/>
                          <a:latin typeface="Arial Narrow" panose="020B0606020202030204" pitchFamily="34" charset="0"/>
                        </a:rPr>
                        <a:t>Position</a:t>
                      </a:r>
                    </a:p>
                  </a:txBody>
                  <a:tcPr marL="85725" marR="9525" marT="9525" marB="0" anchor="ctr">
                    <a:solidFill>
                      <a:srgbClr val="00B050"/>
                    </a:solidFill>
                  </a:tcPr>
                </a:tc>
                <a:tc>
                  <a:txBody>
                    <a:bodyPr/>
                    <a:lstStyle/>
                    <a:p>
                      <a:pPr algn="l" rtl="0" fontAlgn="ctr"/>
                      <a:r>
                        <a:rPr lang="en-US" sz="1050" b="1" i="0" u="none" strike="noStrike" dirty="0">
                          <a:solidFill>
                            <a:srgbClr val="FFFFFF"/>
                          </a:solidFill>
                          <a:effectLst/>
                          <a:latin typeface="Arial Narrow" panose="020B0606020202030204" pitchFamily="34" charset="0"/>
                        </a:rPr>
                        <a:t>MIMO</a:t>
                      </a:r>
                    </a:p>
                  </a:txBody>
                  <a:tcPr marL="85725" marR="9525" marT="9525" marB="0" anchor="ctr">
                    <a:solidFill>
                      <a:srgbClr val="00B050"/>
                    </a:solidFill>
                  </a:tcPr>
                </a:tc>
                <a:tc>
                  <a:txBody>
                    <a:bodyPr/>
                    <a:lstStyle/>
                    <a:p>
                      <a:pPr algn="l" rtl="0" fontAlgn="ctr"/>
                      <a:r>
                        <a:rPr lang="en-US" sz="1050" b="1" i="0" u="none" strike="noStrike" dirty="0" err="1">
                          <a:solidFill>
                            <a:srgbClr val="FFFFFF"/>
                          </a:solidFill>
                          <a:effectLst/>
                          <a:latin typeface="Arial Narrow" panose="020B0606020202030204" pitchFamily="34" charset="0"/>
                        </a:rPr>
                        <a:t>Sidelink</a:t>
                      </a:r>
                      <a:endParaRPr lang="en-US" sz="1050" b="1" i="0" u="none" strike="noStrike" dirty="0">
                        <a:solidFill>
                          <a:srgbClr val="FFFFFF"/>
                        </a:solidFill>
                        <a:effectLst/>
                        <a:latin typeface="Arial Narrow" panose="020B0606020202030204" pitchFamily="34" charset="0"/>
                      </a:endParaRPr>
                    </a:p>
                  </a:txBody>
                  <a:tcPr marL="85725" marR="9525" marT="9525" marB="0" anchor="ctr">
                    <a:solidFill>
                      <a:srgbClr val="00B050"/>
                    </a:solidFill>
                  </a:tcPr>
                </a:tc>
                <a:tc>
                  <a:txBody>
                    <a:bodyPr/>
                    <a:lstStyle/>
                    <a:p>
                      <a:pPr algn="l" rtl="0" fontAlgn="ctr"/>
                      <a:r>
                        <a:rPr lang="en-US" sz="1050" b="1" i="0" u="none" strike="noStrike" dirty="0">
                          <a:solidFill>
                            <a:srgbClr val="FFFFFF"/>
                          </a:solidFill>
                          <a:effectLst/>
                          <a:latin typeface="Arial Narrow" panose="020B0606020202030204" pitchFamily="34" charset="0"/>
                        </a:rPr>
                        <a:t>Duplex</a:t>
                      </a:r>
                    </a:p>
                  </a:txBody>
                  <a:tcPr marL="85725" marR="9525" marT="9525" marB="0" anchor="ctr">
                    <a:solidFill>
                      <a:srgbClr val="00B050"/>
                    </a:solidFill>
                  </a:tcPr>
                </a:tc>
                <a:tc>
                  <a:txBody>
                    <a:bodyPr/>
                    <a:lstStyle/>
                    <a:p>
                      <a:pPr algn="l" rtl="0" fontAlgn="ctr"/>
                      <a:r>
                        <a:rPr lang="en-US" sz="1050" b="1" i="0" u="none" strike="noStrike">
                          <a:solidFill>
                            <a:srgbClr val="FFFFFF"/>
                          </a:solidFill>
                          <a:effectLst/>
                          <a:latin typeface="Arial Narrow" panose="020B0606020202030204" pitchFamily="34" charset="0"/>
                        </a:rPr>
                        <a:t>NW EnSav</a:t>
                      </a:r>
                    </a:p>
                  </a:txBody>
                  <a:tcPr marL="85725" marR="9525" marT="9525" marB="0" anchor="ctr">
                    <a:solidFill>
                      <a:srgbClr val="00B050"/>
                    </a:solidFill>
                  </a:tcPr>
                </a:tc>
                <a:tc>
                  <a:txBody>
                    <a:bodyPr/>
                    <a:lstStyle/>
                    <a:p>
                      <a:pPr algn="l" rtl="0" fontAlgn="ctr"/>
                      <a:r>
                        <a:rPr lang="en-US" sz="1050" b="1" i="0" u="none" strike="noStrike" dirty="0">
                          <a:solidFill>
                            <a:srgbClr val="FFFFFF"/>
                          </a:solidFill>
                          <a:effectLst/>
                          <a:latin typeface="Arial Narrow" panose="020B0606020202030204" pitchFamily="34" charset="0"/>
                        </a:rPr>
                        <a:t>NTN</a:t>
                      </a:r>
                    </a:p>
                  </a:txBody>
                  <a:tcPr marL="85725" marR="9525" marT="9525" marB="0" anchor="ctr">
                    <a:solidFill>
                      <a:srgbClr val="00B050"/>
                    </a:solidFill>
                  </a:tcPr>
                </a:tc>
                <a:tc>
                  <a:txBody>
                    <a:bodyPr/>
                    <a:lstStyle/>
                    <a:p>
                      <a:pPr algn="l" rtl="0" fontAlgn="ctr"/>
                      <a:r>
                        <a:rPr lang="en-US" sz="1050" b="1" i="0" u="none" strike="noStrike" dirty="0" err="1">
                          <a:solidFill>
                            <a:srgbClr val="FFFFFF"/>
                          </a:solidFill>
                          <a:effectLst/>
                          <a:latin typeface="Arial Narrow" panose="020B0606020202030204" pitchFamily="34" charset="0"/>
                        </a:rPr>
                        <a:t>Cov</a:t>
                      </a:r>
                      <a:r>
                        <a:rPr lang="en-US" sz="1050" b="1" i="0" u="none" strike="noStrike" dirty="0">
                          <a:solidFill>
                            <a:srgbClr val="FFFFFF"/>
                          </a:solidFill>
                          <a:effectLst/>
                          <a:latin typeface="Arial Narrow" panose="020B0606020202030204" pitchFamily="34" charset="0"/>
                        </a:rPr>
                        <a:t> </a:t>
                      </a:r>
                      <a:r>
                        <a:rPr lang="en-US" sz="1050" b="1" i="0" u="none" strike="noStrike" dirty="0" err="1">
                          <a:solidFill>
                            <a:srgbClr val="FFFFFF"/>
                          </a:solidFill>
                          <a:effectLst/>
                          <a:latin typeface="Arial Narrow" panose="020B0606020202030204" pitchFamily="34" charset="0"/>
                        </a:rPr>
                        <a:t>Enh</a:t>
                      </a:r>
                      <a:endParaRPr lang="en-US" sz="1050" b="1" i="0" u="none" strike="noStrike" dirty="0">
                        <a:solidFill>
                          <a:srgbClr val="FFFFFF"/>
                        </a:solidFill>
                        <a:effectLst/>
                        <a:latin typeface="Arial Narrow" panose="020B0606020202030204" pitchFamily="34" charset="0"/>
                      </a:endParaRPr>
                    </a:p>
                  </a:txBody>
                  <a:tcPr marL="85725" marR="9525" marT="9525" marB="0" anchor="ctr">
                    <a:solidFill>
                      <a:srgbClr val="00B050"/>
                    </a:solidFill>
                  </a:tcPr>
                </a:tc>
                <a:tc>
                  <a:txBody>
                    <a:bodyPr/>
                    <a:lstStyle/>
                    <a:p>
                      <a:pPr algn="l" rtl="0" fontAlgn="ctr"/>
                      <a:r>
                        <a:rPr lang="en-US" sz="1050" b="1" i="0" u="none" strike="noStrike" dirty="0">
                          <a:solidFill>
                            <a:srgbClr val="FFFFFF"/>
                          </a:solidFill>
                          <a:effectLst/>
                          <a:latin typeface="Arial Narrow" panose="020B0606020202030204" pitchFamily="34" charset="0"/>
                        </a:rPr>
                        <a:t>LP-WUS</a:t>
                      </a:r>
                    </a:p>
                  </a:txBody>
                  <a:tcPr marL="85725" marR="9525" marT="9525" marB="0" anchor="ctr">
                    <a:solidFill>
                      <a:srgbClr val="00B050"/>
                    </a:solidFill>
                  </a:tcPr>
                </a:tc>
                <a:tc>
                  <a:txBody>
                    <a:bodyPr/>
                    <a:lstStyle/>
                    <a:p>
                      <a:pPr algn="l" rtl="0" fontAlgn="ctr"/>
                      <a:r>
                        <a:rPr lang="en-US" sz="1050" b="1" i="0" u="none" strike="noStrike" dirty="0">
                          <a:solidFill>
                            <a:srgbClr val="FFFFFF"/>
                          </a:solidFill>
                          <a:effectLst/>
                          <a:latin typeface="Arial Narrow" panose="020B0606020202030204" pitchFamily="34" charset="0"/>
                        </a:rPr>
                        <a:t>Mobility</a:t>
                      </a:r>
                    </a:p>
                  </a:txBody>
                  <a:tcPr marL="85725" marR="9525" marT="9525" marB="0" anchor="ctr">
                    <a:solidFill>
                      <a:srgbClr val="00B050"/>
                    </a:solidFill>
                  </a:tcPr>
                </a:tc>
                <a:tc>
                  <a:txBody>
                    <a:bodyPr/>
                    <a:lstStyle/>
                    <a:p>
                      <a:pPr algn="l" rtl="0" fontAlgn="ctr"/>
                      <a:r>
                        <a:rPr lang="en-US" sz="1050" b="1" i="0" u="none" strike="noStrike" dirty="0" err="1">
                          <a:solidFill>
                            <a:srgbClr val="FFFFFF"/>
                          </a:solidFill>
                          <a:effectLst/>
                          <a:latin typeface="Arial Narrow" panose="020B0606020202030204" pitchFamily="34" charset="0"/>
                        </a:rPr>
                        <a:t>RedCap</a:t>
                      </a:r>
                      <a:endParaRPr lang="en-US" sz="1050" b="1" i="0" u="none" strike="noStrike" dirty="0">
                        <a:solidFill>
                          <a:srgbClr val="FFFFFF"/>
                        </a:solidFill>
                        <a:effectLst/>
                        <a:latin typeface="Arial Narrow" panose="020B0606020202030204" pitchFamily="34" charset="0"/>
                      </a:endParaRPr>
                    </a:p>
                  </a:txBody>
                  <a:tcPr marL="85725" marR="9525" marT="9525" marB="0" anchor="ctr">
                    <a:solidFill>
                      <a:srgbClr val="00B050"/>
                    </a:solidFill>
                  </a:tcPr>
                </a:tc>
                <a:tc>
                  <a:txBody>
                    <a:bodyPr/>
                    <a:lstStyle/>
                    <a:p>
                      <a:pPr algn="l" rtl="0" fontAlgn="ctr"/>
                      <a:r>
                        <a:rPr lang="en-US" sz="1050" b="1" i="0" u="none" strike="noStrike" dirty="0">
                          <a:solidFill>
                            <a:srgbClr val="FFFFFF"/>
                          </a:solidFill>
                          <a:effectLst/>
                          <a:latin typeface="Arial Narrow" panose="020B0606020202030204" pitchFamily="34" charset="0"/>
                        </a:rPr>
                        <a:t>XR</a:t>
                      </a:r>
                    </a:p>
                  </a:txBody>
                  <a:tcPr marL="85725" marR="9525" marT="9525" marB="0" anchor="ctr">
                    <a:solidFill>
                      <a:srgbClr val="00B050"/>
                    </a:solidFill>
                  </a:tcPr>
                </a:tc>
                <a:tc>
                  <a:txBody>
                    <a:bodyPr/>
                    <a:lstStyle/>
                    <a:p>
                      <a:pPr algn="l" rtl="0" fontAlgn="ctr"/>
                      <a:r>
                        <a:rPr lang="en-US" sz="1050" b="1" i="0" u="none" strike="noStrike" dirty="0">
                          <a:solidFill>
                            <a:srgbClr val="FFFFFF"/>
                          </a:solidFill>
                          <a:effectLst/>
                          <a:latin typeface="Arial Narrow" panose="020B0606020202030204" pitchFamily="34" charset="0"/>
                        </a:rPr>
                        <a:t>&lt;5MHz</a:t>
                      </a:r>
                    </a:p>
                  </a:txBody>
                  <a:tcPr marL="85725" marR="9525" marT="9525" marB="0" anchor="ctr">
                    <a:solidFill>
                      <a:srgbClr val="00B050"/>
                    </a:solidFill>
                  </a:tcPr>
                </a:tc>
                <a:tc>
                  <a:txBody>
                    <a:bodyPr/>
                    <a:lstStyle/>
                    <a:p>
                      <a:pPr algn="l" rtl="0" fontAlgn="ctr"/>
                      <a:r>
                        <a:rPr lang="en-US" sz="1050" b="1" i="0" u="none" strike="noStrike" dirty="0">
                          <a:solidFill>
                            <a:srgbClr val="FFFFFF"/>
                          </a:solidFill>
                          <a:effectLst/>
                          <a:latin typeface="Arial Narrow" panose="020B0606020202030204" pitchFamily="34" charset="0"/>
                        </a:rPr>
                        <a:t>UAV</a:t>
                      </a:r>
                    </a:p>
                  </a:txBody>
                  <a:tcPr marL="85725" marR="9525" marT="9525" marB="0" anchor="ctr">
                    <a:solidFill>
                      <a:srgbClr val="00B050"/>
                    </a:solidFill>
                  </a:tcPr>
                </a:tc>
                <a:tc>
                  <a:txBody>
                    <a:bodyPr/>
                    <a:lstStyle/>
                    <a:p>
                      <a:pPr algn="l" rtl="0" fontAlgn="ctr"/>
                      <a:r>
                        <a:rPr lang="en-US" sz="1050" b="1" i="0" u="none" strike="noStrike" dirty="0">
                          <a:solidFill>
                            <a:srgbClr val="FFFFFF"/>
                          </a:solidFill>
                          <a:effectLst/>
                          <a:latin typeface="Arial Narrow" panose="020B0606020202030204" pitchFamily="34" charset="0"/>
                        </a:rPr>
                        <a:t>ITU Sat </a:t>
                      </a:r>
                      <a:r>
                        <a:rPr lang="en-US" sz="1050" b="1" i="0" u="none" strike="noStrike" dirty="0" err="1">
                          <a:solidFill>
                            <a:srgbClr val="FFFFFF"/>
                          </a:solidFill>
                          <a:effectLst/>
                          <a:latin typeface="Arial Narrow" panose="020B0606020202030204" pitchFamily="34" charset="0"/>
                        </a:rPr>
                        <a:t>Eval</a:t>
                      </a:r>
                      <a:endParaRPr lang="en-US" sz="1050" b="1" i="0" u="none" strike="noStrike" dirty="0">
                        <a:solidFill>
                          <a:srgbClr val="FFFFFF"/>
                        </a:solidFill>
                        <a:effectLst/>
                        <a:latin typeface="Arial Narrow" panose="020B0606020202030204" pitchFamily="34" charset="0"/>
                      </a:endParaRPr>
                    </a:p>
                  </a:txBody>
                  <a:tcPr marL="85725" marR="9525" marT="9525" marB="0" anchor="ctr">
                    <a:solidFill>
                      <a:srgbClr val="00B050"/>
                    </a:solidFill>
                  </a:tcPr>
                </a:tc>
                <a:tc>
                  <a:txBody>
                    <a:bodyPr/>
                    <a:lstStyle/>
                    <a:p>
                      <a:pPr algn="l" rtl="0" fontAlgn="ctr"/>
                      <a:r>
                        <a:rPr lang="en-US" sz="1050" b="1" i="0" u="none" strike="noStrike" dirty="0" smtClean="0">
                          <a:solidFill>
                            <a:srgbClr val="FFFFFF"/>
                          </a:solidFill>
                          <a:effectLst/>
                          <a:latin typeface="Arial Narrow" panose="020B0606020202030204" pitchFamily="34" charset="0"/>
                        </a:rPr>
                        <a:t>Higher</a:t>
                      </a:r>
                      <a:r>
                        <a:rPr lang="en-US" sz="1050" b="1" i="0" u="none" strike="noStrike" baseline="0" dirty="0" smtClean="0">
                          <a:solidFill>
                            <a:srgbClr val="FFFFFF"/>
                          </a:solidFill>
                          <a:effectLst/>
                          <a:latin typeface="Arial Narrow" panose="020B0606020202030204" pitchFamily="34" charset="0"/>
                        </a:rPr>
                        <a:t> layer</a:t>
                      </a:r>
                      <a:endParaRPr lang="en-US" sz="1050" b="1" i="0" u="none" strike="noStrike" dirty="0">
                        <a:solidFill>
                          <a:srgbClr val="FFFFFF"/>
                        </a:solidFill>
                        <a:effectLst/>
                        <a:latin typeface="Arial Narrow" panose="020B0606020202030204" pitchFamily="34" charset="0"/>
                      </a:endParaRPr>
                    </a:p>
                  </a:txBody>
                  <a:tcPr marL="85725" marR="9525" marT="9525" marB="0" anchor="ctr">
                    <a:solidFill>
                      <a:srgbClr val="00B050"/>
                    </a:solidFill>
                  </a:tcPr>
                </a:tc>
                <a:extLst>
                  <a:ext uri="{0D108BD9-81ED-4DB2-BD59-A6C34878D82A}">
                    <a16:rowId xmlns:a16="http://schemas.microsoft.com/office/drawing/2014/main" val="3924611832"/>
                  </a:ext>
                </a:extLst>
              </a:tr>
              <a:tr h="444588">
                <a:tc>
                  <a:txBody>
                    <a:bodyPr/>
                    <a:lstStyle/>
                    <a:p>
                      <a:r>
                        <a:rPr lang="en-US" sz="1000" b="1" dirty="0" smtClean="0"/>
                        <a:t>RAN assigned TUs</a:t>
                      </a:r>
                      <a:endParaRPr lang="en-US" sz="1000" b="1" dirty="0"/>
                    </a:p>
                  </a:txBody>
                  <a:tcPr anchor="ctr"/>
                </a:tc>
                <a:tc>
                  <a:txBody>
                    <a:bodyPr/>
                    <a:lstStyle/>
                    <a:p>
                      <a:r>
                        <a:rPr lang="en-US" sz="1050" dirty="0" smtClean="0">
                          <a:latin typeface="Arial Narrow" panose="020B0606020202030204" pitchFamily="34" charset="0"/>
                        </a:rPr>
                        <a:t>3</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3</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3</a:t>
                      </a:r>
                      <a:endParaRPr lang="en-US" sz="1050" dirty="0">
                        <a:latin typeface="Arial Narrow" panose="020B0606020202030204" pitchFamily="34" charset="0"/>
                      </a:endParaRPr>
                    </a:p>
                  </a:txBody>
                  <a:tcPr anchor="ctr"/>
                </a:tc>
                <a:tc>
                  <a:txBody>
                    <a:bodyPr/>
                    <a:lstStyle/>
                    <a:p>
                      <a:r>
                        <a:rPr lang="en-US" sz="1050" b="0" dirty="0" smtClean="0">
                          <a:solidFill>
                            <a:schemeClr val="tx1"/>
                          </a:solidFill>
                          <a:latin typeface="Arial Narrow" panose="020B0606020202030204" pitchFamily="34" charset="0"/>
                        </a:rPr>
                        <a:t>2</a:t>
                      </a:r>
                      <a:endParaRPr lang="en-US" sz="1050" b="0" dirty="0">
                        <a:solidFill>
                          <a:schemeClr val="tx1"/>
                        </a:solidFill>
                        <a:latin typeface="Arial Narrow" panose="020B0606020202030204" pitchFamily="34" charset="0"/>
                      </a:endParaRPr>
                    </a:p>
                  </a:txBody>
                  <a:tcPr anchor="ctr"/>
                </a:tc>
                <a:tc>
                  <a:txBody>
                    <a:bodyPr/>
                    <a:lstStyle/>
                    <a:p>
                      <a:r>
                        <a:rPr lang="en-US" sz="1050" b="0" dirty="0" smtClean="0">
                          <a:solidFill>
                            <a:schemeClr val="tx1"/>
                          </a:solidFill>
                          <a:latin typeface="Arial Narrow" panose="020B0606020202030204" pitchFamily="34" charset="0"/>
                        </a:rPr>
                        <a:t>2</a:t>
                      </a:r>
                      <a:endParaRPr lang="en-US" sz="1050" b="0" dirty="0">
                        <a:solidFill>
                          <a:schemeClr val="tx1"/>
                        </a:solidFill>
                        <a:latin typeface="Arial Narrow" panose="020B0606020202030204" pitchFamily="34" charset="0"/>
                      </a:endParaRPr>
                    </a:p>
                  </a:txBody>
                  <a:tcPr anchor="ctr"/>
                </a:tc>
                <a:tc>
                  <a:txBody>
                    <a:bodyPr/>
                    <a:lstStyle/>
                    <a:p>
                      <a:r>
                        <a:rPr lang="en-US" sz="1050" b="0" dirty="0" smtClean="0">
                          <a:solidFill>
                            <a:schemeClr val="tx1"/>
                          </a:solidFill>
                          <a:latin typeface="Arial Narrow" panose="020B0606020202030204" pitchFamily="34" charset="0"/>
                        </a:rPr>
                        <a:t>2</a:t>
                      </a:r>
                      <a:endParaRPr lang="en-US" sz="1050" b="0" dirty="0">
                        <a:solidFill>
                          <a:schemeClr val="tx1"/>
                        </a:solidFill>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0.5</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0.5</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0.5</a:t>
                      </a:r>
                      <a:endParaRPr lang="en-US" sz="1050" dirty="0">
                        <a:latin typeface="Arial Narrow" panose="020B0606020202030204" pitchFamily="34" charset="0"/>
                      </a:endParaRPr>
                    </a:p>
                  </a:txBody>
                  <a:tcPr anchor="ctr"/>
                </a:tc>
                <a:tc>
                  <a:txBody>
                    <a:bodyPr/>
                    <a:lstStyle/>
                    <a:p>
                      <a:endParaRPr lang="en-US" sz="1050" dirty="0">
                        <a:latin typeface="Arial Narrow" panose="020B0606020202030204" pitchFamily="34" charset="0"/>
                      </a:endParaRPr>
                    </a:p>
                  </a:txBody>
                  <a:tcPr anchor="ctr"/>
                </a:tc>
                <a:extLst>
                  <a:ext uri="{0D108BD9-81ED-4DB2-BD59-A6C34878D82A}">
                    <a16:rowId xmlns:a16="http://schemas.microsoft.com/office/drawing/2014/main" val="3361414009"/>
                  </a:ext>
                </a:extLst>
              </a:tr>
              <a:tr h="576000">
                <a:tc>
                  <a:txBody>
                    <a:bodyPr/>
                    <a:lstStyle/>
                    <a:p>
                      <a:r>
                        <a:rPr lang="en-US" sz="1000" b="1" dirty="0" smtClean="0"/>
                        <a:t>Time in RAN1#112b-e</a:t>
                      </a:r>
                    </a:p>
                    <a:p>
                      <a:r>
                        <a:rPr lang="en-US" sz="1000" b="1" dirty="0" smtClean="0"/>
                        <a:t>(GTW</a:t>
                      </a:r>
                      <a:r>
                        <a:rPr lang="en-US" sz="1000" b="1" baseline="0" dirty="0" smtClean="0"/>
                        <a:t> time)</a:t>
                      </a:r>
                      <a:endParaRPr lang="en-US" sz="1000" b="1" dirty="0"/>
                    </a:p>
                  </a:txBody>
                  <a:tcPr anchor="ctr"/>
                </a:tc>
                <a:tc>
                  <a:txBody>
                    <a:bodyPr/>
                    <a:lstStyle/>
                    <a:p>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120 min</a:t>
                      </a:r>
                      <a:endParaRPr lang="en-US" sz="1050" dirty="0">
                        <a:latin typeface="Arial Narrow" panose="020B0606020202030204" pitchFamily="34" charset="0"/>
                      </a:endParaRPr>
                    </a:p>
                  </a:txBody>
                  <a:tcPr anchor="ctr"/>
                </a:tc>
                <a:tc>
                  <a:txBody>
                    <a:bodyPr/>
                    <a:lstStyle/>
                    <a:p>
                      <a:endParaRPr lang="en-US" sz="1050" dirty="0">
                        <a:latin typeface="Arial Narrow" panose="020B0606020202030204" pitchFamily="34" charset="0"/>
                      </a:endParaRPr>
                    </a:p>
                  </a:txBody>
                  <a:tcPr anchor="ctr"/>
                </a:tc>
                <a:tc>
                  <a:txBody>
                    <a:bodyPr/>
                    <a:lstStyle/>
                    <a:p>
                      <a:r>
                        <a:rPr lang="en-US" sz="1050" b="0" dirty="0" smtClean="0">
                          <a:solidFill>
                            <a:schemeClr val="tx1"/>
                          </a:solidFill>
                          <a:latin typeface="Arial Narrow" panose="020B0606020202030204" pitchFamily="34" charset="0"/>
                        </a:rPr>
                        <a:t>120 min</a:t>
                      </a:r>
                      <a:endParaRPr lang="en-US" sz="1050" b="0" dirty="0">
                        <a:solidFill>
                          <a:schemeClr val="tx1"/>
                        </a:solidFill>
                        <a:latin typeface="Arial Narrow" panose="020B0606020202030204" pitchFamily="34" charset="0"/>
                      </a:endParaRPr>
                    </a:p>
                  </a:txBody>
                  <a:tcPr anchor="ctr"/>
                </a:tc>
                <a:tc>
                  <a:txBody>
                    <a:bodyPr/>
                    <a:lstStyle/>
                    <a:p>
                      <a:r>
                        <a:rPr lang="en-US" sz="1050" b="0" dirty="0" smtClean="0">
                          <a:solidFill>
                            <a:schemeClr val="tx1"/>
                          </a:solidFill>
                          <a:latin typeface="Arial Narrow" panose="020B0606020202030204" pitchFamily="34" charset="0"/>
                        </a:rPr>
                        <a:t>60 min</a:t>
                      </a:r>
                      <a:endParaRPr lang="en-US" sz="1050" b="0" dirty="0">
                        <a:solidFill>
                          <a:schemeClr val="tx1"/>
                        </a:solidFill>
                        <a:latin typeface="Arial Narrow" panose="020B0606020202030204" pitchFamily="34" charset="0"/>
                      </a:endParaRPr>
                    </a:p>
                  </a:txBody>
                  <a:tcPr anchor="ctr"/>
                </a:tc>
                <a:tc>
                  <a:txBody>
                    <a:bodyPr/>
                    <a:lstStyle/>
                    <a:p>
                      <a:endParaRPr lang="en-US" sz="1050" b="0" dirty="0">
                        <a:solidFill>
                          <a:schemeClr val="tx1"/>
                        </a:solidFill>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120</a:t>
                      </a:r>
                      <a:r>
                        <a:rPr lang="en-US" sz="1050" baseline="0" dirty="0" smtClean="0">
                          <a:latin typeface="Arial Narrow" panose="020B0606020202030204" pitchFamily="34" charset="0"/>
                        </a:rPr>
                        <a:t>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180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180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60 min</a:t>
                      </a:r>
                      <a:endParaRPr lang="en-US" sz="1050" dirty="0">
                        <a:latin typeface="Arial Narrow" panose="020B0606020202030204" pitchFamily="34" charset="0"/>
                      </a:endParaRPr>
                    </a:p>
                  </a:txBody>
                  <a:tcPr anchor="ctr"/>
                </a:tc>
                <a:tc>
                  <a:txBody>
                    <a:bodyPr/>
                    <a:lstStyle/>
                    <a:p>
                      <a:endParaRPr lang="en-US" sz="1050" dirty="0">
                        <a:latin typeface="Arial Narrow" panose="020B0606020202030204" pitchFamily="34" charset="0"/>
                      </a:endParaRPr>
                    </a:p>
                  </a:txBody>
                  <a:tcPr anchor="ctr"/>
                </a:tc>
                <a:tc>
                  <a:txBody>
                    <a:bodyPr/>
                    <a:lstStyle/>
                    <a:p>
                      <a:endParaRPr lang="en-US" sz="1050" dirty="0">
                        <a:latin typeface="Arial Narrow" panose="020B0606020202030204" pitchFamily="34" charset="0"/>
                      </a:endParaRPr>
                    </a:p>
                  </a:txBody>
                  <a:tcPr anchor="ctr"/>
                </a:tc>
                <a:tc>
                  <a:txBody>
                    <a:bodyPr/>
                    <a:lstStyle/>
                    <a:p>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60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60 min</a:t>
                      </a:r>
                      <a:endParaRPr lang="en-US" sz="1050" dirty="0">
                        <a:latin typeface="Arial Narrow" panose="020B0606020202030204" pitchFamily="34" charset="0"/>
                      </a:endParaRPr>
                    </a:p>
                  </a:txBody>
                  <a:tcPr anchor="ctr"/>
                </a:tc>
                <a:tc>
                  <a:txBody>
                    <a:bodyPr/>
                    <a:lstStyle/>
                    <a:p>
                      <a:endParaRPr lang="en-US" sz="1050" dirty="0">
                        <a:latin typeface="Arial Narrow" panose="020B0606020202030204" pitchFamily="34" charset="0"/>
                      </a:endParaRPr>
                    </a:p>
                  </a:txBody>
                  <a:tcPr anchor="ctr"/>
                </a:tc>
                <a:extLst>
                  <a:ext uri="{0D108BD9-81ED-4DB2-BD59-A6C34878D82A}">
                    <a16:rowId xmlns:a16="http://schemas.microsoft.com/office/drawing/2014/main" val="211945921"/>
                  </a:ext>
                </a:extLst>
              </a:tr>
              <a:tr h="57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smtClean="0"/>
                        <a:t>Time in RAN1#113</a:t>
                      </a:r>
                    </a:p>
                  </a:txBody>
                  <a:tcPr anchor="ctr"/>
                </a:tc>
                <a:tc>
                  <a:txBody>
                    <a:bodyPr/>
                    <a:lstStyle/>
                    <a:p>
                      <a:r>
                        <a:rPr lang="en-US" sz="1050" dirty="0" smtClean="0">
                          <a:latin typeface="Arial Narrow" panose="020B0606020202030204" pitchFamily="34" charset="0"/>
                        </a:rPr>
                        <a:t>470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450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465</a:t>
                      </a:r>
                      <a:r>
                        <a:rPr lang="en-US" sz="1050" baseline="0" dirty="0" smtClean="0">
                          <a:latin typeface="Arial Narrow" panose="020B0606020202030204" pitchFamily="34" charset="0"/>
                        </a:rPr>
                        <a:t> min</a:t>
                      </a:r>
                      <a:endParaRPr lang="en-US" sz="1050" dirty="0">
                        <a:latin typeface="Arial Narrow" panose="020B0606020202030204" pitchFamily="34" charset="0"/>
                      </a:endParaRPr>
                    </a:p>
                  </a:txBody>
                  <a:tcPr anchor="ctr"/>
                </a:tc>
                <a:tc>
                  <a:txBody>
                    <a:bodyPr/>
                    <a:lstStyle/>
                    <a:p>
                      <a:r>
                        <a:rPr lang="en-US" sz="1050" b="0" dirty="0" smtClean="0">
                          <a:solidFill>
                            <a:schemeClr val="tx1"/>
                          </a:solidFill>
                          <a:latin typeface="Arial Narrow" panose="020B0606020202030204" pitchFamily="34" charset="0"/>
                        </a:rPr>
                        <a:t>240 min</a:t>
                      </a:r>
                      <a:endParaRPr lang="en-US" sz="1050" b="0" dirty="0">
                        <a:solidFill>
                          <a:schemeClr val="tx1"/>
                        </a:solidFill>
                        <a:latin typeface="Arial Narrow" panose="020B0606020202030204" pitchFamily="34" charset="0"/>
                      </a:endParaRPr>
                    </a:p>
                  </a:txBody>
                  <a:tcPr anchor="ctr"/>
                </a:tc>
                <a:tc>
                  <a:txBody>
                    <a:bodyPr/>
                    <a:lstStyle/>
                    <a:p>
                      <a:r>
                        <a:rPr lang="en-US" sz="1050" b="0" dirty="0" smtClean="0">
                          <a:solidFill>
                            <a:schemeClr val="tx1"/>
                          </a:solidFill>
                          <a:latin typeface="Arial Narrow" panose="020B0606020202030204" pitchFamily="34" charset="0"/>
                        </a:rPr>
                        <a:t>300 min</a:t>
                      </a:r>
                      <a:endParaRPr lang="en-US" sz="1050" b="0" dirty="0">
                        <a:solidFill>
                          <a:schemeClr val="tx1"/>
                        </a:solidFill>
                        <a:latin typeface="Arial Narrow" panose="020B0606020202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smtClean="0">
                          <a:latin typeface="Arial Narrow" panose="020B0606020202030204" pitchFamily="34" charset="0"/>
                        </a:rPr>
                        <a:t>450 min</a:t>
                      </a:r>
                    </a:p>
                  </a:txBody>
                  <a:tcPr anchor="ctr"/>
                </a:tc>
                <a:tc>
                  <a:txBody>
                    <a:bodyPr/>
                    <a:lstStyle/>
                    <a:p>
                      <a:r>
                        <a:rPr lang="en-US" sz="1050" dirty="0" smtClean="0">
                          <a:latin typeface="Arial Narrow" panose="020B0606020202030204" pitchFamily="34" charset="0"/>
                        </a:rPr>
                        <a:t>270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220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420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150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60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165 min</a:t>
                      </a:r>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90</a:t>
                      </a:r>
                      <a:r>
                        <a:rPr lang="en-US" sz="1050" baseline="0" dirty="0" smtClean="0">
                          <a:latin typeface="Arial Narrow" panose="020B0606020202030204" pitchFamily="34" charset="0"/>
                        </a:rPr>
                        <a:t> min</a:t>
                      </a:r>
                      <a:endParaRPr lang="en-US" sz="1050" dirty="0">
                        <a:latin typeface="Arial Narrow" panose="020B0606020202030204" pitchFamily="34" charset="0"/>
                      </a:endParaRPr>
                    </a:p>
                  </a:txBody>
                  <a:tcPr anchor="ctr"/>
                </a:tc>
                <a:tc>
                  <a:txBody>
                    <a:bodyPr/>
                    <a:lstStyle/>
                    <a:p>
                      <a:endParaRPr lang="en-US" sz="1050" dirty="0">
                        <a:latin typeface="Arial Narrow" panose="020B0606020202030204" pitchFamily="34" charset="0"/>
                      </a:endParaRPr>
                    </a:p>
                  </a:txBody>
                  <a:tcPr anchor="ctr"/>
                </a:tc>
                <a:tc>
                  <a:txBody>
                    <a:bodyPr/>
                    <a:lstStyle/>
                    <a:p>
                      <a:endParaRPr lang="en-US" sz="1050" dirty="0">
                        <a:latin typeface="Arial Narrow" panose="020B0606020202030204" pitchFamily="34" charset="0"/>
                      </a:endParaRPr>
                    </a:p>
                  </a:txBody>
                  <a:tcPr anchor="ctr"/>
                </a:tc>
                <a:tc>
                  <a:txBody>
                    <a:bodyPr/>
                    <a:lstStyle/>
                    <a:p>
                      <a:r>
                        <a:rPr lang="en-US" sz="1050" dirty="0" smtClean="0">
                          <a:latin typeface="Arial Narrow" panose="020B0606020202030204" pitchFamily="34" charset="0"/>
                        </a:rPr>
                        <a:t>660 min</a:t>
                      </a:r>
                      <a:endParaRPr lang="en-US" sz="1050" dirty="0">
                        <a:latin typeface="Arial Narrow" panose="020B0606020202030204" pitchFamily="34" charset="0"/>
                      </a:endParaRPr>
                    </a:p>
                  </a:txBody>
                  <a:tcPr anchor="ctr"/>
                </a:tc>
                <a:extLst>
                  <a:ext uri="{0D108BD9-81ED-4DB2-BD59-A6C34878D82A}">
                    <a16:rowId xmlns:a16="http://schemas.microsoft.com/office/drawing/2014/main" val="1422414337"/>
                  </a:ext>
                </a:extLst>
              </a:tr>
            </a:tbl>
          </a:graphicData>
        </a:graphic>
      </p:graphicFrame>
    </p:spTree>
    <p:extLst>
      <p:ext uri="{BB962C8B-B14F-4D97-AF65-F5344CB8AC3E}">
        <p14:creationId xmlns:p14="http://schemas.microsoft.com/office/powerpoint/2010/main" val="7616608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600"/>
              </a:spcAft>
            </a:pPr>
            <a:r>
              <a:rPr lang="en-US" sz="1800" dirty="0"/>
              <a:t>Additional effort was spent by RAN1 </a:t>
            </a:r>
            <a:r>
              <a:rPr lang="en-US" sz="1800" dirty="0" smtClean="0"/>
              <a:t>on post meeting </a:t>
            </a:r>
            <a:r>
              <a:rPr lang="en-US" sz="1800" dirty="0"/>
              <a:t>email discussions to handle various topics in </a:t>
            </a:r>
            <a:r>
              <a:rPr lang="en-US" sz="1800" dirty="0" smtClean="0"/>
              <a:t>Q2 </a:t>
            </a:r>
            <a:r>
              <a:rPr lang="en-US" sz="1800" dirty="0"/>
              <a:t>of </a:t>
            </a:r>
            <a:r>
              <a:rPr lang="en-US" sz="1800" dirty="0" smtClean="0"/>
              <a:t>2023 </a:t>
            </a:r>
            <a:r>
              <a:rPr lang="en-US" sz="1800" dirty="0"/>
              <a:t>(listed below)</a:t>
            </a:r>
          </a:p>
          <a:p>
            <a:pPr lvl="1">
              <a:spcBef>
                <a:spcPts val="600"/>
              </a:spcBef>
              <a:spcAft>
                <a:spcPts val="600"/>
              </a:spcAft>
            </a:pPr>
            <a:r>
              <a:rPr lang="en-US" sz="1600" dirty="0" smtClean="0"/>
              <a:t>Review of Rel-18 draft CRs</a:t>
            </a:r>
          </a:p>
          <a:p>
            <a:pPr lvl="1">
              <a:spcBef>
                <a:spcPts val="600"/>
              </a:spcBef>
              <a:spcAft>
                <a:spcPts val="600"/>
              </a:spcAft>
            </a:pPr>
            <a:r>
              <a:rPr lang="en-US" sz="1600" dirty="0" smtClean="0"/>
              <a:t>LS to RAN2 on Rel-18 RRC parameters</a:t>
            </a:r>
          </a:p>
          <a:p>
            <a:pPr lvl="1">
              <a:spcBef>
                <a:spcPts val="600"/>
              </a:spcBef>
              <a:spcAft>
                <a:spcPts val="600"/>
              </a:spcAft>
            </a:pPr>
            <a:r>
              <a:rPr lang="en-US" sz="1600" dirty="0" smtClean="0"/>
              <a:t>Description of dynamic </a:t>
            </a:r>
            <a:r>
              <a:rPr lang="en-US" sz="1600" dirty="0"/>
              <a:t>TDD schemes </a:t>
            </a:r>
            <a:r>
              <a:rPr lang="en-US" sz="1600" dirty="0" smtClean="0"/>
              <a:t>in Duplex TR</a:t>
            </a:r>
          </a:p>
          <a:p>
            <a:pPr lvl="1">
              <a:spcBef>
                <a:spcPts val="600"/>
              </a:spcBef>
              <a:spcAft>
                <a:spcPts val="600"/>
              </a:spcAft>
            </a:pPr>
            <a:r>
              <a:rPr lang="en-US" sz="1600" dirty="0" smtClean="0"/>
              <a:t>Evaluation results and observations for LP-WUS</a:t>
            </a:r>
          </a:p>
          <a:p>
            <a:pPr lvl="1">
              <a:spcBef>
                <a:spcPts val="600"/>
              </a:spcBef>
              <a:spcAft>
                <a:spcPts val="600"/>
              </a:spcAft>
            </a:pPr>
            <a:r>
              <a:rPr lang="en-US" sz="1600" dirty="0"/>
              <a:t>Endorsement of alignment </a:t>
            </a:r>
            <a:r>
              <a:rPr lang="en-US" sz="1600" dirty="0" smtClean="0"/>
              <a:t>CRs</a:t>
            </a:r>
          </a:p>
          <a:p>
            <a:pPr lvl="1">
              <a:spcBef>
                <a:spcPts val="600"/>
              </a:spcBef>
              <a:spcAft>
                <a:spcPts val="600"/>
              </a:spcAft>
            </a:pPr>
            <a:endParaRPr lang="en-US" sz="1600" dirty="0" smtClean="0"/>
          </a:p>
          <a:p>
            <a:pPr>
              <a:spcBef>
                <a:spcPts val="600"/>
              </a:spcBef>
              <a:spcAft>
                <a:spcPts val="600"/>
              </a:spcAft>
            </a:pPr>
            <a:endParaRPr lang="en-US" sz="1800" dirty="0"/>
          </a:p>
          <a:p>
            <a:pPr>
              <a:spcBef>
                <a:spcPts val="600"/>
              </a:spcBef>
              <a:spcAft>
                <a:spcPts val="600"/>
              </a:spcAft>
            </a:pPr>
            <a:endParaRPr lang="en-US" sz="1800" dirty="0"/>
          </a:p>
          <a:p>
            <a:pPr>
              <a:spcBef>
                <a:spcPts val="600"/>
              </a:spcBef>
              <a:spcAft>
                <a:spcPts val="600"/>
              </a:spcAft>
            </a:pPr>
            <a:endParaRPr lang="en-US" sz="1800" dirty="0"/>
          </a:p>
        </p:txBody>
      </p:sp>
      <p:sp>
        <p:nvSpPr>
          <p:cNvPr id="3" name="제목 2"/>
          <p:cNvSpPr>
            <a:spLocks noGrp="1"/>
          </p:cNvSpPr>
          <p:nvPr>
            <p:ph type="title"/>
          </p:nvPr>
        </p:nvSpPr>
        <p:spPr/>
        <p:txBody>
          <a:bodyPr/>
          <a:lstStyle/>
          <a:p>
            <a:r>
              <a:rPr lang="en-US" dirty="0"/>
              <a:t>Other Information on RAN1 for </a:t>
            </a:r>
            <a:r>
              <a:rPr lang="en-US" dirty="0" smtClean="0"/>
              <a:t>2023.Q1</a:t>
            </a:r>
            <a:endParaRPr lang="en-US" dirty="0"/>
          </a:p>
        </p:txBody>
      </p:sp>
    </p:spTree>
    <p:extLst>
      <p:ext uri="{BB962C8B-B14F-4D97-AF65-F5344CB8AC3E}">
        <p14:creationId xmlns:p14="http://schemas.microsoft.com/office/powerpoint/2010/main" val="17296116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smtClean="0">
                <a:effectLst>
                  <a:outerShdw blurRad="38100" dist="38100" dir="2700000" algn="tl">
                    <a:srgbClr val="C0C0C0"/>
                  </a:outerShdw>
                </a:effectLst>
                <a:latin typeface="Arial"/>
              </a:rPr>
              <a:t>E-UTRA</a:t>
            </a:r>
            <a:endParaRPr lang="en-US" kern="0" dirty="0"/>
          </a:p>
        </p:txBody>
      </p:sp>
    </p:spTree>
    <p:extLst>
      <p:ext uri="{BB962C8B-B14F-4D97-AF65-F5344CB8AC3E}">
        <p14:creationId xmlns:p14="http://schemas.microsoft.com/office/powerpoint/2010/main" val="494685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ja-JP" dirty="0"/>
              <a:t>Overview of </a:t>
            </a:r>
            <a:r>
              <a:rPr lang="en-GB" altLang="ja-JP" dirty="0" smtClean="0"/>
              <a:t>Rel-18 </a:t>
            </a:r>
            <a:r>
              <a:rPr lang="en-GB" altLang="ja-JP" dirty="0"/>
              <a:t>LTE </a:t>
            </a:r>
            <a:r>
              <a:rPr lang="en-GB" altLang="ja-JP" dirty="0" smtClean="0"/>
              <a:t>WIs</a:t>
            </a:r>
            <a:endParaRPr lang="en-US" dirty="0"/>
          </a:p>
        </p:txBody>
      </p:sp>
      <p:graphicFrame>
        <p:nvGraphicFramePr>
          <p:cNvPr id="4" name="Table 1"/>
          <p:cNvGraphicFramePr>
            <a:graphicFrameLocks noGrp="1"/>
          </p:cNvGraphicFramePr>
          <p:nvPr>
            <p:extLst>
              <p:ext uri="{D42A27DB-BD31-4B8C-83A1-F6EECF244321}">
                <p14:modId xmlns:p14="http://schemas.microsoft.com/office/powerpoint/2010/main" val="2478437193"/>
              </p:ext>
            </p:extLst>
          </p:nvPr>
        </p:nvGraphicFramePr>
        <p:xfrm>
          <a:off x="551171" y="1500429"/>
          <a:ext cx="11099297" cy="1188087"/>
        </p:xfrm>
        <a:graphic>
          <a:graphicData uri="http://schemas.openxmlformats.org/drawingml/2006/table">
            <a:tbl>
              <a:tblPr/>
              <a:tblGrid>
                <a:gridCol w="4932000">
                  <a:extLst>
                    <a:ext uri="{9D8B030D-6E8A-4147-A177-3AD203B41FA5}">
                      <a16:colId xmlns:a16="http://schemas.microsoft.com/office/drawing/2014/main" val="20000"/>
                    </a:ext>
                  </a:extLst>
                </a:gridCol>
                <a:gridCol w="564143">
                  <a:extLst>
                    <a:ext uri="{9D8B030D-6E8A-4147-A177-3AD203B41FA5}">
                      <a16:colId xmlns:a16="http://schemas.microsoft.com/office/drawing/2014/main" val="20001"/>
                    </a:ext>
                  </a:extLst>
                </a:gridCol>
                <a:gridCol w="1015458">
                  <a:extLst>
                    <a:ext uri="{9D8B030D-6E8A-4147-A177-3AD203B41FA5}">
                      <a16:colId xmlns:a16="http://schemas.microsoft.com/office/drawing/2014/main" val="20002"/>
                    </a:ext>
                  </a:extLst>
                </a:gridCol>
                <a:gridCol w="1015458">
                  <a:extLst>
                    <a:ext uri="{9D8B030D-6E8A-4147-A177-3AD203B41FA5}">
                      <a16:colId xmlns:a16="http://schemas.microsoft.com/office/drawing/2014/main" val="20003"/>
                    </a:ext>
                  </a:extLst>
                </a:gridCol>
                <a:gridCol w="1156494">
                  <a:extLst>
                    <a:ext uri="{9D8B030D-6E8A-4147-A177-3AD203B41FA5}">
                      <a16:colId xmlns:a16="http://schemas.microsoft.com/office/drawing/2014/main" val="20004"/>
                    </a:ext>
                  </a:extLst>
                </a:gridCol>
                <a:gridCol w="1156494">
                  <a:extLst>
                    <a:ext uri="{9D8B030D-6E8A-4147-A177-3AD203B41FA5}">
                      <a16:colId xmlns:a16="http://schemas.microsoft.com/office/drawing/2014/main" val="20005"/>
                    </a:ext>
                  </a:extLst>
                </a:gridCol>
                <a:gridCol w="1259250">
                  <a:extLst>
                    <a:ext uri="{9D8B030D-6E8A-4147-A177-3AD203B41FA5}">
                      <a16:colId xmlns:a16="http://schemas.microsoft.com/office/drawing/2014/main" val="20006"/>
                    </a:ext>
                  </a:extLst>
                </a:gridCol>
              </a:tblGrid>
              <a:tr h="456961">
                <a:tc rowSpan="2">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200" b="1" i="0" u="none" strike="noStrike" cap="none" normalizeH="0" baseline="0" dirty="0">
                          <a:ln>
                            <a:noFill/>
                          </a:ln>
                          <a:solidFill>
                            <a:schemeClr val="tx1"/>
                          </a:solidFill>
                          <a:effectLst/>
                          <a:latin typeface="Arial" charset="0"/>
                          <a:ea typeface="ＭＳ Ｐゴシック" charset="-128"/>
                        </a:rPr>
                        <a:t>Title</a:t>
                      </a:r>
                      <a:endParaRPr kumimoji="0" lang="en-GB" altLang="ja-JP" sz="1200" b="0" i="0" u="none" strike="noStrike" cap="none" normalizeH="0" baseline="0" dirty="0">
                        <a:ln>
                          <a:noFill/>
                        </a:ln>
                        <a:solidFill>
                          <a:schemeClr val="tx1"/>
                        </a:solidFill>
                        <a:effectLst/>
                        <a:latin typeface="Arial" charset="0"/>
                        <a:ea typeface="ＭＳ Ｐゴシック" charset="-128"/>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rowSpan="2">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200" b="1" i="0" u="none" strike="noStrike" cap="none" normalizeH="0" baseline="0" dirty="0">
                          <a:ln>
                            <a:noFill/>
                          </a:ln>
                          <a:solidFill>
                            <a:schemeClr val="tx1"/>
                          </a:solidFill>
                          <a:effectLst/>
                          <a:latin typeface="Arial" charset="0"/>
                          <a:ea typeface="ＭＳ Ｐゴシック" charset="-128"/>
                        </a:rPr>
                        <a:t> </a:t>
                      </a:r>
                      <a:endParaRPr kumimoji="0" lang="ja-JP" altLang="en-GB" sz="1200" b="0" i="0" u="none" strike="noStrike" cap="none" normalizeH="0" baseline="0" dirty="0">
                        <a:ln>
                          <a:noFill/>
                        </a:ln>
                        <a:solidFill>
                          <a:schemeClr val="tx1"/>
                        </a:solidFill>
                        <a:effectLst/>
                        <a:latin typeface="Arial" charset="0"/>
                        <a:ea typeface="ＭＳ Ｐゴシック" charset="-128"/>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gridSpan="2">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1" i="0" u="none" strike="noStrike" cap="none" normalizeH="0" baseline="0" dirty="0">
                          <a:ln>
                            <a:noFill/>
                          </a:ln>
                          <a:solidFill>
                            <a:schemeClr val="tx1"/>
                          </a:solidFill>
                          <a:effectLst/>
                          <a:latin typeface="Arial" charset="0"/>
                          <a:ea typeface="ＭＳ Ｐゴシック" charset="-128"/>
                        </a:rPr>
                        <a:t>Completed?</a:t>
                      </a:r>
                      <a:endParaRPr kumimoji="0" lang="en-GB" altLang="ja-JP" sz="1200" b="0" i="0" u="none" strike="noStrike" cap="none" normalizeH="0" baseline="0" dirty="0">
                        <a:ln>
                          <a:noFill/>
                        </a:ln>
                        <a:solidFill>
                          <a:schemeClr val="tx1"/>
                        </a:solidFill>
                        <a:effectLst/>
                        <a:latin typeface="Arial" charset="0"/>
                        <a:ea typeface="ＭＳ Ｐゴシック" charset="-128"/>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hMerge="1">
                  <a:txBody>
                    <a:bodyPr/>
                    <a:lstStyle/>
                    <a:p>
                      <a:endParaRPr kumimoji="1" lang="ja-JP" altLang="en-US"/>
                    </a:p>
                  </a:txBody>
                  <a:tcPr/>
                </a:tc>
                <a:tc gridSpan="2">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1" i="0" u="none" strike="noStrike" cap="none" normalizeH="0" baseline="0" dirty="0">
                          <a:ln>
                            <a:noFill/>
                          </a:ln>
                          <a:solidFill>
                            <a:schemeClr val="tx1"/>
                          </a:solidFill>
                          <a:effectLst/>
                          <a:latin typeface="Arial" charset="0"/>
                          <a:ea typeface="ＭＳ Ｐゴシック" charset="-128"/>
                        </a:rPr>
                        <a:t>Target completion date</a:t>
                      </a:r>
                      <a:endParaRPr kumimoji="0" lang="en-GB" altLang="ja-JP" sz="1200" b="0" i="0" u="none" strike="noStrike" cap="none" normalizeH="0" baseline="0" dirty="0">
                        <a:ln>
                          <a:noFill/>
                        </a:ln>
                        <a:solidFill>
                          <a:schemeClr val="tx1"/>
                        </a:solidFill>
                        <a:effectLst/>
                        <a:latin typeface="Arial" charset="0"/>
                        <a:ea typeface="ＭＳ Ｐゴシック" charset="-128"/>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hMerge="1">
                  <a:txBody>
                    <a:bodyPr/>
                    <a:lstStyle/>
                    <a:p>
                      <a:endParaRPr kumimoji="1" lang="ja-JP" altLang="en-US"/>
                    </a:p>
                  </a:txBody>
                  <a:tcPr/>
                </a:tc>
                <a:tc rowSpan="2">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200" b="1" i="0" u="none" strike="noStrike" cap="none" normalizeH="0" baseline="0" dirty="0">
                          <a:ln>
                            <a:noFill/>
                          </a:ln>
                          <a:solidFill>
                            <a:schemeClr val="tx1"/>
                          </a:solidFill>
                          <a:effectLst/>
                          <a:latin typeface="Arial" charset="0"/>
                          <a:ea typeface="ＭＳ Ｐゴシック" charset="-128"/>
                        </a:rPr>
                        <a:t>SR</a:t>
                      </a:r>
                      <a:endParaRPr kumimoji="0" lang="en-GB" altLang="ja-JP" sz="1200" b="0" i="0" u="none" strike="noStrike" cap="none" normalizeH="0" baseline="0" dirty="0">
                        <a:ln>
                          <a:noFill/>
                        </a:ln>
                        <a:solidFill>
                          <a:schemeClr val="tx1"/>
                        </a:solidFill>
                        <a:effectLst/>
                        <a:latin typeface="Arial" charset="0"/>
                        <a:ea typeface="ＭＳ Ｐゴシック" charset="-128"/>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74082">
                <a:tc vMerge="1">
                  <a:txBody>
                    <a:bodyPr/>
                    <a:lstStyle/>
                    <a:p>
                      <a:endParaRPr kumimoji="1" lang="ja-JP" altLang="en-US"/>
                    </a:p>
                  </a:txBody>
                  <a:tcPr/>
                </a:tc>
                <a:tc vMerge="1">
                  <a:txBody>
                    <a:bodyPr/>
                    <a:lstStyle/>
                    <a:p>
                      <a:endParaRPr kumimoji="1" lang="ja-JP" altLang="en-US"/>
                    </a:p>
                  </a:txBody>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1" i="0" u="none" strike="noStrike" cap="none" normalizeH="0" baseline="0" dirty="0">
                          <a:ln>
                            <a:noFill/>
                          </a:ln>
                          <a:solidFill>
                            <a:schemeClr val="tx1"/>
                          </a:solidFill>
                          <a:effectLst/>
                          <a:latin typeface="Arial" charset="0"/>
                          <a:ea typeface="ＭＳ Ｐゴシック" charset="-128"/>
                        </a:rPr>
                        <a:t>RAN1</a:t>
                      </a:r>
                      <a:endParaRPr kumimoji="0" lang="en-GB" altLang="ja-JP" sz="1200" b="0" i="0" u="none" strike="noStrike" cap="none" normalizeH="0" baseline="0" dirty="0">
                        <a:ln>
                          <a:noFill/>
                        </a:ln>
                        <a:solidFill>
                          <a:schemeClr val="tx1"/>
                        </a:solidFill>
                        <a:effectLst/>
                        <a:latin typeface="Arial" charset="0"/>
                        <a:ea typeface="ＭＳ Ｐゴシック" charset="-128"/>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1" i="0" u="none" strike="noStrike" cap="none" normalizeH="0" baseline="0">
                          <a:ln>
                            <a:noFill/>
                          </a:ln>
                          <a:solidFill>
                            <a:schemeClr val="tx1"/>
                          </a:solidFill>
                          <a:effectLst/>
                          <a:latin typeface="Arial" charset="0"/>
                          <a:ea typeface="ＭＳ Ｐゴシック" charset="-128"/>
                        </a:rPr>
                        <a:t>Overall</a:t>
                      </a:r>
                      <a:endParaRPr kumimoji="0" lang="en-GB" altLang="ja-JP" sz="1200" b="0" i="0" u="none" strike="noStrike" cap="none" normalizeH="0" baseline="0">
                        <a:ln>
                          <a:noFill/>
                        </a:ln>
                        <a:solidFill>
                          <a:schemeClr val="tx1"/>
                        </a:solidFill>
                        <a:effectLst/>
                        <a:latin typeface="Arial" charset="0"/>
                        <a:ea typeface="ＭＳ Ｐゴシック" charset="-128"/>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1" i="0" u="none" strike="noStrike" cap="none" normalizeH="0" baseline="0">
                          <a:ln>
                            <a:noFill/>
                          </a:ln>
                          <a:solidFill>
                            <a:schemeClr val="tx1"/>
                          </a:solidFill>
                          <a:effectLst/>
                          <a:latin typeface="Arial" charset="0"/>
                          <a:ea typeface="ＭＳ Ｐゴシック" charset="-128"/>
                        </a:rPr>
                        <a:t>Agreed</a:t>
                      </a:r>
                      <a:endParaRPr kumimoji="0" lang="en-GB" altLang="ja-JP" sz="1200" b="0" i="0" u="none" strike="noStrike" cap="none" normalizeH="0" baseline="0">
                        <a:ln>
                          <a:noFill/>
                        </a:ln>
                        <a:solidFill>
                          <a:schemeClr val="tx1"/>
                        </a:solidFill>
                        <a:effectLst/>
                        <a:latin typeface="Arial" charset="0"/>
                        <a:ea typeface="ＭＳ Ｐゴシック" charset="-128"/>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1" i="0" u="none" strike="noStrike" cap="none" normalizeH="0" baseline="0" dirty="0">
                          <a:ln>
                            <a:noFill/>
                          </a:ln>
                          <a:solidFill>
                            <a:schemeClr val="tx1"/>
                          </a:solidFill>
                          <a:effectLst/>
                          <a:latin typeface="Arial" charset="0"/>
                          <a:ea typeface="ＭＳ Ｐゴシック" charset="-128"/>
                        </a:rPr>
                        <a:t>Proposed</a:t>
                      </a:r>
                      <a:endParaRPr kumimoji="0" lang="en-GB" altLang="ja-JP" sz="1200" b="0" i="0" u="none" strike="noStrike" cap="none" normalizeH="0" baseline="0" dirty="0">
                        <a:ln>
                          <a:noFill/>
                        </a:ln>
                        <a:solidFill>
                          <a:schemeClr val="tx1"/>
                        </a:solidFill>
                        <a:effectLst/>
                        <a:latin typeface="Arial" charset="0"/>
                        <a:ea typeface="ＭＳ Ｐゴシック" charset="-128"/>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vMerge="1">
                  <a:txBody>
                    <a:bodyPr/>
                    <a:lstStyle/>
                    <a:p>
                      <a:endParaRPr kumimoji="1" lang="ja-JP" altLang="en-US"/>
                    </a:p>
                  </a:txBody>
                  <a:tcPr/>
                </a:tc>
                <a:extLst>
                  <a:ext uri="{0D108BD9-81ED-4DB2-BD59-A6C34878D82A}">
                    <a16:rowId xmlns:a16="http://schemas.microsoft.com/office/drawing/2014/main" val="10001"/>
                  </a:ext>
                </a:extLst>
              </a:tr>
              <a:tr h="274082">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smtClean="0">
                          <a:solidFill>
                            <a:schemeClr val="tx1"/>
                          </a:solidFill>
                          <a:effectLst/>
                          <a:latin typeface="Arial" panose="020B0604020202020204" pitchFamily="34" charset="0"/>
                          <a:ea typeface="맑은 고딕" panose="020B0503020000020004" pitchFamily="34" charset="-127"/>
                        </a:rPr>
                        <a:t>(RAN2-led) </a:t>
                      </a:r>
                      <a:r>
                        <a:rPr lang="en-US" sz="1200" b="0" i="0" u="none" strike="noStrike" dirty="0" err="1" smtClean="0">
                          <a:solidFill>
                            <a:schemeClr val="tx1"/>
                          </a:solidFill>
                          <a:effectLst/>
                          <a:latin typeface="Arial" panose="020B0604020202020204" pitchFamily="34" charset="0"/>
                          <a:ea typeface="맑은 고딕" panose="020B0503020000020004" pitchFamily="34" charset="-127"/>
                        </a:rPr>
                        <a:t>IoT</a:t>
                      </a:r>
                      <a:r>
                        <a:rPr lang="en-US" sz="1200" b="0" i="0" u="none" strike="noStrike" dirty="0" smtClean="0">
                          <a:solidFill>
                            <a:schemeClr val="tx1"/>
                          </a:solidFill>
                          <a:effectLst/>
                          <a:latin typeface="Arial" panose="020B0604020202020204" pitchFamily="34" charset="0"/>
                          <a:ea typeface="맑은 고딕" panose="020B0503020000020004" pitchFamily="34" charset="-127"/>
                        </a:rPr>
                        <a:t> (Internet of Things) NTN (non-terrestrial network) enhancements</a:t>
                      </a:r>
                      <a:endParaRPr lang="en-US" sz="1200" b="0" i="0" u="none" strike="noStrike" dirty="0">
                        <a:solidFill>
                          <a:schemeClr val="tx1"/>
                        </a:solidFill>
                        <a:effectLst/>
                        <a:latin typeface="Arial" panose="020B0604020202020204" pitchFamily="34" charset="0"/>
                        <a:ea typeface="맑은 고딕" panose="020B0503020000020004" pitchFamily="34" charset="-127"/>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ＭＳ Ｐゴシック" charset="-128"/>
                        </a:rPr>
                        <a:t>WI</a:t>
                      </a:r>
                      <a:endParaRPr kumimoji="0" lang="en-GB" altLang="ja-JP" sz="1200" b="0" i="0" u="none" strike="noStrike" cap="none" normalizeH="0" baseline="0" dirty="0">
                        <a:ln>
                          <a:noFill/>
                        </a:ln>
                        <a:solidFill>
                          <a:schemeClr val="tx1"/>
                        </a:solidFill>
                        <a:effectLst/>
                        <a:latin typeface="Arial" charset="0"/>
                        <a:ea typeface="ＭＳ Ｐゴシック" charset="-128"/>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0" i="0" u="none" strike="noStrike" kern="1200" cap="none" spc="0" normalizeH="0" baseline="0" noProof="0" dirty="0" smtClean="0">
                          <a:ln>
                            <a:noFill/>
                          </a:ln>
                          <a:solidFill>
                            <a:srgbClr val="000000"/>
                          </a:solidFill>
                          <a:effectLst/>
                          <a:uLnTx/>
                          <a:uFillTx/>
                          <a:latin typeface="Arial" charset="0"/>
                          <a:ea typeface="ＭＳ Ｐゴシック" charset="-128"/>
                          <a:cs typeface="+mn-cs"/>
                        </a:rPr>
                        <a:t>No</a:t>
                      </a:r>
                      <a:endParaRPr kumimoji="0" lang="ja-JP" alt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0" i="0" u="none" strike="noStrike" kern="1200" cap="none" spc="0" normalizeH="0" baseline="0" noProof="0" dirty="0" smtClean="0">
                          <a:ln>
                            <a:noFill/>
                          </a:ln>
                          <a:solidFill>
                            <a:srgbClr val="000000"/>
                          </a:solidFill>
                          <a:effectLst/>
                          <a:uLnTx/>
                          <a:uFillTx/>
                          <a:latin typeface="Arial" charset="0"/>
                          <a:ea typeface="ＭＳ Ｐゴシック" charset="-128"/>
                          <a:cs typeface="+mn-cs"/>
                        </a:rPr>
                        <a:t>No</a:t>
                      </a:r>
                      <a:endParaRPr kumimoji="0" lang="ja-JP" alt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0" i="0" u="none" strike="noStrike" kern="1200" cap="none" spc="0" normalizeH="0" baseline="0" noProof="0" dirty="0" smtClean="0">
                          <a:ln>
                            <a:noFill/>
                          </a:ln>
                          <a:solidFill>
                            <a:srgbClr val="000000"/>
                          </a:solidFill>
                          <a:effectLst/>
                          <a:uLnTx/>
                          <a:uFillTx/>
                          <a:latin typeface="Arial" charset="0"/>
                          <a:ea typeface="ＭＳ Ｐゴシック" charset="-128"/>
                          <a:cs typeface="+mn-cs"/>
                        </a:rPr>
                        <a:t>RAN#101</a:t>
                      </a:r>
                      <a:endParaRPr kumimoji="0" lang="ja-JP" alt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0" i="0" u="none" strike="noStrike" kern="1200" cap="none" spc="0" normalizeH="0" baseline="0" noProof="0" dirty="0" smtClean="0">
                          <a:ln>
                            <a:noFill/>
                          </a:ln>
                          <a:solidFill>
                            <a:srgbClr val="000000"/>
                          </a:solidFill>
                          <a:effectLst/>
                          <a:uLnTx/>
                          <a:uFillTx/>
                          <a:latin typeface="Arial" charset="0"/>
                          <a:ea typeface="ＭＳ Ｐゴシック" charset="-128"/>
                          <a:cs typeface="+mn-cs"/>
                        </a:rPr>
                        <a:t>RAN#101</a:t>
                      </a:r>
                      <a:endParaRPr kumimoji="0" lang="ja-JP" alt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smtClean="0">
                          <a:ln>
                            <a:noFill/>
                          </a:ln>
                          <a:solidFill>
                            <a:srgbClr val="000000"/>
                          </a:solidFill>
                          <a:effectLst/>
                          <a:uLnTx/>
                          <a:uFillTx/>
                          <a:latin typeface="Arial" charset="0"/>
                          <a:ea typeface="ＭＳ Ｐゴシック" charset="-128"/>
                          <a:cs typeface="+mn-cs"/>
                        </a:rPr>
                        <a:t>RP-231309</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graphicFrame>
        <p:nvGraphicFramePr>
          <p:cNvPr id="5" name="Group 778"/>
          <p:cNvGraphicFramePr>
            <a:graphicFrameLocks noGrp="1"/>
          </p:cNvGraphicFramePr>
          <p:nvPr>
            <p:extLst>
              <p:ext uri="{D42A27DB-BD31-4B8C-83A1-F6EECF244321}">
                <p14:modId xmlns:p14="http://schemas.microsoft.com/office/powerpoint/2010/main" val="3345849002"/>
              </p:ext>
            </p:extLst>
          </p:nvPr>
        </p:nvGraphicFramePr>
        <p:xfrm>
          <a:off x="9459583" y="3521834"/>
          <a:ext cx="2487613" cy="549276"/>
        </p:xfrm>
        <a:graphic>
          <a:graphicData uri="http://schemas.openxmlformats.org/drawingml/2006/table">
            <a:tbl>
              <a:tblPr/>
              <a:tblGrid>
                <a:gridCol w="787400">
                  <a:extLst>
                    <a:ext uri="{9D8B030D-6E8A-4147-A177-3AD203B41FA5}">
                      <a16:colId xmlns:a16="http://schemas.microsoft.com/office/drawing/2014/main" val="20000"/>
                    </a:ext>
                  </a:extLst>
                </a:gridCol>
                <a:gridCol w="1700213">
                  <a:extLst>
                    <a:ext uri="{9D8B030D-6E8A-4147-A177-3AD203B41FA5}">
                      <a16:colId xmlns:a16="http://schemas.microsoft.com/office/drawing/2014/main" val="20001"/>
                    </a:ext>
                  </a:extLst>
                </a:gridCol>
              </a:tblGrid>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ja-JP" altLang="en-US" sz="1200" b="0" i="0" u="none" strike="noStrike" cap="none" normalizeH="0" baseline="0" dirty="0">
                        <a:ln>
                          <a:noFill/>
                        </a:ln>
                        <a:solidFill>
                          <a:schemeClr val="tx1"/>
                        </a:solidFill>
                        <a:effectLst/>
                        <a:latin typeface="Arial" charset="0"/>
                        <a:ea typeface="ＭＳ Ｐゴシック"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Disputed</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rgbClr val="FF3300"/>
                          </a:solidFill>
                          <a:effectLst/>
                          <a:latin typeface="Arial" charset="0"/>
                          <a:ea typeface="ＭＳ Ｐゴシック" charset="-128"/>
                        </a:rPr>
                        <a:t>red</a:t>
                      </a: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Proposal for change</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133976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25176</TotalTime>
  <Words>2221</Words>
  <Application>Microsoft Office PowerPoint</Application>
  <PresentationFormat>와이드스크린</PresentationFormat>
  <Paragraphs>482</Paragraphs>
  <Slides>21</Slides>
  <Notes>0</Notes>
  <HiddenSlides>0</HiddenSlides>
  <MMClips>0</MMClips>
  <ScaleCrop>false</ScaleCrop>
  <HeadingPairs>
    <vt:vector size="6" baseType="variant">
      <vt:variant>
        <vt:lpstr>사용한 글꼴</vt:lpstr>
      </vt:variant>
      <vt:variant>
        <vt:i4>12</vt:i4>
      </vt:variant>
      <vt:variant>
        <vt:lpstr>테마</vt:lpstr>
      </vt:variant>
      <vt:variant>
        <vt:i4>1</vt:i4>
      </vt:variant>
      <vt:variant>
        <vt:lpstr>슬라이드 제목</vt:lpstr>
      </vt:variant>
      <vt:variant>
        <vt:i4>21</vt:i4>
      </vt:variant>
    </vt:vector>
  </HeadingPairs>
  <TitlesOfParts>
    <vt:vector size="34" baseType="lpstr">
      <vt:lpstr>微软雅黑</vt:lpstr>
      <vt:lpstr>ＭＳ ゴシック</vt:lpstr>
      <vt:lpstr>ＭＳ Ｐゴシック</vt:lpstr>
      <vt:lpstr>宋体</vt:lpstr>
      <vt:lpstr>굴림</vt:lpstr>
      <vt:lpstr>맑은 고딕</vt:lpstr>
      <vt:lpstr>Arial</vt:lpstr>
      <vt:lpstr>Arial Black</vt:lpstr>
      <vt:lpstr>Arial Narrow</vt:lpstr>
      <vt:lpstr>Calibri</vt:lpstr>
      <vt:lpstr>Times New Roman</vt:lpstr>
      <vt:lpstr>Wingdings</vt:lpstr>
      <vt:lpstr>3gpp</vt:lpstr>
      <vt:lpstr>Status Report RAN WG1</vt:lpstr>
      <vt:lpstr>Executive Summary</vt:lpstr>
      <vt:lpstr>Delegates in RAN1</vt:lpstr>
      <vt:lpstr>Tdocs submitted to RAN1</vt:lpstr>
      <vt:lpstr>Online sessions</vt:lpstr>
      <vt:lpstr>Offline sessions</vt:lpstr>
      <vt:lpstr>Other Information on RAN1 for 2023.Q1</vt:lpstr>
      <vt:lpstr>PowerPoint 프레젠테이션</vt:lpstr>
      <vt:lpstr>Overview of Rel-18 LTE WIs</vt:lpstr>
      <vt:lpstr>Rel-18 LTE Draft CRs, RRC Parameters, UE Features</vt:lpstr>
      <vt:lpstr>LTE Summary</vt:lpstr>
      <vt:lpstr>PowerPoint 프레젠테이션</vt:lpstr>
      <vt:lpstr>Overview of Rel-18 NR WI/SIs</vt:lpstr>
      <vt:lpstr>NR Summary: Maintenance</vt:lpstr>
      <vt:lpstr>NR Summary: Rel-18 Details (1/4)</vt:lpstr>
      <vt:lpstr>NR Summary: Rel-18 Details (2/4)</vt:lpstr>
      <vt:lpstr>NR Summary: Rel-18 Details (3/4)</vt:lpstr>
      <vt:lpstr>NR Summary: Rel-18 Details (4/4)</vt:lpstr>
      <vt:lpstr>Rel-18 NR Draft CRs, RRC Parameters, UE Features</vt:lpstr>
      <vt:lpstr>Future Meetings</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김윤선/표준연구팀(SR)/Master/삼성전자</cp:lastModifiedBy>
  <cp:revision>1019</cp:revision>
  <cp:lastPrinted>2016-09-15T08:31:00Z</cp:lastPrinted>
  <dcterms:created xsi:type="dcterms:W3CDTF">2009-11-27T05:15:00Z</dcterms:created>
  <dcterms:modified xsi:type="dcterms:W3CDTF">2023-06-07T03:52:35Z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