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6" r:id="rId12"/>
    <p:sldId id="271" r:id="rId13"/>
    <p:sldId id="272" r:id="rId14"/>
    <p:sldId id="269" r:id="rId15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07" autoAdjust="0"/>
  </p:normalViewPr>
  <p:slideViewPr>
    <p:cSldViewPr snapToGrid="0">
      <p:cViewPr>
        <p:scale>
          <a:sx n="66" d="100"/>
          <a:sy n="66" d="100"/>
        </p:scale>
        <p:origin x="-216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-3029" y="-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Adhocs\GERAN%20WG1%20Adhoc%233%20on%20FS_IoT_LC\Chairman%20tasks\Chairmans%20report\FS_IoT_LC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Sheet1!$C$4:$C$19</c:f>
              <c:strCache>
                <c:ptCount val="16"/>
                <c:pt idx="0">
                  <c:v>1.2 Approval of the agenda</c:v>
                </c:pt>
                <c:pt idx="1">
                  <c:v>1.3 LSs in</c:v>
                </c:pt>
                <c:pt idx="2">
                  <c:v>1.4.1 Simulaton assumptions</c:v>
                </c:pt>
                <c:pt idx="3">
                  <c:v>1.4.2.1 EC-GSM</c:v>
                </c:pt>
                <c:pt idx="4">
                  <c:v>1.4.2.2 N-GSM</c:v>
                </c:pt>
                <c:pt idx="5">
                  <c:v>1.4.2.3 NB M2M</c:v>
                </c:pt>
                <c:pt idx="6">
                  <c:v>1.4.2.4 NB OFDMA</c:v>
                </c:pt>
                <c:pt idx="7">
                  <c:v>1.4.2.5 NB CIoT</c:v>
                </c:pt>
                <c:pt idx="8">
                  <c:v>1.4.2.6 Cooperative UNB</c:v>
                </c:pt>
                <c:pt idx="9">
                  <c:v>1.4.2.7 Combined NB &amp; CSS</c:v>
                </c:pt>
                <c:pt idx="10">
                  <c:v>1.4.3 Other technical input</c:v>
                </c:pt>
                <c:pt idx="11">
                  <c:v>1.4.5 Update to TR</c:v>
                </c:pt>
                <c:pt idx="12">
                  <c:v>1.5 uPoD</c:v>
                </c:pt>
                <c:pt idx="13">
                  <c:v>1.6 G1 &amp; G2 joint session</c:v>
                </c:pt>
                <c:pt idx="14">
                  <c:v>1.7 LS out</c:v>
                </c:pt>
                <c:pt idx="15">
                  <c:v>1.8 Any other business</c:v>
                </c:pt>
              </c:strCache>
            </c:strRef>
          </c:cat>
          <c:val>
            <c:numRef>
              <c:f>Sheet1!$D$4:$D$19</c:f>
              <c:numCache>
                <c:formatCode>General</c:formatCode>
                <c:ptCount val="16"/>
                <c:pt idx="0">
                  <c:v>1</c:v>
                </c:pt>
                <c:pt idx="1">
                  <c:v>3</c:v>
                </c:pt>
                <c:pt idx="2">
                  <c:v>6</c:v>
                </c:pt>
                <c:pt idx="3">
                  <c:v>34</c:v>
                </c:pt>
                <c:pt idx="4">
                  <c:v>10</c:v>
                </c:pt>
                <c:pt idx="5">
                  <c:v>15</c:v>
                </c:pt>
                <c:pt idx="6">
                  <c:v>3</c:v>
                </c:pt>
                <c:pt idx="7">
                  <c:v>40</c:v>
                </c:pt>
                <c:pt idx="8">
                  <c:v>9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3</c:v>
                </c:pt>
                <c:pt idx="13">
                  <c:v>6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115776"/>
        <c:axId val="100525952"/>
      </c:barChart>
      <c:catAx>
        <c:axId val="591157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00525952"/>
        <c:crosses val="autoZero"/>
        <c:auto val="1"/>
        <c:lblAlgn val="ctr"/>
        <c:lblOffset val="100"/>
        <c:noMultiLvlLbl val="0"/>
      </c:catAx>
      <c:valAx>
        <c:axId val="10052595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591157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8/5/2015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8/5/2015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14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#67, Agenda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7.1.3.1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GP-150842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GP-150842: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GERAN1 Adhoc#3 on </a:t>
            </a:r>
            <a:r>
              <a:rPr lang="en-US" sz="3600" b="1" dirty="0" err="1" smtClean="0"/>
              <a:t>FS_IoT_LC</a:t>
            </a:r>
            <a:r>
              <a:rPr lang="en-US" sz="3600" b="1" dirty="0" smtClean="0"/>
              <a:t> </a:t>
            </a:r>
            <a:br>
              <a:rPr lang="en-US" sz="3600" b="1" dirty="0" smtClean="0"/>
            </a:br>
            <a:r>
              <a:rPr lang="en-US" sz="3600" b="1" dirty="0" smtClean="0"/>
              <a:t>&amp; Adhoc#1 on </a:t>
            </a:r>
            <a:r>
              <a:rPr lang="en-US" sz="3600" b="1" dirty="0" err="1" smtClean="0"/>
              <a:t>uPoD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/>
              <a:t>-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1394848" y="4165169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128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1.4.2.5 </a:t>
            </a:r>
            <a:r>
              <a:rPr lang="en-US" dirty="0"/>
              <a:t>Cooperative Ultra Narrow Band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</a:t>
            </a:r>
            <a:r>
              <a:rPr lang="en-US" dirty="0" smtClean="0"/>
              <a:t>on radio resource management, physical design, link layer aspects, capacity evaluation, battery life evaluation, latency evaluation, and a general description were</a:t>
            </a:r>
            <a:r>
              <a:rPr lang="en-US" dirty="0"/>
              <a:t> </a:t>
            </a:r>
            <a:r>
              <a:rPr lang="en-US" dirty="0" smtClean="0"/>
              <a:t>presented.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084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1.4.5 Updates to the technical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start of the meeting the TR 45.820 v1.3.1 (0340) was presented to show the latest status achieved after GERAN#66.</a:t>
            </a:r>
          </a:p>
          <a:p>
            <a:r>
              <a:rPr lang="en-US" dirty="0" smtClean="0"/>
              <a:t>A conclusion frame work was agreed (0628).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4342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1.5 </a:t>
            </a:r>
            <a:r>
              <a:rPr lang="en-US" dirty="0" err="1" smtClean="0"/>
              <a:t>uPoD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pCRs</a:t>
            </a:r>
            <a:r>
              <a:rPr lang="en-US" dirty="0"/>
              <a:t> to the TR </a:t>
            </a:r>
            <a:r>
              <a:rPr lang="en-US" dirty="0" smtClean="0"/>
              <a:t>45.869 on event-triggered neighbor cell measurements (0540), resolution of remaining FFS (0587) and a conclusion text (0464) were </a:t>
            </a:r>
            <a:r>
              <a:rPr lang="en-US" dirty="0"/>
              <a:t>all agreed.</a:t>
            </a:r>
          </a:p>
          <a:p>
            <a:r>
              <a:rPr lang="en-US" dirty="0" smtClean="0"/>
              <a:t>A new work item on </a:t>
            </a:r>
            <a:r>
              <a:rPr lang="en-US" dirty="0" err="1" smtClean="0"/>
              <a:t>eDRX</a:t>
            </a:r>
            <a:r>
              <a:rPr lang="en-US" dirty="0" smtClean="0"/>
              <a:t> was agreed (0624).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1.6 Joint G1 &amp; G2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new work item on </a:t>
            </a:r>
            <a:r>
              <a:rPr lang="en-US" dirty="0" err="1"/>
              <a:t>eDRX</a:t>
            </a:r>
            <a:r>
              <a:rPr lang="en-US" dirty="0"/>
              <a:t> was </a:t>
            </a:r>
            <a:r>
              <a:rPr lang="en-US" dirty="0" smtClean="0"/>
              <a:t>approved (0624).</a:t>
            </a:r>
          </a:p>
          <a:p>
            <a:r>
              <a:rPr lang="en-US" dirty="0"/>
              <a:t>A proposed conclusion of the SI (0569) and a related </a:t>
            </a:r>
            <a:r>
              <a:rPr lang="en-US" dirty="0" err="1"/>
              <a:t>pCR</a:t>
            </a:r>
            <a:r>
              <a:rPr lang="en-US" dirty="0"/>
              <a:t> (0570) </a:t>
            </a:r>
            <a:r>
              <a:rPr lang="en-US" dirty="0" smtClean="0"/>
              <a:t>for EC-GSM were </a:t>
            </a:r>
            <a:r>
              <a:rPr lang="en-US" dirty="0"/>
              <a:t>presented and </a:t>
            </a:r>
            <a:r>
              <a:rPr lang="en-US" dirty="0" smtClean="0"/>
              <a:t>noted.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A new work item on </a:t>
            </a:r>
            <a:r>
              <a:rPr lang="en-US" dirty="0" smtClean="0"/>
              <a:t>EC-GSM was presented and noted (0598). One company raised a formal objection on its approval.</a:t>
            </a:r>
          </a:p>
          <a:p>
            <a:r>
              <a:rPr lang="en-US" dirty="0"/>
              <a:t>A proposed conclusion of the SI (0594) and a related </a:t>
            </a:r>
            <a:r>
              <a:rPr lang="en-US" dirty="0" err="1"/>
              <a:t>pCR</a:t>
            </a:r>
            <a:r>
              <a:rPr lang="en-US" dirty="0"/>
              <a:t> (0627</a:t>
            </a:r>
            <a:r>
              <a:rPr lang="en-US" dirty="0" smtClean="0"/>
              <a:t>) for NB M2M </a:t>
            </a:r>
            <a:r>
              <a:rPr lang="en-US" dirty="0"/>
              <a:t>were </a:t>
            </a:r>
            <a:r>
              <a:rPr lang="en-US" dirty="0" smtClean="0"/>
              <a:t>withdrawn.</a:t>
            </a:r>
            <a:endParaRPr lang="en-US" dirty="0"/>
          </a:p>
          <a:p>
            <a:r>
              <a:rPr lang="en-US" dirty="0" smtClean="0"/>
              <a:t>A work plan was presented and a 13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err="1" smtClean="0"/>
              <a:t>telco</a:t>
            </a:r>
            <a:r>
              <a:rPr lang="en-US" dirty="0" smtClean="0"/>
              <a:t> was agreed (0599).</a:t>
            </a:r>
          </a:p>
          <a:p>
            <a:r>
              <a:rPr lang="en-US" dirty="0" smtClean="0"/>
              <a:t>A Draft WID for Clean slate, a potential meeting schedule for the normative work, architectural aspects of Clean slate, potential impacts from Clean slate on TSG SA &amp; CT were noted without presentation.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1113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14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</a:t>
            </a:r>
            <a:r>
              <a:rPr lang="fi-FI" altLang="zh-CN" sz="1400" dirty="0" smtClean="0"/>
              <a:t>GERAN1 </a:t>
            </a:r>
            <a:r>
              <a:rPr lang="fi-FI" altLang="zh-CN" sz="1400" dirty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07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3138970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  <a:br>
              <a:rPr lang="en-GB" dirty="0" smtClean="0"/>
            </a:br>
            <a:r>
              <a:rPr lang="en-GB" sz="2400" dirty="0" smtClean="0"/>
              <a:t>Incoming documents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03409" y="5514003"/>
            <a:ext cx="1898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132</a:t>
            </a:r>
          </a:p>
          <a:p>
            <a:r>
              <a:rPr lang="en-GB" sz="1800" b="1" dirty="0" smtClean="0"/>
              <a:t>Total: 238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28670007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1.3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LS on architecture for Clean Slate CIOT, from RAN (0385)</a:t>
            </a:r>
          </a:p>
          <a:p>
            <a:pPr lvl="1"/>
            <a:r>
              <a:rPr lang="en-GB" dirty="0" smtClean="0"/>
              <a:t>RAN asks SA to deliver </a:t>
            </a:r>
            <a:r>
              <a:rPr lang="en-GB" dirty="0"/>
              <a:t>significant progress on </a:t>
            </a:r>
            <a:r>
              <a:rPr lang="en-US" dirty="0" err="1"/>
              <a:t>FS_AE_CIoT</a:t>
            </a:r>
            <a:r>
              <a:rPr lang="en-GB" dirty="0"/>
              <a:t> by RAN #69, so that RAN can make a choice on the </a:t>
            </a:r>
            <a:r>
              <a:rPr lang="en-GB" dirty="0" smtClean="0"/>
              <a:t>Clean slate architecture </a:t>
            </a:r>
            <a:r>
              <a:rPr lang="en-GB" dirty="0"/>
              <a:t>in RAN #69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GERAN1 only </a:t>
            </a:r>
            <a:r>
              <a:rPr lang="en-GB" dirty="0" err="1" smtClean="0"/>
              <a:t>CC’d</a:t>
            </a:r>
            <a:r>
              <a:rPr lang="en-GB" dirty="0" smtClean="0"/>
              <a:t>.</a:t>
            </a:r>
          </a:p>
          <a:p>
            <a:r>
              <a:rPr lang="en-GB" dirty="0"/>
              <a:t>LS on </a:t>
            </a:r>
            <a:r>
              <a:rPr lang="en-GB" dirty="0" smtClean="0"/>
              <a:t>considerations for Clean Slate </a:t>
            </a:r>
            <a:r>
              <a:rPr lang="en-GB" dirty="0" err="1" smtClean="0"/>
              <a:t>CIoT</a:t>
            </a:r>
            <a:r>
              <a:rPr lang="en-GB" dirty="0" smtClean="0"/>
              <a:t>, </a:t>
            </a:r>
            <a:r>
              <a:rPr lang="en-GB" dirty="0"/>
              <a:t>from SA (</a:t>
            </a:r>
            <a:r>
              <a:rPr lang="en-GB" dirty="0" smtClean="0"/>
              <a:t>0386)</a:t>
            </a:r>
          </a:p>
          <a:p>
            <a:pPr lvl="1"/>
            <a:r>
              <a:rPr lang="en-GB" dirty="0" smtClean="0"/>
              <a:t>To </a:t>
            </a:r>
            <a:r>
              <a:rPr lang="en-GB" dirty="0"/>
              <a:t>ensure that the E-UTRAN/EPS based architecture is suitable for Clean </a:t>
            </a:r>
            <a:r>
              <a:rPr lang="en-GB" dirty="0" smtClean="0"/>
              <a:t>Slate Cellular IOT RAT, SA asks SA2 to progress work on </a:t>
            </a:r>
            <a:r>
              <a:rPr lang="en-GB" dirty="0" err="1" smtClean="0"/>
              <a:t>FS_AE_CIoT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LS not sent to GERAN1, but still presented for information.</a:t>
            </a:r>
            <a:endParaRPr lang="en-GB" dirty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372851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1.4.1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10929"/>
            <a:ext cx="8388350" cy="4830763"/>
          </a:xfrm>
        </p:spPr>
        <p:txBody>
          <a:bodyPr/>
          <a:lstStyle/>
          <a:p>
            <a:r>
              <a:rPr lang="en-US" dirty="0" smtClean="0"/>
              <a:t>Updated simulation assumptions for co-existence with GSM was agreed.</a:t>
            </a:r>
          </a:p>
          <a:p>
            <a:r>
              <a:rPr lang="en-US" dirty="0" smtClean="0"/>
              <a:t>Some open issues in the TR were resolved.</a:t>
            </a:r>
          </a:p>
          <a:p>
            <a:r>
              <a:rPr lang="en-US" dirty="0" smtClean="0"/>
              <a:t>An alternative metric proposed for system capacity simulations was noted.</a:t>
            </a:r>
          </a:p>
          <a:p>
            <a:endParaRPr lang="en-US" dirty="0" smtClean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879729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1.4.2.1 EC-GSM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00" y="1326828"/>
            <a:ext cx="8388350" cy="4830763"/>
          </a:xfrm>
        </p:spPr>
        <p:txBody>
          <a:bodyPr/>
          <a:lstStyle/>
          <a:p>
            <a:r>
              <a:rPr lang="en-US" sz="2000" dirty="0" smtClean="0"/>
              <a:t>Discussion papers on coherent transmission and reception, frequency tracking and  phase requirements, CCCH/D performance, </a:t>
            </a:r>
            <a:r>
              <a:rPr lang="en-US" sz="2000" dirty="0" err="1" smtClean="0"/>
              <a:t>multislot</a:t>
            </a:r>
            <a:r>
              <a:rPr lang="en-US" sz="2000" dirty="0" smtClean="0"/>
              <a:t> output power requirements, device complexity evaluations, random access system capacity, L2S modelling and EC-PDTCH system capacity were presented.</a:t>
            </a:r>
          </a:p>
          <a:p>
            <a:r>
              <a:rPr lang="en-US" sz="2000" dirty="0" err="1" smtClean="0"/>
              <a:t>pCRs</a:t>
            </a:r>
            <a:r>
              <a:rPr lang="en-US" sz="2000" dirty="0" smtClean="0"/>
              <a:t> to the TR 45.820 on </a:t>
            </a:r>
            <a:r>
              <a:rPr lang="en-US" sz="2000" dirty="0"/>
              <a:t>alternative EC-SCH design </a:t>
            </a:r>
            <a:r>
              <a:rPr lang="en-US" sz="2000" dirty="0" smtClean="0"/>
              <a:t>(0483), network synchronization (0530</a:t>
            </a:r>
            <a:r>
              <a:rPr lang="en-US" sz="2000" dirty="0"/>
              <a:t>), timing advance </a:t>
            </a:r>
            <a:r>
              <a:rPr lang="en-US" sz="2000" dirty="0" smtClean="0"/>
              <a:t>performance (0440), update of coverage performance (0561), </a:t>
            </a:r>
            <a:r>
              <a:rPr lang="en-US" sz="2000" dirty="0"/>
              <a:t>performance in mobility </a:t>
            </a:r>
            <a:r>
              <a:rPr lang="en-US" sz="2000" dirty="0" smtClean="0"/>
              <a:t>scenarios (0562), corrections and clarifications (0452, 0453, 0563), battery life performance (0596), latency performance  (0565), co-existence with GSM results (0568), enhanced AB based contention resolution (0584) were all agreed.</a:t>
            </a:r>
          </a:p>
          <a:p>
            <a:r>
              <a:rPr lang="en-US" sz="2000" dirty="0" smtClean="0"/>
              <a:t>A proposed conclusion of the SI (0496) and a related </a:t>
            </a:r>
            <a:r>
              <a:rPr lang="en-US" sz="2000" dirty="0" err="1" smtClean="0"/>
              <a:t>pCR</a:t>
            </a:r>
            <a:r>
              <a:rPr lang="en-US" sz="2000" dirty="0" smtClean="0"/>
              <a:t> (0497) together with a WID (0528) were presented and sent to the joint session.</a:t>
            </a:r>
          </a:p>
        </p:txBody>
      </p:sp>
    </p:spTree>
    <p:extLst>
      <p:ext uri="{BB962C8B-B14F-4D97-AF65-F5344CB8AC3E}">
        <p14:creationId xmlns:p14="http://schemas.microsoft.com/office/powerpoint/2010/main" val="22991800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1.4.2.2 N-GSM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N-GSM input on design and performance for N-SCH, N-BCCH, N-RACH, N-PCH </a:t>
            </a:r>
            <a:r>
              <a:rPr lang="en-US" dirty="0"/>
              <a:t>&amp;</a:t>
            </a:r>
            <a:r>
              <a:rPr lang="en-US" dirty="0" smtClean="0"/>
              <a:t> N-AGCH along with an analysis of the impact to legacy GSM/EDGE BTS presented.</a:t>
            </a:r>
          </a:p>
          <a:p>
            <a:r>
              <a:rPr lang="en-US" dirty="0" err="1"/>
              <a:t>pCRs</a:t>
            </a:r>
            <a:r>
              <a:rPr lang="en-US" dirty="0"/>
              <a:t> to the TR 45.820 </a:t>
            </a:r>
            <a:r>
              <a:rPr lang="en-US" dirty="0" smtClean="0"/>
              <a:t>on network synchronization (0620), random access (0506), N-GSM spectral properties (0502) and performance impact on legacy GPRS users (0621) were agreed.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475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1.4.2.3 Narrowband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on DL PAPR, impact to legacy BTS, coexistence with GSM, device complexity, FEC and Grant free multiple access were presented.</a:t>
            </a:r>
          </a:p>
          <a:p>
            <a:r>
              <a:rPr lang="en-US" dirty="0" err="1"/>
              <a:t>pCRs</a:t>
            </a:r>
            <a:r>
              <a:rPr lang="en-US" dirty="0"/>
              <a:t> to the TR 45.820 on </a:t>
            </a:r>
            <a:r>
              <a:rPr lang="en-US" dirty="0" smtClean="0"/>
              <a:t>mobility performance (0517), clarifications on measurements in system simulations (0614), simulation results of coexistence with UTRA/E-UTRA (0634, 0635) were agreed.</a:t>
            </a:r>
          </a:p>
          <a:p>
            <a:r>
              <a:rPr lang="en-US" dirty="0"/>
              <a:t>A </a:t>
            </a:r>
            <a:r>
              <a:rPr lang="en-US" dirty="0" smtClean="0"/>
              <a:t>proposed conclusion </a:t>
            </a:r>
            <a:r>
              <a:rPr lang="en-US" dirty="0"/>
              <a:t>of the SI (</a:t>
            </a:r>
            <a:r>
              <a:rPr lang="en-US" dirty="0" smtClean="0"/>
              <a:t>0594) </a:t>
            </a:r>
            <a:r>
              <a:rPr lang="en-US" dirty="0"/>
              <a:t>and a related </a:t>
            </a:r>
            <a:r>
              <a:rPr lang="en-US" dirty="0" err="1"/>
              <a:t>pCR</a:t>
            </a:r>
            <a:r>
              <a:rPr lang="en-US" dirty="0"/>
              <a:t> (</a:t>
            </a:r>
            <a:r>
              <a:rPr lang="en-US" dirty="0" smtClean="0"/>
              <a:t>0627) were sent </a:t>
            </a:r>
            <a:r>
              <a:rPr lang="en-US" dirty="0"/>
              <a:t>to the joint session.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3220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1.4.2.4 Narrowband OFDMA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on </a:t>
            </a:r>
            <a:r>
              <a:rPr lang="en-US" dirty="0" smtClean="0"/>
              <a:t>FEC and </a:t>
            </a:r>
            <a:r>
              <a:rPr lang="en-US" dirty="0"/>
              <a:t>Grant free multiple access were presented.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88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1.4.2.5 </a:t>
            </a:r>
            <a:r>
              <a:rPr lang="en-US" dirty="0"/>
              <a:t>Narrowband </a:t>
            </a:r>
            <a:r>
              <a:rPr lang="en-US" dirty="0" err="1" smtClean="0"/>
              <a:t>CIoT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</a:t>
            </a:r>
            <a:r>
              <a:rPr lang="en-US" dirty="0" smtClean="0"/>
              <a:t>on channel coding, coexistence evaluation methodology and results, device complexity, DL PAPR and impact to legacy BTS, PBCH &amp; RACH design, PDCCH structure, Grant free multiple access, L2S mappings, system simulations, cell selection &amp; reselection</a:t>
            </a:r>
            <a:r>
              <a:rPr lang="en-US" dirty="0"/>
              <a:t> </a:t>
            </a:r>
            <a:r>
              <a:rPr lang="en-US" dirty="0" smtClean="0"/>
              <a:t>were </a:t>
            </a:r>
            <a:r>
              <a:rPr lang="en-US" dirty="0"/>
              <a:t>presented.</a:t>
            </a:r>
          </a:p>
          <a:p>
            <a:r>
              <a:rPr lang="en-US" dirty="0" err="1"/>
              <a:t>pCRs</a:t>
            </a:r>
            <a:r>
              <a:rPr lang="en-US" dirty="0"/>
              <a:t> to the TR 45.820 on </a:t>
            </a:r>
            <a:r>
              <a:rPr lang="en-US" dirty="0" smtClean="0"/>
              <a:t>DL &amp; UL physical layer design (0582, 0572), receiver combining (0573), PSCH design &amp; performance (0578, 0495), UL &amp; DL coverage evaluation (0519, 0606), energy consumption evaluation (0608), latency evaluation (0610) and introduction (0577) were all </a:t>
            </a:r>
            <a:r>
              <a:rPr lang="en-US" dirty="0"/>
              <a:t>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097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30515</TotalTime>
  <Words>843</Words>
  <Application>Microsoft Office PowerPoint</Application>
  <PresentationFormat>On-screen Show (4:3)</PresentationFormat>
  <Paragraphs>58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GP-150842:  TSG GERAN1 Adhoc#3 on FS_IoT_LC  &amp; Adhoc#1 on uPoD - Chairman’s Report</vt:lpstr>
      <vt:lpstr>Document allocation Incoming documents</vt:lpstr>
      <vt:lpstr>1.3 Letters from other groups</vt:lpstr>
      <vt:lpstr>1.4.1 Simulation assumptions</vt:lpstr>
      <vt:lpstr>1.4.2.1 EC-GSM</vt:lpstr>
      <vt:lpstr>1.4.2.2 N-GSM</vt:lpstr>
      <vt:lpstr>1.4.2.3 Narrowband M2M</vt:lpstr>
      <vt:lpstr>1.4.2.4 Narrowband OFDMA</vt:lpstr>
      <vt:lpstr>1.4.2.5 Narrowband CIoT</vt:lpstr>
      <vt:lpstr>1.4.2.5 Cooperative Ultra Narrow Band</vt:lpstr>
      <vt:lpstr>1.4.5 Updates to the technical report</vt:lpstr>
      <vt:lpstr>1.5 uPoD </vt:lpstr>
      <vt:lpstr>1.6 Joint G1 &amp; G2 session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1035</cp:revision>
  <dcterms:created xsi:type="dcterms:W3CDTF">2008-08-30T09:32:10Z</dcterms:created>
  <dcterms:modified xsi:type="dcterms:W3CDTF">2015-08-05T09:39:03Z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