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327" r:id="rId2"/>
    <p:sldId id="328" r:id="rId3"/>
    <p:sldId id="320" r:id="rId4"/>
    <p:sldId id="318" r:id="rId5"/>
    <p:sldId id="319" r:id="rId6"/>
    <p:sldId id="310" r:id="rId7"/>
    <p:sldId id="321" r:id="rId8"/>
    <p:sldId id="322" r:id="rId9"/>
    <p:sldId id="323" r:id="rId10"/>
    <p:sldId id="353" r:id="rId11"/>
    <p:sldId id="326" r:id="rId12"/>
    <p:sldId id="325" r:id="rId13"/>
    <p:sldId id="324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2" r:id="rId28"/>
    <p:sldId id="343" r:id="rId29"/>
    <p:sldId id="346" r:id="rId30"/>
    <p:sldId id="347" r:id="rId31"/>
    <p:sldId id="350" r:id="rId32"/>
    <p:sldId id="352" r:id="rId33"/>
    <p:sldId id="35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CC4FF"/>
    <a:srgbClr val="05D328"/>
    <a:srgbClr val="04BAD5"/>
    <a:srgbClr val="59FF57"/>
    <a:srgbClr val="81E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中間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中間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淡色 2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90" d="100"/>
          <a:sy n="90" d="100"/>
        </p:scale>
        <p:origin x="-744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922B8E-D7C6-1141-9DB2-E6A214046FB3}" type="datetimeFigureOut">
              <a:rPr kumimoji="1" lang="ja-JP" altLang="en-US" smtClean="0"/>
              <a:t>17/11/17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7BB3-1323-5145-BEC9-6937548607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582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30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02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700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11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84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44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65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838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50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619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71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BAD26-9966-4F14-972C-BE09BC832D04}" type="datetimeFigureOut">
              <a:rPr lang="en-US" smtClean="0"/>
              <a:t>17/11/17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80E979-1C53-4A06-BD38-5A3C16243E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1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5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5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4.png"/><Relationship Id="rId5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2.jpeg"/><Relationship Id="rId5" Type="http://schemas.openxmlformats.org/officeDocument/2006/relationships/image" Target="../media/image1.wmf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1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draft-filsfils-spring-srv6-network-programming" TargetMode="External"/><Relationship Id="rId4" Type="http://schemas.openxmlformats.org/officeDocument/2006/relationships/hyperlink" Target="https://tools.ietf.org/html/draft-ietf-dmm-fpc-cpdp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tools.ietf.org/html/draft-ietf-6man-segment-routing-header-06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3" Type="http://schemas.openxmlformats.org/officeDocument/2006/relationships/hyperlink" Target="https://www.ngmn.org/uploads/media/141222_NGMN-Executive_Version_of_the_5G_White_Paper_v1_0.pd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.png"/><Relationship Id="rId5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en-US" altLang="ja-JP" dirty="0" smtClean="0"/>
              <a:t>Updates </a:t>
            </a:r>
            <a:br>
              <a:rPr kumimoji="1" lang="en-US" altLang="ja-JP" dirty="0" smtClean="0"/>
            </a:br>
            <a:r>
              <a:rPr kumimoji="1" lang="en-US" altLang="ja-JP" dirty="0" smtClean="0"/>
              <a:t>for</a:t>
            </a:r>
            <a:r>
              <a:rPr kumimoji="1" lang="en-US" altLang="ja-JP" dirty="0"/>
              <a:t/>
            </a:r>
            <a:br>
              <a:rPr kumimoji="1" lang="en-US" altLang="ja-JP" dirty="0"/>
            </a:br>
            <a:r>
              <a:rPr kumimoji="1" lang="en-US" altLang="ja-JP" dirty="0" smtClean="0"/>
              <a:t>SRv6 </a:t>
            </a:r>
            <a:r>
              <a:rPr kumimoji="1" lang="en-US" altLang="ja-JP" dirty="0" smtClean="0"/>
              <a:t>for Mobile User-Plane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draft-matsushima-spring-dmm-srv6-mobile-uplane</a:t>
            </a:r>
            <a:r>
              <a:rPr kumimoji="1" lang="en-US" altLang="ja-JP" sz="2600" b="1" dirty="0" smtClean="0">
                <a:solidFill>
                  <a:srgbClr val="0000FF"/>
                </a:solidFill>
              </a:rPr>
              <a:t>-03</a:t>
            </a:r>
            <a:endParaRPr kumimoji="1" lang="en-US" altLang="ja-JP" b="1" dirty="0" smtClean="0">
              <a:solidFill>
                <a:srgbClr val="0000FF"/>
              </a:solidFill>
            </a:endParaRPr>
          </a:p>
          <a:p>
            <a:endParaRPr kumimoji="1" lang="en-US" altLang="ja-JP" dirty="0" smtClean="0"/>
          </a:p>
          <a:p>
            <a:r>
              <a:rPr kumimoji="1" lang="ja-JP" altLang="ja-JP" dirty="0" smtClean="0"/>
              <a:t>C</a:t>
            </a:r>
            <a:r>
              <a:rPr kumimoji="1" lang="en-US" altLang="ja-JP" dirty="0" smtClean="0"/>
              <a:t>T4#81</a:t>
            </a:r>
            <a:endParaRPr kumimoji="1" lang="en-US" altLang="ja-JP" dirty="0"/>
          </a:p>
          <a:p>
            <a:r>
              <a:rPr kumimoji="1" lang="en-US" altLang="ja-JP" b="1" dirty="0" err="1" smtClean="0"/>
              <a:t>S.Matsushima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C.Filsfils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M.Kohno</a:t>
            </a:r>
            <a:r>
              <a:rPr kumimoji="1" lang="en-US" altLang="ja-JP" dirty="0" smtClean="0"/>
              <a:t>, </a:t>
            </a:r>
            <a:r>
              <a:rPr kumimoji="1" lang="en-US" altLang="ja-JP" dirty="0" err="1" smtClean="0"/>
              <a:t>D.Voyer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263251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Multiple UPFs in GTP-U Case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(1)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1780481" y="3792339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sp>
        <p:nvSpPr>
          <p:cNvPr id="348" name="テキスト ボックス 347"/>
          <p:cNvSpPr txBox="1"/>
          <p:nvPr/>
        </p:nvSpPr>
        <p:spPr>
          <a:xfrm>
            <a:off x="6991982" y="3424602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51" name="グループ化 55"/>
          <p:cNvGrpSpPr/>
          <p:nvPr/>
        </p:nvGrpSpPr>
        <p:grpSpPr>
          <a:xfrm>
            <a:off x="992064" y="5497347"/>
            <a:ext cx="365127" cy="469931"/>
            <a:chOff x="2951136" y="3903667"/>
            <a:chExt cx="730261" cy="876314"/>
          </a:xfrm>
        </p:grpSpPr>
        <p:sp>
          <p:nvSpPr>
            <p:cNvPr id="352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53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54" name="円/楕円 353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5" name="円/楕円 354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6" name="円/楕円 355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7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58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59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0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1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2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3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4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5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6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7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8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9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0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1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2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3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4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5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9" y="38002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2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704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971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9" name="図 46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263" y="3828917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3" name="テキスト ボックス 82"/>
          <p:cNvSpPr txBox="1"/>
          <p:nvPr/>
        </p:nvSpPr>
        <p:spPr>
          <a:xfrm>
            <a:off x="3069093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5679649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5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6" y="3016936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52" y="3826095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7" y="322860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306" y="4696159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テキスト ボックス 89"/>
          <p:cNvSpPr txBox="1"/>
          <p:nvPr/>
        </p:nvSpPr>
        <p:spPr>
          <a:xfrm>
            <a:off x="1717853" y="3382269"/>
            <a:ext cx="53014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gNB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9842427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11112425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441154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2380932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N3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416710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8491042" y="3605270"/>
            <a:ext cx="418835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0480711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3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82" y="4696158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円柱 7"/>
          <p:cNvSpPr/>
          <p:nvPr/>
        </p:nvSpPr>
        <p:spPr>
          <a:xfrm rot="16200000">
            <a:off x="2679702" y="34501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円柱 111"/>
          <p:cNvSpPr/>
          <p:nvPr/>
        </p:nvSpPr>
        <p:spPr>
          <a:xfrm rot="16200000">
            <a:off x="4511322" y="2710746"/>
            <a:ext cx="160868" cy="2511774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柱 116"/>
          <p:cNvSpPr/>
          <p:nvPr/>
        </p:nvSpPr>
        <p:spPr>
          <a:xfrm rot="16200000">
            <a:off x="6516510" y="3290714"/>
            <a:ext cx="146756" cy="1343371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2" name="円柱 121"/>
          <p:cNvSpPr/>
          <p:nvPr/>
        </p:nvSpPr>
        <p:spPr>
          <a:xfrm rot="16200000">
            <a:off x="8614832" y="2563988"/>
            <a:ext cx="172159" cy="2748848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7" name="円柱 126"/>
          <p:cNvSpPr/>
          <p:nvPr/>
        </p:nvSpPr>
        <p:spPr>
          <a:xfrm rot="16200000">
            <a:off x="10625668" y="3358445"/>
            <a:ext cx="155225" cy="114299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 flipH="1">
            <a:off x="3344335" y="1820333"/>
            <a:ext cx="2314221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7" name="図 14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04" y="5655134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48" name="テキスト ボックス 147"/>
          <p:cNvSpPr txBox="1"/>
          <p:nvPr/>
        </p:nvSpPr>
        <p:spPr>
          <a:xfrm>
            <a:off x="9188533" y="5738824"/>
            <a:ext cx="204234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Anchor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9" name="図 14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86" y="6270139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0" name="テキスト ボックス 149"/>
          <p:cNvSpPr txBox="1"/>
          <p:nvPr/>
        </p:nvSpPr>
        <p:spPr>
          <a:xfrm>
            <a:off x="9096520" y="6331490"/>
            <a:ext cx="2790809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function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72" name="曲線コネクタ 171"/>
          <p:cNvCxnSpPr/>
          <p:nvPr/>
        </p:nvCxnSpPr>
        <p:spPr>
          <a:xfrm rot="5400000">
            <a:off x="4861276" y="2857501"/>
            <a:ext cx="2271892" cy="225778"/>
          </a:xfrm>
          <a:prstGeom prst="curvedConnector3">
            <a:avLst>
              <a:gd name="adj1" fmla="val 64286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曲線コネクタ 186"/>
          <p:cNvCxnSpPr>
            <a:endCxn id="117" idx="3"/>
          </p:cNvCxnSpPr>
          <p:nvPr/>
        </p:nvCxnSpPr>
        <p:spPr>
          <a:xfrm rot="16200000" flipH="1">
            <a:off x="5784144" y="2484969"/>
            <a:ext cx="2113842" cy="841017"/>
          </a:xfrm>
          <a:prstGeom prst="curvedConnector4">
            <a:avLst>
              <a:gd name="adj1" fmla="val 43458"/>
              <a:gd name="adj2" fmla="val 57718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直線コネクタ 213"/>
          <p:cNvCxnSpPr>
            <a:endCxn id="122" idx="3"/>
          </p:cNvCxnSpPr>
          <p:nvPr/>
        </p:nvCxnSpPr>
        <p:spPr>
          <a:xfrm>
            <a:off x="7041444" y="1848556"/>
            <a:ext cx="3033892" cy="20898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>
            <a:endCxn id="127" idx="3"/>
          </p:cNvCxnSpPr>
          <p:nvPr/>
        </p:nvCxnSpPr>
        <p:spPr>
          <a:xfrm>
            <a:off x="8509000" y="1848556"/>
            <a:ext cx="2765780" cy="20813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5277557" y="1340556"/>
            <a:ext cx="3584222" cy="5644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56" name="フリーフォーム 155"/>
          <p:cNvSpPr/>
          <p:nvPr/>
        </p:nvSpPr>
        <p:spPr>
          <a:xfrm>
            <a:off x="1086556" y="3216828"/>
            <a:ext cx="10879666" cy="960062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0888" h="978781">
                <a:moveTo>
                  <a:pt x="0" y="861284"/>
                </a:moveTo>
                <a:cubicBezTo>
                  <a:pt x="289277" y="882450"/>
                  <a:pt x="578555" y="903617"/>
                  <a:pt x="1086555" y="889506"/>
                </a:cubicBezTo>
                <a:cubicBezTo>
                  <a:pt x="1594555" y="875395"/>
                  <a:pt x="2641130" y="924784"/>
                  <a:pt x="3048000" y="776617"/>
                </a:cubicBezTo>
                <a:cubicBezTo>
                  <a:pt x="3454870" y="628450"/>
                  <a:pt x="3292592" y="-20661"/>
                  <a:pt x="3527777" y="506"/>
                </a:cubicBezTo>
                <a:cubicBezTo>
                  <a:pt x="3762962" y="21673"/>
                  <a:pt x="3915833" y="762506"/>
                  <a:pt x="4459111" y="903617"/>
                </a:cubicBezTo>
                <a:cubicBezTo>
                  <a:pt x="5002389" y="1044728"/>
                  <a:pt x="6270037" y="964766"/>
                  <a:pt x="6787444" y="847173"/>
                </a:cubicBezTo>
                <a:cubicBezTo>
                  <a:pt x="7304851" y="729580"/>
                  <a:pt x="7236648" y="186303"/>
                  <a:pt x="7563555" y="198062"/>
                </a:cubicBezTo>
                <a:cubicBezTo>
                  <a:pt x="7890462" y="209821"/>
                  <a:pt x="8212666" y="807192"/>
                  <a:pt x="8748888" y="917729"/>
                </a:cubicBezTo>
                <a:cubicBezTo>
                  <a:pt x="9285110" y="1028266"/>
                  <a:pt x="10435166" y="868340"/>
                  <a:pt x="10780888" y="861284"/>
                </a:cubicBezTo>
              </a:path>
            </a:pathLst>
          </a:custGeom>
          <a:ln w="57150" cmpd="sng">
            <a:solidFill>
              <a:srgbClr val="7F7F7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2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17" y="5749977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テキスト ボックス 93"/>
          <p:cNvSpPr txBox="1"/>
          <p:nvPr/>
        </p:nvSpPr>
        <p:spPr>
          <a:xfrm>
            <a:off x="11651933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6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5" name="テキスト ボックス 94"/>
          <p:cNvSpPr txBox="1"/>
          <p:nvPr/>
        </p:nvSpPr>
        <p:spPr>
          <a:xfrm>
            <a:off x="6713694" y="5795268"/>
            <a:ext cx="174269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 or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SRv6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238329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Multiple UPFs in GTP-U Case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3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1780481" y="3792339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sp>
        <p:nvSpPr>
          <p:cNvPr id="348" name="テキスト ボックス 347"/>
          <p:cNvSpPr txBox="1"/>
          <p:nvPr/>
        </p:nvSpPr>
        <p:spPr>
          <a:xfrm>
            <a:off x="6991982" y="3424602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51" name="グループ化 55"/>
          <p:cNvGrpSpPr/>
          <p:nvPr/>
        </p:nvGrpSpPr>
        <p:grpSpPr>
          <a:xfrm>
            <a:off x="992064" y="5497347"/>
            <a:ext cx="365127" cy="469931"/>
            <a:chOff x="2951136" y="3903667"/>
            <a:chExt cx="730261" cy="876314"/>
          </a:xfrm>
        </p:grpSpPr>
        <p:sp>
          <p:nvSpPr>
            <p:cNvPr id="352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53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54" name="円/楕円 353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5" name="円/楕円 354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6" name="円/楕円 355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7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58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59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0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1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2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3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4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5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6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7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8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9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0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1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2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3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4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5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9" y="38002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2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704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971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9" name="図 46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263" y="3828917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3" name="テキスト ボックス 82"/>
          <p:cNvSpPr txBox="1"/>
          <p:nvPr/>
        </p:nvSpPr>
        <p:spPr>
          <a:xfrm>
            <a:off x="3069093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5679649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5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6" y="3016936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52" y="3826095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7" y="322860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306" y="4696159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テキスト ボックス 89"/>
          <p:cNvSpPr txBox="1"/>
          <p:nvPr/>
        </p:nvSpPr>
        <p:spPr>
          <a:xfrm>
            <a:off x="1717853" y="3382269"/>
            <a:ext cx="53014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gNB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9842427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11112425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441154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2380932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N3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416710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8491042" y="3605270"/>
            <a:ext cx="418835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0480711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3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82" y="4696158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円柱 7"/>
          <p:cNvSpPr/>
          <p:nvPr/>
        </p:nvSpPr>
        <p:spPr>
          <a:xfrm rot="16200000">
            <a:off x="2679702" y="34501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円柱 107"/>
          <p:cNvSpPr/>
          <p:nvPr/>
        </p:nvSpPr>
        <p:spPr>
          <a:xfrm rot="16200000">
            <a:off x="2676881" y="36025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円柱 108"/>
          <p:cNvSpPr/>
          <p:nvPr/>
        </p:nvSpPr>
        <p:spPr>
          <a:xfrm rot="16200000">
            <a:off x="2688171" y="3754968"/>
            <a:ext cx="135464" cy="103575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円柱 109"/>
          <p:cNvSpPr/>
          <p:nvPr/>
        </p:nvSpPr>
        <p:spPr>
          <a:xfrm rot="16200000">
            <a:off x="2685351" y="39073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柱 110"/>
          <p:cNvSpPr/>
          <p:nvPr/>
        </p:nvSpPr>
        <p:spPr>
          <a:xfrm rot="16200000">
            <a:off x="2696641" y="40597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円柱 111"/>
          <p:cNvSpPr/>
          <p:nvPr/>
        </p:nvSpPr>
        <p:spPr>
          <a:xfrm rot="16200000">
            <a:off x="4511322" y="2710746"/>
            <a:ext cx="160868" cy="2511774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3" name="円柱 112"/>
          <p:cNvSpPr/>
          <p:nvPr/>
        </p:nvSpPr>
        <p:spPr>
          <a:xfrm rot="16200000">
            <a:off x="4508503" y="2863143"/>
            <a:ext cx="160866" cy="251177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4" name="円柱 113"/>
          <p:cNvSpPr/>
          <p:nvPr/>
        </p:nvSpPr>
        <p:spPr>
          <a:xfrm rot="16200000">
            <a:off x="4519791" y="3015544"/>
            <a:ext cx="160864" cy="2511775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5" name="円柱 114"/>
          <p:cNvSpPr/>
          <p:nvPr/>
        </p:nvSpPr>
        <p:spPr>
          <a:xfrm rot="16200000">
            <a:off x="4516973" y="3167944"/>
            <a:ext cx="160864" cy="251177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6" name="円柱 115"/>
          <p:cNvSpPr/>
          <p:nvPr/>
        </p:nvSpPr>
        <p:spPr>
          <a:xfrm rot="16200000">
            <a:off x="4528262" y="3320345"/>
            <a:ext cx="160866" cy="251177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7" name="円柱 116"/>
          <p:cNvSpPr/>
          <p:nvPr/>
        </p:nvSpPr>
        <p:spPr>
          <a:xfrm rot="16200000">
            <a:off x="6516510" y="3290714"/>
            <a:ext cx="146756" cy="1343371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8" name="円柱 117"/>
          <p:cNvSpPr/>
          <p:nvPr/>
        </p:nvSpPr>
        <p:spPr>
          <a:xfrm rot="16200000">
            <a:off x="6513689" y="3443114"/>
            <a:ext cx="146756" cy="1343371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" name="円柱 118"/>
          <p:cNvSpPr/>
          <p:nvPr/>
        </p:nvSpPr>
        <p:spPr>
          <a:xfrm rot="16200000">
            <a:off x="6524980" y="3595513"/>
            <a:ext cx="146756" cy="1343374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" name="円柱 119"/>
          <p:cNvSpPr/>
          <p:nvPr/>
        </p:nvSpPr>
        <p:spPr>
          <a:xfrm rot="16200000">
            <a:off x="6522158" y="3747914"/>
            <a:ext cx="146756" cy="1343371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円柱 120"/>
          <p:cNvSpPr/>
          <p:nvPr/>
        </p:nvSpPr>
        <p:spPr>
          <a:xfrm rot="16200000">
            <a:off x="6533448" y="3900314"/>
            <a:ext cx="146756" cy="1343371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2" name="円柱 121"/>
          <p:cNvSpPr/>
          <p:nvPr/>
        </p:nvSpPr>
        <p:spPr>
          <a:xfrm rot="16200000">
            <a:off x="8614832" y="2563988"/>
            <a:ext cx="172159" cy="2748848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3" name="円柱 122"/>
          <p:cNvSpPr/>
          <p:nvPr/>
        </p:nvSpPr>
        <p:spPr>
          <a:xfrm rot="16200000">
            <a:off x="8612014" y="2716385"/>
            <a:ext cx="172157" cy="2748850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4" name="円柱 123"/>
          <p:cNvSpPr/>
          <p:nvPr/>
        </p:nvSpPr>
        <p:spPr>
          <a:xfrm rot="16200000">
            <a:off x="8623303" y="2868785"/>
            <a:ext cx="172157" cy="274884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5" name="円柱 124"/>
          <p:cNvSpPr/>
          <p:nvPr/>
        </p:nvSpPr>
        <p:spPr>
          <a:xfrm rot="16200000">
            <a:off x="8620485" y="3021184"/>
            <a:ext cx="172157" cy="2748852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6" name="円柱 125"/>
          <p:cNvSpPr/>
          <p:nvPr/>
        </p:nvSpPr>
        <p:spPr>
          <a:xfrm rot="16200000">
            <a:off x="8631773" y="3173586"/>
            <a:ext cx="172157" cy="2748850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7" name="円柱 126"/>
          <p:cNvSpPr/>
          <p:nvPr/>
        </p:nvSpPr>
        <p:spPr>
          <a:xfrm rot="16200000">
            <a:off x="10625668" y="3358445"/>
            <a:ext cx="155225" cy="114299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8" name="円柱 127"/>
          <p:cNvSpPr/>
          <p:nvPr/>
        </p:nvSpPr>
        <p:spPr>
          <a:xfrm rot="16200000">
            <a:off x="10622847" y="3510845"/>
            <a:ext cx="155225" cy="114299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9" name="円柱 128"/>
          <p:cNvSpPr/>
          <p:nvPr/>
        </p:nvSpPr>
        <p:spPr>
          <a:xfrm rot="16200000">
            <a:off x="10634137" y="3663245"/>
            <a:ext cx="155225" cy="114299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0" name="円柱 129"/>
          <p:cNvSpPr/>
          <p:nvPr/>
        </p:nvSpPr>
        <p:spPr>
          <a:xfrm rot="16200000">
            <a:off x="10631316" y="3815645"/>
            <a:ext cx="155225" cy="114299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1" name="円柱 130"/>
          <p:cNvSpPr/>
          <p:nvPr/>
        </p:nvSpPr>
        <p:spPr>
          <a:xfrm rot="16200000">
            <a:off x="10642606" y="3968045"/>
            <a:ext cx="155225" cy="114299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/>
          <p:cNvCxnSpPr/>
          <p:nvPr/>
        </p:nvCxnSpPr>
        <p:spPr>
          <a:xfrm flipH="1">
            <a:off x="3344335" y="1820333"/>
            <a:ext cx="2314221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/>
          <p:nvPr/>
        </p:nvCxnSpPr>
        <p:spPr>
          <a:xfrm flipH="1">
            <a:off x="3330223" y="1848556"/>
            <a:ext cx="2412999" cy="2300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/>
          <p:cNvCxnSpPr>
            <a:endCxn id="114" idx="0"/>
          </p:cNvCxnSpPr>
          <p:nvPr/>
        </p:nvCxnSpPr>
        <p:spPr>
          <a:xfrm flipH="1">
            <a:off x="3384552" y="1834444"/>
            <a:ext cx="2429226" cy="24369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>
            <a:endCxn id="115" idx="1"/>
          </p:cNvCxnSpPr>
          <p:nvPr/>
        </p:nvCxnSpPr>
        <p:spPr>
          <a:xfrm flipH="1">
            <a:off x="3341517" y="1806222"/>
            <a:ext cx="2585150" cy="26176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>
            <a:endCxn id="116" idx="0"/>
          </p:cNvCxnSpPr>
          <p:nvPr/>
        </p:nvCxnSpPr>
        <p:spPr>
          <a:xfrm flipH="1">
            <a:off x="3393024" y="1834444"/>
            <a:ext cx="2533643" cy="27417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7" name="図 14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04" y="5655134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48" name="テキスト ボックス 147"/>
          <p:cNvSpPr txBox="1"/>
          <p:nvPr/>
        </p:nvSpPr>
        <p:spPr>
          <a:xfrm>
            <a:off x="9188533" y="5738824"/>
            <a:ext cx="204234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Anchor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9" name="図 14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86" y="6270139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0" name="テキスト ボックス 149"/>
          <p:cNvSpPr txBox="1"/>
          <p:nvPr/>
        </p:nvSpPr>
        <p:spPr>
          <a:xfrm>
            <a:off x="9096520" y="6331490"/>
            <a:ext cx="2790809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function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4" name="曲線コネクタ 33"/>
          <p:cNvCxnSpPr>
            <a:endCxn id="112" idx="3"/>
          </p:cNvCxnSpPr>
          <p:nvPr/>
        </p:nvCxnSpPr>
        <p:spPr>
          <a:xfrm rot="5400000">
            <a:off x="5110338" y="2684638"/>
            <a:ext cx="2019300" cy="544690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曲線コネクタ 171"/>
          <p:cNvCxnSpPr/>
          <p:nvPr/>
        </p:nvCxnSpPr>
        <p:spPr>
          <a:xfrm rot="5400000">
            <a:off x="4861276" y="2857501"/>
            <a:ext cx="2271892" cy="225778"/>
          </a:xfrm>
          <a:prstGeom prst="curvedConnector3">
            <a:avLst>
              <a:gd name="adj1" fmla="val 64286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6" name="曲線コネクタ 175"/>
          <p:cNvCxnSpPr>
            <a:endCxn id="469" idx="2"/>
          </p:cNvCxnSpPr>
          <p:nvPr/>
        </p:nvCxnSpPr>
        <p:spPr>
          <a:xfrm rot="5400000">
            <a:off x="4825211" y="2876988"/>
            <a:ext cx="2454445" cy="279047"/>
          </a:xfrm>
          <a:prstGeom prst="curvedConnector3">
            <a:avLst>
              <a:gd name="adj1" fmla="val 64470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9" name="曲線コネクタ 178"/>
          <p:cNvCxnSpPr>
            <a:endCxn id="115" idx="3"/>
          </p:cNvCxnSpPr>
          <p:nvPr/>
        </p:nvCxnSpPr>
        <p:spPr>
          <a:xfrm rot="5400000">
            <a:off x="4751921" y="2901948"/>
            <a:ext cx="2623256" cy="420512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5" name="曲線コネクタ 184"/>
          <p:cNvCxnSpPr>
            <a:endCxn id="116" idx="3"/>
          </p:cNvCxnSpPr>
          <p:nvPr/>
        </p:nvCxnSpPr>
        <p:spPr>
          <a:xfrm rot="5400000">
            <a:off x="4742045" y="2962627"/>
            <a:ext cx="2736145" cy="491067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7" name="曲線コネクタ 186"/>
          <p:cNvCxnSpPr>
            <a:endCxn id="117" idx="3"/>
          </p:cNvCxnSpPr>
          <p:nvPr/>
        </p:nvCxnSpPr>
        <p:spPr>
          <a:xfrm rot="16200000" flipH="1">
            <a:off x="5784144" y="2484969"/>
            <a:ext cx="2113842" cy="841017"/>
          </a:xfrm>
          <a:prstGeom prst="curvedConnector4">
            <a:avLst>
              <a:gd name="adj1" fmla="val 43458"/>
              <a:gd name="adj2" fmla="val 57718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曲線コネクタ 193"/>
          <p:cNvCxnSpPr>
            <a:endCxn id="124" idx="1"/>
          </p:cNvCxnSpPr>
          <p:nvPr/>
        </p:nvCxnSpPr>
        <p:spPr>
          <a:xfrm rot="16200000" flipH="1">
            <a:off x="5701599" y="2609851"/>
            <a:ext cx="2352318" cy="914397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曲線コネクタ 196"/>
          <p:cNvCxnSpPr>
            <a:endCxn id="125" idx="1"/>
          </p:cNvCxnSpPr>
          <p:nvPr/>
        </p:nvCxnSpPr>
        <p:spPr>
          <a:xfrm rot="16200000" flipH="1">
            <a:off x="5595767" y="2659238"/>
            <a:ext cx="2532941" cy="939801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曲線コネクタ 199"/>
          <p:cNvCxnSpPr>
            <a:endCxn id="126" idx="0"/>
          </p:cNvCxnSpPr>
          <p:nvPr/>
        </p:nvCxnSpPr>
        <p:spPr>
          <a:xfrm rot="16200000" flipH="1">
            <a:off x="5567894" y="2729439"/>
            <a:ext cx="2657122" cy="980022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直線コネクタ 213"/>
          <p:cNvCxnSpPr>
            <a:endCxn id="122" idx="3"/>
          </p:cNvCxnSpPr>
          <p:nvPr/>
        </p:nvCxnSpPr>
        <p:spPr>
          <a:xfrm>
            <a:off x="7041444" y="1848556"/>
            <a:ext cx="3033892" cy="20898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7" name="直線コネクタ 216"/>
          <p:cNvCxnSpPr>
            <a:endCxn id="123" idx="3"/>
          </p:cNvCxnSpPr>
          <p:nvPr/>
        </p:nvCxnSpPr>
        <p:spPr>
          <a:xfrm>
            <a:off x="6900333" y="1848556"/>
            <a:ext cx="3172185" cy="22422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0" name="直線コネクタ 219"/>
          <p:cNvCxnSpPr>
            <a:endCxn id="124" idx="3"/>
          </p:cNvCxnSpPr>
          <p:nvPr/>
        </p:nvCxnSpPr>
        <p:spPr>
          <a:xfrm>
            <a:off x="6815667" y="1862667"/>
            <a:ext cx="3268139" cy="23805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3" name="直線コネクタ 222"/>
          <p:cNvCxnSpPr>
            <a:endCxn id="125" idx="3"/>
          </p:cNvCxnSpPr>
          <p:nvPr/>
        </p:nvCxnSpPr>
        <p:spPr>
          <a:xfrm>
            <a:off x="6731000" y="1862667"/>
            <a:ext cx="3349990" cy="253294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6" name="直線コネクタ 225"/>
          <p:cNvCxnSpPr>
            <a:endCxn id="126" idx="3"/>
          </p:cNvCxnSpPr>
          <p:nvPr/>
        </p:nvCxnSpPr>
        <p:spPr>
          <a:xfrm>
            <a:off x="6702778" y="1876778"/>
            <a:ext cx="3389499" cy="26712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>
            <a:endCxn id="127" idx="3"/>
          </p:cNvCxnSpPr>
          <p:nvPr/>
        </p:nvCxnSpPr>
        <p:spPr>
          <a:xfrm>
            <a:off x="8509000" y="1848556"/>
            <a:ext cx="2765780" cy="20813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直線コネクタ 233"/>
          <p:cNvCxnSpPr>
            <a:endCxn id="128" idx="3"/>
          </p:cNvCxnSpPr>
          <p:nvPr/>
        </p:nvCxnSpPr>
        <p:spPr>
          <a:xfrm>
            <a:off x="8466667" y="1862667"/>
            <a:ext cx="2805291" cy="22196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直線コネクタ 236"/>
          <p:cNvCxnSpPr>
            <a:endCxn id="129" idx="3"/>
          </p:cNvCxnSpPr>
          <p:nvPr/>
        </p:nvCxnSpPr>
        <p:spPr>
          <a:xfrm>
            <a:off x="8382000" y="1862667"/>
            <a:ext cx="2901248" cy="23720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0" name="直線コネクタ 239"/>
          <p:cNvCxnSpPr>
            <a:endCxn id="130" idx="3"/>
          </p:cNvCxnSpPr>
          <p:nvPr/>
        </p:nvCxnSpPr>
        <p:spPr>
          <a:xfrm>
            <a:off x="8255000" y="1862667"/>
            <a:ext cx="3025427" cy="25244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5" name="直線コネクタ 244"/>
          <p:cNvCxnSpPr>
            <a:endCxn id="131" idx="3"/>
          </p:cNvCxnSpPr>
          <p:nvPr/>
        </p:nvCxnSpPr>
        <p:spPr>
          <a:xfrm>
            <a:off x="8128000" y="1862667"/>
            <a:ext cx="3163717" cy="26768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5277557" y="1340556"/>
            <a:ext cx="3584222" cy="5644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56" name="フリーフォーム 155"/>
          <p:cNvSpPr/>
          <p:nvPr/>
        </p:nvSpPr>
        <p:spPr>
          <a:xfrm>
            <a:off x="1086556" y="3216828"/>
            <a:ext cx="10879666" cy="960062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0888" h="978781">
                <a:moveTo>
                  <a:pt x="0" y="861284"/>
                </a:moveTo>
                <a:cubicBezTo>
                  <a:pt x="289277" y="882450"/>
                  <a:pt x="578555" y="903617"/>
                  <a:pt x="1086555" y="889506"/>
                </a:cubicBezTo>
                <a:cubicBezTo>
                  <a:pt x="1594555" y="875395"/>
                  <a:pt x="2641130" y="924784"/>
                  <a:pt x="3048000" y="776617"/>
                </a:cubicBezTo>
                <a:cubicBezTo>
                  <a:pt x="3454870" y="628450"/>
                  <a:pt x="3292592" y="-20661"/>
                  <a:pt x="3527777" y="506"/>
                </a:cubicBezTo>
                <a:cubicBezTo>
                  <a:pt x="3762962" y="21673"/>
                  <a:pt x="3915833" y="762506"/>
                  <a:pt x="4459111" y="903617"/>
                </a:cubicBezTo>
                <a:cubicBezTo>
                  <a:pt x="5002389" y="1044728"/>
                  <a:pt x="6270037" y="964766"/>
                  <a:pt x="6787444" y="847173"/>
                </a:cubicBezTo>
                <a:cubicBezTo>
                  <a:pt x="7304851" y="729580"/>
                  <a:pt x="7236648" y="186303"/>
                  <a:pt x="7563555" y="198062"/>
                </a:cubicBezTo>
                <a:cubicBezTo>
                  <a:pt x="7890462" y="209821"/>
                  <a:pt x="8212666" y="807192"/>
                  <a:pt x="8748888" y="917729"/>
                </a:cubicBezTo>
                <a:cubicBezTo>
                  <a:pt x="9285110" y="1028266"/>
                  <a:pt x="10435166" y="868340"/>
                  <a:pt x="10780888" y="861284"/>
                </a:cubicBezTo>
              </a:path>
            </a:pathLst>
          </a:custGeom>
          <a:ln w="57150" cmpd="sng">
            <a:solidFill>
              <a:srgbClr val="7F7F7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2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17" y="5749977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69" y="39526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69" y="41050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69" y="42574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69" y="44098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9" name="テキスト ボックス 138"/>
          <p:cNvSpPr txBox="1"/>
          <p:nvPr/>
        </p:nvSpPr>
        <p:spPr>
          <a:xfrm>
            <a:off x="11651933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6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6713694" y="5795268"/>
            <a:ext cx="174269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 or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SRv6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117414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Multiple UPFs in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A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n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SRv6 Case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(1)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1780481" y="3792339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sp>
        <p:nvSpPr>
          <p:cNvPr id="348" name="テキスト ボックス 347"/>
          <p:cNvSpPr txBox="1"/>
          <p:nvPr/>
        </p:nvSpPr>
        <p:spPr>
          <a:xfrm>
            <a:off x="6991982" y="3424602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9" y="38002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2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704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971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9" name="図 46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263" y="3828917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3" name="テキスト ボックス 82"/>
          <p:cNvSpPr txBox="1"/>
          <p:nvPr/>
        </p:nvSpPr>
        <p:spPr>
          <a:xfrm>
            <a:off x="3069093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5679649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5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6" y="3016936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52" y="3826095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7" y="322860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306" y="4696159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テキスト ボックス 89"/>
          <p:cNvSpPr txBox="1"/>
          <p:nvPr/>
        </p:nvSpPr>
        <p:spPr>
          <a:xfrm>
            <a:off x="1717853" y="3382269"/>
            <a:ext cx="53014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gNB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9842427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11112425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441154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2380932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N3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416710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8491042" y="3605270"/>
            <a:ext cx="418835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0480711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3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82" y="4696158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円柱 7"/>
          <p:cNvSpPr/>
          <p:nvPr/>
        </p:nvSpPr>
        <p:spPr>
          <a:xfrm rot="16200000">
            <a:off x="2679702" y="34501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円柱 107"/>
          <p:cNvSpPr/>
          <p:nvPr/>
        </p:nvSpPr>
        <p:spPr>
          <a:xfrm rot="16200000">
            <a:off x="2676881" y="36025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円柱 108"/>
          <p:cNvSpPr/>
          <p:nvPr/>
        </p:nvSpPr>
        <p:spPr>
          <a:xfrm rot="16200000">
            <a:off x="2688171" y="3754968"/>
            <a:ext cx="135464" cy="103575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円柱 109"/>
          <p:cNvSpPr/>
          <p:nvPr/>
        </p:nvSpPr>
        <p:spPr>
          <a:xfrm rot="16200000">
            <a:off x="2685351" y="39073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柱 110"/>
          <p:cNvSpPr/>
          <p:nvPr/>
        </p:nvSpPr>
        <p:spPr>
          <a:xfrm rot="16200000">
            <a:off x="2696641" y="40597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円柱 111"/>
          <p:cNvSpPr/>
          <p:nvPr/>
        </p:nvSpPr>
        <p:spPr>
          <a:xfrm rot="16200000">
            <a:off x="5015089" y="2206978"/>
            <a:ext cx="516468" cy="387490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2" name="円柱 121"/>
          <p:cNvSpPr/>
          <p:nvPr/>
        </p:nvSpPr>
        <p:spPr>
          <a:xfrm rot="16200000">
            <a:off x="8411634" y="2767186"/>
            <a:ext cx="578556" cy="2748848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7" name="円柱 126"/>
          <p:cNvSpPr/>
          <p:nvPr/>
        </p:nvSpPr>
        <p:spPr>
          <a:xfrm rot="16200000">
            <a:off x="10406947" y="3577165"/>
            <a:ext cx="592669" cy="114299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cxnSp>
        <p:nvCxnSpPr>
          <p:cNvPr id="10" name="直線コネクタ 9"/>
          <p:cNvCxnSpPr/>
          <p:nvPr/>
        </p:nvCxnSpPr>
        <p:spPr>
          <a:xfrm flipH="1">
            <a:off x="3344335" y="1820333"/>
            <a:ext cx="2314221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/>
          <p:nvPr/>
        </p:nvCxnSpPr>
        <p:spPr>
          <a:xfrm flipH="1">
            <a:off x="3330223" y="1848556"/>
            <a:ext cx="2412999" cy="2300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/>
          <p:cNvCxnSpPr/>
          <p:nvPr/>
        </p:nvCxnSpPr>
        <p:spPr>
          <a:xfrm flipH="1">
            <a:off x="3384552" y="1834444"/>
            <a:ext cx="2429226" cy="24369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flipH="1">
            <a:off x="3341517" y="1806222"/>
            <a:ext cx="2585150" cy="26176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H="1">
            <a:off x="3393024" y="1834444"/>
            <a:ext cx="2533643" cy="27417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7" name="図 14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04" y="5655134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48" name="テキスト ボックス 147"/>
          <p:cNvSpPr txBox="1"/>
          <p:nvPr/>
        </p:nvSpPr>
        <p:spPr>
          <a:xfrm>
            <a:off x="9188533" y="5738824"/>
            <a:ext cx="204234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Anchor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9" name="図 148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86" y="6270139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0" name="テキスト ボックス 149"/>
          <p:cNvSpPr txBox="1"/>
          <p:nvPr/>
        </p:nvSpPr>
        <p:spPr>
          <a:xfrm>
            <a:off x="9096520" y="6331490"/>
            <a:ext cx="2790809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function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94" name="曲線コネクタ 193"/>
          <p:cNvCxnSpPr/>
          <p:nvPr/>
        </p:nvCxnSpPr>
        <p:spPr>
          <a:xfrm rot="16200000" flipH="1">
            <a:off x="5701599" y="2609851"/>
            <a:ext cx="2352318" cy="914397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9" name="直線コネクタ 228"/>
          <p:cNvCxnSpPr/>
          <p:nvPr/>
        </p:nvCxnSpPr>
        <p:spPr>
          <a:xfrm>
            <a:off x="8509000" y="1848556"/>
            <a:ext cx="2667000" cy="2046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4" name="直線コネクタ 233"/>
          <p:cNvCxnSpPr/>
          <p:nvPr/>
        </p:nvCxnSpPr>
        <p:spPr>
          <a:xfrm>
            <a:off x="8466667" y="1862667"/>
            <a:ext cx="2737555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直線コネクタ 236"/>
          <p:cNvCxnSpPr/>
          <p:nvPr/>
        </p:nvCxnSpPr>
        <p:spPr>
          <a:xfrm>
            <a:off x="8382000" y="1862667"/>
            <a:ext cx="2901248" cy="23720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0" name="直線コネクタ 239"/>
          <p:cNvCxnSpPr/>
          <p:nvPr/>
        </p:nvCxnSpPr>
        <p:spPr>
          <a:xfrm>
            <a:off x="8255000" y="1862667"/>
            <a:ext cx="3019778" cy="24835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5" name="直線コネクタ 244"/>
          <p:cNvCxnSpPr/>
          <p:nvPr/>
        </p:nvCxnSpPr>
        <p:spPr>
          <a:xfrm>
            <a:off x="8128000" y="1862667"/>
            <a:ext cx="3104444" cy="25964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5277557" y="1340556"/>
            <a:ext cx="3584222" cy="5644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56" name="フリーフォーム 155"/>
          <p:cNvSpPr/>
          <p:nvPr/>
        </p:nvSpPr>
        <p:spPr>
          <a:xfrm>
            <a:off x="1086556" y="3216828"/>
            <a:ext cx="10879666" cy="960062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0888" h="978781">
                <a:moveTo>
                  <a:pt x="0" y="861284"/>
                </a:moveTo>
                <a:cubicBezTo>
                  <a:pt x="289277" y="882450"/>
                  <a:pt x="578555" y="903617"/>
                  <a:pt x="1086555" y="889506"/>
                </a:cubicBezTo>
                <a:cubicBezTo>
                  <a:pt x="1594555" y="875395"/>
                  <a:pt x="2641130" y="924784"/>
                  <a:pt x="3048000" y="776617"/>
                </a:cubicBezTo>
                <a:cubicBezTo>
                  <a:pt x="3454870" y="628450"/>
                  <a:pt x="3292592" y="-20661"/>
                  <a:pt x="3527777" y="506"/>
                </a:cubicBezTo>
                <a:cubicBezTo>
                  <a:pt x="3762962" y="21673"/>
                  <a:pt x="3915833" y="762506"/>
                  <a:pt x="4459111" y="903617"/>
                </a:cubicBezTo>
                <a:cubicBezTo>
                  <a:pt x="5002389" y="1044728"/>
                  <a:pt x="6270037" y="964766"/>
                  <a:pt x="6787444" y="847173"/>
                </a:cubicBezTo>
                <a:cubicBezTo>
                  <a:pt x="7304851" y="729580"/>
                  <a:pt x="7236648" y="186303"/>
                  <a:pt x="7563555" y="198062"/>
                </a:cubicBezTo>
                <a:cubicBezTo>
                  <a:pt x="7890462" y="209821"/>
                  <a:pt x="8212666" y="807192"/>
                  <a:pt x="8748888" y="917729"/>
                </a:cubicBezTo>
                <a:cubicBezTo>
                  <a:pt x="9285110" y="1028266"/>
                  <a:pt x="10435166" y="868340"/>
                  <a:pt x="10780888" y="861284"/>
                </a:cubicBezTo>
              </a:path>
            </a:pathLst>
          </a:custGeom>
          <a:ln w="57150" cmpd="sng">
            <a:solidFill>
              <a:schemeClr val="tx1">
                <a:lumMod val="50000"/>
                <a:lumOff val="50000"/>
              </a:schemeClr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52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17" y="5749977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69" y="39526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69" y="41050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69" y="42574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69" y="44098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テキスト ボックス 92"/>
          <p:cNvSpPr txBox="1"/>
          <p:nvPr/>
        </p:nvSpPr>
        <p:spPr>
          <a:xfrm>
            <a:off x="11651933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6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6713694" y="5795268"/>
            <a:ext cx="174269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 or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SRv6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5" name="直線コネクタ 94"/>
          <p:cNvCxnSpPr/>
          <p:nvPr/>
        </p:nvCxnSpPr>
        <p:spPr>
          <a:xfrm>
            <a:off x="7196667" y="1919111"/>
            <a:ext cx="2892777" cy="213077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507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図 113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375" y="4224028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Multiple UPFs in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A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n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SRv6 Case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(2)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1780481" y="3792339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sp>
        <p:nvSpPr>
          <p:cNvPr id="348" name="テキスト ボックス 347"/>
          <p:cNvSpPr txBox="1"/>
          <p:nvPr/>
        </p:nvSpPr>
        <p:spPr>
          <a:xfrm>
            <a:off x="6991982" y="3424602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9" y="38002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2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704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971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9" name="図 468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263" y="3828917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3" name="テキスト ボックス 82"/>
          <p:cNvSpPr txBox="1"/>
          <p:nvPr/>
        </p:nvSpPr>
        <p:spPr>
          <a:xfrm>
            <a:off x="3069093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4" name="テキスト ボックス 83"/>
          <p:cNvSpPr txBox="1"/>
          <p:nvPr/>
        </p:nvSpPr>
        <p:spPr>
          <a:xfrm>
            <a:off x="5679649" y="3396380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5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6" y="3016936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1552" y="3826095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7" y="322860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306" y="4696159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テキスト ボックス 89"/>
          <p:cNvSpPr txBox="1"/>
          <p:nvPr/>
        </p:nvSpPr>
        <p:spPr>
          <a:xfrm>
            <a:off x="1717853" y="3382269"/>
            <a:ext cx="53014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gNB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1" name="テキスト ボックス 90"/>
          <p:cNvSpPr txBox="1"/>
          <p:nvPr/>
        </p:nvSpPr>
        <p:spPr>
          <a:xfrm>
            <a:off x="9842427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11112425" y="3382269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4441154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2380932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N3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416710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8491042" y="3605270"/>
            <a:ext cx="418835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0480711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N9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3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82" y="4696158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円柱 7"/>
          <p:cNvSpPr/>
          <p:nvPr/>
        </p:nvSpPr>
        <p:spPr>
          <a:xfrm rot="16200000">
            <a:off x="2679702" y="34501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8" name="円柱 107"/>
          <p:cNvSpPr/>
          <p:nvPr/>
        </p:nvSpPr>
        <p:spPr>
          <a:xfrm rot="16200000">
            <a:off x="2676881" y="3602566"/>
            <a:ext cx="135465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9" name="円柱 108"/>
          <p:cNvSpPr/>
          <p:nvPr/>
        </p:nvSpPr>
        <p:spPr>
          <a:xfrm rot="16200000">
            <a:off x="2688171" y="3754968"/>
            <a:ext cx="135464" cy="103575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円柱 109"/>
          <p:cNvSpPr/>
          <p:nvPr/>
        </p:nvSpPr>
        <p:spPr>
          <a:xfrm rot="16200000">
            <a:off x="2685351" y="39073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1" name="円柱 110"/>
          <p:cNvSpPr/>
          <p:nvPr/>
        </p:nvSpPr>
        <p:spPr>
          <a:xfrm rot="16200000">
            <a:off x="2696641" y="4059767"/>
            <a:ext cx="135463" cy="1035757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2" name="円柱 111"/>
          <p:cNvSpPr/>
          <p:nvPr/>
        </p:nvSpPr>
        <p:spPr>
          <a:xfrm rot="16200000">
            <a:off x="5149147" y="2101142"/>
            <a:ext cx="304799" cy="3931356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</a:p>
          <a:p>
            <a:pPr algn="ctr"/>
            <a:endParaRPr kumimoji="1" lang="en-US" altLang="ja-JP" dirty="0"/>
          </a:p>
          <a:p>
            <a:pPr algn="ctr"/>
            <a:endParaRPr kumimoji="1" lang="ja-JP" altLang="en-US" dirty="0"/>
          </a:p>
        </p:txBody>
      </p:sp>
      <p:sp>
        <p:nvSpPr>
          <p:cNvPr id="113" name="円柱 112"/>
          <p:cNvSpPr/>
          <p:nvPr/>
        </p:nvSpPr>
        <p:spPr>
          <a:xfrm rot="16200000">
            <a:off x="4421012" y="3190521"/>
            <a:ext cx="335847" cy="2511776"/>
          </a:xfrm>
          <a:prstGeom prst="can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19" name="円柱 118"/>
          <p:cNvSpPr/>
          <p:nvPr/>
        </p:nvSpPr>
        <p:spPr>
          <a:xfrm rot="16200000">
            <a:off x="6457247" y="3787423"/>
            <a:ext cx="282221" cy="1343374"/>
          </a:xfrm>
          <a:prstGeom prst="can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2" name="円柱 121"/>
          <p:cNvSpPr/>
          <p:nvPr/>
        </p:nvSpPr>
        <p:spPr>
          <a:xfrm rot="16200000">
            <a:off x="8542865" y="2664177"/>
            <a:ext cx="316094" cy="2748848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4" name="円柱 123"/>
          <p:cNvSpPr/>
          <p:nvPr/>
        </p:nvSpPr>
        <p:spPr>
          <a:xfrm rot="16200000">
            <a:off x="8544280" y="3046584"/>
            <a:ext cx="330204" cy="2748849"/>
          </a:xfrm>
          <a:prstGeom prst="can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7" name="円柱 126"/>
          <p:cNvSpPr/>
          <p:nvPr/>
        </p:nvSpPr>
        <p:spPr>
          <a:xfrm rot="16200000">
            <a:off x="10538180" y="3445932"/>
            <a:ext cx="330202" cy="1142999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sp>
        <p:nvSpPr>
          <p:cNvPr id="129" name="円柱 128"/>
          <p:cNvSpPr/>
          <p:nvPr/>
        </p:nvSpPr>
        <p:spPr>
          <a:xfrm rot="16200000">
            <a:off x="10546649" y="3821287"/>
            <a:ext cx="330202" cy="1142997"/>
          </a:xfrm>
          <a:prstGeom prst="can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SID</a:t>
            </a:r>
            <a:endParaRPr kumimoji="1" lang="ja-JP" altLang="en-US" dirty="0"/>
          </a:p>
        </p:txBody>
      </p:sp>
      <p:cxnSp>
        <p:nvCxnSpPr>
          <p:cNvPr id="10" name="直線コネクタ 9"/>
          <p:cNvCxnSpPr/>
          <p:nvPr/>
        </p:nvCxnSpPr>
        <p:spPr>
          <a:xfrm flipH="1">
            <a:off x="3344335" y="1820333"/>
            <a:ext cx="2314221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直線コネクタ 134"/>
          <p:cNvCxnSpPr/>
          <p:nvPr/>
        </p:nvCxnSpPr>
        <p:spPr>
          <a:xfrm flipH="1">
            <a:off x="3330223" y="1848556"/>
            <a:ext cx="2412999" cy="2300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直線コネクタ 137"/>
          <p:cNvCxnSpPr/>
          <p:nvPr/>
        </p:nvCxnSpPr>
        <p:spPr>
          <a:xfrm flipH="1">
            <a:off x="3384552" y="1834444"/>
            <a:ext cx="2429226" cy="24369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1" name="直線コネクタ 140"/>
          <p:cNvCxnSpPr/>
          <p:nvPr/>
        </p:nvCxnSpPr>
        <p:spPr>
          <a:xfrm flipH="1">
            <a:off x="3341517" y="1806222"/>
            <a:ext cx="2585150" cy="261761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H="1">
            <a:off x="3393024" y="1834444"/>
            <a:ext cx="2533643" cy="27417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7" name="図 146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04" y="5655134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48" name="テキスト ボックス 147"/>
          <p:cNvSpPr txBox="1"/>
          <p:nvPr/>
        </p:nvSpPr>
        <p:spPr>
          <a:xfrm>
            <a:off x="9188533" y="5738824"/>
            <a:ext cx="204234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Anchor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9" name="図 148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486" y="6270139"/>
            <a:ext cx="507292" cy="414817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50" name="テキスト ボックス 149"/>
          <p:cNvSpPr txBox="1"/>
          <p:nvPr/>
        </p:nvSpPr>
        <p:spPr>
          <a:xfrm>
            <a:off x="9096520" y="6331490"/>
            <a:ext cx="2790809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function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79" name="曲線コネクタ 178"/>
          <p:cNvCxnSpPr/>
          <p:nvPr/>
        </p:nvCxnSpPr>
        <p:spPr>
          <a:xfrm rot="5400000">
            <a:off x="4751921" y="2901948"/>
            <a:ext cx="2623256" cy="420512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4" name="曲線コネクタ 193"/>
          <p:cNvCxnSpPr>
            <a:endCxn id="124" idx="1"/>
          </p:cNvCxnSpPr>
          <p:nvPr/>
        </p:nvCxnSpPr>
        <p:spPr>
          <a:xfrm rot="16200000" flipH="1">
            <a:off x="5591530" y="2677581"/>
            <a:ext cx="2501898" cy="984958"/>
          </a:xfrm>
          <a:prstGeom prst="curvedConnector2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直線コネクタ 213"/>
          <p:cNvCxnSpPr>
            <a:endCxn id="122" idx="3"/>
          </p:cNvCxnSpPr>
          <p:nvPr/>
        </p:nvCxnSpPr>
        <p:spPr>
          <a:xfrm>
            <a:off x="7041444" y="1848556"/>
            <a:ext cx="3033892" cy="219004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0" name="直線コネクタ 219"/>
          <p:cNvCxnSpPr>
            <a:stCxn id="7" idx="2"/>
          </p:cNvCxnSpPr>
          <p:nvPr/>
        </p:nvCxnSpPr>
        <p:spPr>
          <a:xfrm>
            <a:off x="7069668" y="1905000"/>
            <a:ext cx="3014139" cy="251600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5277557" y="1340556"/>
            <a:ext cx="3584222" cy="5644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56" name="フリーフォーム 155"/>
          <p:cNvSpPr/>
          <p:nvPr/>
        </p:nvSpPr>
        <p:spPr>
          <a:xfrm>
            <a:off x="1086556" y="3216828"/>
            <a:ext cx="10879666" cy="960062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0888" h="978781">
                <a:moveTo>
                  <a:pt x="0" y="861284"/>
                </a:moveTo>
                <a:cubicBezTo>
                  <a:pt x="289277" y="882450"/>
                  <a:pt x="578555" y="903617"/>
                  <a:pt x="1086555" y="889506"/>
                </a:cubicBezTo>
                <a:cubicBezTo>
                  <a:pt x="1594555" y="875395"/>
                  <a:pt x="2641130" y="924784"/>
                  <a:pt x="3048000" y="776617"/>
                </a:cubicBezTo>
                <a:cubicBezTo>
                  <a:pt x="3454870" y="628450"/>
                  <a:pt x="3292592" y="-20661"/>
                  <a:pt x="3527777" y="506"/>
                </a:cubicBezTo>
                <a:cubicBezTo>
                  <a:pt x="3762962" y="21673"/>
                  <a:pt x="3915833" y="762506"/>
                  <a:pt x="4459111" y="903617"/>
                </a:cubicBezTo>
                <a:cubicBezTo>
                  <a:pt x="5002389" y="1044728"/>
                  <a:pt x="6270037" y="964766"/>
                  <a:pt x="6787444" y="847173"/>
                </a:cubicBezTo>
                <a:cubicBezTo>
                  <a:pt x="7304851" y="729580"/>
                  <a:pt x="7236648" y="186303"/>
                  <a:pt x="7563555" y="198062"/>
                </a:cubicBezTo>
                <a:cubicBezTo>
                  <a:pt x="7890462" y="209821"/>
                  <a:pt x="8212666" y="807192"/>
                  <a:pt x="8748888" y="917729"/>
                </a:cubicBezTo>
                <a:cubicBezTo>
                  <a:pt x="9285110" y="1028266"/>
                  <a:pt x="10435166" y="868340"/>
                  <a:pt x="10780888" y="861284"/>
                </a:cubicBezTo>
              </a:path>
            </a:pathLst>
          </a:custGeom>
          <a:ln w="57150" cmpd="sng">
            <a:solidFill>
              <a:srgbClr val="7F7F7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2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17" y="5749977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フリーフォーム 151"/>
          <p:cNvSpPr/>
          <p:nvPr/>
        </p:nvSpPr>
        <p:spPr>
          <a:xfrm>
            <a:off x="1238956" y="4184432"/>
            <a:ext cx="10879666" cy="795849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  <a:gd name="connsiteX0" fmla="*/ 0 w 10780888"/>
              <a:gd name="connsiteY0" fmla="*/ 663411 h 1414436"/>
              <a:gd name="connsiteX1" fmla="*/ 1086555 w 10780888"/>
              <a:gd name="connsiteY1" fmla="*/ 691633 h 1414436"/>
              <a:gd name="connsiteX2" fmla="*/ 3048000 w 10780888"/>
              <a:gd name="connsiteY2" fmla="*/ 578744 h 1414436"/>
              <a:gd name="connsiteX3" fmla="*/ 3290066 w 10780888"/>
              <a:gd name="connsiteY3" fmla="*/ 1413892 h 1414436"/>
              <a:gd name="connsiteX4" fmla="*/ 4459111 w 10780888"/>
              <a:gd name="connsiteY4" fmla="*/ 705744 h 1414436"/>
              <a:gd name="connsiteX5" fmla="*/ 6787444 w 10780888"/>
              <a:gd name="connsiteY5" fmla="*/ 649300 h 1414436"/>
              <a:gd name="connsiteX6" fmla="*/ 7563555 w 10780888"/>
              <a:gd name="connsiteY6" fmla="*/ 189 h 1414436"/>
              <a:gd name="connsiteX7" fmla="*/ 8748888 w 10780888"/>
              <a:gd name="connsiteY7" fmla="*/ 719856 h 1414436"/>
              <a:gd name="connsiteX8" fmla="*/ 10780888 w 10780888"/>
              <a:gd name="connsiteY8" fmla="*/ 663411 h 1414436"/>
              <a:gd name="connsiteX0" fmla="*/ 0 w 10780888"/>
              <a:gd name="connsiteY0" fmla="*/ 663411 h 1415850"/>
              <a:gd name="connsiteX1" fmla="*/ 1086555 w 10780888"/>
              <a:gd name="connsiteY1" fmla="*/ 691633 h 1415850"/>
              <a:gd name="connsiteX2" fmla="*/ 2698425 w 10780888"/>
              <a:gd name="connsiteY2" fmla="*/ 909628 h 1415850"/>
              <a:gd name="connsiteX3" fmla="*/ 3290066 w 10780888"/>
              <a:gd name="connsiteY3" fmla="*/ 1413892 h 1415850"/>
              <a:gd name="connsiteX4" fmla="*/ 4459111 w 10780888"/>
              <a:gd name="connsiteY4" fmla="*/ 705744 h 1415850"/>
              <a:gd name="connsiteX5" fmla="*/ 6787444 w 10780888"/>
              <a:gd name="connsiteY5" fmla="*/ 649300 h 1415850"/>
              <a:gd name="connsiteX6" fmla="*/ 7563555 w 10780888"/>
              <a:gd name="connsiteY6" fmla="*/ 189 h 1415850"/>
              <a:gd name="connsiteX7" fmla="*/ 8748888 w 10780888"/>
              <a:gd name="connsiteY7" fmla="*/ 719856 h 1415850"/>
              <a:gd name="connsiteX8" fmla="*/ 10780888 w 10780888"/>
              <a:gd name="connsiteY8" fmla="*/ 663411 h 1415850"/>
              <a:gd name="connsiteX0" fmla="*/ 0 w 10780888"/>
              <a:gd name="connsiteY0" fmla="*/ 663411 h 1413899"/>
              <a:gd name="connsiteX1" fmla="*/ 1086555 w 10780888"/>
              <a:gd name="connsiteY1" fmla="*/ 691633 h 1413899"/>
              <a:gd name="connsiteX2" fmla="*/ 3290066 w 10780888"/>
              <a:gd name="connsiteY2" fmla="*/ 1413892 h 1413899"/>
              <a:gd name="connsiteX3" fmla="*/ 4459111 w 10780888"/>
              <a:gd name="connsiteY3" fmla="*/ 705744 h 1413899"/>
              <a:gd name="connsiteX4" fmla="*/ 6787444 w 10780888"/>
              <a:gd name="connsiteY4" fmla="*/ 649300 h 1413899"/>
              <a:gd name="connsiteX5" fmla="*/ 7563555 w 10780888"/>
              <a:gd name="connsiteY5" fmla="*/ 189 h 1413899"/>
              <a:gd name="connsiteX6" fmla="*/ 8748888 w 10780888"/>
              <a:gd name="connsiteY6" fmla="*/ 719856 h 1413899"/>
              <a:gd name="connsiteX7" fmla="*/ 10780888 w 10780888"/>
              <a:gd name="connsiteY7" fmla="*/ 663411 h 1413899"/>
              <a:gd name="connsiteX0" fmla="*/ 0 w 10780888"/>
              <a:gd name="connsiteY0" fmla="*/ 663430 h 1421001"/>
              <a:gd name="connsiteX1" fmla="*/ 1086555 w 10780888"/>
              <a:gd name="connsiteY1" fmla="*/ 691652 h 1421001"/>
              <a:gd name="connsiteX2" fmla="*/ 3290066 w 10780888"/>
              <a:gd name="connsiteY2" fmla="*/ 1413911 h 1421001"/>
              <a:gd name="connsiteX3" fmla="*/ 4724788 w 10780888"/>
              <a:gd name="connsiteY3" fmla="*/ 1036647 h 1421001"/>
              <a:gd name="connsiteX4" fmla="*/ 6787444 w 10780888"/>
              <a:gd name="connsiteY4" fmla="*/ 649319 h 1421001"/>
              <a:gd name="connsiteX5" fmla="*/ 7563555 w 10780888"/>
              <a:gd name="connsiteY5" fmla="*/ 208 h 1421001"/>
              <a:gd name="connsiteX6" fmla="*/ 8748888 w 10780888"/>
              <a:gd name="connsiteY6" fmla="*/ 719875 h 1421001"/>
              <a:gd name="connsiteX7" fmla="*/ 10780888 w 10780888"/>
              <a:gd name="connsiteY7" fmla="*/ 663430 h 1421001"/>
              <a:gd name="connsiteX0" fmla="*/ 0 w 10780888"/>
              <a:gd name="connsiteY0" fmla="*/ 30184 h 787754"/>
              <a:gd name="connsiteX1" fmla="*/ 1086555 w 10780888"/>
              <a:gd name="connsiteY1" fmla="*/ 58406 h 787754"/>
              <a:gd name="connsiteX2" fmla="*/ 3290066 w 10780888"/>
              <a:gd name="connsiteY2" fmla="*/ 780665 h 787754"/>
              <a:gd name="connsiteX3" fmla="*/ 4724788 w 10780888"/>
              <a:gd name="connsiteY3" fmla="*/ 403401 h 787754"/>
              <a:gd name="connsiteX4" fmla="*/ 6787444 w 10780888"/>
              <a:gd name="connsiteY4" fmla="*/ 16073 h 787754"/>
              <a:gd name="connsiteX5" fmla="*/ 7815249 w 10780888"/>
              <a:gd name="connsiteY5" fmla="*/ 733656 h 787754"/>
              <a:gd name="connsiteX6" fmla="*/ 8748888 w 10780888"/>
              <a:gd name="connsiteY6" fmla="*/ 86629 h 787754"/>
              <a:gd name="connsiteX7" fmla="*/ 10780888 w 10780888"/>
              <a:gd name="connsiteY7" fmla="*/ 30184 h 787754"/>
              <a:gd name="connsiteX0" fmla="*/ 0 w 10780888"/>
              <a:gd name="connsiteY0" fmla="*/ 30184 h 786646"/>
              <a:gd name="connsiteX1" fmla="*/ 1086555 w 10780888"/>
              <a:gd name="connsiteY1" fmla="*/ 58406 h 786646"/>
              <a:gd name="connsiteX2" fmla="*/ 3290066 w 10780888"/>
              <a:gd name="connsiteY2" fmla="*/ 780665 h 786646"/>
              <a:gd name="connsiteX3" fmla="*/ 4724788 w 10780888"/>
              <a:gd name="connsiteY3" fmla="*/ 403401 h 786646"/>
              <a:gd name="connsiteX4" fmla="*/ 6983206 w 10780888"/>
              <a:gd name="connsiteY4" fmla="*/ 418888 h 786646"/>
              <a:gd name="connsiteX5" fmla="*/ 7815249 w 10780888"/>
              <a:gd name="connsiteY5" fmla="*/ 733656 h 786646"/>
              <a:gd name="connsiteX6" fmla="*/ 8748888 w 10780888"/>
              <a:gd name="connsiteY6" fmla="*/ 86629 h 786646"/>
              <a:gd name="connsiteX7" fmla="*/ 10780888 w 10780888"/>
              <a:gd name="connsiteY7" fmla="*/ 30184 h 786646"/>
              <a:gd name="connsiteX0" fmla="*/ 0 w 10780888"/>
              <a:gd name="connsiteY0" fmla="*/ 30184 h 786646"/>
              <a:gd name="connsiteX1" fmla="*/ 1086555 w 10780888"/>
              <a:gd name="connsiteY1" fmla="*/ 58406 h 786646"/>
              <a:gd name="connsiteX2" fmla="*/ 3290066 w 10780888"/>
              <a:gd name="connsiteY2" fmla="*/ 780665 h 786646"/>
              <a:gd name="connsiteX3" fmla="*/ 4724788 w 10780888"/>
              <a:gd name="connsiteY3" fmla="*/ 403401 h 786646"/>
              <a:gd name="connsiteX4" fmla="*/ 6983206 w 10780888"/>
              <a:gd name="connsiteY4" fmla="*/ 418888 h 786646"/>
              <a:gd name="connsiteX5" fmla="*/ 7815249 w 10780888"/>
              <a:gd name="connsiteY5" fmla="*/ 733656 h 786646"/>
              <a:gd name="connsiteX6" fmla="*/ 10780888 w 10780888"/>
              <a:gd name="connsiteY6" fmla="*/ 30184 h 786646"/>
              <a:gd name="connsiteX0" fmla="*/ 0 w 10780888"/>
              <a:gd name="connsiteY0" fmla="*/ 30184 h 786152"/>
              <a:gd name="connsiteX1" fmla="*/ 1086555 w 10780888"/>
              <a:gd name="connsiteY1" fmla="*/ 58406 h 786152"/>
              <a:gd name="connsiteX2" fmla="*/ 3290066 w 10780888"/>
              <a:gd name="connsiteY2" fmla="*/ 780665 h 786152"/>
              <a:gd name="connsiteX3" fmla="*/ 4724788 w 10780888"/>
              <a:gd name="connsiteY3" fmla="*/ 403401 h 786152"/>
              <a:gd name="connsiteX4" fmla="*/ 7067104 w 10780888"/>
              <a:gd name="connsiteY4" fmla="*/ 649069 h 786152"/>
              <a:gd name="connsiteX5" fmla="*/ 7815249 w 10780888"/>
              <a:gd name="connsiteY5" fmla="*/ 733656 h 786152"/>
              <a:gd name="connsiteX6" fmla="*/ 10780888 w 10780888"/>
              <a:gd name="connsiteY6" fmla="*/ 30184 h 786152"/>
              <a:gd name="connsiteX0" fmla="*/ 0 w 10780888"/>
              <a:gd name="connsiteY0" fmla="*/ 30184 h 785990"/>
              <a:gd name="connsiteX1" fmla="*/ 1086555 w 10780888"/>
              <a:gd name="connsiteY1" fmla="*/ 58406 h 785990"/>
              <a:gd name="connsiteX2" fmla="*/ 3290066 w 10780888"/>
              <a:gd name="connsiteY2" fmla="*/ 780665 h 785990"/>
              <a:gd name="connsiteX3" fmla="*/ 4724788 w 10780888"/>
              <a:gd name="connsiteY3" fmla="*/ 403401 h 785990"/>
              <a:gd name="connsiteX4" fmla="*/ 7815249 w 10780888"/>
              <a:gd name="connsiteY4" fmla="*/ 733656 h 785990"/>
              <a:gd name="connsiteX5" fmla="*/ 10780888 w 10780888"/>
              <a:gd name="connsiteY5" fmla="*/ 30184 h 785990"/>
              <a:gd name="connsiteX0" fmla="*/ 0 w 10780888"/>
              <a:gd name="connsiteY0" fmla="*/ 30184 h 786017"/>
              <a:gd name="connsiteX1" fmla="*/ 1086555 w 10780888"/>
              <a:gd name="connsiteY1" fmla="*/ 58406 h 786017"/>
              <a:gd name="connsiteX2" fmla="*/ 3290066 w 10780888"/>
              <a:gd name="connsiteY2" fmla="*/ 780665 h 786017"/>
              <a:gd name="connsiteX3" fmla="*/ 4724788 w 10780888"/>
              <a:gd name="connsiteY3" fmla="*/ 403401 h 786017"/>
              <a:gd name="connsiteX4" fmla="*/ 7647454 w 10780888"/>
              <a:gd name="connsiteY4" fmla="*/ 719270 h 786017"/>
              <a:gd name="connsiteX5" fmla="*/ 10780888 w 10780888"/>
              <a:gd name="connsiteY5" fmla="*/ 30184 h 786017"/>
              <a:gd name="connsiteX0" fmla="*/ 0 w 10780888"/>
              <a:gd name="connsiteY0" fmla="*/ 30184 h 811368"/>
              <a:gd name="connsiteX1" fmla="*/ 1086555 w 10780888"/>
              <a:gd name="connsiteY1" fmla="*/ 58406 h 811368"/>
              <a:gd name="connsiteX2" fmla="*/ 3290066 w 10780888"/>
              <a:gd name="connsiteY2" fmla="*/ 780665 h 811368"/>
              <a:gd name="connsiteX3" fmla="*/ 4724788 w 10780888"/>
              <a:gd name="connsiteY3" fmla="*/ 403401 h 811368"/>
              <a:gd name="connsiteX4" fmla="*/ 7647455 w 10780888"/>
              <a:gd name="connsiteY4" fmla="*/ 805588 h 811368"/>
              <a:gd name="connsiteX5" fmla="*/ 10780888 w 10780888"/>
              <a:gd name="connsiteY5" fmla="*/ 30184 h 81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80888" h="811368">
                <a:moveTo>
                  <a:pt x="0" y="30184"/>
                </a:moveTo>
                <a:cubicBezTo>
                  <a:pt x="289277" y="51350"/>
                  <a:pt x="538211" y="-66674"/>
                  <a:pt x="1086555" y="58406"/>
                </a:cubicBezTo>
                <a:cubicBezTo>
                  <a:pt x="1634899" y="183486"/>
                  <a:pt x="2683694" y="723166"/>
                  <a:pt x="3290066" y="780665"/>
                </a:cubicBezTo>
                <a:cubicBezTo>
                  <a:pt x="3896438" y="838164"/>
                  <a:pt x="3998557" y="399247"/>
                  <a:pt x="4724788" y="403401"/>
                </a:cubicBezTo>
                <a:cubicBezTo>
                  <a:pt x="5451019" y="407555"/>
                  <a:pt x="6638105" y="867791"/>
                  <a:pt x="7647455" y="805588"/>
                </a:cubicBezTo>
                <a:cubicBezTo>
                  <a:pt x="8266419" y="702441"/>
                  <a:pt x="10163047" y="176741"/>
                  <a:pt x="10780888" y="30184"/>
                </a:cubicBezTo>
              </a:path>
            </a:pathLst>
          </a:custGeom>
          <a:ln w="57150" cmpd="sng">
            <a:solidFill>
              <a:srgbClr val="0000F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69" y="39526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69" y="41050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69" y="42574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569" y="44098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" name="テキスト ボックス 104"/>
          <p:cNvSpPr txBox="1"/>
          <p:nvPr/>
        </p:nvSpPr>
        <p:spPr>
          <a:xfrm>
            <a:off x="11651933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6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6" name="テキスト ボックス 105"/>
          <p:cNvSpPr txBox="1"/>
          <p:nvPr/>
        </p:nvSpPr>
        <p:spPr>
          <a:xfrm>
            <a:off x="6713694" y="5795268"/>
            <a:ext cx="174269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 or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SRv6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07" name="曲線コネクタ 106"/>
          <p:cNvCxnSpPr/>
          <p:nvPr/>
        </p:nvCxnSpPr>
        <p:spPr>
          <a:xfrm rot="16200000" flipH="1">
            <a:off x="5796140" y="2622550"/>
            <a:ext cx="2157585" cy="773286"/>
          </a:xfrm>
          <a:prstGeom prst="curvedConnector4">
            <a:avLst>
              <a:gd name="adj1" fmla="val 57979"/>
              <a:gd name="adj2" fmla="val 43978"/>
            </a:avLst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5" name="直線コネクタ 114"/>
          <p:cNvCxnSpPr/>
          <p:nvPr/>
        </p:nvCxnSpPr>
        <p:spPr>
          <a:xfrm>
            <a:off x="8509000" y="1848556"/>
            <a:ext cx="2667000" cy="2046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直線コネクタ 115"/>
          <p:cNvCxnSpPr/>
          <p:nvPr/>
        </p:nvCxnSpPr>
        <p:spPr>
          <a:xfrm>
            <a:off x="8466667" y="1862667"/>
            <a:ext cx="2737555" cy="217311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直線コネクタ 117"/>
          <p:cNvCxnSpPr/>
          <p:nvPr/>
        </p:nvCxnSpPr>
        <p:spPr>
          <a:xfrm>
            <a:off x="8382000" y="1862667"/>
            <a:ext cx="2901248" cy="237207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直線コネクタ 119"/>
          <p:cNvCxnSpPr/>
          <p:nvPr/>
        </p:nvCxnSpPr>
        <p:spPr>
          <a:xfrm>
            <a:off x="8255000" y="1862667"/>
            <a:ext cx="3019778" cy="24835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直線コネクタ 120"/>
          <p:cNvCxnSpPr/>
          <p:nvPr/>
        </p:nvCxnSpPr>
        <p:spPr>
          <a:xfrm>
            <a:off x="8128000" y="1862667"/>
            <a:ext cx="3104444" cy="259644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942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0"/>
            <a:ext cx="12028667" cy="1087983"/>
          </a:xfrm>
        </p:spPr>
        <p:txBody>
          <a:bodyPr>
            <a:normAutofit fontScale="90000"/>
          </a:bodyPr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Updates</a:t>
            </a:r>
            <a:r>
              <a:rPr kumimoji="1" lang="ja-JP" altLang="en-US" b="1" dirty="0" smtClean="0">
                <a:latin typeface="Meiryo"/>
                <a:ea typeface="Meiryo"/>
                <a:cs typeface="Meiryo"/>
              </a:rPr>
              <a:t> </a:t>
            </a:r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to v03: Answer to the Feedback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37" y="1135623"/>
            <a:ext cx="12065302" cy="5722377"/>
          </a:xfrm>
        </p:spPr>
        <p:txBody>
          <a:bodyPr>
            <a:noAutofit/>
          </a:bodyPr>
          <a:lstStyle/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Introduces “Basic Mode” User-Plane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(It is supposed) </a:t>
            </a:r>
            <a:r>
              <a:rPr kumimoji="1" lang="en-US" altLang="ja-JP" b="1" dirty="0" smtClean="0">
                <a:solidFill>
                  <a:srgbClr val="FF0000"/>
                </a:solidFill>
                <a:latin typeface="Calibri"/>
                <a:ea typeface="Meiryo"/>
                <a:cs typeface="Calibri"/>
              </a:rPr>
              <a:t>No impact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to control-plane, but no advanced SRv6 features in there.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Operator is able to gradually migrate from basic to more advanced mode.</a:t>
            </a:r>
          </a:p>
          <a:p>
            <a:pPr lvl="1"/>
            <a:endParaRPr kumimoji="1" lang="en-US" altLang="ja-JP" sz="1800" dirty="0" smtClean="0">
              <a:latin typeface="Calibri"/>
              <a:ea typeface="Meiryo"/>
              <a:cs typeface="Calibri"/>
            </a:endParaRPr>
          </a:p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Introduces an Use Case “Stateless Interworking with Legacy Access”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(It is supposed) </a:t>
            </a:r>
            <a:r>
              <a:rPr kumimoji="1" lang="en-US" altLang="ja-JP" b="1" dirty="0" smtClean="0">
                <a:solidFill>
                  <a:srgbClr val="FF0000"/>
                </a:solidFill>
                <a:latin typeface="Calibri"/>
                <a:ea typeface="Meiryo"/>
                <a:cs typeface="Calibri"/>
              </a:rPr>
              <a:t>No impact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to current RAN in control-plane.</a:t>
            </a:r>
          </a:p>
          <a:p>
            <a:pPr lvl="1"/>
            <a:endParaRPr kumimoji="1" lang="en-US" altLang="ja-JP" sz="1800" dirty="0" smtClean="0">
              <a:latin typeface="Calibri"/>
              <a:ea typeface="Meiryo"/>
              <a:cs typeface="Calibri"/>
            </a:endParaRPr>
          </a:p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Introduces “Aggregate Mode” User-Plane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Benefits </a:t>
            </a:r>
            <a:r>
              <a:rPr kumimoji="1" lang="en-US" altLang="ja-JP" b="1" dirty="0" smtClean="0">
                <a:solidFill>
                  <a:srgbClr val="FF0000"/>
                </a:solidFill>
                <a:latin typeface="Calibri"/>
                <a:ea typeface="Meiryo"/>
                <a:cs typeface="Calibri"/>
              </a:rPr>
              <a:t>seamless deployment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of service-chain, VPNs and TE within the mobile user-plane.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Complicated?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Mobile control-plane can  focus to only manage mobility and keep simple.</a:t>
            </a:r>
          </a:p>
          <a:p>
            <a:pPr lvl="2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Implementing other service policies to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the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user-plane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can be done by separate systems.</a:t>
            </a:r>
          </a:p>
          <a:p>
            <a:pPr lvl="1"/>
            <a:r>
              <a:rPr kumimoji="1" lang="en-US" altLang="ja-JP" sz="2000" dirty="0" smtClean="0">
                <a:latin typeface="Calibri"/>
                <a:ea typeface="Meiryo"/>
                <a:cs typeface="Calibri"/>
              </a:rPr>
              <a:t>Complicate text? May need to find concise way to describe the procedures.</a:t>
            </a:r>
            <a:endParaRPr kumimoji="1" lang="en-US" altLang="ja-JP" sz="1600" dirty="0">
              <a:latin typeface="Calibri"/>
              <a:ea typeface="Meiryo"/>
              <a:cs typeface="Calibri"/>
            </a:endParaRPr>
          </a:p>
          <a:p>
            <a:pPr marL="0" indent="0" algn="ctr">
              <a:buNone/>
            </a:pPr>
            <a:r>
              <a:rPr kumimoji="1" lang="en-US" altLang="ja-JP" sz="3200" b="1" dirty="0" smtClean="0">
                <a:solidFill>
                  <a:srgbClr val="0000FF"/>
                </a:solidFill>
                <a:latin typeface="Calibri"/>
                <a:ea typeface="Meiryo"/>
                <a:cs typeface="Calibri"/>
              </a:rPr>
              <a:t>So please review</a:t>
            </a:r>
          </a:p>
        </p:txBody>
      </p:sp>
    </p:spTree>
    <p:extLst>
      <p:ext uri="{BB962C8B-B14F-4D97-AF65-F5344CB8AC3E}">
        <p14:creationId xmlns:p14="http://schemas.microsoft.com/office/powerpoint/2010/main" val="2086615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0"/>
            <a:ext cx="12028667" cy="1087983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Leveraging Current Control-Plane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37" y="976881"/>
            <a:ext cx="11527981" cy="1098988"/>
          </a:xfrm>
        </p:spPr>
        <p:txBody>
          <a:bodyPr>
            <a:noAutofit/>
          </a:bodyPr>
          <a:lstStyle/>
          <a:p>
            <a:pPr lvl="1"/>
            <a:endParaRPr kumimoji="1" lang="en-US" altLang="ja-JP" sz="1800" dirty="0" smtClean="0">
              <a:latin typeface="Calibri"/>
              <a:ea typeface="Meiryo"/>
              <a:cs typeface="Calibri"/>
            </a:endParaRPr>
          </a:p>
          <a:p>
            <a:endParaRPr kumimoji="1" lang="en-US" altLang="ja-JP" sz="2200" dirty="0" smtClean="0">
              <a:latin typeface="Calibri"/>
              <a:ea typeface="Meiryo"/>
              <a:cs typeface="Calibri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029910" y="2234611"/>
            <a:ext cx="3675765" cy="416394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5" name="直線矢印コネクタ 14"/>
          <p:cNvCxnSpPr/>
          <p:nvPr/>
        </p:nvCxnSpPr>
        <p:spPr>
          <a:xfrm flipV="1">
            <a:off x="854830" y="3016116"/>
            <a:ext cx="3871154" cy="36633"/>
          </a:xfrm>
          <a:prstGeom prst="straightConnector1">
            <a:avLst/>
          </a:prstGeom>
          <a:ln w="38100" cmpd="sng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円/楕円 15"/>
          <p:cNvSpPr/>
          <p:nvPr/>
        </p:nvSpPr>
        <p:spPr>
          <a:xfrm>
            <a:off x="4811468" y="2466621"/>
            <a:ext cx="2161496" cy="97687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Control-Plane</a:t>
            </a:r>
            <a:br>
              <a:rPr kumimoji="1" lang="en-US" altLang="ja-JP" dirty="0" smtClean="0"/>
            </a:br>
            <a:r>
              <a:rPr kumimoji="1" lang="en-US" altLang="ja-JP" dirty="0" smtClean="0"/>
              <a:t>Entity</a:t>
            </a:r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440999" y="2576520"/>
            <a:ext cx="2351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Control-Plane Message</a:t>
            </a:r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69347" y="3101594"/>
            <a:ext cx="3339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kumimoji="1" lang="en-US" altLang="ja-JP" dirty="0" smtClean="0"/>
              <a:t>Tunnel endpoint Address (A::)</a:t>
            </a:r>
          </a:p>
          <a:p>
            <a:pPr marL="285750" indent="-285750">
              <a:buFont typeface="Wingdings" charset="2"/>
              <a:buChar char="ü"/>
            </a:pPr>
            <a:r>
              <a:rPr kumimoji="1" lang="en-US" altLang="ja-JP" dirty="0" smtClean="0"/>
              <a:t>Tunnel Identifier(0x12345678)</a:t>
            </a:r>
            <a:endParaRPr kumimoji="1" lang="ja-JP" altLang="en-US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371841" y="1807227"/>
            <a:ext cx="2762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MAG/LMA/SGW/PGW/</a:t>
            </a:r>
            <a:r>
              <a:rPr kumimoji="1" lang="en-US" altLang="ja-JP" dirty="0" err="1" smtClean="0"/>
              <a:t>eNB</a:t>
            </a:r>
            <a:endParaRPr kumimoji="1" lang="ja-JP" altLang="en-US" dirty="0"/>
          </a:p>
        </p:txBody>
      </p:sp>
      <p:sp>
        <p:nvSpPr>
          <p:cNvPr id="23" name="円/楕円 22"/>
          <p:cNvSpPr/>
          <p:nvPr/>
        </p:nvSpPr>
        <p:spPr>
          <a:xfrm>
            <a:off x="4823680" y="4188372"/>
            <a:ext cx="2161496" cy="6227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User-Plane</a:t>
            </a:r>
          </a:p>
          <a:p>
            <a:pPr algn="ctr"/>
            <a:r>
              <a:rPr kumimoji="1" lang="en-US" altLang="ja-JP" dirty="0" smtClean="0"/>
              <a:t>Entity</a:t>
            </a:r>
            <a:endParaRPr kumimoji="1" lang="ja-JP" altLang="en-US" dirty="0"/>
          </a:p>
        </p:txBody>
      </p:sp>
      <p:cxnSp>
        <p:nvCxnSpPr>
          <p:cNvPr id="24" name="直線矢印コネクタ 23"/>
          <p:cNvCxnSpPr>
            <a:stCxn id="16" idx="4"/>
            <a:endCxn id="23" idx="0"/>
          </p:cNvCxnSpPr>
          <p:nvPr/>
        </p:nvCxnSpPr>
        <p:spPr>
          <a:xfrm>
            <a:off x="5892216" y="3443500"/>
            <a:ext cx="12212" cy="744872"/>
          </a:xfrm>
          <a:prstGeom prst="straightConnector1">
            <a:avLst/>
          </a:prstGeom>
          <a:ln w="38100" cmpd="sng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円/楕円 27"/>
          <p:cNvSpPr/>
          <p:nvPr/>
        </p:nvSpPr>
        <p:spPr>
          <a:xfrm>
            <a:off x="4835892" y="5470526"/>
            <a:ext cx="2161496" cy="61055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FIB</a:t>
            </a:r>
            <a:r>
              <a:rPr kumimoji="1" lang="en-US" altLang="en-US" dirty="0" smtClean="0"/>
              <a:t> table</a:t>
            </a:r>
            <a:endParaRPr kumimoji="1" lang="en-US" altLang="ja-JP" dirty="0" smtClean="0"/>
          </a:p>
        </p:txBody>
      </p:sp>
      <p:cxnSp>
        <p:nvCxnSpPr>
          <p:cNvPr id="30" name="直線矢印コネクタ 29"/>
          <p:cNvCxnSpPr>
            <a:stCxn id="23" idx="4"/>
            <a:endCxn id="28" idx="0"/>
          </p:cNvCxnSpPr>
          <p:nvPr/>
        </p:nvCxnSpPr>
        <p:spPr>
          <a:xfrm>
            <a:off x="5904428" y="4811132"/>
            <a:ext cx="12212" cy="659394"/>
          </a:xfrm>
          <a:prstGeom prst="straightConnector1">
            <a:avLst/>
          </a:prstGeom>
          <a:ln w="38100" cmpd="sng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6" name="テキスト ボックス 35"/>
          <p:cNvSpPr txBox="1"/>
          <p:nvPr/>
        </p:nvSpPr>
        <p:spPr>
          <a:xfrm>
            <a:off x="6093711" y="3467924"/>
            <a:ext cx="3339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kumimoji="1" lang="en-US" altLang="ja-JP" dirty="0" smtClean="0"/>
              <a:t>Tunnel endpoint Address (A::)</a:t>
            </a:r>
          </a:p>
          <a:p>
            <a:pPr marL="285750" indent="-285750">
              <a:buFont typeface="Wingdings" charset="2"/>
              <a:buChar char="ü"/>
            </a:pPr>
            <a:r>
              <a:rPr kumimoji="1" lang="en-US" altLang="ja-JP" dirty="0" smtClean="0"/>
              <a:t>Tunnel Identifier(0x12345678)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191406" y="4884400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ü"/>
            </a:pPr>
            <a:r>
              <a:rPr kumimoji="1" lang="en-US" altLang="ja-JP" dirty="0" smtClean="0"/>
              <a:t>SID: A::1234:5678</a:t>
            </a:r>
            <a:endParaRPr kumimoji="1" lang="ja-JP" altLang="en-US" dirty="0"/>
          </a:p>
        </p:txBody>
      </p:sp>
      <p:cxnSp>
        <p:nvCxnSpPr>
          <p:cNvPr id="38" name="直線矢印コネクタ 37"/>
          <p:cNvCxnSpPr>
            <a:stCxn id="48" idx="1"/>
            <a:endCxn id="28" idx="6"/>
          </p:cNvCxnSpPr>
          <p:nvPr/>
        </p:nvCxnSpPr>
        <p:spPr>
          <a:xfrm flipH="1" flipV="1">
            <a:off x="6997388" y="5775801"/>
            <a:ext cx="1239467" cy="7054"/>
          </a:xfrm>
          <a:prstGeom prst="straightConnector1">
            <a:avLst/>
          </a:prstGeom>
          <a:ln w="38100" cmpd="sng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正方形/長方形 44"/>
          <p:cNvSpPr/>
          <p:nvPr/>
        </p:nvSpPr>
        <p:spPr>
          <a:xfrm>
            <a:off x="10538459" y="5618781"/>
            <a:ext cx="781919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9622933" y="5618782"/>
            <a:ext cx="915888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DA=D::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8236855" y="5618782"/>
            <a:ext cx="1394858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3480012" y="5618780"/>
            <a:ext cx="781919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1758505" y="5618782"/>
            <a:ext cx="1721870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DA=A::1234:5678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1020542" y="5618782"/>
            <a:ext cx="73796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SRH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0" y="5618782"/>
            <a:ext cx="101358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374521" y="4109343"/>
            <a:ext cx="2251019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SL=</a:t>
            </a:r>
            <a:r>
              <a:rPr lang="en-US" altLang="ja-JP" sz="16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374521" y="4432400"/>
            <a:ext cx="2251019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SID[0]=D::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374521" y="4750077"/>
            <a:ext cx="2251019" cy="393509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</a:t>
            </a:r>
            <a:r>
              <a:rPr lang="en-US" altLang="ja-JP" sz="12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en-US" altLang="ja-JP" sz="12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]</a:t>
            </a:r>
            <a: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=</a:t>
            </a:r>
            <a:b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A::1234:5678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59" name="直線矢印コネクタ 58"/>
          <p:cNvCxnSpPr>
            <a:stCxn id="28" idx="2"/>
            <a:endCxn id="50" idx="3"/>
          </p:cNvCxnSpPr>
          <p:nvPr/>
        </p:nvCxnSpPr>
        <p:spPr>
          <a:xfrm flipH="1">
            <a:off x="4261931" y="5775801"/>
            <a:ext cx="573961" cy="7052"/>
          </a:xfrm>
          <a:prstGeom prst="straightConnector1">
            <a:avLst/>
          </a:prstGeom>
          <a:ln w="38100" cmpd="sng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3" name="直線コネクタ 62"/>
          <p:cNvCxnSpPr/>
          <p:nvPr/>
        </p:nvCxnSpPr>
        <p:spPr>
          <a:xfrm flipH="1">
            <a:off x="1770718" y="5140829"/>
            <a:ext cx="830405" cy="451807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415203" y="5177462"/>
            <a:ext cx="635017" cy="439596"/>
          </a:xfrm>
          <a:prstGeom prst="line">
            <a:avLst/>
          </a:prstGeom>
          <a:ln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085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Stateless Interworking with Legacy Networks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5308790" y="2796080"/>
            <a:ext cx="3432204" cy="346703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Enabled IPv6</a:t>
            </a:r>
            <a:r>
              <a:rPr kumimoji="0" lang="en-US" altLang="ja-JP" sz="2133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br>
              <a:rPr kumimoji="0" lang="en-US" altLang="ja-JP" sz="2133" b="1" i="0" u="none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</a:br>
            <a:r>
              <a:rPr kumimoji="0" lang="en-US" altLang="ja-JP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Network</a:t>
            </a:r>
          </a:p>
        </p:txBody>
      </p:sp>
      <p:cxnSp>
        <p:nvCxnSpPr>
          <p:cNvPr id="346" name="直線コネクタ 345"/>
          <p:cNvCxnSpPr/>
          <p:nvPr/>
        </p:nvCxnSpPr>
        <p:spPr>
          <a:xfrm flipH="1">
            <a:off x="2480862" y="4435766"/>
            <a:ext cx="19156" cy="1209069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75" y="6402442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5"/>
          </p:cNvCxnSpPr>
          <p:nvPr/>
        </p:nvCxnSpPr>
        <p:spPr>
          <a:xfrm flipV="1">
            <a:off x="1445724" y="6307198"/>
            <a:ext cx="691994" cy="32231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251" y="258525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6" name="図 465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8572" y="481970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87" name="円/楕円 86"/>
          <p:cNvSpPr/>
          <p:nvPr/>
        </p:nvSpPr>
        <p:spPr>
          <a:xfrm>
            <a:off x="1311583" y="2796375"/>
            <a:ext cx="3445509" cy="3487560"/>
          </a:xfrm>
          <a:prstGeom prst="ellipse">
            <a:avLst/>
          </a:prstGeom>
          <a:solidFill>
            <a:srgbClr val="000000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Existing </a:t>
            </a:r>
            <a:br>
              <a:rPr kumimoji="0" lang="en-US" altLang="ja-JP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</a:br>
            <a:r>
              <a:rPr kumimoji="0" lang="en-US" altLang="ja-JP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IPv4 Network</a:t>
            </a:r>
            <a:endParaRPr kumimoji="0" lang="ja-JP" altLang="en-US" sz="2133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pic>
        <p:nvPicPr>
          <p:cNvPr id="88" name="Picture 41" descr="ATM 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7439" y="4923951"/>
            <a:ext cx="540681" cy="42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" name="Picture 41" descr="ATM 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2118" y="5078322"/>
            <a:ext cx="540681" cy="423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882" y="269644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5" name="グループ化 55"/>
          <p:cNvGrpSpPr/>
          <p:nvPr/>
        </p:nvGrpSpPr>
        <p:grpSpPr>
          <a:xfrm>
            <a:off x="8154972" y="5745689"/>
            <a:ext cx="365127" cy="469931"/>
            <a:chOff x="2951136" y="3903667"/>
            <a:chExt cx="730261" cy="876314"/>
          </a:xfrm>
        </p:grpSpPr>
        <p:sp>
          <p:nvSpPr>
            <p:cNvPr id="97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8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00" name="円/楕円 99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01" name="円/楕円 100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02" name="円/楕円 101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3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4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9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0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1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grpSp>
        <p:nvGrpSpPr>
          <p:cNvPr id="122" name="グループ化 55"/>
          <p:cNvGrpSpPr/>
          <p:nvPr/>
        </p:nvGrpSpPr>
        <p:grpSpPr>
          <a:xfrm>
            <a:off x="7460038" y="6084684"/>
            <a:ext cx="365127" cy="469931"/>
            <a:chOff x="2951136" y="3903667"/>
            <a:chExt cx="730261" cy="876314"/>
          </a:xfrm>
        </p:grpSpPr>
        <p:sp>
          <p:nvSpPr>
            <p:cNvPr id="123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4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5" name="円/楕円 124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6" name="円/楕円 125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7" name="円/楕円 126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8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9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3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4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5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6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74" y="434558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cxnSp>
        <p:nvCxnSpPr>
          <p:cNvPr id="158" name="直線コネクタ 157"/>
          <p:cNvCxnSpPr>
            <a:stCxn id="320" idx="7"/>
            <a:endCxn id="88" idx="2"/>
          </p:cNvCxnSpPr>
          <p:nvPr/>
        </p:nvCxnSpPr>
        <p:spPr>
          <a:xfrm flipV="1">
            <a:off x="2137718" y="5347220"/>
            <a:ext cx="270062" cy="84921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82" name="直線コネクタ 281"/>
          <p:cNvCxnSpPr>
            <a:stCxn id="370" idx="1"/>
            <a:endCxn id="90" idx="2"/>
          </p:cNvCxnSpPr>
          <p:nvPr/>
        </p:nvCxnSpPr>
        <p:spPr>
          <a:xfrm flipV="1">
            <a:off x="2690176" y="5501591"/>
            <a:ext cx="742283" cy="83961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8" name="直線コネクタ 167"/>
          <p:cNvCxnSpPr>
            <a:stCxn id="88" idx="0"/>
            <a:endCxn id="91" idx="2"/>
          </p:cNvCxnSpPr>
          <p:nvPr/>
        </p:nvCxnSpPr>
        <p:spPr>
          <a:xfrm flipV="1">
            <a:off x="2407780" y="3105516"/>
            <a:ext cx="582022" cy="181843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1" name="直線コネクタ 170"/>
          <p:cNvCxnSpPr>
            <a:stCxn id="90" idx="0"/>
            <a:endCxn id="91" idx="2"/>
          </p:cNvCxnSpPr>
          <p:nvPr/>
        </p:nvCxnSpPr>
        <p:spPr>
          <a:xfrm flipH="1" flipV="1">
            <a:off x="2989802" y="3105516"/>
            <a:ext cx="442657" cy="197280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1826063" y="5860207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grpSp>
        <p:nvGrpSpPr>
          <p:cNvPr id="351" name="グループ化 55"/>
          <p:cNvGrpSpPr/>
          <p:nvPr/>
        </p:nvGrpSpPr>
        <p:grpSpPr>
          <a:xfrm>
            <a:off x="2598852" y="5959759"/>
            <a:ext cx="365127" cy="469931"/>
            <a:chOff x="2951136" y="3903667"/>
            <a:chExt cx="730261" cy="876314"/>
          </a:xfrm>
        </p:grpSpPr>
        <p:sp>
          <p:nvSpPr>
            <p:cNvPr id="352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53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54" name="円/楕円 353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5" name="円/楕円 354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6" name="円/楕円 355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7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58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59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0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1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2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3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4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5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6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7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8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9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0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1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2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3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4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5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185" name="図 18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639" y="528818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88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888" y="6464906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9" name="直線コネクタ 188"/>
          <p:cNvCxnSpPr>
            <a:stCxn id="188" idx="1"/>
            <a:endCxn id="97" idx="4"/>
          </p:cNvCxnSpPr>
          <p:nvPr/>
        </p:nvCxnSpPr>
        <p:spPr>
          <a:xfrm flipH="1" flipV="1">
            <a:off x="8337536" y="6215620"/>
            <a:ext cx="315352" cy="47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2" name="直線コネクタ 191"/>
          <p:cNvCxnSpPr>
            <a:stCxn id="132" idx="1"/>
            <a:endCxn id="185" idx="2"/>
          </p:cNvCxnSpPr>
          <p:nvPr/>
        </p:nvCxnSpPr>
        <p:spPr>
          <a:xfrm flipH="1" flipV="1">
            <a:off x="7168538" y="5786077"/>
            <a:ext cx="340865" cy="65730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3" name="直線コネクタ 192"/>
          <p:cNvCxnSpPr>
            <a:stCxn id="185" idx="0"/>
            <a:endCxn id="465" idx="2"/>
          </p:cNvCxnSpPr>
          <p:nvPr/>
        </p:nvCxnSpPr>
        <p:spPr>
          <a:xfrm flipV="1">
            <a:off x="7168538" y="3083147"/>
            <a:ext cx="41612" cy="220503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96" name="直線コネクタ 195"/>
          <p:cNvCxnSpPr>
            <a:stCxn id="105" idx="2"/>
            <a:endCxn id="466" idx="2"/>
          </p:cNvCxnSpPr>
          <p:nvPr/>
        </p:nvCxnSpPr>
        <p:spPr>
          <a:xfrm flipH="1" flipV="1">
            <a:off x="7980471" y="5317599"/>
            <a:ext cx="174504" cy="82496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201" name="直線コネクタ 200"/>
          <p:cNvCxnSpPr>
            <a:stCxn id="466" idx="0"/>
            <a:endCxn id="465" idx="2"/>
          </p:cNvCxnSpPr>
          <p:nvPr/>
        </p:nvCxnSpPr>
        <p:spPr>
          <a:xfrm flipH="1" flipV="1">
            <a:off x="7210150" y="3083147"/>
            <a:ext cx="770321" cy="173655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205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957" y="1540777"/>
            <a:ext cx="1809135" cy="1064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682" y="1561598"/>
            <a:ext cx="1780125" cy="1047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テキスト ボックス 206"/>
          <p:cNvSpPr txBox="1"/>
          <p:nvPr/>
        </p:nvSpPr>
        <p:spPr>
          <a:xfrm>
            <a:off x="1550739" y="1742264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6557656" y="1773496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53" name="フリーフォーム 152"/>
          <p:cNvSpPr/>
          <p:nvPr/>
        </p:nvSpPr>
        <p:spPr>
          <a:xfrm>
            <a:off x="1353221" y="2338307"/>
            <a:ext cx="5933354" cy="4257946"/>
          </a:xfrm>
          <a:custGeom>
            <a:avLst/>
            <a:gdLst>
              <a:gd name="connsiteX0" fmla="*/ 0 w 5850078"/>
              <a:gd name="connsiteY0" fmla="*/ 3789468 h 3789468"/>
              <a:gd name="connsiteX1" fmla="*/ 1707140 w 5850078"/>
              <a:gd name="connsiteY1" fmla="*/ 2279928 h 3789468"/>
              <a:gd name="connsiteX2" fmla="*/ 4580132 w 5850078"/>
              <a:gd name="connsiteY2" fmla="*/ 1801039 h 3789468"/>
              <a:gd name="connsiteX3" fmla="*/ 5850078 w 5850078"/>
              <a:gd name="connsiteY3" fmla="*/ 0 h 37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0078" h="3789468">
                <a:moveTo>
                  <a:pt x="0" y="3789468"/>
                </a:moveTo>
                <a:cubicBezTo>
                  <a:pt x="471892" y="3200400"/>
                  <a:pt x="943785" y="2611333"/>
                  <a:pt x="1707140" y="2279928"/>
                </a:cubicBezTo>
                <a:cubicBezTo>
                  <a:pt x="2470495" y="1948523"/>
                  <a:pt x="3889643" y="2181027"/>
                  <a:pt x="4580132" y="1801039"/>
                </a:cubicBezTo>
                <a:cubicBezTo>
                  <a:pt x="5270621" y="1421051"/>
                  <a:pt x="5850078" y="0"/>
                  <a:pt x="5850078" y="0"/>
                </a:cubicBezTo>
              </a:path>
            </a:pathLst>
          </a:custGeom>
          <a:ln w="57150" cmpd="sng">
            <a:solidFill>
              <a:srgbClr val="0000FF">
                <a:alpha val="34000"/>
              </a:srgb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9" name="フリーフォーム 208"/>
          <p:cNvSpPr/>
          <p:nvPr/>
        </p:nvSpPr>
        <p:spPr>
          <a:xfrm flipH="1">
            <a:off x="2390421" y="2240851"/>
            <a:ext cx="6291012" cy="4417866"/>
          </a:xfrm>
          <a:custGeom>
            <a:avLst/>
            <a:gdLst>
              <a:gd name="connsiteX0" fmla="*/ 0 w 5850078"/>
              <a:gd name="connsiteY0" fmla="*/ 3789468 h 3789468"/>
              <a:gd name="connsiteX1" fmla="*/ 1707140 w 5850078"/>
              <a:gd name="connsiteY1" fmla="*/ 2279928 h 3789468"/>
              <a:gd name="connsiteX2" fmla="*/ 4580132 w 5850078"/>
              <a:gd name="connsiteY2" fmla="*/ 1801039 h 3789468"/>
              <a:gd name="connsiteX3" fmla="*/ 5850078 w 5850078"/>
              <a:gd name="connsiteY3" fmla="*/ 0 h 378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0078" h="3789468">
                <a:moveTo>
                  <a:pt x="0" y="3789468"/>
                </a:moveTo>
                <a:cubicBezTo>
                  <a:pt x="471892" y="3200400"/>
                  <a:pt x="943785" y="2611333"/>
                  <a:pt x="1707140" y="2279928"/>
                </a:cubicBezTo>
                <a:cubicBezTo>
                  <a:pt x="2470495" y="1948523"/>
                  <a:pt x="3889643" y="2181027"/>
                  <a:pt x="4580132" y="1801039"/>
                </a:cubicBezTo>
                <a:cubicBezTo>
                  <a:pt x="5270621" y="1421051"/>
                  <a:pt x="5850078" y="0"/>
                  <a:pt x="5850078" y="0"/>
                </a:cubicBezTo>
              </a:path>
            </a:pathLst>
          </a:custGeom>
          <a:ln w="57150" cmpd="sng">
            <a:solidFill>
              <a:srgbClr val="0000FF">
                <a:alpha val="34000"/>
              </a:srgbClr>
            </a:solidFill>
            <a:headEnd type="none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10" name="直線矢印コネクタ 209"/>
          <p:cNvCxnSpPr/>
          <p:nvPr/>
        </p:nvCxnSpPr>
        <p:spPr>
          <a:xfrm>
            <a:off x="4111747" y="1102117"/>
            <a:ext cx="1873690" cy="208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1" name="直線矢印コネクタ 210"/>
          <p:cNvCxnSpPr/>
          <p:nvPr/>
        </p:nvCxnSpPr>
        <p:spPr>
          <a:xfrm flipH="1" flipV="1">
            <a:off x="4111704" y="1349297"/>
            <a:ext cx="1811234" cy="1041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正方形/長方形 221"/>
          <p:cNvSpPr/>
          <p:nvPr/>
        </p:nvSpPr>
        <p:spPr>
          <a:xfrm>
            <a:off x="3320640" y="1020638"/>
            <a:ext cx="499649" cy="454252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SAv4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3" name="正方形/長方形 222"/>
          <p:cNvSpPr/>
          <p:nvPr/>
        </p:nvSpPr>
        <p:spPr>
          <a:xfrm>
            <a:off x="2071513" y="1020638"/>
            <a:ext cx="739067" cy="454252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1" i="0" u="none" strike="noStrike" kern="0" cap="none" spc="0" normalizeH="0" baseline="0" noProof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Tun</a:t>
            </a:r>
            <a:r>
              <a:rPr kumimoji="0" lang="en-US" altLang="ja-JP" sz="11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-ID</a:t>
            </a:r>
            <a:endParaRPr kumimoji="0" lang="ja-JP" altLang="en-US" sz="11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4" name="正方形/長方形 223"/>
          <p:cNvSpPr/>
          <p:nvPr/>
        </p:nvSpPr>
        <p:spPr>
          <a:xfrm>
            <a:off x="61059" y="1032850"/>
            <a:ext cx="671651" cy="420258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Pay</a:t>
            </a:r>
            <a:b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</a:b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load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5" name="正方形/長方形 224"/>
          <p:cNvSpPr/>
          <p:nvPr/>
        </p:nvSpPr>
        <p:spPr>
          <a:xfrm>
            <a:off x="2810579" y="1020638"/>
            <a:ext cx="499649" cy="454252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DAv4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7" name="正方形/長方形 226"/>
          <p:cNvSpPr/>
          <p:nvPr/>
        </p:nvSpPr>
        <p:spPr>
          <a:xfrm>
            <a:off x="9524613" y="1051869"/>
            <a:ext cx="676592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SA</a:t>
            </a:r>
            <a:b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v6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29" name="正方形/長方形 228"/>
          <p:cNvSpPr/>
          <p:nvPr/>
        </p:nvSpPr>
        <p:spPr>
          <a:xfrm>
            <a:off x="8868820" y="1051870"/>
            <a:ext cx="666183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IW</a:t>
            </a: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/>
            </a:r>
            <a:b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v6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0" name="正方形/長方形 229"/>
          <p:cNvSpPr/>
          <p:nvPr/>
        </p:nvSpPr>
        <p:spPr>
          <a:xfrm>
            <a:off x="7021810" y="1051870"/>
            <a:ext cx="1836603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SID[0]=DAv6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</a:t>
            </a:r>
            <a:r>
              <a:rPr lang="en-US" altLang="ja-JP" sz="1200" b="1" kern="0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en-US" altLang="ja-JP" sz="12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]=IWv6</a:t>
            </a:r>
            <a:endParaRPr kumimoji="0" lang="ja-JP" altLang="en-US" sz="12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231" name="正方形/長方形 230"/>
          <p:cNvSpPr/>
          <p:nvPr/>
        </p:nvSpPr>
        <p:spPr>
          <a:xfrm>
            <a:off x="6209425" y="1051870"/>
            <a:ext cx="800174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algn="ctr"/>
            <a:r>
              <a:rPr lang="en-US" altLang="ja-JP" sz="14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</a:t>
            </a:r>
            <a:br>
              <a:rPr lang="en-US" altLang="ja-JP" sz="14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load</a:t>
            </a:r>
            <a:endParaRPr lang="ja-JP" altLang="en-US" sz="1400" b="1" kern="0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5" name="図形グループ 4"/>
          <p:cNvGrpSpPr/>
          <p:nvPr/>
        </p:nvGrpSpPr>
        <p:grpSpPr>
          <a:xfrm>
            <a:off x="8267419" y="1489741"/>
            <a:ext cx="3349465" cy="2246823"/>
            <a:chOff x="8004823" y="1332403"/>
            <a:chExt cx="3612061" cy="1756451"/>
          </a:xfrm>
        </p:grpSpPr>
        <p:grpSp>
          <p:nvGrpSpPr>
            <p:cNvPr id="4" name="図形グループ 3"/>
            <p:cNvGrpSpPr/>
            <p:nvPr/>
          </p:nvGrpSpPr>
          <p:grpSpPr>
            <a:xfrm>
              <a:off x="8004823" y="1332403"/>
              <a:ext cx="3612061" cy="1433635"/>
              <a:chOff x="8004823" y="1332403"/>
              <a:chExt cx="3612061" cy="1433635"/>
            </a:xfrm>
          </p:grpSpPr>
          <p:sp>
            <p:nvSpPr>
              <p:cNvPr id="232" name="正方形/長方形 231"/>
              <p:cNvSpPr/>
              <p:nvPr/>
            </p:nvSpPr>
            <p:spPr>
              <a:xfrm>
                <a:off x="8004823" y="2437892"/>
                <a:ext cx="1280374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/>
                  </a:rPr>
                  <a:t>Locator </a:t>
                </a:r>
                <a:endParaRPr kumimoji="0" lang="ja-JP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233" name="正方形/長方形 232"/>
              <p:cNvSpPr/>
              <p:nvPr/>
            </p:nvSpPr>
            <p:spPr>
              <a:xfrm>
                <a:off x="9295589" y="2437892"/>
                <a:ext cx="770294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/>
                  </a:rPr>
                  <a:t>DAv4</a:t>
                </a:r>
                <a:endParaRPr kumimoji="0" lang="ja-JP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234" name="正方形/長方形 233"/>
              <p:cNvSpPr/>
              <p:nvPr/>
            </p:nvSpPr>
            <p:spPr>
              <a:xfrm>
                <a:off x="10065885" y="2437892"/>
                <a:ext cx="770294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/>
                  </a:rPr>
                  <a:t>SAv4</a:t>
                </a:r>
                <a:endParaRPr kumimoji="0" lang="ja-JP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235" name="正方形/長方形 234"/>
              <p:cNvSpPr/>
              <p:nvPr/>
            </p:nvSpPr>
            <p:spPr>
              <a:xfrm>
                <a:off x="10846590" y="2437893"/>
                <a:ext cx="770294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1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/>
                  </a:rPr>
                  <a:t>Tun</a:t>
                </a:r>
                <a:r>
                  <a:rPr kumimoji="0" lang="en-US" altLang="ja-JP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/>
                  </a:rPr>
                  <a:t>-ID</a:t>
                </a:r>
                <a:endParaRPr kumimoji="0" lang="ja-JP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cxnSp>
            <p:nvCxnSpPr>
              <p:cNvPr id="236" name="直線コネクタ 235"/>
              <p:cNvCxnSpPr/>
              <p:nvPr/>
            </p:nvCxnSpPr>
            <p:spPr>
              <a:xfrm flipH="1">
                <a:off x="8025642" y="1332403"/>
                <a:ext cx="637644" cy="1082861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FF">
                    <a:lumMod val="50000"/>
                  </a:srgbClr>
                </a:solidFill>
                <a:prstDash val="dash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237" name="直線コネクタ 236"/>
              <p:cNvCxnSpPr/>
              <p:nvPr/>
            </p:nvCxnSpPr>
            <p:spPr>
              <a:xfrm flipH="1" flipV="1">
                <a:off x="9348086" y="1332403"/>
                <a:ext cx="2247976" cy="1082865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FF">
                    <a:lumMod val="50000"/>
                  </a:srgbClr>
                </a:solidFill>
                <a:prstDash val="dash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</p:grpSp>
        <p:sp>
          <p:nvSpPr>
            <p:cNvPr id="241" name="テキスト ボックス 240"/>
            <p:cNvSpPr txBox="1"/>
            <p:nvPr/>
          </p:nvSpPr>
          <p:spPr>
            <a:xfrm>
              <a:off x="8175302" y="2763915"/>
              <a:ext cx="101822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128-a-b-c</a:t>
              </a:r>
            </a:p>
          </p:txBody>
        </p:sp>
        <p:sp>
          <p:nvSpPr>
            <p:cNvPr id="242" name="テキスト ボックス 241"/>
            <p:cNvSpPr txBox="1"/>
            <p:nvPr/>
          </p:nvSpPr>
          <p:spPr>
            <a:xfrm>
              <a:off x="9583443" y="2774326"/>
              <a:ext cx="28382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</a:t>
              </a:r>
            </a:p>
          </p:txBody>
        </p:sp>
        <p:sp>
          <p:nvSpPr>
            <p:cNvPr id="243" name="テキスト ボックス 242"/>
            <p:cNvSpPr txBox="1"/>
            <p:nvPr/>
          </p:nvSpPr>
          <p:spPr>
            <a:xfrm>
              <a:off x="10337168" y="2791388"/>
              <a:ext cx="288668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b</a:t>
              </a:r>
            </a:p>
          </p:txBody>
        </p:sp>
        <p:sp>
          <p:nvSpPr>
            <p:cNvPr id="244" name="テキスト ボックス 243"/>
            <p:cNvSpPr txBox="1"/>
            <p:nvPr/>
          </p:nvSpPr>
          <p:spPr>
            <a:xfrm>
              <a:off x="11114580" y="2791387"/>
              <a:ext cx="274434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c</a:t>
              </a:r>
            </a:p>
          </p:txBody>
        </p:sp>
      </p:grpSp>
      <p:sp>
        <p:nvSpPr>
          <p:cNvPr id="245" name="テキスト ボックス 244"/>
          <p:cNvSpPr txBox="1"/>
          <p:nvPr/>
        </p:nvSpPr>
        <p:spPr>
          <a:xfrm>
            <a:off x="3036544" y="607505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246" name="テキスト ボックス 245"/>
          <p:cNvSpPr txBox="1"/>
          <p:nvPr/>
        </p:nvSpPr>
        <p:spPr>
          <a:xfrm>
            <a:off x="2099699" y="586684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Tunnel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247" name="テキスト ボックス 246"/>
          <p:cNvSpPr txBox="1"/>
          <p:nvPr/>
        </p:nvSpPr>
        <p:spPr>
          <a:xfrm>
            <a:off x="9084396" y="555452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156" name="正方形/長方形 155"/>
          <p:cNvSpPr/>
          <p:nvPr/>
        </p:nvSpPr>
        <p:spPr>
          <a:xfrm>
            <a:off x="1391524" y="1027447"/>
            <a:ext cx="676592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SA</a:t>
            </a:r>
            <a:b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v6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57" name="正方形/長方形 156"/>
          <p:cNvSpPr/>
          <p:nvPr/>
        </p:nvSpPr>
        <p:spPr>
          <a:xfrm>
            <a:off x="735731" y="1027448"/>
            <a:ext cx="666183" cy="42302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</a:t>
            </a:r>
            <a:b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v6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705674" y="659395"/>
            <a:ext cx="5693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b="1" dirty="0" smtClean="0">
                <a:solidFill>
                  <a:srgbClr val="0000FF"/>
                </a:solidFill>
              </a:rPr>
              <a:t>SRH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1777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0"/>
            <a:ext cx="12028667" cy="1087983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Updates</a:t>
            </a:r>
            <a:r>
              <a:rPr kumimoji="1" lang="ja-JP" altLang="en-US" b="1" dirty="0" smtClean="0">
                <a:latin typeface="Meiryo"/>
                <a:ea typeface="Meiryo"/>
                <a:cs typeface="Meiryo"/>
              </a:rPr>
              <a:t> </a:t>
            </a:r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to v03: Technical Progress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37" y="976881"/>
            <a:ext cx="11527981" cy="5881120"/>
          </a:xfrm>
        </p:spPr>
        <p:txBody>
          <a:bodyPr>
            <a:noAutofit/>
          </a:bodyPr>
          <a:lstStyle/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Introduces New</a:t>
            </a:r>
            <a:r>
              <a:rPr kumimoji="1" lang="ja-JP" altLang="en-US" b="1" u="sng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SRv6</a:t>
            </a:r>
            <a:r>
              <a:rPr kumimoji="1" lang="ja-JP" altLang="en-US" b="1" u="sng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Functions: </a:t>
            </a:r>
            <a:r>
              <a:rPr kumimoji="1" lang="ja-JP" altLang="en-US" b="1" u="sng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“</a:t>
            </a:r>
            <a:r>
              <a:rPr kumimoji="1" lang="en-US" altLang="ja-JP" b="1" u="sng" dirty="0" err="1" smtClean="0">
                <a:latin typeface="Calibri"/>
                <a:ea typeface="Meiryo"/>
                <a:cs typeface="Calibri"/>
              </a:rPr>
              <a:t>End.TM</a:t>
            </a:r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” and “</a:t>
            </a:r>
            <a:r>
              <a:rPr kumimoji="1" lang="en-US" altLang="ja-JP" b="1" u="sng" dirty="0" err="1" smtClean="0">
                <a:latin typeface="Calibri"/>
                <a:ea typeface="Meiryo"/>
                <a:cs typeface="Calibri"/>
              </a:rPr>
              <a:t>T.Tmap</a:t>
            </a:r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”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To support Stateless Interworking with legacy user-plane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with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some</a:t>
            </a:r>
            <a:r>
              <a:rPr kumimoji="1" lang="ja-JP" altLang="en-US" dirty="0" smtClean="0"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parameters.</a:t>
            </a:r>
          </a:p>
          <a:p>
            <a:pPr lvl="1"/>
            <a:endParaRPr kumimoji="1" lang="en-US" altLang="ja-JP" sz="1800" dirty="0" smtClean="0">
              <a:latin typeface="Calibri"/>
              <a:ea typeface="Meiryo"/>
              <a:cs typeface="Calibri"/>
            </a:endParaRPr>
          </a:p>
          <a:p>
            <a:endParaRPr kumimoji="1" lang="en-US" altLang="ja-JP" sz="2200" dirty="0" smtClean="0">
              <a:latin typeface="Calibri"/>
              <a:ea typeface="Meiryo"/>
              <a:cs typeface="Calibri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5921" y="1984037"/>
            <a:ext cx="8536079" cy="225430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8132" y="4318398"/>
            <a:ext cx="8511656" cy="26372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6" name="左中かっこ 5"/>
          <p:cNvSpPr/>
          <p:nvPr/>
        </p:nvSpPr>
        <p:spPr>
          <a:xfrm>
            <a:off x="3260562" y="2075869"/>
            <a:ext cx="366355" cy="2149135"/>
          </a:xfrm>
          <a:prstGeom prst="leftBrace">
            <a:avLst>
              <a:gd name="adj1" fmla="val 51663"/>
              <a:gd name="adj2" fmla="val 50000"/>
            </a:avLst>
          </a:prstGeom>
          <a:ln w="38100" cmpd="sng">
            <a:solidFill>
              <a:srgbClr val="7F7F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左中かっこ 6"/>
          <p:cNvSpPr/>
          <p:nvPr/>
        </p:nvSpPr>
        <p:spPr>
          <a:xfrm>
            <a:off x="3260563" y="4440223"/>
            <a:ext cx="366355" cy="2320089"/>
          </a:xfrm>
          <a:prstGeom prst="leftBrace">
            <a:avLst>
              <a:gd name="adj1" fmla="val 51663"/>
              <a:gd name="adj2" fmla="val 50000"/>
            </a:avLst>
          </a:prstGeom>
          <a:ln w="38100" cmpd="sng">
            <a:solidFill>
              <a:srgbClr val="7F7F7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0" y="2613152"/>
            <a:ext cx="3223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400" b="1" dirty="0" err="1" smtClean="0"/>
              <a:t>End.TM</a:t>
            </a:r>
            <a:endParaRPr kumimoji="1" lang="en-US" altLang="ja-JP" b="1" dirty="0" smtClean="0"/>
          </a:p>
          <a:p>
            <a:pPr algn="r"/>
            <a:r>
              <a:rPr kumimoji="1" lang="en-US" altLang="ja-JP" dirty="0" smtClean="0"/>
              <a:t>(Endpoint function with </a:t>
            </a:r>
            <a:r>
              <a:rPr kumimoji="1" lang="en-US" altLang="ja-JP" dirty="0" err="1" smtClean="0"/>
              <a:t>encaps</a:t>
            </a:r>
            <a:r>
              <a:rPr kumimoji="1" lang="en-US" altLang="ja-JP" dirty="0" smtClean="0"/>
              <a:t> for mapped tunnel)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" y="4945452"/>
            <a:ext cx="32971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400" b="1" dirty="0" err="1" smtClean="0"/>
              <a:t>T.Tmap</a:t>
            </a:r>
            <a:endParaRPr kumimoji="1" lang="en-US" altLang="ja-JP" b="1" dirty="0" smtClean="0"/>
          </a:p>
          <a:p>
            <a:pPr algn="r"/>
            <a:r>
              <a:rPr kumimoji="1" lang="en-US" altLang="ja-JP" dirty="0" smtClean="0"/>
              <a:t>(Transit behavior with </a:t>
            </a:r>
            <a:r>
              <a:rPr kumimoji="1" lang="en-US" altLang="ja-JP" dirty="0" err="1" smtClean="0"/>
              <a:t>decaps</a:t>
            </a:r>
            <a:r>
              <a:rPr kumimoji="1" lang="en-US" altLang="ja-JP" dirty="0" smtClean="0"/>
              <a:t> tunnel and map SRv6 policy)</a:t>
            </a:r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0" y="3651086"/>
            <a:ext cx="3223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dirty="0" smtClean="0"/>
              <a:t>SRv6 -&gt; Legacy</a:t>
            </a:r>
            <a:endParaRPr kumimoji="1" lang="en-US" altLang="ja-JP" sz="1600" dirty="0" smtClean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0" y="6056652"/>
            <a:ext cx="32239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000" dirty="0" smtClean="0"/>
              <a:t>Legacy-&gt; SRv6</a:t>
            </a:r>
            <a:endParaRPr kumimoji="1"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941996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1" y="0"/>
            <a:ext cx="12028667" cy="1087983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Work in Progress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37" y="1025725"/>
            <a:ext cx="12065302" cy="5832276"/>
          </a:xfrm>
        </p:spPr>
        <p:txBody>
          <a:bodyPr>
            <a:noAutofit/>
          </a:bodyPr>
          <a:lstStyle/>
          <a:p>
            <a:r>
              <a:rPr kumimoji="1" lang="en-US" altLang="ja-JP" sz="3200" b="1" u="sng" dirty="0" err="1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QoS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and Accounting</a:t>
            </a: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Enables SID to represent </a:t>
            </a:r>
            <a:r>
              <a:rPr kumimoji="1" lang="en-US" altLang="ja-JP" dirty="0" err="1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QoS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and accounting policy.</a:t>
            </a:r>
          </a:p>
          <a:p>
            <a:pPr lvl="1"/>
            <a:endParaRPr kumimoji="1" lang="en-US" altLang="ja-JP" sz="1100" dirty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r>
              <a:rPr kumimoji="1" lang="en-US" altLang="ja-JP" sz="3200" b="1" u="sng" dirty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E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2E</a:t>
            </a:r>
            <a:r>
              <a:rPr kumimoji="1" lang="ja-JP" altLang="en-US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SR</a:t>
            </a:r>
            <a:r>
              <a:rPr kumimoji="1" lang="ja-JP" altLang="en-US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and</a:t>
            </a:r>
            <a:r>
              <a:rPr kumimoji="1" lang="ja-JP" altLang="en-US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Network</a:t>
            </a:r>
            <a:r>
              <a:rPr kumimoji="1" lang="ja-JP" altLang="en-US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Slicing</a:t>
            </a: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Enables Apps running on MN be able to designate slices.</a:t>
            </a:r>
          </a:p>
          <a:p>
            <a:pPr lvl="1"/>
            <a:endParaRPr kumimoji="1" lang="en-US" altLang="ja-JP" sz="1100" dirty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IPv4 Support</a:t>
            </a: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Carries IPv4 user packets.</a:t>
            </a: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Many IPv6 transition solutions make it can be considered as an user application on IPv6.</a:t>
            </a:r>
          </a:p>
          <a:p>
            <a:pPr lvl="2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MAP-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E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(RFC7597)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,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MAP-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T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(RFC7599)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, 464XLAT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(RFC6877)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and DS-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Lite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(RFC6333)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.</a:t>
            </a:r>
            <a:endParaRPr kumimoji="1" lang="en-US" altLang="ja-JP" dirty="0" smtClean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pPr lvl="2"/>
            <a:endParaRPr kumimoji="1" lang="en-US" altLang="ja-JP" sz="1100" dirty="0" smtClean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r>
              <a:rPr kumimoji="1" lang="en-US" altLang="ja-JP" sz="3200" b="1" u="sng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Collaborations </a:t>
            </a:r>
            <a:endParaRPr kumimoji="1" lang="en-US" altLang="ja-JP" b="1" u="sng" dirty="0" smtClean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IETF DMM(Distributed Mobility Management) WG has issued an adoption call </a:t>
            </a:r>
            <a:r>
              <a:rPr kumimoji="1" lang="en-US" altLang="ja-JP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to the I-D.</a:t>
            </a:r>
            <a:endParaRPr kumimoji="1" lang="en-US" altLang="ja-JP" dirty="0" smtClean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pPr lvl="1"/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3GPP </a:t>
            </a:r>
            <a:r>
              <a:rPr kumimoji="1" lang="en-US" altLang="ja-JP" dirty="0" smtClean="0">
                <a:solidFill>
                  <a:srgbClr val="000000"/>
                </a:solidFill>
                <a:latin typeface="Calibri"/>
                <a:ea typeface="Meiryo"/>
                <a:cs typeface="Calibri"/>
              </a:rPr>
              <a:t>CT4 to initiate study work of user-plane protocol.</a:t>
            </a:r>
          </a:p>
          <a:p>
            <a:pPr lvl="1"/>
            <a:endParaRPr kumimoji="1" lang="en-US" altLang="ja-JP" dirty="0" smtClean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endParaRPr kumimoji="1" lang="en-US" altLang="ja-JP" sz="3200" dirty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  <a:p>
            <a:endParaRPr kumimoji="1" lang="en-US" altLang="ja-JP" sz="3200" dirty="0">
              <a:solidFill>
                <a:srgbClr val="000000"/>
              </a:solidFill>
              <a:latin typeface="Calibri"/>
              <a:ea typeface="Meiryo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52276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Basic Mode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66" name="図形グループ 65"/>
          <p:cNvGrpSpPr/>
          <p:nvPr/>
        </p:nvGrpSpPr>
        <p:grpSpPr>
          <a:xfrm>
            <a:off x="2167836" y="3513301"/>
            <a:ext cx="7526682" cy="3213815"/>
            <a:chOff x="4665322" y="2646482"/>
            <a:chExt cx="7526682" cy="3213815"/>
          </a:xfrm>
        </p:grpSpPr>
        <p:sp>
          <p:nvSpPr>
            <p:cNvPr id="228" name="円/楕円 227"/>
            <p:cNvSpPr/>
            <p:nvPr/>
          </p:nvSpPr>
          <p:spPr>
            <a:xfrm>
              <a:off x="6133521" y="4217554"/>
              <a:ext cx="4542851" cy="1531253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IPv6 Network</a:t>
              </a:r>
            </a:p>
          </p:txBody>
        </p:sp>
        <p:sp>
          <p:nvSpPr>
            <p:cNvPr id="256" name="テキスト ボックス 255"/>
            <p:cNvSpPr txBox="1"/>
            <p:nvPr/>
          </p:nvSpPr>
          <p:spPr>
            <a:xfrm>
              <a:off x="5222044" y="2771215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61" name="直線コネクタ 260"/>
            <p:cNvCxnSpPr/>
            <p:nvPr/>
          </p:nvCxnSpPr>
          <p:spPr>
            <a:xfrm flipH="1">
              <a:off x="8375249" y="3364818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76" name="正方形/長方形 275"/>
            <p:cNvSpPr/>
            <p:nvPr/>
          </p:nvSpPr>
          <p:spPr>
            <a:xfrm>
              <a:off x="5879135" y="3797213"/>
              <a:ext cx="495451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SIDs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82" name="直線コネクタ 281"/>
            <p:cNvCxnSpPr>
              <a:stCxn id="320" idx="6"/>
            </p:cNvCxnSpPr>
            <p:nvPr/>
          </p:nvCxnSpPr>
          <p:spPr>
            <a:xfrm flipV="1">
              <a:off x="5948211" y="5018431"/>
              <a:ext cx="214174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319" name="グループ化 55"/>
            <p:cNvGrpSpPr/>
            <p:nvPr/>
          </p:nvGrpSpPr>
          <p:grpSpPr>
            <a:xfrm>
              <a:off x="5583084" y="4633098"/>
              <a:ext cx="365127" cy="469931"/>
              <a:chOff x="2951136" y="3903667"/>
              <a:chExt cx="730261" cy="876314"/>
            </a:xfrm>
          </p:grpSpPr>
          <p:sp>
            <p:nvSpPr>
              <p:cNvPr id="320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1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22" name="円/楕円 321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3" name="円/楕円 322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4" name="円/楕円 323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25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26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7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8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9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0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1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2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3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4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5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6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7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8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9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0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1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2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3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44" name="直線コネクタ 343"/>
            <p:cNvCxnSpPr/>
            <p:nvPr/>
          </p:nvCxnSpPr>
          <p:spPr>
            <a:xfrm>
              <a:off x="8630633" y="5018431"/>
              <a:ext cx="2045739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6" name="直線コネクタ 345"/>
            <p:cNvCxnSpPr/>
            <p:nvPr/>
          </p:nvCxnSpPr>
          <p:spPr>
            <a:xfrm flipH="1">
              <a:off x="5790280" y="3364818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7" name="直線コネクタ 346"/>
            <p:cNvCxnSpPr/>
            <p:nvPr/>
          </p:nvCxnSpPr>
          <p:spPr>
            <a:xfrm>
              <a:off x="10904716" y="3364818"/>
              <a:ext cx="12576" cy="1463166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348" name="テキスト ボックス 347"/>
            <p:cNvSpPr txBox="1"/>
            <p:nvPr/>
          </p:nvSpPr>
          <p:spPr>
            <a:xfrm>
              <a:off x="7502535" y="2771215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9" name="テキスト ボックス 348"/>
            <p:cNvSpPr txBox="1"/>
            <p:nvPr/>
          </p:nvSpPr>
          <p:spPr>
            <a:xfrm>
              <a:off x="9330497" y="2646482"/>
              <a:ext cx="286150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351" name="グループ化 55"/>
            <p:cNvGrpSpPr/>
            <p:nvPr/>
          </p:nvGrpSpPr>
          <p:grpSpPr>
            <a:xfrm>
              <a:off x="5606398" y="5253182"/>
              <a:ext cx="365127" cy="469931"/>
              <a:chOff x="2951136" y="3903667"/>
              <a:chExt cx="730261" cy="876314"/>
            </a:xfrm>
          </p:grpSpPr>
          <p:sp>
            <p:nvSpPr>
              <p:cNvPr id="352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3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54" name="円/楕円 353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5" name="円/楕円 354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6" name="円/楕円 355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57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58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9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0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1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2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3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4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5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6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7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8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9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0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1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2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3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4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5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6" name="直線コネクタ 375"/>
            <p:cNvCxnSpPr>
              <a:stCxn id="352" idx="6"/>
            </p:cNvCxnSpPr>
            <p:nvPr/>
          </p:nvCxnSpPr>
          <p:spPr>
            <a:xfrm flipV="1">
              <a:off x="5971525" y="5018431"/>
              <a:ext cx="211842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8" name="直線コネクタ 377"/>
            <p:cNvCxnSpPr/>
            <p:nvPr/>
          </p:nvCxnSpPr>
          <p:spPr>
            <a:xfrm flipV="1">
              <a:off x="8645599" y="5032521"/>
              <a:ext cx="2030773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1" name="直線コネクタ 380"/>
            <p:cNvCxnSpPr>
              <a:stCxn id="320" idx="6"/>
            </p:cNvCxnSpPr>
            <p:nvPr/>
          </p:nvCxnSpPr>
          <p:spPr>
            <a:xfrm>
              <a:off x="5948211" y="5024708"/>
              <a:ext cx="215670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2" name="直線コネクタ 381"/>
            <p:cNvCxnSpPr>
              <a:stCxn id="352" idx="5"/>
            </p:cNvCxnSpPr>
            <p:nvPr/>
          </p:nvCxnSpPr>
          <p:spPr>
            <a:xfrm flipV="1">
              <a:off x="5918053" y="5537174"/>
              <a:ext cx="218686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383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322" y="3343064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4" name="直線コネクタ 383"/>
            <p:cNvCxnSpPr>
              <a:stCxn id="383" idx="3"/>
              <a:endCxn id="323" idx="2"/>
            </p:cNvCxnSpPr>
            <p:nvPr/>
          </p:nvCxnSpPr>
          <p:spPr>
            <a:xfrm>
              <a:off x="5119471" y="3570139"/>
              <a:ext cx="604833" cy="113304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62" name="図 461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3454" y="489943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4" name="図 463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1801" y="4846644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5" name="図 464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2817" y="4814472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6" name="図 465" descr="L3-router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3360" y="5362401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8" name="図 467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5325" y="4908731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9" name="図 468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6206" y="4896877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70" name="図 469" descr="L47-cgn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069" y="488826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sp>
          <p:nvSpPr>
            <p:cNvPr id="96" name="テキスト ボックス 95"/>
            <p:cNvSpPr txBox="1"/>
            <p:nvPr/>
          </p:nvSpPr>
          <p:spPr>
            <a:xfrm>
              <a:off x="5223602" y="3216085"/>
              <a:ext cx="76174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b="1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Uplink</a:t>
              </a:r>
              <a:endParaRPr lang="ja-JP" altLang="en-US" sz="1333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9" name="テキスト ボックス 98"/>
            <p:cNvSpPr txBox="1"/>
            <p:nvPr/>
          </p:nvSpPr>
          <p:spPr>
            <a:xfrm>
              <a:off x="11007610" y="3590845"/>
              <a:ext cx="1027449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b="1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Downlink</a:t>
              </a:r>
              <a:endParaRPr lang="ja-JP" altLang="en-US" sz="1333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742872"/>
              </p:ext>
            </p:extLst>
          </p:nvPr>
        </p:nvGraphicFramePr>
        <p:xfrm>
          <a:off x="1783522" y="830096"/>
          <a:ext cx="8624957" cy="2525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8270"/>
                <a:gridCol w="3217208"/>
                <a:gridCol w="3169479"/>
              </a:tblGrid>
              <a:tr h="47303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Uplink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Downlink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chemeClr val="bg1"/>
                          </a:solidFill>
                        </a:rPr>
                        <a:t>Access Point</a:t>
                      </a:r>
                      <a:endParaRPr kumimoji="1" lang="ja-JP" altLang="en-US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T.Insert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End</a:t>
                      </a:r>
                      <a:r>
                        <a:rPr kumimoji="1" lang="en-US" altLang="ja-JP" sz="2000" dirty="0" err="1" smtClean="0"/>
                        <a:t>.X</a:t>
                      </a:r>
                      <a:endParaRPr kumimoji="1" lang="ja-JP" altLang="en-US" sz="2000" dirty="0"/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rgbClr val="FFFFFF"/>
                          </a:solidFill>
                        </a:rPr>
                        <a:t>L2 Anchor Node</a:t>
                      </a:r>
                      <a:endParaRPr kumimoji="1" lang="ja-JP" altLang="en-US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smtClean="0"/>
                        <a:t>End.B6</a:t>
                      </a:r>
                      <a:endParaRPr kumimoji="1" lang="ja-JP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03877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End.B6</a:t>
                      </a:r>
                      <a:endParaRPr kumimoji="1" lang="ja-JP" altLang="en-US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84082">
                <a:tc>
                  <a:txBody>
                    <a:bodyPr/>
                    <a:lstStyle/>
                    <a:p>
                      <a:r>
                        <a:rPr kumimoji="1" lang="en-US" altLang="ja-JP" b="1" dirty="0" smtClean="0">
                          <a:solidFill>
                            <a:srgbClr val="FFFFFF"/>
                          </a:solidFill>
                        </a:rPr>
                        <a:t>L3 Anchor Node</a:t>
                      </a:r>
                      <a:endParaRPr kumimoji="1" lang="ja-JP" altLang="en-US" b="1" dirty="0">
                        <a:solidFill>
                          <a:srgbClr val="FFFFFF"/>
                        </a:solidFill>
                      </a:endParaRP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End.T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 err="1" smtClean="0"/>
                        <a:t>T.Insert</a:t>
                      </a:r>
                      <a:endParaRPr kumimoji="1" lang="ja-JP" altLang="en-US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464" y="3960125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線矢印コネクタ 7"/>
          <p:cNvCxnSpPr/>
          <p:nvPr/>
        </p:nvCxnSpPr>
        <p:spPr>
          <a:xfrm flipV="1">
            <a:off x="3363720" y="4329044"/>
            <a:ext cx="5870076" cy="2208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直線矢印コネクタ 92"/>
          <p:cNvCxnSpPr/>
          <p:nvPr/>
        </p:nvCxnSpPr>
        <p:spPr>
          <a:xfrm flipH="1">
            <a:off x="2827131" y="4503530"/>
            <a:ext cx="5797826" cy="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テキスト ボックス 3"/>
          <p:cNvSpPr txBox="1"/>
          <p:nvPr/>
        </p:nvSpPr>
        <p:spPr>
          <a:xfrm>
            <a:off x="7900067" y="6486297"/>
            <a:ext cx="378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* SRv6 </a:t>
            </a:r>
            <a:r>
              <a:rPr kumimoji="1"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Network </a:t>
            </a:r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Programming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Courier"/>
              <a:cs typeface="Courier"/>
            </a:endParaRPr>
          </a:p>
        </p:txBody>
      </p:sp>
      <p:sp>
        <p:nvSpPr>
          <p:cNvPr id="86" name="テキスト ボックス 85"/>
          <p:cNvSpPr txBox="1"/>
          <p:nvPr/>
        </p:nvSpPr>
        <p:spPr>
          <a:xfrm>
            <a:off x="9576380" y="4151202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080030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087983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Feedbacks after </a:t>
            </a:r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IETF99</a:t>
            </a:r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/CT4#79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44237" y="1135623"/>
            <a:ext cx="11527981" cy="5433891"/>
          </a:xfrm>
        </p:spPr>
        <p:txBody>
          <a:bodyPr/>
          <a:lstStyle/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Many people asked: System Impacts?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To current control-plane protocol.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To current RAN.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People really care degree of system impact to change U-plane protocol from current one.</a:t>
            </a:r>
          </a:p>
          <a:p>
            <a:pPr lvl="1"/>
            <a:endParaRPr kumimoji="1" lang="en-US" altLang="ja-JP" dirty="0">
              <a:latin typeface="Calibri"/>
              <a:ea typeface="Meiryo"/>
              <a:cs typeface="Calibri"/>
            </a:endParaRPr>
          </a:p>
          <a:p>
            <a:r>
              <a:rPr kumimoji="1" lang="en-US" altLang="ja-JP" b="1" u="sng" dirty="0" smtClean="0">
                <a:latin typeface="Calibri"/>
                <a:ea typeface="Meiryo"/>
                <a:cs typeface="Calibri"/>
              </a:rPr>
              <a:t>Benefits?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What is able to do with SRv6?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Isn’t that possible with current u-plane protocol?</a:t>
            </a:r>
          </a:p>
          <a:p>
            <a:pPr lvl="1"/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Isn’t SRv6 just another tunneling protocol</a:t>
            </a:r>
            <a:r>
              <a:rPr kumimoji="1" lang="en-US" altLang="ja-JP" dirty="0" smtClean="0">
                <a:latin typeface="Calibri"/>
                <a:ea typeface="Meiryo"/>
                <a:cs typeface="Calibri"/>
              </a:rPr>
              <a:t>?</a:t>
            </a:r>
            <a:endParaRPr kumimoji="1" lang="en-US" altLang="ja-JP" dirty="0" smtClean="0">
              <a:latin typeface="Calibri"/>
              <a:ea typeface="Meiryo"/>
              <a:cs typeface="Calibri"/>
            </a:endParaRPr>
          </a:p>
          <a:p>
            <a:pPr lvl="1"/>
            <a:endParaRPr kumimoji="1" lang="en-US" altLang="ja-JP" dirty="0" smtClean="0">
              <a:latin typeface="Calibri"/>
              <a:ea typeface="Meiryo"/>
              <a:cs typeface="Calibri"/>
            </a:endParaRPr>
          </a:p>
          <a:p>
            <a:endParaRPr kumimoji="1" lang="ja-JP" altLang="en-US" dirty="0">
              <a:latin typeface="Calibri"/>
              <a:ea typeface="Meiryo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1090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Flows</a:t>
            </a:r>
            <a:r>
              <a:rPr kumimoji="1" lang="ja-JP" altLang="en-US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(Uplink)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</a:t>
            </a:r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2::1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" name="図形グループ 2"/>
          <p:cNvGrpSpPr/>
          <p:nvPr/>
        </p:nvGrpSpPr>
        <p:grpSpPr>
          <a:xfrm>
            <a:off x="730851" y="3286270"/>
            <a:ext cx="2444220" cy="1871503"/>
            <a:chOff x="730851" y="3286270"/>
            <a:chExt cx="2444220" cy="1871503"/>
          </a:xfrm>
        </p:grpSpPr>
        <p:sp>
          <p:nvSpPr>
            <p:cNvPr id="102" name="正方形/長方形 101"/>
            <p:cNvSpPr/>
            <p:nvPr/>
          </p:nvSpPr>
          <p:spPr>
            <a:xfrm>
              <a:off x="1659344" y="329677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1659344" y="363097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1659344" y="395402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1659345" y="427708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左中かっこ 22"/>
            <p:cNvSpPr/>
            <p:nvPr/>
          </p:nvSpPr>
          <p:spPr>
            <a:xfrm>
              <a:off x="1470559" y="328627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730851" y="353850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8" name="テキスト ボックス 87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027193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Flows</a:t>
            </a:r>
            <a:r>
              <a:rPr kumimoji="1" lang="ja-JP" altLang="en-US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(Uplink)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320" idx="6"/>
            <a:endCxn id="464" idx="1"/>
          </p:cNvCxnSpPr>
          <p:nvPr/>
        </p:nvCxnSpPr>
        <p:spPr>
          <a:xfrm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" name="図形グループ 2"/>
          <p:cNvGrpSpPr/>
          <p:nvPr/>
        </p:nvGrpSpPr>
        <p:grpSpPr>
          <a:xfrm>
            <a:off x="730851" y="3286270"/>
            <a:ext cx="2444220" cy="1871503"/>
            <a:chOff x="730851" y="3286270"/>
            <a:chExt cx="2444220" cy="1871503"/>
          </a:xfrm>
        </p:grpSpPr>
        <p:sp>
          <p:nvSpPr>
            <p:cNvPr id="102" name="正方形/長方形 101"/>
            <p:cNvSpPr/>
            <p:nvPr/>
          </p:nvSpPr>
          <p:spPr>
            <a:xfrm>
              <a:off x="1659344" y="329677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1659344" y="363097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1659344" y="395402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1659345" y="427708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左中かっこ 22"/>
            <p:cNvSpPr/>
            <p:nvPr/>
          </p:nvSpPr>
          <p:spPr>
            <a:xfrm>
              <a:off x="1470559" y="328627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730851" y="353850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7" name="図形グループ 6"/>
          <p:cNvGrpSpPr/>
          <p:nvPr/>
        </p:nvGrpSpPr>
        <p:grpSpPr>
          <a:xfrm>
            <a:off x="3380174" y="2212217"/>
            <a:ext cx="2256979" cy="3890306"/>
            <a:chOff x="3380174" y="2212217"/>
            <a:chExt cx="2256979" cy="3890306"/>
          </a:xfrm>
        </p:grpSpPr>
        <p:sp>
          <p:nvSpPr>
            <p:cNvPr id="145" name="テキスト ボックス 144"/>
            <p:cNvSpPr txBox="1"/>
            <p:nvPr/>
          </p:nvSpPr>
          <p:spPr>
            <a:xfrm>
              <a:off x="3453444" y="456357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4" name="図形グループ 3"/>
            <p:cNvGrpSpPr/>
            <p:nvPr/>
          </p:nvGrpSpPr>
          <p:grpSpPr>
            <a:xfrm>
              <a:off x="3380174" y="2212217"/>
              <a:ext cx="2256979" cy="3890306"/>
              <a:chOff x="3380174" y="2212217"/>
              <a:chExt cx="2256979" cy="3890306"/>
            </a:xfrm>
          </p:grpSpPr>
          <p:sp>
            <p:nvSpPr>
              <p:cNvPr id="108" name="正方形/長方形 107"/>
              <p:cNvSpPr/>
              <p:nvPr/>
            </p:nvSpPr>
            <p:spPr>
              <a:xfrm>
                <a:off x="4121426" y="3263353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SA=S::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09" name="正方形/長方形 108"/>
              <p:cNvSpPr/>
              <p:nvPr/>
            </p:nvSpPr>
            <p:spPr>
              <a:xfrm>
                <a:off x="4121426" y="3597550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DA</a:t>
                </a:r>
                <a:r>
                  <a:rPr lang="en-US" altLang="ja-JP" sz="16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</a:t>
                </a:r>
                <a:r>
                  <a:rPr lang="en-US" altLang="ja-JP" sz="1600" b="1" kern="0" dirty="0" smtClean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A2::1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0" name="正方形/長方形 109"/>
              <p:cNvSpPr/>
              <p:nvPr/>
            </p:nvSpPr>
            <p:spPr>
              <a:xfrm>
                <a:off x="4121426" y="3920607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noProof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NH=SRH(43)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1" name="正方形/長方形 110"/>
              <p:cNvSpPr/>
              <p:nvPr/>
            </p:nvSpPr>
            <p:spPr>
              <a:xfrm>
                <a:off x="4121427" y="5221834"/>
                <a:ext cx="1515726" cy="880689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noProof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Payload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2" name="正方形/長方形 111"/>
              <p:cNvSpPr/>
              <p:nvPr/>
            </p:nvSpPr>
            <p:spPr>
              <a:xfrm>
                <a:off x="4121426" y="4243664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SL=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3" name="正方形/長方形 112"/>
              <p:cNvSpPr/>
              <p:nvPr/>
            </p:nvSpPr>
            <p:spPr>
              <a:xfrm>
                <a:off x="4121426" y="4566721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SID[0]=D::</a:t>
                </a:r>
                <a:endParaRPr kumimoji="0" lang="ja-JP" altLang="en-US" sz="140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4" name="正方形/長方形 113"/>
              <p:cNvSpPr/>
              <p:nvPr/>
            </p:nvSpPr>
            <p:spPr>
              <a:xfrm>
                <a:off x="4121426" y="4900918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]</a:t>
                </a:r>
                <a:r>
                  <a:rPr lang="en-US" altLang="ja-JP" sz="14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=A2::1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44" name="左中かっこ 143"/>
              <p:cNvSpPr/>
              <p:nvPr/>
            </p:nvSpPr>
            <p:spPr>
              <a:xfrm>
                <a:off x="3966055" y="4255441"/>
                <a:ext cx="155353" cy="968561"/>
              </a:xfrm>
              <a:prstGeom prst="leftBrace">
                <a:avLst/>
              </a:prstGeom>
              <a:ln w="28575" cmpd="sng"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テキスト ボックス 79"/>
              <p:cNvSpPr txBox="1"/>
              <p:nvPr/>
            </p:nvSpPr>
            <p:spPr>
              <a:xfrm>
                <a:off x="3380174" y="2212217"/>
                <a:ext cx="825867" cy="297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333" dirty="0" err="1">
                    <a:solidFill>
                      <a:srgbClr val="7F7F7F"/>
                    </a:solidFill>
                    <a:latin typeface="メイリオ"/>
                    <a:ea typeface="メイリオ"/>
                    <a:cs typeface="メイリオ"/>
                  </a:rPr>
                  <a:t>T.Insert</a:t>
                </a:r>
                <a:endPara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endParaRPr>
              </a:p>
            </p:txBody>
          </p:sp>
        </p:grpSp>
      </p:grpSp>
      <p:sp>
        <p:nvSpPr>
          <p:cNvPr id="88" name="テキスト ボックス 87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677314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Uplink)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320" idx="6"/>
            <a:endCxn id="464" idx="1"/>
          </p:cNvCxnSpPr>
          <p:nvPr/>
        </p:nvCxnSpPr>
        <p:spPr>
          <a:xfrm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44" name="直線コネクタ 343"/>
          <p:cNvCxnSpPr>
            <a:stCxn id="464" idx="3"/>
            <a:endCxn id="465" idx="1"/>
          </p:cNvCxnSpPr>
          <p:nvPr/>
        </p:nvCxnSpPr>
        <p:spPr>
          <a:xfrm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" name="図形グループ 2"/>
          <p:cNvGrpSpPr/>
          <p:nvPr/>
        </p:nvGrpSpPr>
        <p:grpSpPr>
          <a:xfrm>
            <a:off x="730851" y="3286270"/>
            <a:ext cx="2444220" cy="1871503"/>
            <a:chOff x="730851" y="3286270"/>
            <a:chExt cx="2444220" cy="1871503"/>
          </a:xfrm>
        </p:grpSpPr>
        <p:sp>
          <p:nvSpPr>
            <p:cNvPr id="102" name="正方形/長方形 101"/>
            <p:cNvSpPr/>
            <p:nvPr/>
          </p:nvSpPr>
          <p:spPr>
            <a:xfrm>
              <a:off x="1659344" y="329677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1659344" y="363097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1659344" y="395402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1659345" y="427708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左中かっこ 22"/>
            <p:cNvSpPr/>
            <p:nvPr/>
          </p:nvSpPr>
          <p:spPr>
            <a:xfrm>
              <a:off x="1470559" y="328627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730851" y="353850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7" name="図形グループ 6"/>
          <p:cNvGrpSpPr/>
          <p:nvPr/>
        </p:nvGrpSpPr>
        <p:grpSpPr>
          <a:xfrm>
            <a:off x="3380174" y="2212217"/>
            <a:ext cx="2256979" cy="3890306"/>
            <a:chOff x="3380174" y="2212217"/>
            <a:chExt cx="2256979" cy="3890306"/>
          </a:xfrm>
        </p:grpSpPr>
        <p:sp>
          <p:nvSpPr>
            <p:cNvPr id="145" name="テキスト ボックス 144"/>
            <p:cNvSpPr txBox="1"/>
            <p:nvPr/>
          </p:nvSpPr>
          <p:spPr>
            <a:xfrm>
              <a:off x="3453444" y="456357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4" name="図形グループ 3"/>
            <p:cNvGrpSpPr/>
            <p:nvPr/>
          </p:nvGrpSpPr>
          <p:grpSpPr>
            <a:xfrm>
              <a:off x="3380174" y="2212217"/>
              <a:ext cx="2256979" cy="3890306"/>
              <a:chOff x="3380174" y="2212217"/>
              <a:chExt cx="2256979" cy="3890306"/>
            </a:xfrm>
          </p:grpSpPr>
          <p:sp>
            <p:nvSpPr>
              <p:cNvPr id="108" name="正方形/長方形 107"/>
              <p:cNvSpPr/>
              <p:nvPr/>
            </p:nvSpPr>
            <p:spPr>
              <a:xfrm>
                <a:off x="4121426" y="3263353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SA=S::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09" name="正方形/長方形 108"/>
              <p:cNvSpPr/>
              <p:nvPr/>
            </p:nvSpPr>
            <p:spPr>
              <a:xfrm>
                <a:off x="4121426" y="3597550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DA</a:t>
                </a:r>
                <a:r>
                  <a:rPr lang="en-US" altLang="ja-JP" sz="16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A2::1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0" name="正方形/長方形 109"/>
              <p:cNvSpPr/>
              <p:nvPr/>
            </p:nvSpPr>
            <p:spPr>
              <a:xfrm>
                <a:off x="4121426" y="3920607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noProof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NH=SRH(43)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1" name="正方形/長方形 110"/>
              <p:cNvSpPr/>
              <p:nvPr/>
            </p:nvSpPr>
            <p:spPr>
              <a:xfrm>
                <a:off x="4121427" y="5221834"/>
                <a:ext cx="1515726" cy="880689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noProof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Payload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2" name="正方形/長方形 111"/>
              <p:cNvSpPr/>
              <p:nvPr/>
            </p:nvSpPr>
            <p:spPr>
              <a:xfrm>
                <a:off x="4121426" y="4243664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SL=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3" name="正方形/長方形 112"/>
              <p:cNvSpPr/>
              <p:nvPr/>
            </p:nvSpPr>
            <p:spPr>
              <a:xfrm>
                <a:off x="4121426" y="4566721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SID[0]=D::</a:t>
                </a:r>
                <a:endParaRPr kumimoji="0" lang="ja-JP" altLang="en-US" sz="140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4" name="正方形/長方形 113"/>
              <p:cNvSpPr/>
              <p:nvPr/>
            </p:nvSpPr>
            <p:spPr>
              <a:xfrm>
                <a:off x="4121426" y="4900918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]</a:t>
                </a:r>
                <a:r>
                  <a:rPr lang="en-US" altLang="ja-JP" sz="14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=A2::1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44" name="左中かっこ 143"/>
              <p:cNvSpPr/>
              <p:nvPr/>
            </p:nvSpPr>
            <p:spPr>
              <a:xfrm>
                <a:off x="3966055" y="4255441"/>
                <a:ext cx="155353" cy="968561"/>
              </a:xfrm>
              <a:prstGeom prst="leftBrace">
                <a:avLst/>
              </a:prstGeom>
              <a:ln w="28575" cmpd="sng"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テキスト ボックス 79"/>
              <p:cNvSpPr txBox="1"/>
              <p:nvPr/>
            </p:nvSpPr>
            <p:spPr>
              <a:xfrm>
                <a:off x="3380174" y="2212217"/>
                <a:ext cx="825867" cy="297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333" dirty="0" err="1">
                    <a:solidFill>
                      <a:srgbClr val="7F7F7F"/>
                    </a:solidFill>
                    <a:latin typeface="メイリオ"/>
                    <a:ea typeface="メイリオ"/>
                    <a:cs typeface="メイリオ"/>
                  </a:rPr>
                  <a:t>T.Insert</a:t>
                </a:r>
                <a:endPara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endParaRPr>
              </a:p>
            </p:txBody>
          </p:sp>
        </p:grpSp>
      </p:grpSp>
      <p:grpSp>
        <p:nvGrpSpPr>
          <p:cNvPr id="5" name="図形グループ 4"/>
          <p:cNvGrpSpPr/>
          <p:nvPr/>
        </p:nvGrpSpPr>
        <p:grpSpPr>
          <a:xfrm>
            <a:off x="5918684" y="2320052"/>
            <a:ext cx="2236247" cy="4453463"/>
            <a:chOff x="5918684" y="2320052"/>
            <a:chExt cx="2236247" cy="4453463"/>
          </a:xfrm>
        </p:grpSpPr>
        <p:sp>
          <p:nvSpPr>
            <p:cNvPr id="116" name="正方形/長方形 115"/>
            <p:cNvSpPr/>
            <p:nvPr/>
          </p:nvSpPr>
          <p:spPr>
            <a:xfrm>
              <a:off x="6639204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6639204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</a:t>
              </a:r>
              <a:r>
                <a:rPr lang="en-US" altLang="ja-JP" sz="16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A3::1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8" name="正方形/長方形 117"/>
            <p:cNvSpPr/>
            <p:nvPr/>
          </p:nvSpPr>
          <p:spPr>
            <a:xfrm>
              <a:off x="6639204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6639205" y="5892826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6639204" y="490267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6639204" y="522573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6639204" y="555992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=A2::1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5918684" y="2320052"/>
              <a:ext cx="780800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End.B6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6639204" y="4255665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0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4" name="正方形/長方形 83"/>
            <p:cNvSpPr/>
            <p:nvPr/>
          </p:nvSpPr>
          <p:spPr>
            <a:xfrm>
              <a:off x="6639204" y="4578722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0</a:t>
              </a: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=A3::1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8" name="テキスト ボックス 87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2" name="左中かっこ 81"/>
          <p:cNvSpPr/>
          <p:nvPr/>
        </p:nvSpPr>
        <p:spPr>
          <a:xfrm>
            <a:off x="6496701" y="4255441"/>
            <a:ext cx="128702" cy="677801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5" name="テキスト ボックス 84"/>
          <p:cNvSpPr txBox="1"/>
          <p:nvPr/>
        </p:nvSpPr>
        <p:spPr>
          <a:xfrm>
            <a:off x="5948331" y="4398416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7" name="左中かっこ 86"/>
          <p:cNvSpPr/>
          <p:nvPr/>
        </p:nvSpPr>
        <p:spPr>
          <a:xfrm>
            <a:off x="6508913" y="4982086"/>
            <a:ext cx="104278" cy="891403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テキスト ボックス 89"/>
          <p:cNvSpPr txBox="1"/>
          <p:nvPr/>
        </p:nvSpPr>
        <p:spPr>
          <a:xfrm>
            <a:off x="5948332" y="5253186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70133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Uplink)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320" idx="6"/>
            <a:endCxn id="464" idx="1"/>
          </p:cNvCxnSpPr>
          <p:nvPr/>
        </p:nvCxnSpPr>
        <p:spPr>
          <a:xfrm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465" idx="3"/>
            <a:endCxn id="89" idx="1"/>
          </p:cNvCxnSpPr>
          <p:nvPr/>
        </p:nvCxnSpPr>
        <p:spPr>
          <a:xfrm flipV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44" name="直線コネクタ 343"/>
          <p:cNvCxnSpPr>
            <a:stCxn id="464" idx="3"/>
            <a:endCxn id="465" idx="1"/>
          </p:cNvCxnSpPr>
          <p:nvPr/>
        </p:nvCxnSpPr>
        <p:spPr>
          <a:xfrm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" name="図形グループ 2"/>
          <p:cNvGrpSpPr/>
          <p:nvPr/>
        </p:nvGrpSpPr>
        <p:grpSpPr>
          <a:xfrm>
            <a:off x="730851" y="3286270"/>
            <a:ext cx="2444220" cy="1871503"/>
            <a:chOff x="730851" y="3286270"/>
            <a:chExt cx="2444220" cy="1871503"/>
          </a:xfrm>
        </p:grpSpPr>
        <p:sp>
          <p:nvSpPr>
            <p:cNvPr id="102" name="正方形/長方形 101"/>
            <p:cNvSpPr/>
            <p:nvPr/>
          </p:nvSpPr>
          <p:spPr>
            <a:xfrm>
              <a:off x="1659344" y="329677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1659344" y="363097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1659344" y="395402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1659345" y="427708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左中かっこ 22"/>
            <p:cNvSpPr/>
            <p:nvPr/>
          </p:nvSpPr>
          <p:spPr>
            <a:xfrm>
              <a:off x="1470559" y="328627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730851" y="353850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7" name="図形グループ 6"/>
          <p:cNvGrpSpPr/>
          <p:nvPr/>
        </p:nvGrpSpPr>
        <p:grpSpPr>
          <a:xfrm>
            <a:off x="3380174" y="2212217"/>
            <a:ext cx="2256979" cy="3890306"/>
            <a:chOff x="3380174" y="2212217"/>
            <a:chExt cx="2256979" cy="3890306"/>
          </a:xfrm>
        </p:grpSpPr>
        <p:sp>
          <p:nvSpPr>
            <p:cNvPr id="145" name="テキスト ボックス 144"/>
            <p:cNvSpPr txBox="1"/>
            <p:nvPr/>
          </p:nvSpPr>
          <p:spPr>
            <a:xfrm>
              <a:off x="3453444" y="456357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4" name="図形グループ 3"/>
            <p:cNvGrpSpPr/>
            <p:nvPr/>
          </p:nvGrpSpPr>
          <p:grpSpPr>
            <a:xfrm>
              <a:off x="3380174" y="2212217"/>
              <a:ext cx="2256979" cy="3890306"/>
              <a:chOff x="3380174" y="2212217"/>
              <a:chExt cx="2256979" cy="3890306"/>
            </a:xfrm>
          </p:grpSpPr>
          <p:sp>
            <p:nvSpPr>
              <p:cNvPr id="108" name="正方形/長方形 107"/>
              <p:cNvSpPr/>
              <p:nvPr/>
            </p:nvSpPr>
            <p:spPr>
              <a:xfrm>
                <a:off x="4121426" y="3263353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SA=S::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09" name="正方形/長方形 108"/>
              <p:cNvSpPr/>
              <p:nvPr/>
            </p:nvSpPr>
            <p:spPr>
              <a:xfrm>
                <a:off x="4121426" y="3597550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DA</a:t>
                </a:r>
                <a:r>
                  <a:rPr lang="en-US" altLang="ja-JP" sz="16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</a:t>
                </a:r>
                <a:r>
                  <a:rPr lang="en-US" altLang="ja-JP" sz="1600" b="1" kern="0" dirty="0" smtClean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A2::1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0" name="正方形/長方形 109"/>
              <p:cNvSpPr/>
              <p:nvPr/>
            </p:nvSpPr>
            <p:spPr>
              <a:xfrm>
                <a:off x="4121426" y="3920607"/>
                <a:ext cx="1515726" cy="32814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noProof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NH=SRH(43)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1" name="正方形/長方形 110"/>
              <p:cNvSpPr/>
              <p:nvPr/>
            </p:nvSpPr>
            <p:spPr>
              <a:xfrm>
                <a:off x="4121427" y="5221834"/>
                <a:ext cx="1515726" cy="880689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kern="0" noProof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メイリオ"/>
                    <a:ea typeface="メイリオ"/>
                    <a:cs typeface="メイリオ"/>
                  </a:rPr>
                  <a:t>Payload</a:t>
                </a:r>
                <a:endParaRPr kumimoji="0" lang="ja-JP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2" name="正方形/長方形 111"/>
              <p:cNvSpPr/>
              <p:nvPr/>
            </p:nvSpPr>
            <p:spPr>
              <a:xfrm>
                <a:off x="4121426" y="4243664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6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SL=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endParaRPr kumimoji="0" lang="ja-JP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3" name="正方形/長方形 112"/>
              <p:cNvSpPr/>
              <p:nvPr/>
            </p:nvSpPr>
            <p:spPr>
              <a:xfrm>
                <a:off x="4121426" y="4566721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SID[0]=D::</a:t>
                </a:r>
                <a:endParaRPr kumimoji="0" lang="ja-JP" altLang="en-US" sz="140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14" name="正方形/長方形 113"/>
              <p:cNvSpPr/>
              <p:nvPr/>
            </p:nvSpPr>
            <p:spPr>
              <a:xfrm>
                <a:off x="4121426" y="4900918"/>
                <a:ext cx="1515726" cy="328145"/>
              </a:xfrm>
              <a:prstGeom prst="rect">
                <a:avLst/>
              </a:prstGeom>
              <a:noFill/>
              <a:ln w="28575" cap="flat" cmpd="sng" algn="ctr">
                <a:solidFill>
                  <a:srgbClr val="0000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SID[</a:t>
                </a:r>
                <a:r>
                  <a:rPr lang="en-US" altLang="ja-JP" sz="1600" b="1" kern="0" dirty="0">
                    <a:solidFill>
                      <a:srgbClr val="FF0000"/>
                    </a:solidFill>
                    <a:latin typeface="メイリオ"/>
                    <a:ea typeface="メイリオ"/>
                    <a:cs typeface="メイリオ"/>
                  </a:rPr>
                  <a:t>1</a:t>
                </a:r>
                <a:r>
                  <a:rPr lang="en-US" altLang="ja-JP" sz="1400" b="1" kern="0" dirty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]</a:t>
                </a:r>
                <a:r>
                  <a:rPr lang="en-US" altLang="ja-JP" sz="1400" b="1" kern="0" dirty="0" smtClean="0">
                    <a:solidFill>
                      <a:srgbClr val="0000FF"/>
                    </a:solidFill>
                    <a:latin typeface="メイリオ"/>
                    <a:ea typeface="メイリオ"/>
                    <a:cs typeface="メイリオ"/>
                  </a:rPr>
                  <a:t>=A2::1</a:t>
                </a:r>
                <a:endPara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endParaRPr>
              </a:p>
            </p:txBody>
          </p:sp>
          <p:sp>
            <p:nvSpPr>
              <p:cNvPr id="144" name="左中かっこ 143"/>
              <p:cNvSpPr/>
              <p:nvPr/>
            </p:nvSpPr>
            <p:spPr>
              <a:xfrm>
                <a:off x="3966055" y="4255441"/>
                <a:ext cx="155353" cy="968561"/>
              </a:xfrm>
              <a:prstGeom prst="leftBrace">
                <a:avLst/>
              </a:prstGeom>
              <a:ln w="28575" cmpd="sng">
                <a:solidFill>
                  <a:srgbClr val="0000FF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テキスト ボックス 79"/>
              <p:cNvSpPr txBox="1"/>
              <p:nvPr/>
            </p:nvSpPr>
            <p:spPr>
              <a:xfrm>
                <a:off x="3380174" y="2212217"/>
                <a:ext cx="825867" cy="29746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1333" dirty="0" err="1">
                    <a:solidFill>
                      <a:srgbClr val="7F7F7F"/>
                    </a:solidFill>
                    <a:latin typeface="メイリオ"/>
                    <a:ea typeface="メイリオ"/>
                    <a:cs typeface="メイリオ"/>
                  </a:rPr>
                  <a:t>T.Insert</a:t>
                </a:r>
                <a:endPara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endParaRPr>
              </a:p>
            </p:txBody>
          </p:sp>
        </p:grpSp>
      </p:grpSp>
      <p:grpSp>
        <p:nvGrpSpPr>
          <p:cNvPr id="6" name="図形グループ 5"/>
          <p:cNvGrpSpPr/>
          <p:nvPr/>
        </p:nvGrpSpPr>
        <p:grpSpPr>
          <a:xfrm>
            <a:off x="8484717" y="2308072"/>
            <a:ext cx="2466505" cy="2827421"/>
            <a:chOff x="8484717" y="2308072"/>
            <a:chExt cx="2466505" cy="2827421"/>
          </a:xfrm>
        </p:grpSpPr>
        <p:sp>
          <p:nvSpPr>
            <p:cNvPr id="124" name="正方形/長方形 123"/>
            <p:cNvSpPr/>
            <p:nvPr/>
          </p:nvSpPr>
          <p:spPr>
            <a:xfrm>
              <a:off x="9435495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9435495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D::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9435495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9435496" y="425480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8" name="左中かっこ 147"/>
            <p:cNvSpPr/>
            <p:nvPr/>
          </p:nvSpPr>
          <p:spPr>
            <a:xfrm>
              <a:off x="9224425" y="326399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テキスト ボックス 148"/>
            <p:cNvSpPr txBox="1"/>
            <p:nvPr/>
          </p:nvSpPr>
          <p:spPr>
            <a:xfrm>
              <a:off x="8484717" y="351622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8485169" y="2308072"/>
              <a:ext cx="775624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err="1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End.T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/>
              </a:r>
              <a:b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w/ PSP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5" name="図形グループ 4"/>
          <p:cNvGrpSpPr/>
          <p:nvPr/>
        </p:nvGrpSpPr>
        <p:grpSpPr>
          <a:xfrm>
            <a:off x="5918684" y="2320052"/>
            <a:ext cx="2236247" cy="4453463"/>
            <a:chOff x="5918684" y="2320052"/>
            <a:chExt cx="2236247" cy="4453463"/>
          </a:xfrm>
        </p:grpSpPr>
        <p:sp>
          <p:nvSpPr>
            <p:cNvPr id="116" name="正方形/長方形 115"/>
            <p:cNvSpPr/>
            <p:nvPr/>
          </p:nvSpPr>
          <p:spPr>
            <a:xfrm>
              <a:off x="6639204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6639204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</a:t>
              </a:r>
              <a:r>
                <a:rPr lang="en-US" altLang="ja-JP" sz="16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A3::1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8" name="正方形/長方形 117"/>
            <p:cNvSpPr/>
            <p:nvPr/>
          </p:nvSpPr>
          <p:spPr>
            <a:xfrm>
              <a:off x="6639204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6639205" y="5892826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6639204" y="490267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6639204" y="522573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6639204" y="555992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=A2::1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6" name="左中かっこ 145"/>
            <p:cNvSpPr/>
            <p:nvPr/>
          </p:nvSpPr>
          <p:spPr>
            <a:xfrm>
              <a:off x="6496701" y="4255441"/>
              <a:ext cx="128702" cy="677801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テキスト ボックス 146"/>
            <p:cNvSpPr txBox="1"/>
            <p:nvPr/>
          </p:nvSpPr>
          <p:spPr>
            <a:xfrm>
              <a:off x="5948331" y="4398416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5918684" y="2320052"/>
              <a:ext cx="780800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End.B6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6639204" y="4255665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0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4" name="正方形/長方形 83"/>
            <p:cNvSpPr/>
            <p:nvPr/>
          </p:nvSpPr>
          <p:spPr>
            <a:xfrm>
              <a:off x="6639204" y="4578722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0</a:t>
              </a: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=A3::1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0" name="左中かっこ 89"/>
            <p:cNvSpPr/>
            <p:nvPr/>
          </p:nvSpPr>
          <p:spPr>
            <a:xfrm>
              <a:off x="6508913" y="4982086"/>
              <a:ext cx="104278" cy="891403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1" name="テキスト ボックス 90"/>
            <p:cNvSpPr txBox="1"/>
            <p:nvPr/>
          </p:nvSpPr>
          <p:spPr>
            <a:xfrm>
              <a:off x="5948332" y="5253186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8" name="テキスト ボックス 87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639872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rPr>
              <a:t>Uplink)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320" idx="6"/>
            <a:endCxn id="464" idx="1"/>
          </p:cNvCxnSpPr>
          <p:nvPr/>
        </p:nvCxnSpPr>
        <p:spPr>
          <a:xfrm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83" idx="3"/>
            <a:endCxn id="320" idx="2"/>
          </p:cNvCxnSpPr>
          <p:nvPr/>
        </p:nvCxnSpPr>
        <p:spPr>
          <a:xfrm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465" idx="3"/>
            <a:endCxn id="89" idx="1"/>
          </p:cNvCxnSpPr>
          <p:nvPr/>
        </p:nvCxnSpPr>
        <p:spPr>
          <a:xfrm flipV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02" name="正方形/長方形 101"/>
          <p:cNvSpPr/>
          <p:nvPr/>
        </p:nvSpPr>
        <p:spPr>
          <a:xfrm>
            <a:off x="1659344" y="329677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4" name="正方形/長方形 103"/>
          <p:cNvSpPr/>
          <p:nvPr/>
        </p:nvSpPr>
        <p:spPr>
          <a:xfrm>
            <a:off x="1659344" y="363097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DA=D::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5" name="正方形/長方形 104"/>
          <p:cNvSpPr/>
          <p:nvPr/>
        </p:nvSpPr>
        <p:spPr>
          <a:xfrm>
            <a:off x="1659344" y="395402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NH=TCP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7" name="正方形/長方形 106"/>
          <p:cNvSpPr/>
          <p:nvPr/>
        </p:nvSpPr>
        <p:spPr>
          <a:xfrm>
            <a:off x="1659345" y="4277084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4121426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09" name="正方形/長方形 108"/>
          <p:cNvSpPr/>
          <p:nvPr/>
        </p:nvSpPr>
        <p:spPr>
          <a:xfrm>
            <a:off x="4121426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</a:t>
            </a: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=</a:t>
            </a:r>
            <a:r>
              <a:rPr lang="en-US" altLang="ja-JP" sz="1600" b="1" kern="0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A2::1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0" name="正方形/長方形 109"/>
          <p:cNvSpPr/>
          <p:nvPr/>
        </p:nvSpPr>
        <p:spPr>
          <a:xfrm>
            <a:off x="4121426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b="1" kern="0" noProof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NH=SRH(43)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1" name="正方形/長方形 110"/>
          <p:cNvSpPr/>
          <p:nvPr/>
        </p:nvSpPr>
        <p:spPr>
          <a:xfrm>
            <a:off x="4121427" y="5221834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2" name="正方形/長方形 111"/>
          <p:cNvSpPr/>
          <p:nvPr/>
        </p:nvSpPr>
        <p:spPr>
          <a:xfrm>
            <a:off x="4121426" y="4243664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SL=</a:t>
            </a:r>
            <a:r>
              <a:rPr lang="en-US" altLang="ja-JP" sz="16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3" name="正方形/長方形 112"/>
          <p:cNvSpPr/>
          <p:nvPr/>
        </p:nvSpPr>
        <p:spPr>
          <a:xfrm>
            <a:off x="4121426" y="4566721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SID[0]=D::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4" name="正方形/長方形 113"/>
          <p:cNvSpPr/>
          <p:nvPr/>
        </p:nvSpPr>
        <p:spPr>
          <a:xfrm>
            <a:off x="4121426" y="4900918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</a:t>
            </a:r>
            <a:r>
              <a:rPr lang="en-US" altLang="ja-JP" sz="16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en-US" altLang="ja-JP" sz="14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]</a:t>
            </a:r>
            <a:r>
              <a:rPr lang="en-US" altLang="ja-JP" sz="14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=A2::1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6639204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6639204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</a:t>
            </a:r>
            <a:r>
              <a:rPr lang="en-US" altLang="ja-JP" sz="1600" b="1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=</a:t>
            </a:r>
            <a:r>
              <a:rPr lang="en-US" altLang="ja-JP" sz="1600" b="1" kern="0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6639204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noProof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NH=SRH(43)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6639205" y="5233816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6639204" y="4243664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SL=1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1" name="正方形/長方形 120"/>
          <p:cNvSpPr/>
          <p:nvPr/>
        </p:nvSpPr>
        <p:spPr>
          <a:xfrm>
            <a:off x="6639204" y="4566721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SID[0]=D::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2" name="正方形/長方形 121"/>
          <p:cNvSpPr/>
          <p:nvPr/>
        </p:nvSpPr>
        <p:spPr>
          <a:xfrm>
            <a:off x="6639204" y="4900918"/>
            <a:ext cx="1515726" cy="328145"/>
          </a:xfrm>
          <a:prstGeom prst="rect">
            <a:avLst/>
          </a:prstGeom>
          <a:noFill/>
          <a:ln w="28575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SID[1]</a:t>
            </a:r>
            <a:r>
              <a:rPr lang="en-US" altLang="ja-JP" sz="1400" kern="0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=A2::1</a:t>
            </a:r>
            <a:endParaRPr kumimoji="0" lang="ja-JP" altLang="en-US" sz="140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9435495" y="3263353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SA=S::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9435495" y="3597550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DA=</a:t>
            </a:r>
            <a:r>
              <a:rPr lang="en-US" altLang="ja-JP" sz="16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D::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9435495" y="3920607"/>
            <a:ext cx="1515726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noProof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NH=TCP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9435496" y="4254804"/>
            <a:ext cx="1515726" cy="88068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kern="0" noProof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344" name="直線コネクタ 343"/>
          <p:cNvCxnSpPr>
            <a:stCxn id="464" idx="3"/>
            <a:endCxn id="465" idx="1"/>
          </p:cNvCxnSpPr>
          <p:nvPr/>
        </p:nvCxnSpPr>
        <p:spPr>
          <a:xfrm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3" name="左中かっこ 22"/>
          <p:cNvSpPr/>
          <p:nvPr/>
        </p:nvSpPr>
        <p:spPr>
          <a:xfrm>
            <a:off x="1470559" y="3286270"/>
            <a:ext cx="155969" cy="969171"/>
          </a:xfrm>
          <a:prstGeom prst="leftBrace">
            <a:avLst/>
          </a:prstGeom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3" name="テキスト ボックス 142"/>
          <p:cNvSpPr txBox="1"/>
          <p:nvPr/>
        </p:nvSpPr>
        <p:spPr>
          <a:xfrm>
            <a:off x="730851" y="3538508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IPv6</a:t>
            </a:r>
            <a:b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Header</a:t>
            </a:r>
            <a:endParaRPr lang="ja-JP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4" name="左中かっこ 143"/>
          <p:cNvSpPr/>
          <p:nvPr/>
        </p:nvSpPr>
        <p:spPr>
          <a:xfrm>
            <a:off x="3966055" y="4255441"/>
            <a:ext cx="155353" cy="968561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5" name="テキスト ボックス 144"/>
          <p:cNvSpPr txBox="1"/>
          <p:nvPr/>
        </p:nvSpPr>
        <p:spPr>
          <a:xfrm>
            <a:off x="3453444" y="4563575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6" name="左中かっこ 145"/>
          <p:cNvSpPr/>
          <p:nvPr/>
        </p:nvSpPr>
        <p:spPr>
          <a:xfrm>
            <a:off x="6450418" y="4255441"/>
            <a:ext cx="139043" cy="980542"/>
          </a:xfrm>
          <a:prstGeom prst="leftBrace">
            <a:avLst/>
          </a:prstGeom>
          <a:ln w="28575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7" name="テキスト ボックス 146"/>
          <p:cNvSpPr txBox="1"/>
          <p:nvPr/>
        </p:nvSpPr>
        <p:spPr>
          <a:xfrm>
            <a:off x="5936119" y="4587535"/>
            <a:ext cx="585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SRH</a:t>
            </a:r>
            <a:endParaRPr lang="ja-JP" altLang="en-US" sz="1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8" name="左中かっこ 147"/>
          <p:cNvSpPr/>
          <p:nvPr/>
        </p:nvSpPr>
        <p:spPr>
          <a:xfrm>
            <a:off x="9224425" y="3263990"/>
            <a:ext cx="155969" cy="969171"/>
          </a:xfrm>
          <a:prstGeom prst="leftBrace">
            <a:avLst/>
          </a:prstGeom>
          <a:ln w="28575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9" name="テキスト ボックス 148"/>
          <p:cNvSpPr txBox="1"/>
          <p:nvPr/>
        </p:nvSpPr>
        <p:spPr>
          <a:xfrm>
            <a:off x="8484717" y="3516228"/>
            <a:ext cx="813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IPv6</a:t>
            </a:r>
            <a:b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Header</a:t>
            </a:r>
            <a:endParaRPr lang="ja-JP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3380174" y="2212217"/>
            <a:ext cx="825867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T.Insert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1" name="テキスト ボックス 80"/>
          <p:cNvSpPr txBox="1"/>
          <p:nvPr/>
        </p:nvSpPr>
        <p:spPr>
          <a:xfrm>
            <a:off x="5909343" y="2320052"/>
            <a:ext cx="847407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End.B6</a:t>
            </a:r>
            <a:r>
              <a: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/>
            </a:r>
            <a:b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b="1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w/</a:t>
            </a:r>
            <a:r>
              <a:rPr lang="ja-JP" altLang="en-US" sz="1333" b="1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 </a:t>
            </a:r>
            <a:r>
              <a:rPr lang="en-US" altLang="ja-JP" sz="1333" b="1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PSP</a:t>
            </a:r>
            <a:endParaRPr lang="ja-JP" altLang="en-US" sz="1333" b="1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2" name="テキスト ボックス 81"/>
          <p:cNvSpPr txBox="1"/>
          <p:nvPr/>
        </p:nvSpPr>
        <p:spPr>
          <a:xfrm>
            <a:off x="8485169" y="2308072"/>
            <a:ext cx="77562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End.T</a:t>
            </a:r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/>
            </a:r>
            <a:b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w/ PSP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83" name="テキスト ボックス 82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4125830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rPr>
              <a:t>Downlink)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89" idx="1"/>
            <a:endCxn id="465" idx="3"/>
          </p:cNvCxnSpPr>
          <p:nvPr/>
        </p:nvCxnSpPr>
        <p:spPr>
          <a:xfrm flipH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A2::2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11" name="図形グループ 10"/>
          <p:cNvGrpSpPr/>
          <p:nvPr/>
        </p:nvGrpSpPr>
        <p:grpSpPr>
          <a:xfrm>
            <a:off x="8484717" y="3263353"/>
            <a:ext cx="2466505" cy="1872140"/>
            <a:chOff x="8484717" y="3263353"/>
            <a:chExt cx="2466505" cy="1872140"/>
          </a:xfrm>
        </p:grpSpPr>
        <p:sp>
          <p:nvSpPr>
            <p:cNvPr id="124" name="正方形/長方形 123"/>
            <p:cNvSpPr/>
            <p:nvPr/>
          </p:nvSpPr>
          <p:spPr>
            <a:xfrm>
              <a:off x="9435495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9435495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DA=S::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9435495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9435496" y="425480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8" name="左中かっこ 147"/>
            <p:cNvSpPr/>
            <p:nvPr/>
          </p:nvSpPr>
          <p:spPr>
            <a:xfrm>
              <a:off x="9224425" y="326399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テキスト ボックス 148"/>
            <p:cNvSpPr txBox="1"/>
            <p:nvPr/>
          </p:nvSpPr>
          <p:spPr>
            <a:xfrm>
              <a:off x="8484717" y="351622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5" name="テキスト ボックス 84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704967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rPr>
              <a:t>Downlink)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89" idx="1"/>
            <a:endCxn id="465" idx="3"/>
          </p:cNvCxnSpPr>
          <p:nvPr/>
        </p:nvCxnSpPr>
        <p:spPr>
          <a:xfrm flipH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44" name="直線コネクタ 343"/>
          <p:cNvCxnSpPr>
            <a:stCxn id="465" idx="1"/>
            <a:endCxn id="464" idx="3"/>
          </p:cNvCxnSpPr>
          <p:nvPr/>
        </p:nvCxnSpPr>
        <p:spPr>
          <a:xfrm flipH="1" flipV="1"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A2::2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11" name="図形グループ 10"/>
          <p:cNvGrpSpPr/>
          <p:nvPr/>
        </p:nvGrpSpPr>
        <p:grpSpPr>
          <a:xfrm>
            <a:off x="8484717" y="3263353"/>
            <a:ext cx="2466505" cy="1872140"/>
            <a:chOff x="8484717" y="3263353"/>
            <a:chExt cx="2466505" cy="1872140"/>
          </a:xfrm>
        </p:grpSpPr>
        <p:sp>
          <p:nvSpPr>
            <p:cNvPr id="124" name="正方形/長方形 123"/>
            <p:cNvSpPr/>
            <p:nvPr/>
          </p:nvSpPr>
          <p:spPr>
            <a:xfrm>
              <a:off x="9435495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9435495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DA=S::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9435495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9435496" y="425480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8" name="左中かっこ 147"/>
            <p:cNvSpPr/>
            <p:nvPr/>
          </p:nvSpPr>
          <p:spPr>
            <a:xfrm>
              <a:off x="9224425" y="326399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テキスト ボックス 148"/>
            <p:cNvSpPr txBox="1"/>
            <p:nvPr/>
          </p:nvSpPr>
          <p:spPr>
            <a:xfrm>
              <a:off x="8484717" y="351622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2" name="図形グループ 11"/>
          <p:cNvGrpSpPr/>
          <p:nvPr/>
        </p:nvGrpSpPr>
        <p:grpSpPr>
          <a:xfrm>
            <a:off x="5936119" y="2224199"/>
            <a:ext cx="2271521" cy="3890306"/>
            <a:chOff x="5936119" y="2224199"/>
            <a:chExt cx="2271521" cy="3890306"/>
          </a:xfrm>
        </p:grpSpPr>
        <p:sp>
          <p:nvSpPr>
            <p:cNvPr id="116" name="正方形/長方形 115"/>
            <p:cNvSpPr/>
            <p:nvPr/>
          </p:nvSpPr>
          <p:spPr>
            <a:xfrm>
              <a:off x="6639204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6639204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</a:t>
              </a:r>
              <a:r>
                <a:rPr lang="en-US" altLang="ja-JP" sz="16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A2::2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8" name="正方形/長方形 117"/>
            <p:cNvSpPr/>
            <p:nvPr/>
          </p:nvSpPr>
          <p:spPr>
            <a:xfrm>
              <a:off x="6639204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6639205" y="5233816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6639204" y="424366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6639204" y="456672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6639204" y="490091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=A2::2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6" name="左中かっこ 145"/>
            <p:cNvSpPr/>
            <p:nvPr/>
          </p:nvSpPr>
          <p:spPr>
            <a:xfrm>
              <a:off x="6450418" y="4255441"/>
              <a:ext cx="139043" cy="980542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テキスト ボックス 146"/>
            <p:cNvSpPr txBox="1"/>
            <p:nvPr/>
          </p:nvSpPr>
          <p:spPr>
            <a:xfrm>
              <a:off x="5936119" y="458753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7381773" y="2224199"/>
              <a:ext cx="82586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err="1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T.Insert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5" name="テキスト ボックス 84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0384894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rPr>
              <a:t>Downlink)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464" idx="1"/>
            <a:endCxn id="320" idx="6"/>
          </p:cNvCxnSpPr>
          <p:nvPr/>
        </p:nvCxnSpPr>
        <p:spPr>
          <a:xfrm flipH="1" flipV="1"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89" idx="1"/>
            <a:endCxn id="465" idx="3"/>
          </p:cNvCxnSpPr>
          <p:nvPr/>
        </p:nvCxnSpPr>
        <p:spPr>
          <a:xfrm flipH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44" name="直線コネクタ 343"/>
          <p:cNvCxnSpPr>
            <a:stCxn id="465" idx="1"/>
            <a:endCxn id="464" idx="3"/>
          </p:cNvCxnSpPr>
          <p:nvPr/>
        </p:nvCxnSpPr>
        <p:spPr>
          <a:xfrm flipH="1" flipV="1"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</a:t>
            </a:r>
            <a:r>
              <a:rPr lang="en-US" altLang="ja-JP" sz="2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2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11" name="図形グループ 10"/>
          <p:cNvGrpSpPr/>
          <p:nvPr/>
        </p:nvGrpSpPr>
        <p:grpSpPr>
          <a:xfrm>
            <a:off x="8484717" y="3263353"/>
            <a:ext cx="2466505" cy="1872140"/>
            <a:chOff x="8484717" y="3263353"/>
            <a:chExt cx="2466505" cy="1872140"/>
          </a:xfrm>
        </p:grpSpPr>
        <p:sp>
          <p:nvSpPr>
            <p:cNvPr id="124" name="正方形/長方形 123"/>
            <p:cNvSpPr/>
            <p:nvPr/>
          </p:nvSpPr>
          <p:spPr>
            <a:xfrm>
              <a:off x="9435495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9435495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DA=S::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9435495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9435496" y="425480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8" name="左中かっこ 147"/>
            <p:cNvSpPr/>
            <p:nvPr/>
          </p:nvSpPr>
          <p:spPr>
            <a:xfrm>
              <a:off x="9224425" y="326399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テキスト ボックス 148"/>
            <p:cNvSpPr txBox="1"/>
            <p:nvPr/>
          </p:nvSpPr>
          <p:spPr>
            <a:xfrm>
              <a:off x="8484717" y="351622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2" name="図形グループ 11"/>
          <p:cNvGrpSpPr/>
          <p:nvPr/>
        </p:nvGrpSpPr>
        <p:grpSpPr>
          <a:xfrm>
            <a:off x="5936119" y="2224199"/>
            <a:ext cx="2271521" cy="3890306"/>
            <a:chOff x="5936119" y="2224199"/>
            <a:chExt cx="2271521" cy="3890306"/>
          </a:xfrm>
        </p:grpSpPr>
        <p:sp>
          <p:nvSpPr>
            <p:cNvPr id="116" name="正方形/長方形 115"/>
            <p:cNvSpPr/>
            <p:nvPr/>
          </p:nvSpPr>
          <p:spPr>
            <a:xfrm>
              <a:off x="6639204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6639204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</a:t>
              </a:r>
              <a:r>
                <a:rPr lang="en-US" altLang="ja-JP" sz="16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A2::2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8" name="正方形/長方形 117"/>
            <p:cNvSpPr/>
            <p:nvPr/>
          </p:nvSpPr>
          <p:spPr>
            <a:xfrm>
              <a:off x="6639204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6639205" y="5233816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6639204" y="424366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6639204" y="456672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6639204" y="490091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=A2::2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6" name="左中かっこ 145"/>
            <p:cNvSpPr/>
            <p:nvPr/>
          </p:nvSpPr>
          <p:spPr>
            <a:xfrm>
              <a:off x="6450418" y="4255441"/>
              <a:ext cx="139043" cy="980542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テキスト ボックス 146"/>
            <p:cNvSpPr txBox="1"/>
            <p:nvPr/>
          </p:nvSpPr>
          <p:spPr>
            <a:xfrm>
              <a:off x="5936119" y="458753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7381773" y="2224199"/>
              <a:ext cx="82586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err="1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T.Insert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3" name="図形グループ 12"/>
          <p:cNvGrpSpPr/>
          <p:nvPr/>
        </p:nvGrpSpPr>
        <p:grpSpPr>
          <a:xfrm>
            <a:off x="3453444" y="2212218"/>
            <a:ext cx="2239650" cy="3890305"/>
            <a:chOff x="3453444" y="2212218"/>
            <a:chExt cx="2239650" cy="3890305"/>
          </a:xfrm>
        </p:grpSpPr>
        <p:sp>
          <p:nvSpPr>
            <p:cNvPr id="108" name="正方形/長方形 107"/>
            <p:cNvSpPr/>
            <p:nvPr/>
          </p:nvSpPr>
          <p:spPr>
            <a:xfrm>
              <a:off x="4121426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4121426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A1::1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4121426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1" name="正方形/長方形 110"/>
            <p:cNvSpPr/>
            <p:nvPr/>
          </p:nvSpPr>
          <p:spPr>
            <a:xfrm>
              <a:off x="4121427" y="522183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2" name="正方形/長方形 111"/>
            <p:cNvSpPr/>
            <p:nvPr/>
          </p:nvSpPr>
          <p:spPr>
            <a:xfrm>
              <a:off x="4121426" y="424366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SL=1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4121426" y="456672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4121426" y="490091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=A2::2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4" name="左中かっこ 143"/>
            <p:cNvSpPr/>
            <p:nvPr/>
          </p:nvSpPr>
          <p:spPr>
            <a:xfrm>
              <a:off x="3966055" y="4255441"/>
              <a:ext cx="155353" cy="968561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テキスト ボックス 144"/>
            <p:cNvSpPr txBox="1"/>
            <p:nvPr/>
          </p:nvSpPr>
          <p:spPr>
            <a:xfrm>
              <a:off x="3453444" y="456357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4912294" y="2212218"/>
              <a:ext cx="780800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End.B6</a:t>
              </a:r>
              <a:r>
                <a: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/>
              </a:r>
              <a:b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w/</a:t>
              </a:r>
              <a:r>
                <a: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PSP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5" name="テキスト ボックス 84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1771411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Basic Mode User-Plane Flow</a:t>
            </a:r>
            <a:r>
              <a:rPr kumimoji="1" lang="mr-IN" altLang="ja-JP" b="1" dirty="0" smtClean="0">
                <a:latin typeface="Meiryo" charset="-128"/>
                <a:ea typeface="Meiryo" charset="-128"/>
                <a:cs typeface="Meiryo" charset="-128"/>
              </a:rPr>
              <a:t>s (</a:t>
            </a:r>
            <a:r>
              <a:rPr kumimoji="1" lang="en-US" altLang="ja-JP" sz="3600" b="1" dirty="0" smtClean="0">
                <a:solidFill>
                  <a:prstClr val="black"/>
                </a:solidFill>
                <a:latin typeface="Meiryo" charset="-128"/>
                <a:ea typeface="Meiryo" charset="-128"/>
                <a:cs typeface="Meiryo" charset="-128"/>
              </a:rPr>
              <a:t>Downlink)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28" name="円/楕円 227"/>
          <p:cNvSpPr/>
          <p:nvPr/>
        </p:nvSpPr>
        <p:spPr>
          <a:xfrm>
            <a:off x="3669457" y="1319087"/>
            <a:ext cx="4542851" cy="153125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133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82" name="直線コネクタ 281"/>
          <p:cNvCxnSpPr>
            <a:stCxn id="464" idx="1"/>
            <a:endCxn id="320" idx="6"/>
          </p:cNvCxnSpPr>
          <p:nvPr/>
        </p:nvCxnSpPr>
        <p:spPr>
          <a:xfrm flipH="1" flipV="1">
            <a:off x="3754384" y="2110477"/>
            <a:ext cx="1823353" cy="420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319" name="グループ化 55"/>
          <p:cNvGrpSpPr/>
          <p:nvPr/>
        </p:nvGrpSpPr>
        <p:grpSpPr>
          <a:xfrm>
            <a:off x="3119020" y="1522971"/>
            <a:ext cx="635364" cy="705007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679" y="1881644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4" name="直線コネクタ 383"/>
          <p:cNvCxnSpPr>
            <a:stCxn id="320" idx="2"/>
            <a:endCxn id="383" idx="3"/>
          </p:cNvCxnSpPr>
          <p:nvPr/>
        </p:nvCxnSpPr>
        <p:spPr>
          <a:xfrm flipH="1" flipV="1">
            <a:off x="1975828" y="2108719"/>
            <a:ext cx="1143192" cy="1758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737" y="1903617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465" name="図 464" descr="L3-router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753" y="1916005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Picture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1246" y="16875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テキスト ボックス 85"/>
          <p:cNvSpPr txBox="1"/>
          <p:nvPr/>
        </p:nvSpPr>
        <p:spPr>
          <a:xfrm>
            <a:off x="9242162" y="1834103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94" name="直線コネクタ 93"/>
          <p:cNvCxnSpPr>
            <a:stCxn id="89" idx="1"/>
            <a:endCxn id="465" idx="3"/>
          </p:cNvCxnSpPr>
          <p:nvPr/>
        </p:nvCxnSpPr>
        <p:spPr>
          <a:xfrm flipH="1">
            <a:off x="8742551" y="2164419"/>
            <a:ext cx="418695" cy="534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98" name="直線コネクタ 97"/>
          <p:cNvCxnSpPr/>
          <p:nvPr/>
        </p:nvCxnSpPr>
        <p:spPr>
          <a:xfrm flipH="1">
            <a:off x="3409025" y="2404694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0" name="直線コネクタ 99"/>
          <p:cNvCxnSpPr/>
          <p:nvPr/>
        </p:nvCxnSpPr>
        <p:spPr>
          <a:xfrm flipH="1">
            <a:off x="5893380" y="243811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線コネクタ 100"/>
          <p:cNvCxnSpPr/>
          <p:nvPr/>
        </p:nvCxnSpPr>
        <p:spPr>
          <a:xfrm flipH="1">
            <a:off x="8489141" y="2460393"/>
            <a:ext cx="25472" cy="3477172"/>
          </a:xfrm>
          <a:prstGeom prst="line">
            <a:avLst/>
          </a:prstGeom>
          <a:noFill/>
          <a:ln w="12700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344" name="直線コネクタ 343"/>
          <p:cNvCxnSpPr>
            <a:stCxn id="465" idx="1"/>
            <a:endCxn id="464" idx="3"/>
          </p:cNvCxnSpPr>
          <p:nvPr/>
        </p:nvCxnSpPr>
        <p:spPr>
          <a:xfrm flipH="1" flipV="1">
            <a:off x="6181535" y="2152565"/>
            <a:ext cx="1957218" cy="12388"/>
          </a:xfrm>
          <a:prstGeom prst="line">
            <a:avLst/>
          </a:prstGeom>
          <a:noFill/>
          <a:ln w="28575" cap="flat" cmpd="sng" algn="ctr">
            <a:solidFill>
              <a:srgbClr val="0000FF"/>
            </a:solidFill>
            <a:prstDash val="solid"/>
            <a:headEnd type="none"/>
            <a:tailEnd type="arrow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35" name="テキスト ボックス 134"/>
          <p:cNvSpPr txBox="1"/>
          <p:nvPr/>
        </p:nvSpPr>
        <p:spPr>
          <a:xfrm>
            <a:off x="1100083" y="1934363"/>
            <a:ext cx="453352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MN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6" name="テキスト ボックス 135"/>
          <p:cNvSpPr txBox="1"/>
          <p:nvPr/>
        </p:nvSpPr>
        <p:spPr>
          <a:xfrm>
            <a:off x="1483454" y="1533326"/>
            <a:ext cx="488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2" name="角丸四角形 21"/>
          <p:cNvSpPr/>
          <p:nvPr/>
        </p:nvSpPr>
        <p:spPr>
          <a:xfrm>
            <a:off x="10940074" y="2038601"/>
            <a:ext cx="635015" cy="311917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CN</a:t>
            </a:r>
            <a:endParaRPr kumimoji="1" lang="ja-JP" altLang="en-US" dirty="0"/>
          </a:p>
        </p:txBody>
      </p:sp>
      <p:sp>
        <p:nvSpPr>
          <p:cNvPr id="138" name="テキスト ボックス 137"/>
          <p:cNvSpPr txBox="1"/>
          <p:nvPr/>
        </p:nvSpPr>
        <p:spPr>
          <a:xfrm>
            <a:off x="11007941" y="1533326"/>
            <a:ext cx="512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D::</a:t>
            </a:r>
            <a:endParaRPr lang="ja-JP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7929072" y="149990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A3::1</a:t>
            </a:r>
            <a:endParaRPr lang="ja-JP" altLang="en-US" sz="2400" b="1" dirty="0">
              <a:solidFill>
                <a:schemeClr val="tx1">
                  <a:lumMod val="50000"/>
                  <a:lumOff val="50000"/>
                </a:scheme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0" name="テキスト ボックス 139"/>
          <p:cNvSpPr txBox="1"/>
          <p:nvPr/>
        </p:nvSpPr>
        <p:spPr>
          <a:xfrm>
            <a:off x="5355591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A2::2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41" name="テキスト ボックス 140"/>
          <p:cNvSpPr txBox="1"/>
          <p:nvPr/>
        </p:nvSpPr>
        <p:spPr>
          <a:xfrm>
            <a:off x="5051874" y="965191"/>
            <a:ext cx="16850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IPv6 </a:t>
            </a:r>
            <a:r>
              <a:rPr lang="en-US" altLang="ja-JP" sz="16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Network</a:t>
            </a:r>
            <a:endParaRPr lang="ja-JP" altLang="en-US" sz="16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11" name="図形グループ 10"/>
          <p:cNvGrpSpPr/>
          <p:nvPr/>
        </p:nvGrpSpPr>
        <p:grpSpPr>
          <a:xfrm>
            <a:off x="8484717" y="3263353"/>
            <a:ext cx="2466505" cy="1872140"/>
            <a:chOff x="8484717" y="3263353"/>
            <a:chExt cx="2466505" cy="1872140"/>
          </a:xfrm>
        </p:grpSpPr>
        <p:sp>
          <p:nvSpPr>
            <p:cNvPr id="124" name="正方形/長方形 123"/>
            <p:cNvSpPr/>
            <p:nvPr/>
          </p:nvSpPr>
          <p:spPr>
            <a:xfrm>
              <a:off x="9435495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9435495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DA=S::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6" name="正方形/長方形 125"/>
            <p:cNvSpPr/>
            <p:nvPr/>
          </p:nvSpPr>
          <p:spPr>
            <a:xfrm>
              <a:off x="9435495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lang="ja-JP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7" name="正方形/長方形 126"/>
            <p:cNvSpPr/>
            <p:nvPr/>
          </p:nvSpPr>
          <p:spPr>
            <a:xfrm>
              <a:off x="9435496" y="425480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8" name="左中かっこ 147"/>
            <p:cNvSpPr/>
            <p:nvPr/>
          </p:nvSpPr>
          <p:spPr>
            <a:xfrm>
              <a:off x="9224425" y="326399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9" name="テキスト ボックス 148"/>
            <p:cNvSpPr txBox="1"/>
            <p:nvPr/>
          </p:nvSpPr>
          <p:spPr>
            <a:xfrm>
              <a:off x="8484717" y="351622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2" name="図形グループ 11"/>
          <p:cNvGrpSpPr/>
          <p:nvPr/>
        </p:nvGrpSpPr>
        <p:grpSpPr>
          <a:xfrm>
            <a:off x="5936119" y="2224199"/>
            <a:ext cx="2271521" cy="3890306"/>
            <a:chOff x="5936119" y="2224199"/>
            <a:chExt cx="2271521" cy="3890306"/>
          </a:xfrm>
        </p:grpSpPr>
        <p:sp>
          <p:nvSpPr>
            <p:cNvPr id="116" name="正方形/長方形 115"/>
            <p:cNvSpPr/>
            <p:nvPr/>
          </p:nvSpPr>
          <p:spPr>
            <a:xfrm>
              <a:off x="6639204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7" name="正方形/長方形 116"/>
            <p:cNvSpPr/>
            <p:nvPr/>
          </p:nvSpPr>
          <p:spPr>
            <a:xfrm>
              <a:off x="6639204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</a:t>
              </a:r>
              <a:r>
                <a:rPr lang="en-US" altLang="ja-JP" sz="16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A2::2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8" name="正方形/長方形 117"/>
            <p:cNvSpPr/>
            <p:nvPr/>
          </p:nvSpPr>
          <p:spPr>
            <a:xfrm>
              <a:off x="6639204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6639205" y="5233816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0" name="正方形/長方形 119"/>
            <p:cNvSpPr/>
            <p:nvPr/>
          </p:nvSpPr>
          <p:spPr>
            <a:xfrm>
              <a:off x="6639204" y="424366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1" name="正方形/長方形 120"/>
            <p:cNvSpPr/>
            <p:nvPr/>
          </p:nvSpPr>
          <p:spPr>
            <a:xfrm>
              <a:off x="6639204" y="456672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6639204" y="490091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4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b="1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=A2::2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6" name="左中かっこ 145"/>
            <p:cNvSpPr/>
            <p:nvPr/>
          </p:nvSpPr>
          <p:spPr>
            <a:xfrm>
              <a:off x="6450418" y="4255441"/>
              <a:ext cx="139043" cy="980542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7" name="テキスト ボックス 146"/>
            <p:cNvSpPr txBox="1"/>
            <p:nvPr/>
          </p:nvSpPr>
          <p:spPr>
            <a:xfrm>
              <a:off x="5936119" y="458753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7381773" y="2224199"/>
              <a:ext cx="825867" cy="297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err="1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T.Insert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3" name="図形グループ 12"/>
          <p:cNvGrpSpPr/>
          <p:nvPr/>
        </p:nvGrpSpPr>
        <p:grpSpPr>
          <a:xfrm>
            <a:off x="3453444" y="2212218"/>
            <a:ext cx="2239650" cy="3890305"/>
            <a:chOff x="3453444" y="2212218"/>
            <a:chExt cx="2239650" cy="3890305"/>
          </a:xfrm>
        </p:grpSpPr>
        <p:sp>
          <p:nvSpPr>
            <p:cNvPr id="108" name="正方形/長方形 107"/>
            <p:cNvSpPr/>
            <p:nvPr/>
          </p:nvSpPr>
          <p:spPr>
            <a:xfrm>
              <a:off x="4121426" y="326335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SA=D::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9" name="正方形/長方形 108"/>
            <p:cNvSpPr/>
            <p:nvPr/>
          </p:nvSpPr>
          <p:spPr>
            <a:xfrm>
              <a:off x="4121426" y="359755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DA=</a:t>
              </a:r>
              <a:r>
                <a:rPr lang="en-US" altLang="ja-JP" sz="1600" b="1" kern="0" dirty="0" smtClean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A1::1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0" name="正方形/長方形 109"/>
            <p:cNvSpPr/>
            <p:nvPr/>
          </p:nvSpPr>
          <p:spPr>
            <a:xfrm>
              <a:off x="4121426" y="392060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b="1" kern="0" noProof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NH=SRH(43)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1" name="正方形/長方形 110"/>
            <p:cNvSpPr/>
            <p:nvPr/>
          </p:nvSpPr>
          <p:spPr>
            <a:xfrm>
              <a:off x="4121427" y="522183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2" name="正方形/長方形 111"/>
            <p:cNvSpPr/>
            <p:nvPr/>
          </p:nvSpPr>
          <p:spPr>
            <a:xfrm>
              <a:off x="4121426" y="4243664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SL=1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3" name="正方形/長方形 112"/>
            <p:cNvSpPr/>
            <p:nvPr/>
          </p:nvSpPr>
          <p:spPr>
            <a:xfrm>
              <a:off x="4121426" y="4566721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SID[0]=D::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14" name="正方形/長方形 113"/>
            <p:cNvSpPr/>
            <p:nvPr/>
          </p:nvSpPr>
          <p:spPr>
            <a:xfrm>
              <a:off x="4121426" y="4900918"/>
              <a:ext cx="1515726" cy="328145"/>
            </a:xfrm>
            <a:prstGeom prst="rect">
              <a:avLst/>
            </a:prstGeom>
            <a:noFill/>
            <a:ln w="28575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SID[</a:t>
              </a:r>
              <a:r>
                <a:rPr lang="en-US" altLang="ja-JP" sz="16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lang="en-US" altLang="ja-JP" sz="1400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]</a:t>
              </a:r>
              <a:r>
                <a:rPr lang="en-US" altLang="ja-JP" sz="1400" kern="0" dirty="0" smtClean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=A2::2</a:t>
              </a:r>
              <a:endParaRPr kumimoji="0" lang="ja-JP" altLang="en-US" sz="140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44" name="左中かっこ 143"/>
            <p:cNvSpPr/>
            <p:nvPr/>
          </p:nvSpPr>
          <p:spPr>
            <a:xfrm>
              <a:off x="3966055" y="4255441"/>
              <a:ext cx="155353" cy="968561"/>
            </a:xfrm>
            <a:prstGeom prst="leftBrace">
              <a:avLst/>
            </a:prstGeom>
            <a:ln w="28575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5" name="テキスト ボックス 144"/>
            <p:cNvSpPr txBox="1"/>
            <p:nvPr/>
          </p:nvSpPr>
          <p:spPr>
            <a:xfrm>
              <a:off x="3453444" y="4563575"/>
              <a:ext cx="585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SRH</a:t>
              </a:r>
              <a:endParaRPr lang="ja-JP" altLang="en-US" sz="1400" b="1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1" name="テキスト ボックス 80"/>
            <p:cNvSpPr txBox="1"/>
            <p:nvPr/>
          </p:nvSpPr>
          <p:spPr>
            <a:xfrm>
              <a:off x="4912294" y="2212218"/>
              <a:ext cx="780800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End.B6</a:t>
              </a:r>
              <a:r>
                <a: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/>
              </a:r>
              <a:b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w/</a:t>
              </a:r>
              <a:r>
                <a:rPr lang="ja-JP" altLang="en-US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PSP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grpSp>
        <p:nvGrpSpPr>
          <p:cNvPr id="14" name="図形グループ 13"/>
          <p:cNvGrpSpPr/>
          <p:nvPr/>
        </p:nvGrpSpPr>
        <p:grpSpPr>
          <a:xfrm>
            <a:off x="730851" y="2236182"/>
            <a:ext cx="3545913" cy="2921591"/>
            <a:chOff x="730851" y="2236182"/>
            <a:chExt cx="3545913" cy="2921591"/>
          </a:xfrm>
        </p:grpSpPr>
        <p:sp>
          <p:nvSpPr>
            <p:cNvPr id="102" name="正方形/長方形 101"/>
            <p:cNvSpPr/>
            <p:nvPr/>
          </p:nvSpPr>
          <p:spPr>
            <a:xfrm>
              <a:off x="1659344" y="3296773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SA=S::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4" name="正方形/長方形 103"/>
            <p:cNvSpPr/>
            <p:nvPr/>
          </p:nvSpPr>
          <p:spPr>
            <a:xfrm>
              <a:off x="1659344" y="3630970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DA=</a:t>
              </a:r>
              <a:r>
                <a:rPr lang="en-US" altLang="ja-JP" sz="1600" b="1" kern="0" dirty="0">
                  <a:solidFill>
                    <a:srgbClr val="FF0000"/>
                  </a:solidFill>
                  <a:latin typeface="メイリオ"/>
                  <a:ea typeface="メイリオ"/>
                  <a:cs typeface="メイリオ"/>
                </a:rPr>
                <a:t>D::</a:t>
              </a:r>
              <a:endParaRPr lang="ja-JP" altLang="en-US" sz="1600" b="1" kern="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5" name="正方形/長方形 104"/>
            <p:cNvSpPr/>
            <p:nvPr/>
          </p:nvSpPr>
          <p:spPr>
            <a:xfrm>
              <a:off x="1659344" y="3954027"/>
              <a:ext cx="151572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ja-JP" sz="1600" b="1" kern="0" dirty="0">
                  <a:solidFill>
                    <a:srgbClr val="0000FF"/>
                  </a:solidFill>
                  <a:latin typeface="メイリオ"/>
                  <a:ea typeface="メイリオ"/>
                  <a:cs typeface="メイリオ"/>
                </a:rPr>
                <a:t>NH=TCP</a:t>
              </a:r>
              <a:endParaRPr lang="ja-JP" altLang="en-US" sz="1600" b="1" kern="0" dirty="0">
                <a:solidFill>
                  <a:srgbClr val="0000F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107" name="正方形/長方形 106"/>
            <p:cNvSpPr/>
            <p:nvPr/>
          </p:nvSpPr>
          <p:spPr>
            <a:xfrm>
              <a:off x="1659345" y="4277084"/>
              <a:ext cx="1515726" cy="880689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600" kern="0" noProof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Payload</a:t>
              </a:r>
              <a:endParaRPr kumimoji="0" lang="ja-JP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3" name="左中かっこ 22"/>
            <p:cNvSpPr/>
            <p:nvPr/>
          </p:nvSpPr>
          <p:spPr>
            <a:xfrm>
              <a:off x="1470559" y="3286270"/>
              <a:ext cx="155969" cy="969171"/>
            </a:xfrm>
            <a:prstGeom prst="leftBrace">
              <a:avLst/>
            </a:prstGeom>
            <a:ln w="28575" cmpd="sng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3" name="テキスト ボックス 142"/>
            <p:cNvSpPr txBox="1"/>
            <p:nvPr/>
          </p:nvSpPr>
          <p:spPr>
            <a:xfrm>
              <a:off x="730851" y="3538508"/>
              <a:ext cx="8130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IPv6</a:t>
              </a:r>
              <a:b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メイリオ"/>
                  <a:ea typeface="メイリオ"/>
                  <a:cs typeface="メイリオ"/>
                </a:rPr>
                <a:t>Header</a:t>
              </a:r>
              <a:endParaRPr lang="ja-JP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3501140" y="2236182"/>
              <a:ext cx="775624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err="1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End.X</a:t>
              </a: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/>
              </a:r>
              <a:b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w/ PSP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85" name="テキスト ボックス 84"/>
          <p:cNvSpPr txBox="1"/>
          <p:nvPr/>
        </p:nvSpPr>
        <p:spPr>
          <a:xfrm>
            <a:off x="3422370" y="1455346"/>
            <a:ext cx="10776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A1::1</a:t>
            </a:r>
            <a:endParaRPr lang="ja-JP" altLang="en-US" sz="2400" b="1" dirty="0">
              <a:solidFill>
                <a:srgbClr val="0000F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45707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SRv6 in A Nutshell 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901" y="1908167"/>
            <a:ext cx="6353785" cy="494983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84" name="Rectangle 3"/>
          <p:cNvSpPr/>
          <p:nvPr/>
        </p:nvSpPr>
        <p:spPr>
          <a:xfrm>
            <a:off x="619804" y="751952"/>
            <a:ext cx="10885546" cy="120867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5400" b="1" i="1" u="sng" dirty="0" smtClean="0">
                <a:solidFill>
                  <a:srgbClr val="0000FF"/>
                </a:solidFill>
              </a:rPr>
              <a:t>SRH (Segment Routing Header)</a:t>
            </a:r>
            <a:endParaRPr lang="en-US" sz="3200" b="1" dirty="0" smtClean="0">
              <a:solidFill>
                <a:srgbClr val="0000FF"/>
              </a:solidFill>
            </a:endParaRPr>
          </a:p>
        </p:txBody>
      </p:sp>
      <p:sp>
        <p:nvSpPr>
          <p:cNvPr id="85" name="Rectangle 3"/>
          <p:cNvSpPr/>
          <p:nvPr/>
        </p:nvSpPr>
        <p:spPr>
          <a:xfrm>
            <a:off x="6015926" y="2218860"/>
            <a:ext cx="813264" cy="632954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3600" b="1" dirty="0" smtClean="0">
                <a:solidFill>
                  <a:srgbClr val="0000FF"/>
                </a:solidFill>
              </a:rPr>
              <a:t>4</a:t>
            </a:r>
            <a:endParaRPr lang="en-US" sz="3200" b="1" dirty="0" smtClean="0">
              <a:solidFill>
                <a:srgbClr val="0000FF"/>
              </a:solidFill>
            </a:endParaRPr>
          </a:p>
        </p:txBody>
      </p:sp>
      <p:grpSp>
        <p:nvGrpSpPr>
          <p:cNvPr id="4" name="図形グループ 3"/>
          <p:cNvGrpSpPr/>
          <p:nvPr/>
        </p:nvGrpSpPr>
        <p:grpSpPr>
          <a:xfrm>
            <a:off x="8522562" y="3631607"/>
            <a:ext cx="3379775" cy="1982903"/>
            <a:chOff x="8522562" y="3631607"/>
            <a:chExt cx="3379775" cy="1982903"/>
          </a:xfrm>
        </p:grpSpPr>
        <p:cxnSp>
          <p:nvCxnSpPr>
            <p:cNvPr id="86" name="直線矢印コネクタ 85"/>
            <p:cNvCxnSpPr/>
            <p:nvPr/>
          </p:nvCxnSpPr>
          <p:spPr>
            <a:xfrm flipH="1">
              <a:off x="8522562" y="3631607"/>
              <a:ext cx="668436" cy="1114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矢印コネクタ 89"/>
            <p:cNvCxnSpPr/>
            <p:nvPr/>
          </p:nvCxnSpPr>
          <p:spPr>
            <a:xfrm flipH="1">
              <a:off x="8522562" y="4545079"/>
              <a:ext cx="868968" cy="2228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矢印コネクタ 90"/>
            <p:cNvCxnSpPr/>
            <p:nvPr/>
          </p:nvCxnSpPr>
          <p:spPr>
            <a:xfrm flipH="1">
              <a:off x="8522562" y="5603369"/>
              <a:ext cx="668436" cy="11141"/>
            </a:xfrm>
            <a:prstGeom prst="straightConnector1">
              <a:avLst/>
            </a:prstGeom>
            <a:ln w="38100" cmpd="sng">
              <a:solidFill>
                <a:srgbClr val="0000FF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>
              <a:off x="9179859" y="3631607"/>
              <a:ext cx="11140" cy="1971762"/>
            </a:xfrm>
            <a:prstGeom prst="line">
              <a:avLst/>
            </a:prstGeom>
            <a:ln w="38100" cmpd="sng">
              <a:solidFill>
                <a:srgbClr val="0000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3"/>
            <p:cNvSpPr/>
            <p:nvPr/>
          </p:nvSpPr>
          <p:spPr>
            <a:xfrm>
              <a:off x="9313539" y="4082782"/>
              <a:ext cx="2588798" cy="103043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3200" b="1" dirty="0" smtClean="0">
                  <a:solidFill>
                    <a:srgbClr val="0000FF"/>
                  </a:solidFill>
                </a:rPr>
                <a:t>Segment ID</a:t>
              </a:r>
              <a:br>
                <a:rPr lang="en-US" sz="3200" b="1" dirty="0" smtClean="0">
                  <a:solidFill>
                    <a:srgbClr val="0000FF"/>
                  </a:solidFill>
                </a:rPr>
              </a:br>
              <a:r>
                <a:rPr lang="en-US" sz="3200" b="1" dirty="0" smtClean="0">
                  <a:solidFill>
                    <a:srgbClr val="0000FF"/>
                  </a:solidFill>
                </a:rPr>
                <a:t>(SID)</a:t>
              </a:r>
              <a:endParaRPr lang="en-US" sz="1600" b="1" dirty="0" smtClean="0"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399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956"/>
            <a:ext cx="12192000" cy="673708"/>
          </a:xfrm>
        </p:spPr>
        <p:txBody>
          <a:bodyPr/>
          <a:lstStyle/>
          <a:p>
            <a:r>
              <a:rPr kumimoji="1" lang="en-US" altLang="ja-JP" sz="3600" b="1" dirty="0" smtClean="0">
                <a:latin typeface="Meiryo"/>
                <a:ea typeface="Meiryo"/>
                <a:cs typeface="Meiryo"/>
              </a:rPr>
              <a:t>A Current Mobile Network Example</a:t>
            </a:r>
            <a:endParaRPr kumimoji="1" lang="ja-JP" altLang="en-US" sz="3600" b="1" dirty="0">
              <a:latin typeface="Meiryo"/>
              <a:ea typeface="Meiryo"/>
              <a:cs typeface="Meiryo"/>
            </a:endParaRPr>
          </a:p>
        </p:txBody>
      </p:sp>
      <p:grpSp>
        <p:nvGrpSpPr>
          <p:cNvPr id="78" name="図形グループ 77"/>
          <p:cNvGrpSpPr/>
          <p:nvPr/>
        </p:nvGrpSpPr>
        <p:grpSpPr>
          <a:xfrm>
            <a:off x="797298" y="2745396"/>
            <a:ext cx="10537365" cy="3280809"/>
            <a:chOff x="341729" y="2745396"/>
            <a:chExt cx="10537365" cy="3280809"/>
          </a:xfrm>
        </p:grpSpPr>
        <p:sp>
          <p:nvSpPr>
            <p:cNvPr id="76" name="円/楕円 75"/>
            <p:cNvSpPr/>
            <p:nvPr/>
          </p:nvSpPr>
          <p:spPr>
            <a:xfrm>
              <a:off x="7136687" y="4725267"/>
              <a:ext cx="1338995" cy="1214750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lang="en-US" altLang="ja-JP" sz="2133" kern="0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SGi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" name="円/楕円 2"/>
            <p:cNvSpPr/>
            <p:nvPr/>
          </p:nvSpPr>
          <p:spPr>
            <a:xfrm>
              <a:off x="4858727" y="4716270"/>
              <a:ext cx="1676460" cy="1214750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EPC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" name="円/楕円 3"/>
            <p:cNvSpPr/>
            <p:nvPr/>
          </p:nvSpPr>
          <p:spPr>
            <a:xfrm>
              <a:off x="2354943" y="4682683"/>
              <a:ext cx="1708806" cy="1221838"/>
            </a:xfrm>
            <a:prstGeom prst="ellipse">
              <a:avLst/>
            </a:prstGeom>
            <a:solidFill>
              <a:srgbClr val="000000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0" i="0" u="none" strike="noStrike" kern="0" cap="none" spc="0" normalizeH="0" baseline="0" noProof="0" dirty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RAN</a:t>
              </a:r>
              <a:endParaRPr kumimoji="0" lang="ja-JP" altLang="en-US" sz="2133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>
            <a:xfrm>
              <a:off x="1443465" y="3048612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6" name="直線コネクタ 5"/>
            <p:cNvCxnSpPr/>
            <p:nvPr/>
          </p:nvCxnSpPr>
          <p:spPr>
            <a:xfrm flipH="1">
              <a:off x="4486240" y="3642215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7" name="正方形/長方形 6"/>
            <p:cNvSpPr/>
            <p:nvPr/>
          </p:nvSpPr>
          <p:spPr>
            <a:xfrm>
              <a:off x="2078470" y="4074610"/>
              <a:ext cx="2349561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333" b="1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/>
                  <a:ea typeface="メイリオ"/>
                  <a:cs typeface="メイリオ"/>
                </a:rPr>
                <a:t>GTP-U Tunnel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" name="正方形/長方形 7"/>
            <p:cNvSpPr/>
            <p:nvPr/>
          </p:nvSpPr>
          <p:spPr>
            <a:xfrm>
              <a:off x="4571603" y="4074610"/>
              <a:ext cx="2253015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GTP-U Tunnel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9" name="直線コネクタ 8"/>
            <p:cNvCxnSpPr>
              <a:stCxn id="13" idx="6"/>
              <a:endCxn id="11" idx="1"/>
            </p:cNvCxnSpPr>
            <p:nvPr/>
          </p:nvCxnSpPr>
          <p:spPr>
            <a:xfrm flipV="1">
              <a:off x="2169632" y="5295828"/>
              <a:ext cx="203131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10" name="Picture 32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847" y="5105381"/>
              <a:ext cx="481840" cy="409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1" descr="ATM swit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00943" y="5084193"/>
              <a:ext cx="540681" cy="423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グループ化 55"/>
            <p:cNvGrpSpPr/>
            <p:nvPr/>
          </p:nvGrpSpPr>
          <p:grpSpPr>
            <a:xfrm>
              <a:off x="1804505" y="4910495"/>
              <a:ext cx="365127" cy="469931"/>
              <a:chOff x="2951136" y="3903667"/>
              <a:chExt cx="730261" cy="876314"/>
            </a:xfrm>
          </p:grpSpPr>
          <p:sp>
            <p:nvSpPr>
              <p:cNvPr id="13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4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15" name="円/楕円 14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16" name="円/楕円 15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17" name="円/楕円 16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18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19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0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1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2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3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4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5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6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7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8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29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0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1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" name="直線コネクタ 36"/>
            <p:cNvCxnSpPr>
              <a:stCxn id="11" idx="3"/>
              <a:endCxn id="10" idx="1"/>
            </p:cNvCxnSpPr>
            <p:nvPr/>
          </p:nvCxnSpPr>
          <p:spPr>
            <a:xfrm>
              <a:off x="4741624" y="5295828"/>
              <a:ext cx="1913223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" name="直線コネクタ 37"/>
            <p:cNvCxnSpPr/>
            <p:nvPr/>
          </p:nvCxnSpPr>
          <p:spPr>
            <a:xfrm flipH="1">
              <a:off x="2011701" y="3642215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9" name="直線コネクタ 38"/>
            <p:cNvCxnSpPr/>
            <p:nvPr/>
          </p:nvCxnSpPr>
          <p:spPr>
            <a:xfrm>
              <a:off x="6892931" y="3642215"/>
              <a:ext cx="0" cy="1485900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40" name="テキスト ボックス 39"/>
            <p:cNvSpPr txBox="1"/>
            <p:nvPr/>
          </p:nvSpPr>
          <p:spPr>
            <a:xfrm>
              <a:off x="3613526" y="3048612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6067384" y="2858225"/>
              <a:ext cx="1739437" cy="707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42" name="グループ化 55"/>
            <p:cNvGrpSpPr/>
            <p:nvPr/>
          </p:nvGrpSpPr>
          <p:grpSpPr>
            <a:xfrm>
              <a:off x="1827819" y="5530579"/>
              <a:ext cx="365127" cy="469931"/>
              <a:chOff x="2951136" y="3903667"/>
              <a:chExt cx="730261" cy="876314"/>
            </a:xfrm>
          </p:grpSpPr>
          <p:sp>
            <p:nvSpPr>
              <p:cNvPr id="43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44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45" name="円/楕円 44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46" name="円/楕円 45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47" name="円/楕円 46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48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49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0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1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2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3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4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5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6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7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8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59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0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1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2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3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4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5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66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67" name="直線コネクタ 66"/>
            <p:cNvCxnSpPr>
              <a:stCxn id="43" idx="6"/>
              <a:endCxn id="11" idx="1"/>
            </p:cNvCxnSpPr>
            <p:nvPr/>
          </p:nvCxnSpPr>
          <p:spPr>
            <a:xfrm flipV="1">
              <a:off x="2192946" y="5295828"/>
              <a:ext cx="200799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68" name="Picture 41" descr="ATM switch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15909" y="5602936"/>
              <a:ext cx="540681" cy="423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9" name="直線コネクタ 68"/>
            <p:cNvCxnSpPr>
              <a:stCxn id="68" idx="3"/>
              <a:endCxn id="10" idx="1"/>
            </p:cNvCxnSpPr>
            <p:nvPr/>
          </p:nvCxnSpPr>
          <p:spPr>
            <a:xfrm flipV="1">
              <a:off x="4756590" y="5309918"/>
              <a:ext cx="1898257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0" name="直線コネクタ 69"/>
            <p:cNvCxnSpPr>
              <a:stCxn id="13" idx="6"/>
              <a:endCxn id="68" idx="1"/>
            </p:cNvCxnSpPr>
            <p:nvPr/>
          </p:nvCxnSpPr>
          <p:spPr>
            <a:xfrm>
              <a:off x="2169632" y="5302105"/>
              <a:ext cx="204627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71" name="直線コネクタ 70"/>
            <p:cNvCxnSpPr>
              <a:stCxn id="43" idx="5"/>
              <a:endCxn id="68" idx="1"/>
            </p:cNvCxnSpPr>
            <p:nvPr/>
          </p:nvCxnSpPr>
          <p:spPr>
            <a:xfrm flipV="1">
              <a:off x="2139474" y="5814571"/>
              <a:ext cx="207643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72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3868" y="3620461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3" name="直線コネクタ 72"/>
            <p:cNvCxnSpPr>
              <a:stCxn id="72" idx="3"/>
              <a:endCxn id="16" idx="2"/>
            </p:cNvCxnSpPr>
            <p:nvPr/>
          </p:nvCxnSpPr>
          <p:spPr>
            <a:xfrm>
              <a:off x="1538017" y="3847536"/>
              <a:ext cx="407708" cy="1133048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74" name="図 73" descr="L47-cgn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41940" y="5120589"/>
              <a:ext cx="482039" cy="394167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sp>
          <p:nvSpPr>
            <p:cNvPr id="75" name="テキスト ボックス 74"/>
            <p:cNvSpPr txBox="1"/>
            <p:nvPr/>
          </p:nvSpPr>
          <p:spPr>
            <a:xfrm>
              <a:off x="8258174" y="3027791"/>
              <a:ext cx="980122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Service 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Functions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77" name="直線コネクタ 76"/>
            <p:cNvCxnSpPr>
              <a:stCxn id="10" idx="3"/>
              <a:endCxn id="74" idx="1"/>
            </p:cNvCxnSpPr>
            <p:nvPr/>
          </p:nvCxnSpPr>
          <p:spPr>
            <a:xfrm>
              <a:off x="7136687" y="5309918"/>
              <a:ext cx="1405253" cy="7755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0" name="直線コネクタ 79"/>
            <p:cNvCxnSpPr/>
            <p:nvPr/>
          </p:nvCxnSpPr>
          <p:spPr>
            <a:xfrm>
              <a:off x="8748235" y="3565957"/>
              <a:ext cx="0" cy="1496882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81" name="テキスト ボックス 80"/>
            <p:cNvSpPr txBox="1"/>
            <p:nvPr/>
          </p:nvSpPr>
          <p:spPr>
            <a:xfrm>
              <a:off x="2887428" y="4418804"/>
              <a:ext cx="633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600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IPv4</a:t>
              </a:r>
              <a:endParaRPr lang="ja-JP" altLang="en-US" sz="1600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5416389" y="4427907"/>
              <a:ext cx="63320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600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IPv4</a:t>
              </a:r>
              <a:endParaRPr lang="ja-JP" altLang="en-US" sz="1600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6978869" y="4077676"/>
              <a:ext cx="167157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VLAN, etc</a:t>
              </a:r>
              <a:r>
                <a:rPr lang="en-US" altLang="ja-JP" sz="1333" b="1" kern="0" noProof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メイリオ"/>
                  <a:ea typeface="メイリオ"/>
                  <a:cs typeface="メイリオ"/>
                </a:rPr>
                <a:t>.,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pic>
          <p:nvPicPr>
            <p:cNvPr id="87" name="Picture 4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3796" y="3474242"/>
              <a:ext cx="1620839" cy="953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9" name="正方形/長方形 88"/>
            <p:cNvSpPr/>
            <p:nvPr/>
          </p:nvSpPr>
          <p:spPr>
            <a:xfrm>
              <a:off x="1692102" y="3730559"/>
              <a:ext cx="7497522" cy="252097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57000"/>
              </a:schemeClr>
            </a:solidFill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IPv4/IPv6</a:t>
              </a:r>
              <a:endParaRPr kumimoji="0" lang="ja-JP" altLang="en-US" sz="1333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4" name="テキスト ボックス 93"/>
            <p:cNvSpPr txBox="1"/>
            <p:nvPr/>
          </p:nvSpPr>
          <p:spPr>
            <a:xfrm>
              <a:off x="341729" y="2745396"/>
              <a:ext cx="1101736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Data-plane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Role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9352836" y="3723817"/>
              <a:ext cx="1526258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Internet,</a:t>
              </a:r>
            </a:p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Service network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91" name="正方形/長方形 90"/>
          <p:cNvSpPr/>
          <p:nvPr/>
        </p:nvSpPr>
        <p:spPr>
          <a:xfrm>
            <a:off x="1" y="695664"/>
            <a:ext cx="934155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Well fragmented to RAN, EPC and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SGi</a:t>
            </a: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. 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Per-session </a:t>
            </a:r>
            <a:r>
              <a:rPr lang="en-US" altLang="ja-JP" sz="2800" b="1" dirty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t</a:t>
            </a: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unnel creation and handling.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Non-optimum data-path.</a:t>
            </a:r>
          </a:p>
          <a:p>
            <a:pPr marL="457200" indent="-457200">
              <a:buFont typeface="Arial"/>
              <a:buChar char="•"/>
            </a:pPr>
            <a:endParaRPr lang="en-US" altLang="ja-JP" sz="2800" b="1" dirty="0">
              <a:solidFill>
                <a:srgbClr val="0000F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8311443" y="719667"/>
            <a:ext cx="37485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&lt;- Redundancies lessen TCO  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92" name="テキスト ボックス 91"/>
          <p:cNvSpPr txBox="1"/>
          <p:nvPr/>
        </p:nvSpPr>
        <p:spPr>
          <a:xfrm>
            <a:off x="8283222" y="1143001"/>
            <a:ext cx="3885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&lt;- Can be scaled up but </a:t>
            </a:r>
            <a:r>
              <a:rPr kumimoji="1" lang="en-US" altLang="ja-JP" sz="2400" b="1" dirty="0" err="1" smtClean="0">
                <a:solidFill>
                  <a:srgbClr val="FF0000"/>
                </a:solidFill>
              </a:rPr>
              <a:t>costy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8297332" y="1538112"/>
            <a:ext cx="3531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b="1" dirty="0" smtClean="0">
                <a:solidFill>
                  <a:srgbClr val="FF0000"/>
                </a:solidFill>
              </a:rPr>
              <a:t>&lt;- Hard to meet Apps </a:t>
            </a:r>
            <a:r>
              <a:rPr kumimoji="1" lang="en-US" altLang="ja-JP" sz="2400" b="1" dirty="0" err="1" smtClean="0">
                <a:solidFill>
                  <a:srgbClr val="FF0000"/>
                </a:solidFill>
              </a:rPr>
              <a:t>reqs</a:t>
            </a:r>
            <a:endParaRPr kumimoji="1" lang="ja-JP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7162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b="1" dirty="0" smtClean="0">
                <a:latin typeface="Meiryo" charset="-128"/>
                <a:ea typeface="Meiryo" charset="-128"/>
                <a:cs typeface="Meiryo" charset="-128"/>
              </a:rPr>
              <a:t>SRv6 in A Nutshell (Cont’d)</a:t>
            </a:r>
            <a:endParaRPr kumimoji="1" lang="ja-JP" altLang="en-US" b="1" dirty="0">
              <a:latin typeface="Meiryo" charset="-128"/>
              <a:ea typeface="Meiryo" charset="-128"/>
              <a:cs typeface="Meiryo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078066"/>
              </p:ext>
            </p:extLst>
          </p:nvPr>
        </p:nvGraphicFramePr>
        <p:xfrm>
          <a:off x="583721" y="1053864"/>
          <a:ext cx="5465628" cy="556537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22166"/>
                <a:gridCol w="3543462"/>
              </a:tblGrid>
              <a:tr h="61566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SRv6 Function*</a:t>
                      </a:r>
                      <a:r>
                        <a:rPr kumimoji="1" lang="en-US" altLang="ja-JP" baseline="0" dirty="0" smtClean="0"/>
                        <a:t> Name</a:t>
                      </a:r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Forwarding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Lookup SRH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END.X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L3 cross-connect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to next-hop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L3 lookup IPv6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END.DT6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lookup IPv6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END.DT4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and lookup IPv4 table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END.DX6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IPv6 cross-connect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END.DX4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Decap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outer IPv6 </a:t>
                      </a:r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and IPv4 cross-connect</a:t>
                      </a:r>
                      <a:endParaRPr kumimoji="1" lang="ja-JP" altLang="en-US" sz="1600" dirty="0" smtClean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END.B6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Bound to an SRv6 policy(SID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list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)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81" name="表 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0100145"/>
              </p:ext>
            </p:extLst>
          </p:nvPr>
        </p:nvGraphicFramePr>
        <p:xfrm>
          <a:off x="6443679" y="1053864"/>
          <a:ext cx="5465628" cy="248706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922166"/>
                <a:gridCol w="3543462"/>
              </a:tblGrid>
              <a:tr h="615662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SRv6 Function*</a:t>
                      </a:r>
                      <a:r>
                        <a:rPr kumimoji="1" lang="en-US" altLang="ja-JP" baseline="0" dirty="0" smtClean="0"/>
                        <a:t> Name</a:t>
                      </a:r>
                      <a:endParaRPr kumimoji="1" lang="ja-JP" altLang="en-US" dirty="0"/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Forwarding</a:t>
                      </a:r>
                      <a:endParaRPr kumimoji="1" lang="ja-JP" altLang="en-US" dirty="0"/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smtClean="0">
                          <a:latin typeface="メイリオ"/>
                          <a:ea typeface="メイリオ"/>
                          <a:cs typeface="メイリオ"/>
                        </a:rPr>
                        <a:t>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Pure IPv6 transit 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err="1" smtClean="0">
                          <a:latin typeface="メイリオ"/>
                          <a:ea typeface="メイリオ"/>
                          <a:cs typeface="メイリオ"/>
                        </a:rPr>
                        <a:t>T.Insert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Insert an SRv6 policy (SID list)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662">
                <a:tc>
                  <a:txBody>
                    <a:bodyPr/>
                    <a:lstStyle/>
                    <a:p>
                      <a:r>
                        <a:rPr kumimoji="1" lang="en-US" altLang="ja-JP" sz="2000" b="1" dirty="0" err="1" smtClean="0">
                          <a:latin typeface="メイリオ"/>
                          <a:ea typeface="メイリオ"/>
                          <a:cs typeface="メイリオ"/>
                        </a:rPr>
                        <a:t>T.Encaps</a:t>
                      </a:r>
                      <a:endParaRPr kumimoji="1" lang="ja-JP" altLang="en-US" sz="2000" b="1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dirty="0" err="1" smtClean="0">
                          <a:latin typeface="メイリオ"/>
                          <a:ea typeface="メイリオ"/>
                          <a:cs typeface="メイリオ"/>
                        </a:rPr>
                        <a:t>Encap</a:t>
                      </a:r>
                      <a:r>
                        <a:rPr kumimoji="1" lang="en-US" altLang="ja-JP" sz="1600" dirty="0" smtClean="0">
                          <a:latin typeface="メイリオ"/>
                          <a:ea typeface="メイリオ"/>
                          <a:cs typeface="メイリオ"/>
                        </a:rPr>
                        <a:t> SRv6 policy</a:t>
                      </a:r>
                      <a:r>
                        <a:rPr kumimoji="1" lang="en-US" altLang="ja-JP" sz="1600" baseline="0" dirty="0" smtClean="0">
                          <a:latin typeface="メイリオ"/>
                          <a:ea typeface="メイリオ"/>
                          <a:cs typeface="メイリオ"/>
                        </a:rPr>
                        <a:t> (SID list) by outer IPv6 </a:t>
                      </a:r>
                      <a:r>
                        <a:rPr kumimoji="1" lang="en-US" altLang="ja-JP" sz="1600" baseline="0" dirty="0" err="1" smtClean="0">
                          <a:latin typeface="メイリオ"/>
                          <a:ea typeface="メイリオ"/>
                          <a:cs typeface="メイリオ"/>
                        </a:rPr>
                        <a:t>hdr</a:t>
                      </a:r>
                      <a:endParaRPr kumimoji="1" lang="ja-JP" altLang="en-US" sz="1600" dirty="0">
                        <a:latin typeface="メイリオ"/>
                        <a:ea typeface="メイリオ"/>
                        <a:cs typeface="メイリオ"/>
                      </a:endParaRPr>
                    </a:p>
                  </a:txBody>
                  <a:tcPr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2" name="テキスト ボックス 81"/>
          <p:cNvSpPr txBox="1"/>
          <p:nvPr/>
        </p:nvSpPr>
        <p:spPr>
          <a:xfrm>
            <a:off x="7900067" y="6486297"/>
            <a:ext cx="378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* SRv6 </a:t>
            </a:r>
            <a:r>
              <a:rPr kumimoji="1" lang="en-US" altLang="ja-JP" dirty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Network </a:t>
            </a:r>
            <a:r>
              <a:rPr kumimoji="1" lang="en-US" altLang="ja-JP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ourier"/>
                <a:cs typeface="Courier"/>
              </a:rPr>
              <a:t>Programming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588607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図 158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6453" y="4682373"/>
            <a:ext cx="404275" cy="33057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60" name="図 159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777" y="4048151"/>
            <a:ext cx="468381" cy="38299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61" name="図 160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463" y="3213372"/>
            <a:ext cx="468381" cy="382999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8" name="図 157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533" y="333077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7" name="図 15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668" y="402352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156" name="図 155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813" y="4745596"/>
            <a:ext cx="521159" cy="429751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68" name="円/楕円 67"/>
          <p:cNvSpPr/>
          <p:nvPr/>
        </p:nvSpPr>
        <p:spPr>
          <a:xfrm>
            <a:off x="4839221" y="5235753"/>
            <a:ext cx="4542851" cy="1413293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133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SRv6 Network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en-US" altLang="ja-JP" sz="4000" b="1" dirty="0" smtClean="0">
                <a:latin typeface="Meiryo" charset="-128"/>
                <a:ea typeface="Meiryo" charset="-128"/>
                <a:cs typeface="Meiryo" charset="-128"/>
              </a:rPr>
              <a:t>SRv6 for Network Slicing</a:t>
            </a:r>
            <a:endParaRPr kumimoji="1" lang="ja-JP" altLang="en-US" sz="4000" b="1" dirty="0">
              <a:latin typeface="Meiryo" charset="-128"/>
              <a:ea typeface="Meiryo" charset="-128"/>
              <a:cs typeface="Meiryo" charset="-128"/>
            </a:endParaRPr>
          </a:p>
        </p:txBody>
      </p:sp>
      <p:cxnSp>
        <p:nvCxnSpPr>
          <p:cNvPr id="72" name="直線コネクタ 71"/>
          <p:cNvCxnSpPr>
            <a:stCxn id="119" idx="6"/>
          </p:cNvCxnSpPr>
          <p:nvPr/>
        </p:nvCxnSpPr>
        <p:spPr>
          <a:xfrm flipV="1">
            <a:off x="4653911" y="5918670"/>
            <a:ext cx="2141741" cy="6277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3" name="グループ化 55"/>
          <p:cNvGrpSpPr/>
          <p:nvPr/>
        </p:nvGrpSpPr>
        <p:grpSpPr>
          <a:xfrm>
            <a:off x="4288784" y="5533337"/>
            <a:ext cx="365127" cy="469931"/>
            <a:chOff x="2951136" y="3903667"/>
            <a:chExt cx="730261" cy="876314"/>
          </a:xfrm>
        </p:grpSpPr>
        <p:sp>
          <p:nvSpPr>
            <p:cNvPr id="119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120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121" name="円/楕円 120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2" name="円/楕円 121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123" name="円/楕円 122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24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25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6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7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8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29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0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1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2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3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4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5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6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7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0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1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42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74" name="直線コネクタ 73"/>
          <p:cNvCxnSpPr/>
          <p:nvPr/>
        </p:nvCxnSpPr>
        <p:spPr>
          <a:xfrm>
            <a:off x="7336333" y="5918670"/>
            <a:ext cx="2045739" cy="1409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79" name="グループ化 55"/>
          <p:cNvGrpSpPr/>
          <p:nvPr/>
        </p:nvGrpSpPr>
        <p:grpSpPr>
          <a:xfrm>
            <a:off x="4312098" y="6153421"/>
            <a:ext cx="365127" cy="469931"/>
            <a:chOff x="2951136" y="3903667"/>
            <a:chExt cx="730261" cy="876314"/>
          </a:xfrm>
        </p:grpSpPr>
        <p:sp>
          <p:nvSpPr>
            <p:cNvPr id="95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96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97" name="円/楕円 96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8" name="円/楕円 97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99" name="円/楕円 98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100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101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2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3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4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5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6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7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8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09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0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1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2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3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4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5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6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7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118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cxnSp>
        <p:nvCxnSpPr>
          <p:cNvPr id="80" name="直線コネクタ 79"/>
          <p:cNvCxnSpPr>
            <a:stCxn id="95" idx="6"/>
          </p:cNvCxnSpPr>
          <p:nvPr/>
        </p:nvCxnSpPr>
        <p:spPr>
          <a:xfrm flipV="1">
            <a:off x="4677225" y="5918670"/>
            <a:ext cx="2118427" cy="62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1" name="直線コネクタ 80"/>
          <p:cNvCxnSpPr/>
          <p:nvPr/>
        </p:nvCxnSpPr>
        <p:spPr>
          <a:xfrm flipV="1">
            <a:off x="7351299" y="5932760"/>
            <a:ext cx="2030773" cy="504653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2" name="直線コネクタ 81"/>
          <p:cNvCxnSpPr>
            <a:stCxn id="119" idx="6"/>
          </p:cNvCxnSpPr>
          <p:nvPr/>
        </p:nvCxnSpPr>
        <p:spPr>
          <a:xfrm>
            <a:off x="4653911" y="5924947"/>
            <a:ext cx="2156707" cy="512466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83" name="直線コネクタ 82"/>
          <p:cNvCxnSpPr>
            <a:stCxn id="119" idx="7"/>
          </p:cNvCxnSpPr>
          <p:nvPr/>
        </p:nvCxnSpPr>
        <p:spPr>
          <a:xfrm>
            <a:off x="4600439" y="5869565"/>
            <a:ext cx="2210179" cy="56784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pic>
        <p:nvPicPr>
          <p:cNvPr id="84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40" y="4678385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図 85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154" y="579967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7" name="図 86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501" y="5746883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8" name="図 87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517" y="5714711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9" name="図 88" descr="L3-route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060" y="6262640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0" name="図 89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1025" y="5808970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1" name="図 90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906" y="5797116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92" name="図 91" descr="L47-cg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769" y="5788505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93" name="正方形/長方形 92"/>
          <p:cNvSpPr/>
          <p:nvPr/>
        </p:nvSpPr>
        <p:spPr>
          <a:xfrm>
            <a:off x="144827" y="903344"/>
            <a:ext cx="12100889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A set of SIDs represents Network Slice.</a:t>
            </a:r>
            <a:b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2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Sharing same prefix among SIDs in a slice would work.</a:t>
            </a:r>
            <a:endParaRPr lang="en-US" altLang="ja-JP" sz="2400" b="1" dirty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Then user packets could also indicate Slices by SID.</a:t>
            </a:r>
            <a:b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lang="en-US" altLang="ja-JP" sz="2400" b="1" dirty="0" smtClean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-&gt; Applications in a MN could be able to use SID to do that.</a:t>
            </a:r>
            <a:endParaRPr lang="en-US" altLang="ja-JP" sz="3200" b="1" dirty="0" smtClean="0">
              <a:solidFill>
                <a:srgbClr val="FF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43" name="円/楕円 142"/>
          <p:cNvSpPr/>
          <p:nvPr/>
        </p:nvSpPr>
        <p:spPr>
          <a:xfrm>
            <a:off x="4367118" y="4756736"/>
            <a:ext cx="5559161" cy="389897"/>
          </a:xfrm>
          <a:prstGeom prst="ellipse">
            <a:avLst/>
          </a:prstGeom>
          <a:solidFill>
            <a:srgbClr val="0000FF">
              <a:alpha val="52000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</a:t>
            </a:r>
            <a:r>
              <a:rPr kumimoji="0" lang="en-US" altLang="ja-JP" sz="2133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-A</a:t>
            </a:r>
          </a:p>
        </p:txBody>
      </p:sp>
      <p:sp>
        <p:nvSpPr>
          <p:cNvPr id="144" name="円/楕円 143"/>
          <p:cNvSpPr/>
          <p:nvPr/>
        </p:nvSpPr>
        <p:spPr>
          <a:xfrm>
            <a:off x="4367118" y="4188601"/>
            <a:ext cx="5559161" cy="445597"/>
          </a:xfrm>
          <a:prstGeom prst="ellipse">
            <a:avLst/>
          </a:prstGeom>
          <a:solidFill>
            <a:srgbClr val="0CC4FF">
              <a:alpha val="52000"/>
            </a:srgbClr>
          </a:solidFill>
          <a:ln>
            <a:solidFill>
              <a:srgbClr val="04BAD5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-B</a:t>
            </a:r>
          </a:p>
        </p:txBody>
      </p:sp>
      <p:sp>
        <p:nvSpPr>
          <p:cNvPr id="145" name="円/楕円 144"/>
          <p:cNvSpPr/>
          <p:nvPr/>
        </p:nvSpPr>
        <p:spPr>
          <a:xfrm>
            <a:off x="4367118" y="3408807"/>
            <a:ext cx="5559161" cy="456737"/>
          </a:xfrm>
          <a:prstGeom prst="ellipse">
            <a:avLst/>
          </a:prstGeom>
          <a:solidFill>
            <a:srgbClr val="05D328">
              <a:alpha val="52000"/>
            </a:srgb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SID set of </a:t>
            </a:r>
            <a:r>
              <a:rPr kumimoji="0" lang="en-US" altLang="ja-JP" sz="2133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NetSlice</a:t>
            </a:r>
            <a:r>
              <a:rPr kumimoji="0" lang="en-US" altLang="ja-JP" sz="2133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-C</a:t>
            </a:r>
          </a:p>
        </p:txBody>
      </p:sp>
      <p:pic>
        <p:nvPicPr>
          <p:cNvPr id="146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523" y="4400079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" name="テキスト ボックス 146"/>
          <p:cNvSpPr txBox="1"/>
          <p:nvPr/>
        </p:nvSpPr>
        <p:spPr>
          <a:xfrm>
            <a:off x="10451840" y="4679912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-A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48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0820" y="3620286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テキスト ボックス 148"/>
          <p:cNvSpPr txBox="1"/>
          <p:nvPr/>
        </p:nvSpPr>
        <p:spPr>
          <a:xfrm>
            <a:off x="10396138" y="3900119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51" name="Picture 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539" y="2918472"/>
            <a:ext cx="1620838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" name="テキスト ボックス 151"/>
          <p:cNvSpPr txBox="1"/>
          <p:nvPr/>
        </p:nvSpPr>
        <p:spPr>
          <a:xfrm>
            <a:off x="10373853" y="3198305"/>
            <a:ext cx="1213334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Contents for </a:t>
            </a:r>
            <a:b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</a:br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NetSlice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-C</a:t>
            </a:r>
          </a:p>
        </p:txBody>
      </p:sp>
      <p:cxnSp>
        <p:nvCxnSpPr>
          <p:cNvPr id="153" name="直線コネクタ 152"/>
          <p:cNvCxnSpPr>
            <a:stCxn id="84" idx="0"/>
            <a:endCxn id="143" idx="2"/>
          </p:cNvCxnSpPr>
          <p:nvPr/>
        </p:nvCxnSpPr>
        <p:spPr>
          <a:xfrm>
            <a:off x="2112815" y="4678385"/>
            <a:ext cx="2254303" cy="27330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54" name="直線コネクタ 153"/>
          <p:cNvCxnSpPr>
            <a:stCxn id="84" idx="0"/>
            <a:endCxn id="144" idx="2"/>
          </p:cNvCxnSpPr>
          <p:nvPr/>
        </p:nvCxnSpPr>
        <p:spPr>
          <a:xfrm flipV="1">
            <a:off x="2112815" y="4411400"/>
            <a:ext cx="2254303" cy="266985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55" name="直線コネクタ 154"/>
          <p:cNvCxnSpPr>
            <a:stCxn id="84" idx="0"/>
            <a:endCxn id="145" idx="2"/>
          </p:cNvCxnSpPr>
          <p:nvPr/>
        </p:nvCxnSpPr>
        <p:spPr>
          <a:xfrm flipV="1">
            <a:off x="2112815" y="3637176"/>
            <a:ext cx="2254303" cy="1041209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2" name="直線コネクタ 161"/>
          <p:cNvCxnSpPr>
            <a:stCxn id="92" idx="0"/>
          </p:cNvCxnSpPr>
          <p:nvPr/>
        </p:nvCxnSpPr>
        <p:spPr>
          <a:xfrm flipH="1" flipV="1">
            <a:off x="5470038" y="4979535"/>
            <a:ext cx="2060" cy="808970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3" name="直線コネクタ 162"/>
          <p:cNvCxnSpPr/>
          <p:nvPr/>
        </p:nvCxnSpPr>
        <p:spPr>
          <a:xfrm flipH="1" flipV="1">
            <a:off x="6183037" y="4333421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4" name="直線コネクタ 163"/>
          <p:cNvCxnSpPr>
            <a:stCxn id="90" idx="0"/>
          </p:cNvCxnSpPr>
          <p:nvPr/>
        </p:nvCxnSpPr>
        <p:spPr>
          <a:xfrm flipH="1" flipV="1">
            <a:off x="7794857" y="3672609"/>
            <a:ext cx="2497" cy="213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65" name="直線コネクタ 164"/>
          <p:cNvCxnSpPr/>
          <p:nvPr/>
        </p:nvCxnSpPr>
        <p:spPr>
          <a:xfrm flipH="1" flipV="1">
            <a:off x="9518082" y="3669050"/>
            <a:ext cx="2497" cy="2136361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66" name="正方形/長方形 165"/>
          <p:cNvSpPr/>
          <p:nvPr/>
        </p:nvSpPr>
        <p:spPr>
          <a:xfrm>
            <a:off x="3118754" y="3463872"/>
            <a:ext cx="676592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SA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68" name="正方形/長方形 167"/>
          <p:cNvSpPr/>
          <p:nvPr/>
        </p:nvSpPr>
        <p:spPr>
          <a:xfrm>
            <a:off x="2462961" y="3463873"/>
            <a:ext cx="66618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600" b="1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メイリオ"/>
                <a:ea typeface="メイリオ"/>
                <a:cs typeface="メイリオ"/>
              </a:rPr>
              <a:t>DA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1" name="正方形/長方形 170"/>
          <p:cNvSpPr/>
          <p:nvPr/>
        </p:nvSpPr>
        <p:spPr>
          <a:xfrm>
            <a:off x="156864" y="3463873"/>
            <a:ext cx="1191150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payload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sp>
        <p:nvSpPr>
          <p:cNvPr id="172" name="テキスト ボックス 171"/>
          <p:cNvSpPr txBox="1"/>
          <p:nvPr/>
        </p:nvSpPr>
        <p:spPr>
          <a:xfrm>
            <a:off x="2823378" y="2989735"/>
            <a:ext cx="761435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header</a:t>
            </a:r>
          </a:p>
        </p:txBody>
      </p:sp>
      <p:sp>
        <p:nvSpPr>
          <p:cNvPr id="173" name="テキスト ボックス 172"/>
          <p:cNvSpPr txBox="1"/>
          <p:nvPr/>
        </p:nvSpPr>
        <p:spPr>
          <a:xfrm>
            <a:off x="1385044" y="3110817"/>
            <a:ext cx="1160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b="1" dirty="0" smtClean="0">
                <a:solidFill>
                  <a:srgbClr val="0000FF"/>
                </a:solidFill>
                <a:latin typeface="メイリオ"/>
                <a:ea typeface="メイリオ"/>
                <a:cs typeface="メイリオ"/>
              </a:rPr>
              <a:t>Slice SID</a:t>
            </a:r>
          </a:p>
        </p:txBody>
      </p:sp>
      <p:cxnSp>
        <p:nvCxnSpPr>
          <p:cNvPr id="175" name="直線コネクタ 174"/>
          <p:cNvCxnSpPr/>
          <p:nvPr/>
        </p:nvCxnSpPr>
        <p:spPr>
          <a:xfrm flipH="1" flipV="1">
            <a:off x="6818051" y="4366840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78" name="直線コネクタ 177"/>
          <p:cNvCxnSpPr/>
          <p:nvPr/>
        </p:nvCxnSpPr>
        <p:spPr>
          <a:xfrm flipH="1" flipV="1">
            <a:off x="7319378" y="4801296"/>
            <a:ext cx="31913" cy="1551784"/>
          </a:xfrm>
          <a:prstGeom prst="line">
            <a:avLst/>
          </a:prstGeom>
          <a:noFill/>
          <a:ln w="12700" cap="flat" cmpd="sng" algn="ctr">
            <a:solidFill>
              <a:srgbClr val="FFFFFF">
                <a:lumMod val="50000"/>
              </a:srgbClr>
            </a:solidFill>
            <a:prstDash val="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169" name="正方形/長方形 168"/>
          <p:cNvSpPr/>
          <p:nvPr/>
        </p:nvSpPr>
        <p:spPr>
          <a:xfrm>
            <a:off x="1359154" y="3463873"/>
            <a:ext cx="1102923" cy="32814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rPr>
              <a:t>SRH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179" name="直線矢印コネクタ 178"/>
          <p:cNvCxnSpPr/>
          <p:nvPr/>
        </p:nvCxnSpPr>
        <p:spPr>
          <a:xfrm flipV="1">
            <a:off x="1058357" y="3988083"/>
            <a:ext cx="2094434" cy="44560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380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8594"/>
            <a:ext cx="11353800" cy="819342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Summary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74925" y="1196678"/>
            <a:ext cx="11326439" cy="5527729"/>
          </a:xfrm>
        </p:spPr>
        <p:txBody>
          <a:bodyPr>
            <a:normAutofit lnSpcReduction="10000"/>
          </a:bodyPr>
          <a:lstStyle/>
          <a:p>
            <a:r>
              <a:rPr kumimoji="1" lang="en-US" altLang="ja-JP" b="1" u="sng" dirty="0" smtClean="0"/>
              <a:t>SRv6 is expected to make mobile network to be:</a:t>
            </a:r>
          </a:p>
          <a:p>
            <a:pPr lvl="1"/>
            <a:r>
              <a:rPr lang="en-US" altLang="ja-JP" dirty="0" smtClean="0"/>
              <a:t>Simple to operate in E2E basis.</a:t>
            </a:r>
          </a:p>
          <a:p>
            <a:pPr lvl="1"/>
            <a:r>
              <a:rPr lang="en-US" altLang="ja-JP" dirty="0" smtClean="0"/>
              <a:t>Flexible where to deploy various functions.</a:t>
            </a:r>
          </a:p>
          <a:p>
            <a:pPr lvl="1"/>
            <a:endParaRPr kumimoji="1" lang="en-US" altLang="ja-JP" dirty="0"/>
          </a:p>
          <a:p>
            <a:r>
              <a:rPr lang="en-US" altLang="ja-JP" b="1" u="sng" dirty="0" smtClean="0"/>
              <a:t>SID Functions for mobile data-plane represent: </a:t>
            </a:r>
          </a:p>
          <a:p>
            <a:pPr lvl="1"/>
            <a:r>
              <a:rPr kumimoji="1" lang="en-US" altLang="ja-JP" dirty="0" smtClean="0"/>
              <a:t>Access</a:t>
            </a:r>
            <a:r>
              <a:rPr kumimoji="1" lang="en-US" altLang="ja-JP" dirty="0"/>
              <a:t> </a:t>
            </a:r>
            <a:r>
              <a:rPr kumimoji="1" lang="en-US" altLang="ja-JP" dirty="0" smtClean="0"/>
              <a:t>point, L2 Anchor, and L3 Anchor node.</a:t>
            </a:r>
          </a:p>
          <a:p>
            <a:pPr lvl="1"/>
            <a:r>
              <a:rPr kumimoji="1" lang="en-US" altLang="ja-JP" dirty="0" smtClean="0"/>
              <a:t>Interworking node in stateless manner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with</a:t>
            </a:r>
            <a:r>
              <a:rPr kumimoji="1" lang="ja-JP" altLang="en-US" dirty="0" smtClean="0"/>
              <a:t> </a:t>
            </a:r>
            <a:r>
              <a:rPr kumimoji="1" lang="ja-JP" altLang="ja-JP" dirty="0" smtClean="0"/>
              <a:t>s</a:t>
            </a:r>
            <a:r>
              <a:rPr kumimoji="1" lang="en-US" altLang="ja-JP" dirty="0" err="1" smtClean="0"/>
              <a:t>ome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new</a:t>
            </a:r>
            <a:r>
              <a:rPr kumimoji="1" lang="ja-JP" altLang="en-US" dirty="0"/>
              <a:t> </a:t>
            </a:r>
            <a:r>
              <a:rPr kumimoji="1" lang="en-US" altLang="ja-JP" dirty="0" smtClean="0"/>
              <a:t>SRv6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function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and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parameters.</a:t>
            </a:r>
          </a:p>
          <a:p>
            <a:pPr lvl="1"/>
            <a:endParaRPr lang="en-US" altLang="ja-JP" dirty="0" smtClean="0"/>
          </a:p>
          <a:p>
            <a:r>
              <a:rPr kumimoji="1" lang="en-US" altLang="ja-JP" b="1" u="sng" dirty="0" smtClean="0"/>
              <a:t>Basic Mode vs. Aggregate Mode</a:t>
            </a:r>
          </a:p>
          <a:p>
            <a:pPr lvl="1"/>
            <a:r>
              <a:rPr kumimoji="1" lang="en-US" altLang="ja-JP" dirty="0" smtClean="0"/>
              <a:t>Basic mode works with existing c-plane </a:t>
            </a:r>
            <a:r>
              <a:rPr kumimoji="1" lang="en-US" altLang="ja-JP" dirty="0" smtClean="0"/>
              <a:t>protocol</a:t>
            </a:r>
            <a:r>
              <a:rPr kumimoji="1" lang="en-US" altLang="ja-JP" dirty="0" smtClean="0"/>
              <a:t> with no impact</a:t>
            </a:r>
            <a:r>
              <a:rPr kumimoji="1" lang="en-US" altLang="ja-JP" dirty="0" smtClean="0"/>
              <a:t>.</a:t>
            </a:r>
          </a:p>
          <a:p>
            <a:pPr lvl="1"/>
            <a:r>
              <a:rPr kumimoji="1" lang="en-US" altLang="ja-JP" b="1" dirty="0" smtClean="0"/>
              <a:t>Stateless interwork function </a:t>
            </a:r>
            <a:r>
              <a:rPr kumimoji="1" lang="en-US" altLang="ja-JP" dirty="0" smtClean="0"/>
              <a:t>enables interworking to existing RAN/EPC with no impact.</a:t>
            </a:r>
            <a:endParaRPr kumimoji="1" lang="en-US" altLang="ja-JP" dirty="0" smtClean="0"/>
          </a:p>
          <a:p>
            <a:pPr lvl="1"/>
            <a:r>
              <a:rPr kumimoji="1" lang="en-US" altLang="ja-JP" dirty="0" smtClean="0"/>
              <a:t>Aggregate mode introduces advanced features of SRv6 to seamless deployment which are service chain, VPNs, TE </a:t>
            </a:r>
            <a:r>
              <a:rPr kumimoji="1" lang="en-US" altLang="ja-JP" dirty="0" err="1" smtClean="0"/>
              <a:t>etc</a:t>
            </a:r>
            <a:r>
              <a:rPr kumimoji="1" lang="en-US" altLang="ja-JP" dirty="0" smtClean="0"/>
              <a:t>,. with mobility management.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2720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1931" y="207586"/>
            <a:ext cx="10987445" cy="1026928"/>
          </a:xfrm>
        </p:spPr>
        <p:txBody>
          <a:bodyPr/>
          <a:lstStyle/>
          <a:p>
            <a:r>
              <a:rPr kumimoji="1" lang="en-US" altLang="ja-JP" b="1" dirty="0" smtClean="0">
                <a:latin typeface="Meiryo"/>
                <a:ea typeface="Meiryo"/>
                <a:cs typeface="Meiryo"/>
              </a:rPr>
              <a:t>References</a:t>
            </a:r>
            <a:endParaRPr kumimoji="1" lang="ja-JP" altLang="en-US" b="1" dirty="0">
              <a:latin typeface="Meiryo"/>
              <a:ea typeface="Meiryo"/>
              <a:cs typeface="Meiryo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IPv6 Segment Routing Header (SRH)</a:t>
            </a:r>
          </a:p>
          <a:p>
            <a:pPr lvl="1"/>
            <a:r>
              <a:rPr kumimoji="1" lang="en-US" altLang="ja-JP" dirty="0" smtClean="0">
                <a:hlinkClick r:id="rId2"/>
              </a:rPr>
              <a:t>draft</a:t>
            </a:r>
            <a:r>
              <a:rPr kumimoji="1" lang="en-US" altLang="ja-JP" dirty="0">
                <a:hlinkClick r:id="rId2"/>
              </a:rPr>
              <a:t>-ietf-6man-segment-routing-</a:t>
            </a:r>
            <a:r>
              <a:rPr kumimoji="1" lang="en-US" altLang="ja-JP" dirty="0" smtClean="0">
                <a:hlinkClick r:id="rId2"/>
              </a:rPr>
              <a:t>header</a:t>
            </a:r>
            <a:endParaRPr kumimoji="1" lang="en-US" altLang="ja-JP" dirty="0" smtClean="0"/>
          </a:p>
          <a:p>
            <a:endParaRPr kumimoji="1" lang="en-US" altLang="ja-JP" dirty="0"/>
          </a:p>
          <a:p>
            <a:r>
              <a:rPr kumimoji="1" lang="en-US" altLang="ja-JP" dirty="0" smtClean="0"/>
              <a:t>SRv6 Network Programming</a:t>
            </a:r>
          </a:p>
          <a:p>
            <a:pPr lvl="1"/>
            <a:r>
              <a:rPr lang="en-US" altLang="ja-JP" dirty="0">
                <a:hlinkClick r:id="rId3"/>
              </a:rPr>
              <a:t>draft-filsfils-spring-srv6-network-</a:t>
            </a:r>
            <a:r>
              <a:rPr lang="en-US" altLang="ja-JP" dirty="0" smtClean="0">
                <a:hlinkClick r:id="rId3"/>
              </a:rPr>
              <a:t>programming</a:t>
            </a:r>
            <a:endParaRPr lang="en-US" altLang="ja-JP" dirty="0" smtClean="0"/>
          </a:p>
          <a:p>
            <a:pPr lvl="1"/>
            <a:endParaRPr lang="en-US" altLang="ja-JP" dirty="0"/>
          </a:p>
          <a:p>
            <a:r>
              <a:rPr lang="en-US" altLang="ja-JP" dirty="0" err="1" smtClean="0"/>
              <a:t>ietf-dmm-fpc.yang</a:t>
            </a:r>
            <a:endParaRPr lang="en-US" altLang="ja-JP" dirty="0"/>
          </a:p>
          <a:p>
            <a:pPr lvl="1"/>
            <a:r>
              <a:rPr lang="en-US" altLang="ja-JP" dirty="0" smtClean="0"/>
              <a:t>A SDO neutral mobile data-plane model as a part of the FPC work in IETF DMM working group.</a:t>
            </a:r>
          </a:p>
          <a:p>
            <a:pPr lvl="1"/>
            <a:r>
              <a:rPr lang="en-US" altLang="ja-JP" dirty="0">
                <a:hlinkClick r:id="rId4"/>
              </a:rPr>
              <a:t>draft-ietf-dmm-fpc-</a:t>
            </a:r>
            <a:r>
              <a:rPr lang="en-US" altLang="ja-JP" dirty="0" smtClean="0">
                <a:hlinkClick r:id="rId4"/>
              </a:rPr>
              <a:t>cpdp</a:t>
            </a:r>
            <a:endParaRPr lang="en-US" altLang="ja-JP" dirty="0" smtClean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756473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77611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z="3600" b="1" dirty="0" smtClean="0">
                <a:latin typeface="Meiryo"/>
                <a:ea typeface="Meiryo"/>
                <a:cs typeface="Meiryo"/>
              </a:rPr>
              <a:t>3GPP Rel-15</a:t>
            </a:r>
            <a:r>
              <a:rPr kumimoji="1" lang="en-US" altLang="en-US" sz="3600" b="1" dirty="0">
                <a:latin typeface="Meiryo"/>
                <a:ea typeface="Meiryo"/>
                <a:cs typeface="Meiryo"/>
              </a:rPr>
              <a:t> </a:t>
            </a:r>
            <a:r>
              <a:rPr kumimoji="1" lang="en-US" altLang="en-US" sz="3600" b="1" dirty="0" smtClean="0">
                <a:latin typeface="Meiryo"/>
                <a:ea typeface="Meiryo"/>
                <a:cs typeface="Meiryo"/>
              </a:rPr>
              <a:t>Architecture (5G Phase.1)</a:t>
            </a:r>
            <a:endParaRPr kumimoji="1" lang="ja-JP" altLang="en-US" sz="3600" b="1" dirty="0">
              <a:latin typeface="Meiryo"/>
              <a:ea typeface="Meiryo"/>
              <a:cs typeface="Meiryo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3554" y="1461010"/>
            <a:ext cx="9863667" cy="525588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4" name="円/楕円 3"/>
          <p:cNvSpPr/>
          <p:nvPr/>
        </p:nvSpPr>
        <p:spPr>
          <a:xfrm>
            <a:off x="4360332" y="5503333"/>
            <a:ext cx="1368779" cy="1227665"/>
          </a:xfrm>
          <a:prstGeom prst="ellipse">
            <a:avLst/>
          </a:prstGeom>
          <a:noFill/>
          <a:ln w="762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429726" y="864998"/>
            <a:ext cx="11332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U-</a:t>
            </a:r>
            <a:r>
              <a:rPr lang="ja-JP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P</a:t>
            </a:r>
            <a:r>
              <a:rPr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lane</a:t>
            </a:r>
            <a:r>
              <a:rPr lang="ja-JP" altLang="en-US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Is</a:t>
            </a:r>
            <a:r>
              <a:rPr lang="ja-JP" altLang="en-US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Dramatically </a:t>
            </a:r>
            <a:r>
              <a:rPr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Simplified, Why?</a:t>
            </a:r>
          </a:p>
        </p:txBody>
      </p:sp>
    </p:spTree>
    <p:extLst>
      <p:ext uri="{BB962C8B-B14F-4D97-AF65-F5344CB8AC3E}">
        <p14:creationId xmlns:p14="http://schemas.microsoft.com/office/powerpoint/2010/main" val="3361655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77611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z="3600" b="1" dirty="0" smtClean="0">
                <a:latin typeface="Meiryo"/>
                <a:ea typeface="Meiryo"/>
                <a:cs typeface="Meiryo"/>
              </a:rPr>
              <a:t>Generic Expectations for 5G Networks</a:t>
            </a:r>
            <a:endParaRPr kumimoji="1" lang="ja-JP" altLang="en-US" sz="3600" b="1" dirty="0">
              <a:latin typeface="Meiryo"/>
              <a:ea typeface="Meiryo"/>
              <a:cs typeface="Meiryo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04616" y="864998"/>
            <a:ext cx="116922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U-Plane must be simplified because to meet Complicated Optimizations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65" y="2375629"/>
            <a:ext cx="7378803" cy="38820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</p:pic>
      <p:sp>
        <p:nvSpPr>
          <p:cNvPr id="8" name="テキスト ボックス 7"/>
          <p:cNvSpPr txBox="1"/>
          <p:nvPr/>
        </p:nvSpPr>
        <p:spPr>
          <a:xfrm>
            <a:off x="9108656" y="6286551"/>
            <a:ext cx="2762291" cy="323163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r>
              <a:rPr lang="en-US" altLang="ja-JP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Source: </a:t>
            </a:r>
            <a:r>
              <a:rPr lang="en-US" altLang="ja-JP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  <a:hlinkClick r:id="rId3"/>
              </a:rPr>
              <a:t>NGMN white-paper</a:t>
            </a:r>
            <a:endParaRPr lang="ja-JP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8688217" y="2665069"/>
            <a:ext cx="820228" cy="369328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r>
              <a:rPr kumimoji="1" lang="en-US" altLang="ja-JP" dirty="0" err="1" smtClean="0">
                <a:latin typeface="Meiryo" charset="-128"/>
                <a:ea typeface="Meiryo" charset="-128"/>
                <a:cs typeface="Meiryo" charset="-128"/>
              </a:rPr>
              <a:t>eMBB</a:t>
            </a:r>
            <a:endParaRPr kumimoji="1" lang="ja-JP" altLang="en-US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688220" y="3944198"/>
            <a:ext cx="895068" cy="369328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r>
              <a:rPr kumimoji="1" lang="en-US" altLang="ja-JP" dirty="0" err="1" smtClean="0">
                <a:latin typeface="Meiryo" charset="-128"/>
                <a:ea typeface="Meiryo" charset="-128"/>
                <a:cs typeface="Meiryo" charset="-128"/>
              </a:rPr>
              <a:t>uRLLC</a:t>
            </a:r>
            <a:endParaRPr kumimoji="1" lang="ja-JP" altLang="en-US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688217" y="5177161"/>
            <a:ext cx="895406" cy="369328"/>
          </a:xfrm>
          <a:prstGeom prst="rect">
            <a:avLst/>
          </a:prstGeom>
          <a:noFill/>
        </p:spPr>
        <p:txBody>
          <a:bodyPr wrap="none" lIns="91432" tIns="45718" rIns="91432" bIns="45718" rtlCol="0">
            <a:spAutoFit/>
          </a:bodyPr>
          <a:lstStyle/>
          <a:p>
            <a:r>
              <a:rPr kumimoji="1" lang="en-US" altLang="ja-JP" dirty="0" err="1" smtClean="0">
                <a:latin typeface="Meiryo" charset="-128"/>
                <a:ea typeface="Meiryo" charset="-128"/>
                <a:cs typeface="Meiryo" charset="-128"/>
              </a:rPr>
              <a:t>mMTC</a:t>
            </a:r>
            <a:endParaRPr kumimoji="1" lang="ja-JP" altLang="en-US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6869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956"/>
            <a:ext cx="12192000" cy="828093"/>
          </a:xfrm>
        </p:spPr>
        <p:txBody>
          <a:bodyPr>
            <a:noAutofit/>
          </a:bodyPr>
          <a:lstStyle/>
          <a:p>
            <a:r>
              <a:rPr kumimoji="1" lang="en-US" altLang="ja-JP" sz="3200" b="1" dirty="0" smtClean="0">
                <a:latin typeface="Meiryo"/>
                <a:ea typeface="Meiryo"/>
                <a:cs typeface="Meiryo"/>
              </a:rPr>
              <a:t>But Today’s U-plane Transports Are Well Complicated Already, Why?</a:t>
            </a:r>
            <a:endParaRPr kumimoji="1" lang="ja-JP" altLang="en-US" sz="3200" b="1" dirty="0">
              <a:latin typeface="Meiryo"/>
              <a:ea typeface="Meiryo"/>
              <a:cs typeface="Meiryo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9000" y="1933663"/>
            <a:ext cx="8410222" cy="4924337"/>
          </a:xfrm>
          <a:prstGeom prst="rect">
            <a:avLst/>
          </a:prstGeom>
        </p:spPr>
      </p:pic>
      <p:sp>
        <p:nvSpPr>
          <p:cNvPr id="40" name="正方形/長方形 39"/>
          <p:cNvSpPr/>
          <p:nvPr/>
        </p:nvSpPr>
        <p:spPr>
          <a:xfrm>
            <a:off x="104616" y="864998"/>
            <a:ext cx="116922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Stacking Multiple Small ID </a:t>
            </a:r>
            <a:r>
              <a:rPr lang="en-US" altLang="ja-JP" sz="2800" b="1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Space Networks </a:t>
            </a:r>
            <a:r>
              <a:rPr lang="en-US" altLang="ja-JP" sz="28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to Fulfill Requirements of Reliability, VPNs, etc.,</a:t>
            </a:r>
          </a:p>
        </p:txBody>
      </p:sp>
    </p:spTree>
    <p:extLst>
      <p:ext uri="{BB962C8B-B14F-4D97-AF65-F5344CB8AC3E}">
        <p14:creationId xmlns:p14="http://schemas.microsoft.com/office/powerpoint/2010/main" val="1813802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図形グループ 3"/>
          <p:cNvGrpSpPr/>
          <p:nvPr/>
        </p:nvGrpSpPr>
        <p:grpSpPr>
          <a:xfrm>
            <a:off x="4929580" y="1459567"/>
            <a:ext cx="2229037" cy="4676218"/>
            <a:chOff x="4929580" y="1459567"/>
            <a:chExt cx="2229037" cy="4676218"/>
          </a:xfrm>
        </p:grpSpPr>
        <p:cxnSp>
          <p:nvCxnSpPr>
            <p:cNvPr id="53" name="直線コネクタ 52"/>
            <p:cNvCxnSpPr/>
            <p:nvPr/>
          </p:nvCxnSpPr>
          <p:spPr>
            <a:xfrm>
              <a:off x="4929580" y="1459567"/>
              <a:ext cx="2229037" cy="1812128"/>
            </a:xfrm>
            <a:prstGeom prst="line">
              <a:avLst/>
            </a:prstGeom>
            <a:noFill/>
            <a:ln w="28575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54" name="直線コネクタ 53"/>
            <p:cNvCxnSpPr/>
            <p:nvPr/>
          </p:nvCxnSpPr>
          <p:spPr>
            <a:xfrm flipV="1">
              <a:off x="4987926" y="5294131"/>
              <a:ext cx="2170691" cy="841654"/>
            </a:xfrm>
            <a:prstGeom prst="line">
              <a:avLst/>
            </a:prstGeom>
            <a:noFill/>
            <a:ln w="28575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21956"/>
            <a:ext cx="12192000" cy="828093"/>
          </a:xfrm>
        </p:spPr>
        <p:txBody>
          <a:bodyPr>
            <a:noAutofit/>
          </a:bodyPr>
          <a:lstStyle/>
          <a:p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How </a:t>
            </a:r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We Can</a:t>
            </a:r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 </a:t>
            </a:r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Simplify </a:t>
            </a:r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Complicating </a:t>
            </a:r>
            <a:r>
              <a:rPr kumimoji="1" lang="en-US" altLang="ja-JP" sz="4000" b="1" dirty="0" smtClean="0">
                <a:latin typeface="Meiryo"/>
                <a:ea typeface="Meiryo"/>
                <a:cs typeface="Meiryo"/>
              </a:rPr>
              <a:t>Stack?</a:t>
            </a:r>
            <a:endParaRPr kumimoji="1" lang="ja-JP" altLang="en-US" sz="4000" b="1" dirty="0">
              <a:latin typeface="Meiryo"/>
              <a:ea typeface="Meiryo"/>
              <a:cs typeface="Meiryo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4439523" y="1386271"/>
            <a:ext cx="796674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Consolidates All Layers Role</a:t>
            </a:r>
            <a:br>
              <a:rPr kumimoji="0"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</a:br>
            <a:r>
              <a:rPr kumimoji="0" lang="en-US" altLang="ja-JP" sz="40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Into Single IPv6 Layer</a:t>
            </a:r>
          </a:p>
        </p:txBody>
      </p:sp>
      <p:grpSp>
        <p:nvGrpSpPr>
          <p:cNvPr id="3" name="図形グループ 2"/>
          <p:cNvGrpSpPr/>
          <p:nvPr/>
        </p:nvGrpSpPr>
        <p:grpSpPr>
          <a:xfrm>
            <a:off x="7158617" y="3271695"/>
            <a:ext cx="3044593" cy="2022436"/>
            <a:chOff x="7074652" y="2469766"/>
            <a:chExt cx="3044593" cy="2022436"/>
          </a:xfrm>
        </p:grpSpPr>
        <p:sp>
          <p:nvSpPr>
            <p:cNvPr id="25" name="正方形/長方形 24"/>
            <p:cNvSpPr/>
            <p:nvPr/>
          </p:nvSpPr>
          <p:spPr>
            <a:xfrm>
              <a:off x="7074653" y="4000613"/>
              <a:ext cx="3044592" cy="491589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IPv6 DA</a:t>
              </a:r>
            </a:p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(128)</a:t>
              </a:r>
              <a:endParaRPr kumimoji="0" lang="ja-JP" altLang="en-US" sz="1400" b="1" kern="0" dirty="0">
                <a:solidFill>
                  <a:prstClr val="whit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8" name="正方形/長方形 27"/>
            <p:cNvSpPr/>
            <p:nvPr/>
          </p:nvSpPr>
          <p:spPr>
            <a:xfrm>
              <a:off x="7074653" y="3490396"/>
              <a:ext cx="3044592" cy="491589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IPv6 SA</a:t>
              </a:r>
            </a:p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(128)</a:t>
              </a:r>
              <a:endParaRPr kumimoji="0" lang="ja-JP" altLang="en-US" sz="1400" b="1" kern="0" dirty="0">
                <a:solidFill>
                  <a:prstClr val="whit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29" name="正方形/長方形 28"/>
            <p:cNvSpPr/>
            <p:nvPr/>
          </p:nvSpPr>
          <p:spPr>
            <a:xfrm>
              <a:off x="7074652" y="2978319"/>
              <a:ext cx="3044592" cy="491589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Segment-ID [</a:t>
              </a:r>
              <a:r>
                <a:rPr kumimoji="0" lang="en-US" altLang="ja-JP" sz="1400" b="1" kern="0" dirty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0</a:t>
              </a: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]*</a:t>
              </a:r>
            </a:p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(128)</a:t>
              </a:r>
              <a:endParaRPr kumimoji="0" lang="ja-JP" altLang="en-US" sz="1400" b="1" kern="0" dirty="0">
                <a:solidFill>
                  <a:prstClr val="white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55" name="正方形/長方形 54"/>
            <p:cNvSpPr/>
            <p:nvPr/>
          </p:nvSpPr>
          <p:spPr>
            <a:xfrm>
              <a:off x="7074652" y="2469766"/>
              <a:ext cx="3044592" cy="491589"/>
            </a:xfrm>
            <a:prstGeom prst="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Segment-ID [</a:t>
              </a:r>
              <a:r>
                <a:rPr kumimoji="0" lang="en-US" altLang="ja-JP" sz="1400" b="1" kern="0" dirty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1</a:t>
              </a: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]*</a:t>
              </a:r>
            </a:p>
            <a:p>
              <a:pPr algn="ctr">
                <a:defRPr/>
              </a:pPr>
              <a:r>
                <a:rPr kumimoji="0" lang="en-US" altLang="ja-JP" sz="1400" b="1" kern="0" dirty="0" smtClean="0">
                  <a:solidFill>
                    <a:prstClr val="white"/>
                  </a:solidFill>
                  <a:latin typeface="メイリオ"/>
                  <a:ea typeface="メイリオ"/>
                  <a:cs typeface="メイリオ"/>
                </a:rPr>
                <a:t>(128)</a:t>
              </a:r>
              <a:endParaRPr kumimoji="0" lang="ja-JP" altLang="en-US" sz="1400" b="1" kern="0" dirty="0">
                <a:solidFill>
                  <a:prstClr val="white"/>
                </a:solidFill>
                <a:latin typeface="メイリオ"/>
                <a:ea typeface="メイリオ"/>
                <a:cs typeface="メイリオ"/>
              </a:endParaRPr>
            </a:p>
          </p:txBody>
        </p:sp>
      </p:grpSp>
      <p:sp>
        <p:nvSpPr>
          <p:cNvPr id="32" name="テキスト ボックス 31"/>
          <p:cNvSpPr txBox="1"/>
          <p:nvPr/>
        </p:nvSpPr>
        <p:spPr>
          <a:xfrm>
            <a:off x="5358278" y="6493034"/>
            <a:ext cx="6833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ourier New"/>
                <a:ea typeface="メイリオ"/>
                <a:cs typeface="Courier New"/>
              </a:rPr>
              <a:t>*Exist in Segment Routing Extension Header (SRH)</a:t>
            </a:r>
            <a:endParaRPr kumimoji="1" lang="ja-JP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Courier New"/>
              <a:ea typeface="メイリオ"/>
              <a:cs typeface="Courier New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1282718" y="5778014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LSP Label (20)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1282718" y="5444343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VPN Label (20)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1282718" y="5110672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DMAC (48)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6" name="正方形/長方形 35"/>
          <p:cNvSpPr/>
          <p:nvPr/>
        </p:nvSpPr>
        <p:spPr>
          <a:xfrm>
            <a:off x="1282718" y="4778066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SMAC (48)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1282718" y="4112854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LSP Label (20)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1282718" y="3780248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VPN Label (20)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1282718" y="3447642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IP DA (32)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282718" y="3115036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IP SA (32)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1" name="正方形/長方形 40"/>
          <p:cNvSpPr/>
          <p:nvPr/>
        </p:nvSpPr>
        <p:spPr>
          <a:xfrm>
            <a:off x="1282718" y="2117218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Tunnel ID (32)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1282718" y="4445460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VLAN ID (12)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1282718" y="2782430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UDP </a:t>
            </a:r>
            <a:r>
              <a:rPr lang="en-US" altLang="ja-JP" sz="1400" b="1" kern="0" dirty="0" err="1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Dport</a:t>
            </a:r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(16)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1282718" y="2449824"/>
            <a:ext cx="2266187" cy="33260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UDP Sport(16)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1282718" y="1784612"/>
            <a:ext cx="2266187" cy="33260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IPv6 DA (128)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1282718" y="1452006"/>
            <a:ext cx="2266187" cy="33260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IPv6 SA (128)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7" name="正方形/長方形 46"/>
          <p:cNvSpPr/>
          <p:nvPr/>
        </p:nvSpPr>
        <p:spPr>
          <a:xfrm>
            <a:off x="1282718" y="6443226"/>
            <a:ext cx="2266187" cy="33260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DMAC (48)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1282718" y="6110620"/>
            <a:ext cx="2266187" cy="33260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SMAC (48)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1282718" y="850048"/>
            <a:ext cx="2266187" cy="601957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b="1" kern="0" dirty="0">
                <a:solidFill>
                  <a:prstClr val="black">
                    <a:lumMod val="65000"/>
                    <a:lumOff val="35000"/>
                  </a:prstClr>
                </a:solidFill>
                <a:latin typeface="メイリオ"/>
                <a:ea typeface="メイリオ"/>
                <a:cs typeface="メイリオ"/>
              </a:rPr>
              <a:t>User Payload</a:t>
            </a:r>
            <a:endParaRPr lang="ja-JP" altLang="en-US" sz="1400" b="1" kern="0" dirty="0">
              <a:solidFill>
                <a:prstClr val="black">
                  <a:lumMod val="65000"/>
                  <a:lumOff val="35000"/>
                </a:prstClr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50" name="直線コネクタ 49"/>
          <p:cNvCxnSpPr/>
          <p:nvPr/>
        </p:nvCxnSpPr>
        <p:spPr>
          <a:xfrm>
            <a:off x="3594994" y="1459565"/>
            <a:ext cx="1382690" cy="2"/>
          </a:xfrm>
          <a:prstGeom prst="line">
            <a:avLst/>
          </a:prstGeom>
          <a:noFill/>
          <a:ln w="28575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51" name="直線コネクタ 50"/>
          <p:cNvCxnSpPr/>
          <p:nvPr/>
        </p:nvCxnSpPr>
        <p:spPr>
          <a:xfrm>
            <a:off x="3605236" y="6135782"/>
            <a:ext cx="1382690" cy="2"/>
          </a:xfrm>
          <a:prstGeom prst="line">
            <a:avLst/>
          </a:prstGeom>
          <a:noFill/>
          <a:ln w="28575" cap="flat" cmpd="sng" algn="ctr">
            <a:solidFill>
              <a:srgbClr val="7F7F7F"/>
            </a:solidFill>
            <a:prstDash val="sysDash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52" name="直線コネクタ 51"/>
          <p:cNvCxnSpPr/>
          <p:nvPr/>
        </p:nvCxnSpPr>
        <p:spPr>
          <a:xfrm>
            <a:off x="4301703" y="1459567"/>
            <a:ext cx="0" cy="4676215"/>
          </a:xfrm>
          <a:prstGeom prst="line">
            <a:avLst/>
          </a:prstGeom>
          <a:ln w="38100" cmpd="sng">
            <a:solidFill>
              <a:schemeClr val="tx1">
                <a:lumMod val="50000"/>
                <a:lumOff val="50000"/>
              </a:schemeClr>
            </a:solidFill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テキスト ボックス 56"/>
          <p:cNvSpPr txBox="1"/>
          <p:nvPr/>
        </p:nvSpPr>
        <p:spPr>
          <a:xfrm>
            <a:off x="10244665" y="2850446"/>
            <a:ext cx="194733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err="1" smtClean="0">
                <a:solidFill>
                  <a:srgbClr val="7F7F7F"/>
                </a:solidFill>
              </a:rPr>
              <a:t>e.g</a:t>
            </a:r>
            <a:r>
              <a:rPr kumimoji="1" lang="en-US" altLang="ja-JP" sz="2000" b="1" dirty="0" smtClean="0">
                <a:solidFill>
                  <a:srgbClr val="7F7F7F"/>
                </a:solidFill>
              </a:rPr>
              <a:t>; </a:t>
            </a:r>
            <a:br>
              <a:rPr kumimoji="1" lang="en-US" altLang="ja-JP" sz="2000" b="1" dirty="0" smtClean="0">
                <a:solidFill>
                  <a:srgbClr val="7F7F7F"/>
                </a:solidFill>
              </a:rPr>
            </a:br>
            <a:r>
              <a:rPr kumimoji="1" lang="en-US" altLang="ja-JP" sz="2000" b="1" dirty="0" smtClean="0">
                <a:solidFill>
                  <a:srgbClr val="7F7F7F"/>
                </a:solidFill>
              </a:rPr>
              <a:t>TE-path, </a:t>
            </a:r>
            <a:br>
              <a:rPr kumimoji="1" lang="en-US" altLang="ja-JP" sz="2000" b="1" dirty="0" smtClean="0">
                <a:solidFill>
                  <a:srgbClr val="7F7F7F"/>
                </a:solidFill>
              </a:rPr>
            </a:br>
            <a:r>
              <a:rPr kumimoji="1" lang="en-US" altLang="ja-JP" sz="2000" b="1" dirty="0" smtClean="0">
                <a:solidFill>
                  <a:srgbClr val="7F7F7F"/>
                </a:solidFill>
              </a:rPr>
              <a:t>VPN/APNs, Service-chain,</a:t>
            </a:r>
            <a:r>
              <a:rPr kumimoji="1" lang="ja-JP" altLang="en-US" sz="2000" b="1" dirty="0" smtClean="0">
                <a:solidFill>
                  <a:srgbClr val="7F7F7F"/>
                </a:solidFill>
              </a:rPr>
              <a:t> </a:t>
            </a:r>
            <a:r>
              <a:rPr kumimoji="1" lang="en-US" altLang="ja-JP" sz="2000" b="1" dirty="0" smtClean="0">
                <a:solidFill>
                  <a:srgbClr val="7F7F7F"/>
                </a:solidFill>
              </a:rPr>
              <a:t>etc., </a:t>
            </a:r>
            <a:endParaRPr kumimoji="1" lang="ja-JP" altLang="en-US" sz="2000" b="1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93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8333" y="4794954"/>
            <a:ext cx="973667" cy="96238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 fontScale="90000"/>
          </a:bodyPr>
          <a:lstStyle/>
          <a:p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What if SRv6 Becomes An Alternative of </a:t>
            </a:r>
            <a:r>
              <a:rPr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GTP-U Tunnel?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63" name="図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45352"/>
            <a:ext cx="4415407" cy="1794942"/>
          </a:xfrm>
          <a:prstGeom prst="rect">
            <a:avLst/>
          </a:prstGeom>
        </p:spPr>
      </p:pic>
      <p:sp>
        <p:nvSpPr>
          <p:cNvPr id="64" name="右矢印 63"/>
          <p:cNvSpPr/>
          <p:nvPr/>
        </p:nvSpPr>
        <p:spPr>
          <a:xfrm>
            <a:off x="4329040" y="5036961"/>
            <a:ext cx="555494" cy="42311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7" name="テキスト ボックス 456"/>
          <p:cNvSpPr txBox="1"/>
          <p:nvPr/>
        </p:nvSpPr>
        <p:spPr>
          <a:xfrm>
            <a:off x="769704" y="4676636"/>
            <a:ext cx="732207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58" name="テキスト ボックス 457"/>
          <p:cNvSpPr txBox="1"/>
          <p:nvPr/>
        </p:nvSpPr>
        <p:spPr>
          <a:xfrm>
            <a:off x="2481445" y="4679311"/>
            <a:ext cx="732207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IPv4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460" name="図 459" descr="L47-cgn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95" y="5229574"/>
            <a:ext cx="312657" cy="255662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467" name="正方形/長方形 466"/>
          <p:cNvSpPr/>
          <p:nvPr/>
        </p:nvSpPr>
        <p:spPr>
          <a:xfrm>
            <a:off x="220033" y="708875"/>
            <a:ext cx="11751935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altLang="ja-JP" sz="3200" b="1" strike="sngStrik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Well fragmented to RAN, EPC and </a:t>
            </a:r>
            <a:r>
              <a:rPr lang="en-US" altLang="ja-JP" sz="3200" b="1" strike="sngStrike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SGi</a:t>
            </a:r>
            <a:r>
              <a:rPr lang="en-US" altLang="ja-JP" sz="3200" b="1" strike="sngStrike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Per-session </a:t>
            </a:r>
            <a:r>
              <a:rPr lang="en-US" altLang="ja-JP" sz="3200" b="1" strike="sngStrike" dirty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t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unnel creation and handling.</a:t>
            </a:r>
          </a:p>
          <a:p>
            <a:pPr marL="457200" indent="-457200">
              <a:buFont typeface="Arial"/>
              <a:buChar char="•"/>
            </a:pPr>
            <a:r>
              <a:rPr lang="ja-JP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N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on-optimal</a:t>
            </a:r>
            <a:r>
              <a:rPr lang="ja-JP" altLang="en-US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200" b="1" strike="sngStrike" dirty="0" smtClean="0">
                <a:solidFill>
                  <a:srgbClr val="7F7F7F"/>
                </a:solidFill>
                <a:latin typeface="Meiryo" charset="-128"/>
                <a:ea typeface="Meiryo" charset="-128"/>
                <a:cs typeface="Meiryo" charset="-128"/>
              </a:rPr>
              <a:t>data-path.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IPv6 integrates networks of the mobile and others.</a:t>
            </a:r>
          </a:p>
          <a:p>
            <a:pPr marL="457200" indent="-457200">
              <a:buFont typeface="Arial"/>
              <a:buChar char="•"/>
            </a:pP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A</a:t>
            </a:r>
            <a:r>
              <a:rPr lang="ja-JP" altLang="en-US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lang="en-US" altLang="ja-JP" sz="3200" b="1" dirty="0" smtClean="0">
                <a:solidFill>
                  <a:srgbClr val="0000FF"/>
                </a:solidFill>
                <a:latin typeface="Meiryo" charset="-128"/>
                <a:ea typeface="Meiryo" charset="-128"/>
                <a:cs typeface="Meiryo" charset="-128"/>
              </a:rPr>
              <a:t>SID represents data-plane role and function.</a:t>
            </a:r>
            <a:endParaRPr lang="en-US" altLang="ja-JP" sz="3200" b="1" dirty="0">
              <a:solidFill>
                <a:srgbClr val="0000FF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66" name="図形グループ 65"/>
          <p:cNvGrpSpPr/>
          <p:nvPr/>
        </p:nvGrpSpPr>
        <p:grpSpPr>
          <a:xfrm>
            <a:off x="4994969" y="3088202"/>
            <a:ext cx="7197035" cy="3213815"/>
            <a:chOff x="4994969" y="2646482"/>
            <a:chExt cx="7197035" cy="3213815"/>
          </a:xfrm>
        </p:grpSpPr>
        <p:sp>
          <p:nvSpPr>
            <p:cNvPr id="228" name="円/楕円 227"/>
            <p:cNvSpPr/>
            <p:nvPr/>
          </p:nvSpPr>
          <p:spPr>
            <a:xfrm>
              <a:off x="6133521" y="4217554"/>
              <a:ext cx="4542851" cy="1531253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2133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 </a:t>
              </a:r>
              <a:r>
                <a:rPr kumimoji="0" lang="en-US" altLang="ja-JP" sz="2133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Network</a:t>
              </a:r>
            </a:p>
          </p:txBody>
        </p:sp>
        <p:sp>
          <p:nvSpPr>
            <p:cNvPr id="256" name="テキスト ボックス 255"/>
            <p:cNvSpPr txBox="1"/>
            <p:nvPr/>
          </p:nvSpPr>
          <p:spPr>
            <a:xfrm>
              <a:off x="5222044" y="2771215"/>
              <a:ext cx="123169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Access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</a:t>
              </a:r>
              <a:r>
                <a:rPr lang="en-US" altLang="ja-JP" sz="1333" dirty="0" err="1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eNode</a:t>
              </a: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-B)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61" name="直線コネクタ 260"/>
            <p:cNvCxnSpPr/>
            <p:nvPr/>
          </p:nvCxnSpPr>
          <p:spPr>
            <a:xfrm flipH="1">
              <a:off x="8375249" y="3364818"/>
              <a:ext cx="10" cy="1523448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276" name="正方形/長方形 275"/>
            <p:cNvSpPr/>
            <p:nvPr/>
          </p:nvSpPr>
          <p:spPr>
            <a:xfrm>
              <a:off x="5879135" y="3797213"/>
              <a:ext cx="4954516" cy="32814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メイリオ"/>
                  <a:ea typeface="メイリオ"/>
                  <a:cs typeface="メイリオ"/>
                </a:rPr>
                <a:t>SRv6 SIDs</a:t>
              </a:r>
              <a:endPara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/>
                <a:ea typeface="メイリオ"/>
                <a:cs typeface="メイリオ"/>
              </a:endParaRPr>
            </a:p>
          </p:txBody>
        </p:sp>
        <p:cxnSp>
          <p:nvCxnSpPr>
            <p:cNvPr id="282" name="直線コネクタ 281"/>
            <p:cNvCxnSpPr>
              <a:stCxn id="320" idx="6"/>
            </p:cNvCxnSpPr>
            <p:nvPr/>
          </p:nvCxnSpPr>
          <p:spPr>
            <a:xfrm flipV="1">
              <a:off x="5948211" y="5018431"/>
              <a:ext cx="2141741" cy="6277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grpSp>
          <p:nvGrpSpPr>
            <p:cNvPr id="319" name="グループ化 55"/>
            <p:cNvGrpSpPr/>
            <p:nvPr/>
          </p:nvGrpSpPr>
          <p:grpSpPr>
            <a:xfrm>
              <a:off x="5583084" y="4633098"/>
              <a:ext cx="365127" cy="469931"/>
              <a:chOff x="2951136" y="3903667"/>
              <a:chExt cx="730261" cy="876314"/>
            </a:xfrm>
          </p:grpSpPr>
          <p:sp>
            <p:nvSpPr>
              <p:cNvPr id="320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1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22" name="円/楕円 321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3" name="円/楕円 322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24" name="円/楕円 323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25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26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7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8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29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0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1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2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3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4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5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6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7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8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39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0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1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2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43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44" name="直線コネクタ 343"/>
            <p:cNvCxnSpPr/>
            <p:nvPr/>
          </p:nvCxnSpPr>
          <p:spPr>
            <a:xfrm>
              <a:off x="8630633" y="5018431"/>
              <a:ext cx="2045739" cy="14090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6" name="直線コネクタ 345"/>
            <p:cNvCxnSpPr/>
            <p:nvPr/>
          </p:nvCxnSpPr>
          <p:spPr>
            <a:xfrm flipH="1">
              <a:off x="5790280" y="3364818"/>
              <a:ext cx="19156" cy="1209069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47" name="直線コネクタ 346"/>
            <p:cNvCxnSpPr/>
            <p:nvPr/>
          </p:nvCxnSpPr>
          <p:spPr>
            <a:xfrm>
              <a:off x="10904716" y="3364818"/>
              <a:ext cx="12576" cy="1463166"/>
            </a:xfrm>
            <a:prstGeom prst="line">
              <a:avLst/>
            </a:prstGeom>
            <a:noFill/>
            <a:ln w="12700" cap="flat" cmpd="sng" algn="ctr">
              <a:solidFill>
                <a:srgbClr val="7F7F7F"/>
              </a:solidFill>
              <a:prstDash val="sys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348" name="テキスト ボックス 347"/>
            <p:cNvSpPr txBox="1"/>
            <p:nvPr/>
          </p:nvSpPr>
          <p:spPr>
            <a:xfrm>
              <a:off x="7502535" y="2771215"/>
              <a:ext cx="174544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L2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(Serving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sp>
          <p:nvSpPr>
            <p:cNvPr id="349" name="テキスト ボックス 348"/>
            <p:cNvSpPr txBox="1"/>
            <p:nvPr/>
          </p:nvSpPr>
          <p:spPr>
            <a:xfrm>
              <a:off x="9330497" y="2646482"/>
              <a:ext cx="2861507" cy="502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L3 Anchor Node</a:t>
              </a:r>
              <a:b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</a:br>
              <a:r>
                <a:rPr lang="en-US" altLang="ja-JP" sz="1333" dirty="0" smtClean="0">
                  <a:solidFill>
                    <a:srgbClr val="7F7F7F"/>
                  </a:solidFill>
                  <a:latin typeface="メイリオ"/>
                  <a:ea typeface="メイリオ"/>
                  <a:cs typeface="メイリオ"/>
                </a:rPr>
                <a:t>(Packet Data Network Gateway)</a:t>
              </a:r>
              <a:endParaRPr lang="ja-JP" altLang="en-US" sz="1333" dirty="0">
                <a:solidFill>
                  <a:srgbClr val="7F7F7F"/>
                </a:solidFill>
                <a:latin typeface="メイリオ"/>
                <a:ea typeface="メイリオ"/>
                <a:cs typeface="メイリオ"/>
              </a:endParaRPr>
            </a:p>
          </p:txBody>
        </p:sp>
        <p:grpSp>
          <p:nvGrpSpPr>
            <p:cNvPr id="351" name="グループ化 55"/>
            <p:cNvGrpSpPr/>
            <p:nvPr/>
          </p:nvGrpSpPr>
          <p:grpSpPr>
            <a:xfrm>
              <a:off x="5606398" y="5253182"/>
              <a:ext cx="365127" cy="469931"/>
              <a:chOff x="2951136" y="3903667"/>
              <a:chExt cx="730261" cy="876314"/>
            </a:xfrm>
          </p:grpSpPr>
          <p:sp>
            <p:nvSpPr>
              <p:cNvPr id="352" name="円/楕円 35"/>
              <p:cNvSpPr>
                <a:spLocks noChangeArrowheads="1"/>
              </p:cNvSpPr>
              <p:nvPr/>
            </p:nvSpPr>
            <p:spPr bwMode="auto">
              <a:xfrm>
                <a:off x="2951136" y="4487877"/>
                <a:ext cx="730261" cy="292104"/>
              </a:xfrm>
              <a:prstGeom prst="ellipse">
                <a:avLst/>
              </a:prstGeom>
              <a:solidFill>
                <a:srgbClr val="FFFFFF">
                  <a:lumMod val="85000"/>
                </a:srgbClr>
              </a:solidFill>
              <a:ln w="2857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3" name="グループ化 334"/>
              <p:cNvGrpSpPr>
                <a:grpSpLocks/>
              </p:cNvGrpSpPr>
              <p:nvPr/>
            </p:nvGrpSpPr>
            <p:grpSpPr bwMode="auto">
              <a:xfrm>
                <a:off x="2951142" y="3903667"/>
                <a:ext cx="693747" cy="839797"/>
                <a:chOff x="5360992" y="1603350"/>
                <a:chExt cx="985850" cy="1387493"/>
              </a:xfrm>
            </p:grpSpPr>
            <p:sp>
              <p:nvSpPr>
                <p:cNvPr id="354" name="円/楕円 353"/>
                <p:cNvSpPr/>
                <p:nvPr/>
              </p:nvSpPr>
              <p:spPr bwMode="auto">
                <a:xfrm>
                  <a:off x="5762349" y="1676016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5" name="円/楕円 354"/>
                <p:cNvSpPr/>
                <p:nvPr/>
              </p:nvSpPr>
              <p:spPr bwMode="auto">
                <a:xfrm>
                  <a:off x="5762349" y="1785699"/>
                  <a:ext cx="219510" cy="67181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sp>
              <p:nvSpPr>
                <p:cNvPr id="356" name="円/楕円 355"/>
                <p:cNvSpPr/>
                <p:nvPr/>
              </p:nvSpPr>
              <p:spPr bwMode="auto">
                <a:xfrm>
                  <a:off x="5762349" y="1902237"/>
                  <a:ext cx="219510" cy="65810"/>
                </a:xfrm>
                <a:prstGeom prst="ellipse">
                  <a:avLst/>
                </a:prstGeom>
                <a:noFill/>
                <a:ln w="28575" cap="flat" cmpd="sng" algn="ctr">
                  <a:solidFill>
                    <a:srgbClr val="FFFFFF">
                      <a:lumMod val="75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pPr marL="0" marR="0" lvl="0" indent="0" algn="ctr" defTabSz="1042885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  <a:cs typeface="Osaka"/>
                  </a:endParaRPr>
                </a:p>
              </p:txBody>
            </p:sp>
            <p:grpSp>
              <p:nvGrpSpPr>
                <p:cNvPr id="357" name="グループ化 58"/>
                <p:cNvGrpSpPr>
                  <a:grpSpLocks/>
                </p:cNvGrpSpPr>
                <p:nvPr/>
              </p:nvGrpSpPr>
              <p:grpSpPr bwMode="auto">
                <a:xfrm>
                  <a:off x="5360992" y="1603350"/>
                  <a:ext cx="985850" cy="1387493"/>
                  <a:chOff x="5360994" y="1603350"/>
                  <a:chExt cx="2962275" cy="4212739"/>
                </a:xfrm>
              </p:grpSpPr>
              <p:sp>
                <p:nvSpPr>
                  <p:cNvPr id="358" name="Rectangle 2"/>
                  <p:cNvSpPr>
                    <a:spLocks/>
                  </p:cNvSpPr>
                  <p:nvPr/>
                </p:nvSpPr>
                <p:spPr bwMode="auto">
                  <a:xfrm>
                    <a:off x="7141536" y="1603350"/>
                    <a:ext cx="181072" cy="111948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59" name="Oval 4"/>
                  <p:cNvSpPr>
                    <a:spLocks/>
                  </p:cNvSpPr>
                  <p:nvPr/>
                </p:nvSpPr>
                <p:spPr bwMode="auto">
                  <a:xfrm>
                    <a:off x="5360994" y="4815702"/>
                    <a:ext cx="2940038" cy="100038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0" name="Oval 5"/>
                  <p:cNvSpPr>
                    <a:spLocks/>
                  </p:cNvSpPr>
                  <p:nvPr/>
                </p:nvSpPr>
                <p:spPr bwMode="auto">
                  <a:xfrm>
                    <a:off x="6693621" y="4879219"/>
                    <a:ext cx="1629648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1" name="Oval 6"/>
                  <p:cNvSpPr>
                    <a:spLocks/>
                  </p:cNvSpPr>
                  <p:nvPr/>
                </p:nvSpPr>
                <p:spPr bwMode="auto">
                  <a:xfrm>
                    <a:off x="5543654" y="4877631"/>
                    <a:ext cx="1631237" cy="554182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rgbClr val="999999">
                          <a:alpha val="50000"/>
                        </a:srgbClr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path path="rect">
                      <a:fillToRect l="50000" t="50000" r="50000" b="50000"/>
                    </a:path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2" name="Freeform 7"/>
                  <p:cNvSpPr>
                    <a:spLocks/>
                  </p:cNvSpPr>
                  <p:nvPr/>
                </p:nvSpPr>
                <p:spPr bwMode="auto">
                  <a:xfrm>
                    <a:off x="6422013" y="4534641"/>
                    <a:ext cx="1010191" cy="257242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3" name="Freeform 8"/>
                  <p:cNvSpPr>
                    <a:spLocks/>
                  </p:cNvSpPr>
                  <p:nvPr/>
                </p:nvSpPr>
                <p:spPr bwMode="auto">
                  <a:xfrm>
                    <a:off x="6434719" y="4429839"/>
                    <a:ext cx="980013" cy="220720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4" name="Freeform 9"/>
                  <p:cNvSpPr>
                    <a:spLocks/>
                  </p:cNvSpPr>
                  <p:nvPr/>
                </p:nvSpPr>
                <p:spPr bwMode="auto">
                  <a:xfrm>
                    <a:off x="6568141" y="4094789"/>
                    <a:ext cx="725877" cy="165143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5" name="Freeform 10"/>
                  <p:cNvSpPr>
                    <a:spLocks/>
                  </p:cNvSpPr>
                  <p:nvPr/>
                </p:nvSpPr>
                <p:spPr bwMode="auto">
                  <a:xfrm>
                    <a:off x="6577671" y="4028096"/>
                    <a:ext cx="703640" cy="141324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6" name="Freeform 11"/>
                  <p:cNvSpPr>
                    <a:spLocks/>
                  </p:cNvSpPr>
                  <p:nvPr/>
                </p:nvSpPr>
                <p:spPr bwMode="auto">
                  <a:xfrm>
                    <a:off x="6665030" y="3639057"/>
                    <a:ext cx="527333" cy="93687"/>
                  </a:xfrm>
                  <a:custGeom>
                    <a:avLst/>
                    <a:gdLst>
                      <a:gd name="T0" fmla="*/ 0 w 21600"/>
                      <a:gd name="T1" fmla="*/ 67 h 21600"/>
                      <a:gd name="T2" fmla="*/ 0 w 21600"/>
                      <a:gd name="T3" fmla="*/ 10018 h 21600"/>
                      <a:gd name="T4" fmla="*/ 10016 w 21600"/>
                      <a:gd name="T5" fmla="*/ 21600 h 21600"/>
                      <a:gd name="T6" fmla="*/ 21600 w 21600"/>
                      <a:gd name="T7" fmla="*/ 9203 h 21600"/>
                      <a:gd name="T8" fmla="*/ 21192 w 21600"/>
                      <a:gd name="T9" fmla="*/ 0 h 21600"/>
                      <a:gd name="T10" fmla="*/ 0 w 21600"/>
                      <a:gd name="T11" fmla="*/ 67 h 21600"/>
                      <a:gd name="T12" fmla="*/ 0 w 21600"/>
                      <a:gd name="T13" fmla="*/ 67 h 2160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1600"/>
                      <a:gd name="T22" fmla="*/ 0 h 21600"/>
                      <a:gd name="T23" fmla="*/ 21600 w 21600"/>
                      <a:gd name="T24" fmla="*/ 21600 h 21600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1600" h="21600">
                        <a:moveTo>
                          <a:pt x="0" y="67"/>
                        </a:moveTo>
                        <a:lnTo>
                          <a:pt x="0" y="10018"/>
                        </a:lnTo>
                        <a:lnTo>
                          <a:pt x="10016" y="21600"/>
                        </a:lnTo>
                        <a:lnTo>
                          <a:pt x="21600" y="9203"/>
                        </a:lnTo>
                        <a:lnTo>
                          <a:pt x="21192" y="0"/>
                        </a:lnTo>
                        <a:lnTo>
                          <a:pt x="0" y="67"/>
                        </a:lnTo>
                        <a:close/>
                        <a:moveTo>
                          <a:pt x="0" y="67"/>
                        </a:moveTo>
                      </a:path>
                    </a:pathLst>
                  </a:custGeom>
                  <a:solidFill>
                    <a:srgbClr val="BBE0E3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7" name="Freeform 12"/>
                  <p:cNvSpPr>
                    <a:spLocks/>
                  </p:cNvSpPr>
                  <p:nvPr/>
                </p:nvSpPr>
                <p:spPr bwMode="auto">
                  <a:xfrm>
                    <a:off x="6672972" y="3600947"/>
                    <a:ext cx="511449" cy="79396"/>
                  </a:xfrm>
                  <a:custGeom>
                    <a:avLst/>
                    <a:gdLst>
                      <a:gd name="T0" fmla="*/ 0 w 21600"/>
                      <a:gd name="T1" fmla="*/ 8709 h 21600"/>
                      <a:gd name="T2" fmla="*/ 10170 w 21600"/>
                      <a:gd name="T3" fmla="*/ 21600 h 21600"/>
                      <a:gd name="T4" fmla="*/ 21600 w 21600"/>
                      <a:gd name="T5" fmla="*/ 8394 h 21600"/>
                      <a:gd name="T6" fmla="*/ 9964 w 21600"/>
                      <a:gd name="T7" fmla="*/ 0 h 21600"/>
                      <a:gd name="T8" fmla="*/ 0 w 21600"/>
                      <a:gd name="T9" fmla="*/ 8709 h 21600"/>
                      <a:gd name="T10" fmla="*/ 0 w 21600"/>
                      <a:gd name="T11" fmla="*/ 8709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1600"/>
                      <a:gd name="T19" fmla="*/ 0 h 21600"/>
                      <a:gd name="T20" fmla="*/ 21600 w 21600"/>
                      <a:gd name="T21" fmla="*/ 21600 h 21600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1600" h="21600">
                        <a:moveTo>
                          <a:pt x="0" y="8709"/>
                        </a:moveTo>
                        <a:lnTo>
                          <a:pt x="10170" y="21600"/>
                        </a:lnTo>
                        <a:lnTo>
                          <a:pt x="21600" y="8394"/>
                        </a:lnTo>
                        <a:lnTo>
                          <a:pt x="9964" y="0"/>
                        </a:lnTo>
                        <a:lnTo>
                          <a:pt x="0" y="8709"/>
                        </a:lnTo>
                        <a:close/>
                        <a:moveTo>
                          <a:pt x="0" y="8709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8" name="Freeform 13"/>
                  <p:cNvSpPr>
                    <a:spLocks/>
                  </p:cNvSpPr>
                  <p:nvPr/>
                </p:nvSpPr>
                <p:spPr bwMode="auto">
                  <a:xfrm>
                    <a:off x="6780980" y="2481467"/>
                    <a:ext cx="162012" cy="2867775"/>
                  </a:xfrm>
                  <a:custGeom>
                    <a:avLst/>
                    <a:gdLst>
                      <a:gd name="T0" fmla="*/ 19475 w 21600"/>
                      <a:gd name="T1" fmla="*/ 0 h 21600"/>
                      <a:gd name="T2" fmla="*/ 0 w 21600"/>
                      <a:gd name="T3" fmla="*/ 21403 h 21600"/>
                      <a:gd name="T4" fmla="*/ 21600 w 21600"/>
                      <a:gd name="T5" fmla="*/ 21600 h 21600"/>
                      <a:gd name="T6" fmla="*/ 19475 w 21600"/>
                      <a:gd name="T7" fmla="*/ 0 h 21600"/>
                      <a:gd name="T8" fmla="*/ 19475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19475" y="0"/>
                        </a:moveTo>
                        <a:lnTo>
                          <a:pt x="0" y="21403"/>
                        </a:lnTo>
                        <a:lnTo>
                          <a:pt x="21600" y="21600"/>
                        </a:lnTo>
                        <a:lnTo>
                          <a:pt x="19475" y="0"/>
                        </a:lnTo>
                        <a:close/>
                        <a:moveTo>
                          <a:pt x="19475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69" name="Freeform 14"/>
                  <p:cNvSpPr>
                    <a:spLocks/>
                  </p:cNvSpPr>
                  <p:nvPr/>
                </p:nvSpPr>
                <p:spPr bwMode="auto">
                  <a:xfrm>
                    <a:off x="6917578" y="2514813"/>
                    <a:ext cx="212839" cy="282490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930 w 21600"/>
                      <a:gd name="T3" fmla="*/ 21600 h 21600"/>
                      <a:gd name="T4" fmla="*/ 21600 w 21600"/>
                      <a:gd name="T5" fmla="*/ 21422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0" y="0"/>
                        </a:moveTo>
                        <a:lnTo>
                          <a:pt x="1930" y="21600"/>
                        </a:lnTo>
                        <a:lnTo>
                          <a:pt x="21600" y="21422"/>
                        </a:lnTo>
                        <a:lnTo>
                          <a:pt x="0" y="0"/>
                        </a:lnTo>
                        <a:close/>
                        <a:moveTo>
                          <a:pt x="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0" name="Freeform 15"/>
                  <p:cNvSpPr>
                    <a:spLocks/>
                  </p:cNvSpPr>
                  <p:nvPr/>
                </p:nvSpPr>
                <p:spPr bwMode="auto">
                  <a:xfrm>
                    <a:off x="6140874" y="2494170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828282"/>
                      </a:gs>
                      <a:gs pos="100000">
                        <a:srgbClr val="E4E4E4"/>
                      </a:gs>
                    </a:gsLst>
                    <a:lin ang="282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1" name="Freeform 16"/>
                  <p:cNvSpPr>
                    <a:spLocks/>
                  </p:cNvSpPr>
                  <p:nvPr/>
                </p:nvSpPr>
                <p:spPr bwMode="auto">
                  <a:xfrm>
                    <a:off x="6302886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2" name="Freeform 17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738583" cy="2720099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261 h 21600"/>
                      <a:gd name="T4" fmla="*/ 4724 w 21600"/>
                      <a:gd name="T5" fmla="*/ 21600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261"/>
                        </a:lnTo>
                        <a:lnTo>
                          <a:pt x="4724" y="21600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gradFill rotWithShape="0">
                    <a:gsLst>
                      <a:gs pos="0">
                        <a:srgbClr val="E4E4E4"/>
                      </a:gs>
                      <a:gs pos="100000">
                        <a:srgbClr val="828282"/>
                      </a:gs>
                    </a:gsLst>
                    <a:lin ang="18780000" scaled="1"/>
                  </a:gra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3" name="Freeform 18"/>
                  <p:cNvSpPr>
                    <a:spLocks/>
                  </p:cNvSpPr>
                  <p:nvPr/>
                </p:nvSpPr>
                <p:spPr bwMode="auto">
                  <a:xfrm flipH="1">
                    <a:off x="6962052" y="2497346"/>
                    <a:ext cx="574983" cy="2710571"/>
                  </a:xfrm>
                  <a:custGeom>
                    <a:avLst/>
                    <a:gdLst>
                      <a:gd name="T0" fmla="*/ 21600 w 21600"/>
                      <a:gd name="T1" fmla="*/ 0 h 21600"/>
                      <a:gd name="T2" fmla="*/ 0 w 21600"/>
                      <a:gd name="T3" fmla="*/ 21600 h 21600"/>
                      <a:gd name="T4" fmla="*/ 6080 w 21600"/>
                      <a:gd name="T5" fmla="*/ 21415 h 21600"/>
                      <a:gd name="T6" fmla="*/ 21600 w 21600"/>
                      <a:gd name="T7" fmla="*/ 0 h 21600"/>
                      <a:gd name="T8" fmla="*/ 2160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1600"/>
                      <a:gd name="T16" fmla="*/ 0 h 21600"/>
                      <a:gd name="T17" fmla="*/ 21600 w 21600"/>
                      <a:gd name="T18" fmla="*/ 21600 h 2160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1600" h="21600">
                        <a:moveTo>
                          <a:pt x="21600" y="0"/>
                        </a:moveTo>
                        <a:lnTo>
                          <a:pt x="0" y="21600"/>
                        </a:lnTo>
                        <a:lnTo>
                          <a:pt x="6080" y="21415"/>
                        </a:lnTo>
                        <a:lnTo>
                          <a:pt x="21600" y="0"/>
                        </a:lnTo>
                        <a:close/>
                        <a:moveTo>
                          <a:pt x="21600" y="0"/>
                        </a:moveTo>
                      </a:path>
                    </a:pathLst>
                  </a:custGeom>
                  <a:solidFill>
                    <a:srgbClr val="9A9A9A"/>
                  </a:solidFill>
                  <a:ln w="38100" cap="flat">
                    <a:noFill/>
                    <a:miter lim="800000"/>
                    <a:headEnd type="none" w="med" len="med"/>
                    <a:tailEnd type="none" w="med" len="med"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4" name="Rectangle 21"/>
                  <p:cNvSpPr>
                    <a:spLocks/>
                  </p:cNvSpPr>
                  <p:nvPr/>
                </p:nvSpPr>
                <p:spPr bwMode="auto">
                  <a:xfrm>
                    <a:off x="6498253" y="1608114"/>
                    <a:ext cx="181072" cy="1121068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  <p:sp>
                <p:nvSpPr>
                  <p:cNvPr id="375" name="Rectangle 22"/>
                  <p:cNvSpPr>
                    <a:spLocks/>
                  </p:cNvSpPr>
                  <p:nvPr/>
                </p:nvSpPr>
                <p:spPr bwMode="auto">
                  <a:xfrm>
                    <a:off x="6827043" y="1722443"/>
                    <a:ext cx="179659" cy="1100384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D6D6D6"/>
                      </a:gs>
                      <a:gs pos="100000">
                        <a:srgbClr val="828282"/>
                      </a:gs>
                    </a:gsLst>
                    <a:lin ang="0" scaled="1"/>
                  </a:gradFill>
                  <a:ln w="25400">
                    <a:noFill/>
                    <a:miter lim="800000"/>
                    <a:headEnd/>
                    <a:tailEnd/>
                  </a:ln>
                </p:spPr>
                <p:txBody>
                  <a:bodyPr lIns="0" tIns="0" rIns="0" bIns="0"/>
                  <a:lstStyle/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5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HGP創英角ｺﾞｼｯｸUB"/>
                    </a:endParaRPr>
                  </a:p>
                </p:txBody>
              </p:sp>
            </p:grpSp>
          </p:grpSp>
        </p:grpSp>
        <p:cxnSp>
          <p:nvCxnSpPr>
            <p:cNvPr id="376" name="直線コネクタ 375"/>
            <p:cNvCxnSpPr>
              <a:stCxn id="352" idx="6"/>
            </p:cNvCxnSpPr>
            <p:nvPr/>
          </p:nvCxnSpPr>
          <p:spPr>
            <a:xfrm flipV="1">
              <a:off x="5971525" y="5018431"/>
              <a:ext cx="2118427" cy="626361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78" name="直線コネクタ 377"/>
            <p:cNvCxnSpPr/>
            <p:nvPr/>
          </p:nvCxnSpPr>
          <p:spPr>
            <a:xfrm flipV="1">
              <a:off x="8645599" y="5032521"/>
              <a:ext cx="2030773" cy="50465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1" name="直線コネクタ 380"/>
            <p:cNvCxnSpPr>
              <a:stCxn id="320" idx="6"/>
            </p:cNvCxnSpPr>
            <p:nvPr/>
          </p:nvCxnSpPr>
          <p:spPr>
            <a:xfrm>
              <a:off x="5948211" y="5024708"/>
              <a:ext cx="2156707" cy="512466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382" name="直線コネクタ 381"/>
            <p:cNvCxnSpPr>
              <a:stCxn id="352" idx="5"/>
            </p:cNvCxnSpPr>
            <p:nvPr/>
          </p:nvCxnSpPr>
          <p:spPr>
            <a:xfrm flipV="1">
              <a:off x="5918053" y="5537174"/>
              <a:ext cx="2186865" cy="162999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dash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383" name="Picture 8" descr="C:\Documents and Settings\hatanaka\tanaka\02_制作\01_システム構築課\01_NW本部ポータル\04_制作\04_html\98_png\画像一時保存\server\MOBILE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4969" y="4481105"/>
              <a:ext cx="454149" cy="454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4" name="直線コネクタ 383"/>
            <p:cNvCxnSpPr>
              <a:stCxn id="383" idx="3"/>
              <a:endCxn id="323" idx="2"/>
            </p:cNvCxnSpPr>
            <p:nvPr/>
          </p:nvCxnSpPr>
          <p:spPr>
            <a:xfrm flipV="1">
              <a:off x="5449118" y="4703187"/>
              <a:ext cx="275186" cy="4993"/>
            </a:xfrm>
            <a:prstGeom prst="line">
              <a:avLst/>
            </a:prstGeom>
            <a:noFill/>
            <a:ln w="1270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pic>
          <p:nvPicPr>
            <p:cNvPr id="462" name="図 461" descr="L47-cg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23454" y="489943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4" name="図 463" descr="L3-router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1801" y="4846644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5" name="図 464" descr="L3-router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2817" y="4814472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6" name="図 465" descr="L3-router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73360" y="5362401"/>
              <a:ext cx="603798" cy="497896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8" name="図 467" descr="L47-cg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5325" y="4908731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69" name="図 468" descr="L47-cg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6206" y="4896877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  <p:pic>
          <p:nvPicPr>
            <p:cNvPr id="470" name="図 469" descr="L47-cgn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0069" y="4888266"/>
              <a:ext cx="312657" cy="255662"/>
            </a:xfrm>
            <a:prstGeom prst="rect">
              <a:avLst/>
            </a:prstGeom>
            <a:effectLst>
              <a:outerShdw blurRad="63500" dist="38100" dir="5400000" algn="tl" rotWithShape="0">
                <a:srgbClr val="000000">
                  <a:alpha val="3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36347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476" y="3601242"/>
            <a:ext cx="1620839" cy="95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" name="テキスト ボックス 98"/>
          <p:cNvSpPr txBox="1"/>
          <p:nvPr/>
        </p:nvSpPr>
        <p:spPr>
          <a:xfrm>
            <a:off x="8044516" y="3850817"/>
            <a:ext cx="1526258" cy="5025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Internet,</a:t>
            </a:r>
          </a:p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Service network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" y="0"/>
            <a:ext cx="12191999" cy="822184"/>
          </a:xfrm>
        </p:spPr>
        <p:txBody>
          <a:bodyPr>
            <a:normAutofit/>
          </a:bodyPr>
          <a:lstStyle/>
          <a:p>
            <a:r>
              <a:rPr kumimoji="1" lang="ja-JP" altLang="ja-JP" sz="3600" b="1" dirty="0" smtClean="0">
                <a:latin typeface="Meiryo" charset="-128"/>
                <a:ea typeface="Meiryo" charset="-128"/>
                <a:cs typeface="Meiryo" charset="-128"/>
              </a:rPr>
              <a:t>Si</a:t>
            </a:r>
            <a:r>
              <a:rPr kumimoji="1" lang="en-US" altLang="ja-JP" sz="3600" b="1" dirty="0" err="1" smtClean="0">
                <a:latin typeface="Meiryo" charset="-128"/>
                <a:ea typeface="Meiryo" charset="-128"/>
                <a:cs typeface="Meiryo" charset="-128"/>
              </a:rPr>
              <a:t>ngle</a:t>
            </a:r>
            <a:r>
              <a:rPr kumimoji="1" lang="ja-JP" altLang="en-US" sz="3600" b="1" dirty="0" smtClean="0">
                <a:latin typeface="Meiryo" charset="-128"/>
                <a:ea typeface="Meiryo" charset="-128"/>
                <a:cs typeface="Meiryo" charset="-128"/>
              </a:rPr>
              <a:t>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UPF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in GTP-U </a:t>
            </a:r>
            <a:r>
              <a:rPr kumimoji="1" lang="en-US" altLang="ja-JP" sz="3600" b="1" dirty="0" smtClean="0">
                <a:latin typeface="Meiryo" charset="-128"/>
                <a:ea typeface="Meiryo" charset="-128"/>
                <a:cs typeface="Meiryo" charset="-128"/>
              </a:rPr>
              <a:t>Case</a:t>
            </a:r>
            <a:endParaRPr kumimoji="1" lang="ja-JP" altLang="en-US" sz="3600" b="1" dirty="0"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319" name="グループ化 55"/>
          <p:cNvGrpSpPr/>
          <p:nvPr/>
        </p:nvGrpSpPr>
        <p:grpSpPr>
          <a:xfrm>
            <a:off x="1780481" y="3792339"/>
            <a:ext cx="365127" cy="469931"/>
            <a:chOff x="2951136" y="3903667"/>
            <a:chExt cx="730261" cy="876314"/>
          </a:xfrm>
        </p:grpSpPr>
        <p:sp>
          <p:nvSpPr>
            <p:cNvPr id="320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21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22" name="円/楕円 321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3" name="円/楕円 322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24" name="円/楕円 323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25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26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7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8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29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0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1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2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3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4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5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6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7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8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39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0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1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2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43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sp>
        <p:nvSpPr>
          <p:cNvPr id="348" name="テキスト ボックス 347"/>
          <p:cNvSpPr txBox="1"/>
          <p:nvPr/>
        </p:nvSpPr>
        <p:spPr>
          <a:xfrm>
            <a:off x="6991982" y="3424602"/>
            <a:ext cx="50877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UPF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grpSp>
        <p:nvGrpSpPr>
          <p:cNvPr id="351" name="グループ化 55"/>
          <p:cNvGrpSpPr/>
          <p:nvPr/>
        </p:nvGrpSpPr>
        <p:grpSpPr>
          <a:xfrm>
            <a:off x="992064" y="5497347"/>
            <a:ext cx="365127" cy="469931"/>
            <a:chOff x="2951136" y="3903667"/>
            <a:chExt cx="730261" cy="876314"/>
          </a:xfrm>
        </p:grpSpPr>
        <p:sp>
          <p:nvSpPr>
            <p:cNvPr id="352" name="円/楕円 35"/>
            <p:cNvSpPr>
              <a:spLocks noChangeArrowheads="1"/>
            </p:cNvSpPr>
            <p:nvPr/>
          </p:nvSpPr>
          <p:spPr bwMode="auto">
            <a:xfrm>
              <a:off x="2951136" y="4487877"/>
              <a:ext cx="730261" cy="292104"/>
            </a:xfrm>
            <a:prstGeom prst="ellipse">
              <a:avLst/>
            </a:prstGeom>
            <a:solidFill>
              <a:srgbClr val="FFFFFF">
                <a:lumMod val="85000"/>
              </a:srgbClr>
            </a:solidFill>
            <a:ln w="2857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1042885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GP創英角ｺﾞｼｯｸUB"/>
                <a:cs typeface="Osaka"/>
              </a:endParaRPr>
            </a:p>
          </p:txBody>
        </p:sp>
        <p:grpSp>
          <p:nvGrpSpPr>
            <p:cNvPr id="353" name="グループ化 334"/>
            <p:cNvGrpSpPr>
              <a:grpSpLocks/>
            </p:cNvGrpSpPr>
            <p:nvPr/>
          </p:nvGrpSpPr>
          <p:grpSpPr bwMode="auto">
            <a:xfrm>
              <a:off x="2951142" y="3903667"/>
              <a:ext cx="693747" cy="839797"/>
              <a:chOff x="5360992" y="1603350"/>
              <a:chExt cx="985850" cy="1387493"/>
            </a:xfrm>
          </p:grpSpPr>
          <p:sp>
            <p:nvSpPr>
              <p:cNvPr id="354" name="円/楕円 353"/>
              <p:cNvSpPr/>
              <p:nvPr/>
            </p:nvSpPr>
            <p:spPr bwMode="auto">
              <a:xfrm>
                <a:off x="5762349" y="1676016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5" name="円/楕円 354"/>
              <p:cNvSpPr/>
              <p:nvPr/>
            </p:nvSpPr>
            <p:spPr bwMode="auto">
              <a:xfrm>
                <a:off x="5762349" y="1785699"/>
                <a:ext cx="219510" cy="67181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sp>
            <p:nvSpPr>
              <p:cNvPr id="356" name="円/楕円 355"/>
              <p:cNvSpPr/>
              <p:nvPr/>
            </p:nvSpPr>
            <p:spPr bwMode="auto">
              <a:xfrm>
                <a:off x="5762349" y="1902237"/>
                <a:ext cx="219510" cy="6581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FFFFFF">
                    <a:lumMod val="7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 marL="0" marR="0" lvl="0" indent="0" algn="ctr" defTabSz="1042885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GP創英角ｺﾞｼｯｸUB"/>
                  <a:cs typeface="Osaka"/>
                </a:endParaRPr>
              </a:p>
            </p:txBody>
          </p:sp>
          <p:grpSp>
            <p:nvGrpSpPr>
              <p:cNvPr id="357" name="グループ化 58"/>
              <p:cNvGrpSpPr>
                <a:grpSpLocks/>
              </p:cNvGrpSpPr>
              <p:nvPr/>
            </p:nvGrpSpPr>
            <p:grpSpPr bwMode="auto">
              <a:xfrm>
                <a:off x="5360992" y="1603350"/>
                <a:ext cx="985850" cy="1387493"/>
                <a:chOff x="5360994" y="1603350"/>
                <a:chExt cx="2962275" cy="4212739"/>
              </a:xfrm>
            </p:grpSpPr>
            <p:sp>
              <p:nvSpPr>
                <p:cNvPr id="358" name="Rectangle 2"/>
                <p:cNvSpPr>
                  <a:spLocks/>
                </p:cNvSpPr>
                <p:nvPr/>
              </p:nvSpPr>
              <p:spPr bwMode="auto">
                <a:xfrm>
                  <a:off x="7141536" y="1603350"/>
                  <a:ext cx="181072" cy="1119480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59" name="Oval 4"/>
                <p:cNvSpPr>
                  <a:spLocks/>
                </p:cNvSpPr>
                <p:nvPr/>
              </p:nvSpPr>
              <p:spPr bwMode="auto">
                <a:xfrm>
                  <a:off x="5360994" y="4815702"/>
                  <a:ext cx="2940038" cy="1000387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0" name="Oval 5"/>
                <p:cNvSpPr>
                  <a:spLocks/>
                </p:cNvSpPr>
                <p:nvPr/>
              </p:nvSpPr>
              <p:spPr bwMode="auto">
                <a:xfrm>
                  <a:off x="6693621" y="4879219"/>
                  <a:ext cx="1629648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1" name="Oval 6"/>
                <p:cNvSpPr>
                  <a:spLocks/>
                </p:cNvSpPr>
                <p:nvPr/>
              </p:nvSpPr>
              <p:spPr bwMode="auto">
                <a:xfrm>
                  <a:off x="5543654" y="4877631"/>
                  <a:ext cx="1631237" cy="554182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999999">
                        <a:alpha val="5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2" name="Freeform 7"/>
                <p:cNvSpPr>
                  <a:spLocks/>
                </p:cNvSpPr>
                <p:nvPr/>
              </p:nvSpPr>
              <p:spPr bwMode="auto">
                <a:xfrm>
                  <a:off x="6422013" y="4534641"/>
                  <a:ext cx="1010191" cy="257242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3" name="Freeform 8"/>
                <p:cNvSpPr>
                  <a:spLocks/>
                </p:cNvSpPr>
                <p:nvPr/>
              </p:nvSpPr>
              <p:spPr bwMode="auto">
                <a:xfrm>
                  <a:off x="6434719" y="4429839"/>
                  <a:ext cx="980013" cy="220720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4" name="Freeform 9"/>
                <p:cNvSpPr>
                  <a:spLocks/>
                </p:cNvSpPr>
                <p:nvPr/>
              </p:nvSpPr>
              <p:spPr bwMode="auto">
                <a:xfrm>
                  <a:off x="6568141" y="4094789"/>
                  <a:ext cx="725877" cy="165143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5" name="Freeform 10"/>
                <p:cNvSpPr>
                  <a:spLocks/>
                </p:cNvSpPr>
                <p:nvPr/>
              </p:nvSpPr>
              <p:spPr bwMode="auto">
                <a:xfrm>
                  <a:off x="6577671" y="4028096"/>
                  <a:ext cx="703640" cy="141324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6" name="Freeform 11"/>
                <p:cNvSpPr>
                  <a:spLocks/>
                </p:cNvSpPr>
                <p:nvPr/>
              </p:nvSpPr>
              <p:spPr bwMode="auto">
                <a:xfrm>
                  <a:off x="6665030" y="3639057"/>
                  <a:ext cx="527333" cy="93687"/>
                </a:xfrm>
                <a:custGeom>
                  <a:avLst/>
                  <a:gdLst>
                    <a:gd name="T0" fmla="*/ 0 w 21600"/>
                    <a:gd name="T1" fmla="*/ 67 h 21600"/>
                    <a:gd name="T2" fmla="*/ 0 w 21600"/>
                    <a:gd name="T3" fmla="*/ 10018 h 21600"/>
                    <a:gd name="T4" fmla="*/ 10016 w 21600"/>
                    <a:gd name="T5" fmla="*/ 21600 h 21600"/>
                    <a:gd name="T6" fmla="*/ 21600 w 21600"/>
                    <a:gd name="T7" fmla="*/ 9203 h 21600"/>
                    <a:gd name="T8" fmla="*/ 21192 w 21600"/>
                    <a:gd name="T9" fmla="*/ 0 h 21600"/>
                    <a:gd name="T10" fmla="*/ 0 w 21600"/>
                    <a:gd name="T11" fmla="*/ 67 h 21600"/>
                    <a:gd name="T12" fmla="*/ 0 w 21600"/>
                    <a:gd name="T13" fmla="*/ 67 h 216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1600"/>
                    <a:gd name="T22" fmla="*/ 0 h 21600"/>
                    <a:gd name="T23" fmla="*/ 21600 w 21600"/>
                    <a:gd name="T24" fmla="*/ 21600 h 216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1600" h="21600">
                      <a:moveTo>
                        <a:pt x="0" y="67"/>
                      </a:moveTo>
                      <a:lnTo>
                        <a:pt x="0" y="10018"/>
                      </a:lnTo>
                      <a:lnTo>
                        <a:pt x="10016" y="21600"/>
                      </a:lnTo>
                      <a:lnTo>
                        <a:pt x="21600" y="9203"/>
                      </a:lnTo>
                      <a:lnTo>
                        <a:pt x="21192" y="0"/>
                      </a:lnTo>
                      <a:lnTo>
                        <a:pt x="0" y="67"/>
                      </a:lnTo>
                      <a:close/>
                      <a:moveTo>
                        <a:pt x="0" y="67"/>
                      </a:moveTo>
                    </a:path>
                  </a:pathLst>
                </a:custGeom>
                <a:solidFill>
                  <a:srgbClr val="BBE0E3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7" name="Freeform 12"/>
                <p:cNvSpPr>
                  <a:spLocks/>
                </p:cNvSpPr>
                <p:nvPr/>
              </p:nvSpPr>
              <p:spPr bwMode="auto">
                <a:xfrm>
                  <a:off x="6672972" y="3600947"/>
                  <a:ext cx="511449" cy="79396"/>
                </a:xfrm>
                <a:custGeom>
                  <a:avLst/>
                  <a:gdLst>
                    <a:gd name="T0" fmla="*/ 0 w 21600"/>
                    <a:gd name="T1" fmla="*/ 8709 h 21600"/>
                    <a:gd name="T2" fmla="*/ 10170 w 21600"/>
                    <a:gd name="T3" fmla="*/ 21600 h 21600"/>
                    <a:gd name="T4" fmla="*/ 21600 w 21600"/>
                    <a:gd name="T5" fmla="*/ 8394 h 21600"/>
                    <a:gd name="T6" fmla="*/ 9964 w 21600"/>
                    <a:gd name="T7" fmla="*/ 0 h 21600"/>
                    <a:gd name="T8" fmla="*/ 0 w 21600"/>
                    <a:gd name="T9" fmla="*/ 8709 h 21600"/>
                    <a:gd name="T10" fmla="*/ 0 w 21600"/>
                    <a:gd name="T11" fmla="*/ 8709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1600"/>
                    <a:gd name="T19" fmla="*/ 0 h 21600"/>
                    <a:gd name="T20" fmla="*/ 21600 w 21600"/>
                    <a:gd name="T21" fmla="*/ 21600 h 2160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1600" h="21600">
                      <a:moveTo>
                        <a:pt x="0" y="8709"/>
                      </a:moveTo>
                      <a:lnTo>
                        <a:pt x="10170" y="21600"/>
                      </a:lnTo>
                      <a:lnTo>
                        <a:pt x="21600" y="8394"/>
                      </a:lnTo>
                      <a:lnTo>
                        <a:pt x="9964" y="0"/>
                      </a:lnTo>
                      <a:lnTo>
                        <a:pt x="0" y="8709"/>
                      </a:lnTo>
                      <a:close/>
                      <a:moveTo>
                        <a:pt x="0" y="8709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8" name="Freeform 13"/>
                <p:cNvSpPr>
                  <a:spLocks/>
                </p:cNvSpPr>
                <p:nvPr/>
              </p:nvSpPr>
              <p:spPr bwMode="auto">
                <a:xfrm>
                  <a:off x="6780980" y="2481467"/>
                  <a:ext cx="162012" cy="2867775"/>
                </a:xfrm>
                <a:custGeom>
                  <a:avLst/>
                  <a:gdLst>
                    <a:gd name="T0" fmla="*/ 19475 w 21600"/>
                    <a:gd name="T1" fmla="*/ 0 h 21600"/>
                    <a:gd name="T2" fmla="*/ 0 w 21600"/>
                    <a:gd name="T3" fmla="*/ 21403 h 21600"/>
                    <a:gd name="T4" fmla="*/ 21600 w 21600"/>
                    <a:gd name="T5" fmla="*/ 21600 h 21600"/>
                    <a:gd name="T6" fmla="*/ 19475 w 21600"/>
                    <a:gd name="T7" fmla="*/ 0 h 21600"/>
                    <a:gd name="T8" fmla="*/ 19475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19475" y="0"/>
                      </a:moveTo>
                      <a:lnTo>
                        <a:pt x="0" y="21403"/>
                      </a:lnTo>
                      <a:lnTo>
                        <a:pt x="21600" y="21600"/>
                      </a:lnTo>
                      <a:lnTo>
                        <a:pt x="19475" y="0"/>
                      </a:lnTo>
                      <a:close/>
                      <a:moveTo>
                        <a:pt x="19475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69" name="Freeform 14"/>
                <p:cNvSpPr>
                  <a:spLocks/>
                </p:cNvSpPr>
                <p:nvPr/>
              </p:nvSpPr>
              <p:spPr bwMode="auto">
                <a:xfrm>
                  <a:off x="6917578" y="2514813"/>
                  <a:ext cx="212839" cy="2824901"/>
                </a:xfrm>
                <a:custGeom>
                  <a:avLst/>
                  <a:gdLst>
                    <a:gd name="T0" fmla="*/ 0 w 21600"/>
                    <a:gd name="T1" fmla="*/ 0 h 21600"/>
                    <a:gd name="T2" fmla="*/ 1930 w 21600"/>
                    <a:gd name="T3" fmla="*/ 21600 h 21600"/>
                    <a:gd name="T4" fmla="*/ 21600 w 21600"/>
                    <a:gd name="T5" fmla="*/ 21422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0" y="0"/>
                      </a:moveTo>
                      <a:lnTo>
                        <a:pt x="1930" y="21600"/>
                      </a:lnTo>
                      <a:lnTo>
                        <a:pt x="21600" y="21422"/>
                      </a:lnTo>
                      <a:lnTo>
                        <a:pt x="0" y="0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0" name="Freeform 15"/>
                <p:cNvSpPr>
                  <a:spLocks/>
                </p:cNvSpPr>
                <p:nvPr/>
              </p:nvSpPr>
              <p:spPr bwMode="auto">
                <a:xfrm>
                  <a:off x="6140874" y="2494170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828282"/>
                    </a:gs>
                    <a:gs pos="100000">
                      <a:srgbClr val="E4E4E4"/>
                    </a:gs>
                  </a:gsLst>
                  <a:lin ang="282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1" name="Freeform 16"/>
                <p:cNvSpPr>
                  <a:spLocks/>
                </p:cNvSpPr>
                <p:nvPr/>
              </p:nvSpPr>
              <p:spPr bwMode="auto">
                <a:xfrm>
                  <a:off x="6302886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2" name="Freeform 17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738583" cy="2720099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261 h 21600"/>
                    <a:gd name="T4" fmla="*/ 4724 w 21600"/>
                    <a:gd name="T5" fmla="*/ 21600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261"/>
                      </a:lnTo>
                      <a:lnTo>
                        <a:pt x="4724" y="21600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gradFill rotWithShape="0">
                  <a:gsLst>
                    <a:gs pos="0">
                      <a:srgbClr val="E4E4E4"/>
                    </a:gs>
                    <a:gs pos="100000">
                      <a:srgbClr val="828282"/>
                    </a:gs>
                  </a:gsLst>
                  <a:lin ang="18780000" scaled="1"/>
                </a:gra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3" name="Freeform 18"/>
                <p:cNvSpPr>
                  <a:spLocks/>
                </p:cNvSpPr>
                <p:nvPr/>
              </p:nvSpPr>
              <p:spPr bwMode="auto">
                <a:xfrm flipH="1">
                  <a:off x="6962052" y="2497346"/>
                  <a:ext cx="574983" cy="2710571"/>
                </a:xfrm>
                <a:custGeom>
                  <a:avLst/>
                  <a:gdLst>
                    <a:gd name="T0" fmla="*/ 21600 w 21600"/>
                    <a:gd name="T1" fmla="*/ 0 h 21600"/>
                    <a:gd name="T2" fmla="*/ 0 w 21600"/>
                    <a:gd name="T3" fmla="*/ 21600 h 21600"/>
                    <a:gd name="T4" fmla="*/ 6080 w 21600"/>
                    <a:gd name="T5" fmla="*/ 21415 h 21600"/>
                    <a:gd name="T6" fmla="*/ 21600 w 21600"/>
                    <a:gd name="T7" fmla="*/ 0 h 21600"/>
                    <a:gd name="T8" fmla="*/ 2160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>
                      <a:moveTo>
                        <a:pt x="21600" y="0"/>
                      </a:moveTo>
                      <a:lnTo>
                        <a:pt x="0" y="21600"/>
                      </a:lnTo>
                      <a:lnTo>
                        <a:pt x="6080" y="21415"/>
                      </a:lnTo>
                      <a:lnTo>
                        <a:pt x="21600" y="0"/>
                      </a:lnTo>
                      <a:close/>
                      <a:moveTo>
                        <a:pt x="21600" y="0"/>
                      </a:moveTo>
                    </a:path>
                  </a:pathLst>
                </a:custGeom>
                <a:solidFill>
                  <a:srgbClr val="9A9A9A"/>
                </a:solidFill>
                <a:ln w="38100" cap="flat">
                  <a:noFill/>
                  <a:miter lim="800000"/>
                  <a:headEnd type="none" w="med" len="med"/>
                  <a:tailEnd type="none" w="med" len="med"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4" name="Rectangle 21"/>
                <p:cNvSpPr>
                  <a:spLocks/>
                </p:cNvSpPr>
                <p:nvPr/>
              </p:nvSpPr>
              <p:spPr bwMode="auto">
                <a:xfrm>
                  <a:off x="6498253" y="1608114"/>
                  <a:ext cx="181072" cy="1121068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  <p:sp>
              <p:nvSpPr>
                <p:cNvPr id="375" name="Rectangle 22"/>
                <p:cNvSpPr>
                  <a:spLocks/>
                </p:cNvSpPr>
                <p:nvPr/>
              </p:nvSpPr>
              <p:spPr bwMode="auto">
                <a:xfrm>
                  <a:off x="6827043" y="1722443"/>
                  <a:ext cx="179659" cy="1100384"/>
                </a:xfrm>
                <a:prstGeom prst="rect">
                  <a:avLst/>
                </a:prstGeom>
                <a:gradFill rotWithShape="0">
                  <a:gsLst>
                    <a:gs pos="0">
                      <a:srgbClr val="D6D6D6"/>
                    </a:gs>
                    <a:gs pos="100000">
                      <a:srgbClr val="828282"/>
                    </a:gs>
                  </a:gsLst>
                  <a:lin ang="0" scaled="1"/>
                </a:gradFill>
                <a:ln w="25400">
                  <a:noFill/>
                  <a:miter lim="800000"/>
                  <a:headEnd/>
                  <a:tailEnd/>
                </a:ln>
              </p:spPr>
              <p:txBody>
                <a:bodyPr lIns="0" tIns="0" rIns="0" bIns="0"/>
                <a:lstStyle/>
                <a:p>
                  <a:pPr marL="0" marR="0" lvl="0" indent="0" algn="ctr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HGP創英角ｺﾞｼｯｸUB"/>
                  </a:endParaRPr>
                </a:p>
              </p:txBody>
            </p:sp>
          </p:grpSp>
        </p:grpSp>
      </p:grpSp>
      <p:pic>
        <p:nvPicPr>
          <p:cNvPr id="383" name="Picture 8" descr="C:\Documents and Settings\hatanaka\tanaka\02_制作\01_システム構築課\01_NW本部ポータル\04_制作\04_html\98_png\画像一時保存\server\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69" y="3800230"/>
            <a:ext cx="454149" cy="454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図 463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172" y="3778356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pic>
        <p:nvPicPr>
          <p:cNvPr id="85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416" y="3016936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417" y="3228603"/>
            <a:ext cx="481840" cy="409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306" y="4696159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テキスト ボックス 89"/>
          <p:cNvSpPr txBox="1"/>
          <p:nvPr/>
        </p:nvSpPr>
        <p:spPr>
          <a:xfrm>
            <a:off x="1717853" y="3382269"/>
            <a:ext cx="53014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err="1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gNB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2380932" y="3593936"/>
            <a:ext cx="417544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N3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7573820" y="3647603"/>
            <a:ext cx="418835" cy="297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6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pic>
        <p:nvPicPr>
          <p:cNvPr id="103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062" y="4705755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082" y="4696158"/>
            <a:ext cx="481840" cy="397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円柱 7"/>
          <p:cNvSpPr/>
          <p:nvPr/>
        </p:nvSpPr>
        <p:spPr>
          <a:xfrm rot="16200000">
            <a:off x="4691947" y="1418165"/>
            <a:ext cx="141112" cy="5065890"/>
          </a:xfrm>
          <a:prstGeom prst="can">
            <a:avLst/>
          </a:prstGeom>
          <a:solidFill>
            <a:schemeClr val="lt1">
              <a:alpha val="5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7" name="図 146" descr="L3-rout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6704" y="5655134"/>
            <a:ext cx="603798" cy="497896"/>
          </a:xfrm>
          <a:prstGeom prst="rect">
            <a:avLst/>
          </a:prstGeom>
          <a:effectLst>
            <a:outerShdw blurRad="63500" dist="38100" dir="5400000" algn="tl" rotWithShape="0">
              <a:srgbClr val="000000">
                <a:alpha val="30000"/>
              </a:srgbClr>
            </a:outerShdw>
          </a:effectLst>
        </p:spPr>
      </p:pic>
      <p:sp>
        <p:nvSpPr>
          <p:cNvPr id="148" name="テキスト ボックス 147"/>
          <p:cNvSpPr txBox="1"/>
          <p:nvPr/>
        </p:nvSpPr>
        <p:spPr>
          <a:xfrm>
            <a:off x="9188533" y="5738824"/>
            <a:ext cx="2042345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Anchor type UPF 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  <p:cxnSp>
        <p:nvCxnSpPr>
          <p:cNvPr id="214" name="直線コネクタ 213"/>
          <p:cNvCxnSpPr/>
          <p:nvPr/>
        </p:nvCxnSpPr>
        <p:spPr>
          <a:xfrm>
            <a:off x="7041444" y="1848556"/>
            <a:ext cx="239889" cy="211666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正方形/長方形 6"/>
          <p:cNvSpPr/>
          <p:nvPr/>
        </p:nvSpPr>
        <p:spPr>
          <a:xfrm>
            <a:off x="5277557" y="1340556"/>
            <a:ext cx="3584222" cy="5644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SMF</a:t>
            </a:r>
            <a:endParaRPr kumimoji="1" lang="ja-JP" altLang="en-US" dirty="0"/>
          </a:p>
        </p:txBody>
      </p:sp>
      <p:sp>
        <p:nvSpPr>
          <p:cNvPr id="156" name="フリーフォーム 155"/>
          <p:cNvSpPr/>
          <p:nvPr/>
        </p:nvSpPr>
        <p:spPr>
          <a:xfrm>
            <a:off x="1086556" y="3216828"/>
            <a:ext cx="10879666" cy="960062"/>
          </a:xfrm>
          <a:custGeom>
            <a:avLst/>
            <a:gdLst>
              <a:gd name="connsiteX0" fmla="*/ 0 w 10946341"/>
              <a:gd name="connsiteY0" fmla="*/ 861284 h 978781"/>
              <a:gd name="connsiteX1" fmla="*/ 1086555 w 10946341"/>
              <a:gd name="connsiteY1" fmla="*/ 889506 h 978781"/>
              <a:gd name="connsiteX2" fmla="*/ 3048000 w 10946341"/>
              <a:gd name="connsiteY2" fmla="*/ 776617 h 978781"/>
              <a:gd name="connsiteX3" fmla="*/ 3527777 w 10946341"/>
              <a:gd name="connsiteY3" fmla="*/ 506 h 978781"/>
              <a:gd name="connsiteX4" fmla="*/ 4459111 w 10946341"/>
              <a:gd name="connsiteY4" fmla="*/ 903617 h 978781"/>
              <a:gd name="connsiteX5" fmla="*/ 6787444 w 10946341"/>
              <a:gd name="connsiteY5" fmla="*/ 847173 h 978781"/>
              <a:gd name="connsiteX6" fmla="*/ 7563555 w 10946341"/>
              <a:gd name="connsiteY6" fmla="*/ 198062 h 978781"/>
              <a:gd name="connsiteX7" fmla="*/ 8748888 w 10946341"/>
              <a:gd name="connsiteY7" fmla="*/ 917729 h 978781"/>
              <a:gd name="connsiteX8" fmla="*/ 10780888 w 10946341"/>
              <a:gd name="connsiteY8" fmla="*/ 861284 h 978781"/>
              <a:gd name="connsiteX9" fmla="*/ 10823222 w 10946341"/>
              <a:gd name="connsiteY9" fmla="*/ 875395 h 978781"/>
              <a:gd name="connsiteX0" fmla="*/ 0 w 10780888"/>
              <a:gd name="connsiteY0" fmla="*/ 861284 h 978781"/>
              <a:gd name="connsiteX1" fmla="*/ 1086555 w 10780888"/>
              <a:gd name="connsiteY1" fmla="*/ 889506 h 978781"/>
              <a:gd name="connsiteX2" fmla="*/ 3048000 w 10780888"/>
              <a:gd name="connsiteY2" fmla="*/ 776617 h 978781"/>
              <a:gd name="connsiteX3" fmla="*/ 3527777 w 10780888"/>
              <a:gd name="connsiteY3" fmla="*/ 506 h 978781"/>
              <a:gd name="connsiteX4" fmla="*/ 4459111 w 10780888"/>
              <a:gd name="connsiteY4" fmla="*/ 903617 h 978781"/>
              <a:gd name="connsiteX5" fmla="*/ 6787444 w 10780888"/>
              <a:gd name="connsiteY5" fmla="*/ 847173 h 978781"/>
              <a:gd name="connsiteX6" fmla="*/ 7563555 w 10780888"/>
              <a:gd name="connsiteY6" fmla="*/ 198062 h 978781"/>
              <a:gd name="connsiteX7" fmla="*/ 8748888 w 10780888"/>
              <a:gd name="connsiteY7" fmla="*/ 917729 h 978781"/>
              <a:gd name="connsiteX8" fmla="*/ 10780888 w 10780888"/>
              <a:gd name="connsiteY8" fmla="*/ 861284 h 978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0888" h="978781">
                <a:moveTo>
                  <a:pt x="0" y="861284"/>
                </a:moveTo>
                <a:cubicBezTo>
                  <a:pt x="289277" y="882450"/>
                  <a:pt x="578555" y="903617"/>
                  <a:pt x="1086555" y="889506"/>
                </a:cubicBezTo>
                <a:cubicBezTo>
                  <a:pt x="1594555" y="875395"/>
                  <a:pt x="2641130" y="924784"/>
                  <a:pt x="3048000" y="776617"/>
                </a:cubicBezTo>
                <a:cubicBezTo>
                  <a:pt x="3454870" y="628450"/>
                  <a:pt x="3292592" y="-20661"/>
                  <a:pt x="3527777" y="506"/>
                </a:cubicBezTo>
                <a:cubicBezTo>
                  <a:pt x="3762962" y="21673"/>
                  <a:pt x="3915833" y="762506"/>
                  <a:pt x="4459111" y="903617"/>
                </a:cubicBezTo>
                <a:cubicBezTo>
                  <a:pt x="5002389" y="1044728"/>
                  <a:pt x="6270037" y="964766"/>
                  <a:pt x="6787444" y="847173"/>
                </a:cubicBezTo>
                <a:cubicBezTo>
                  <a:pt x="7304851" y="729580"/>
                  <a:pt x="7236648" y="186303"/>
                  <a:pt x="7563555" y="198062"/>
                </a:cubicBezTo>
                <a:cubicBezTo>
                  <a:pt x="7890462" y="209821"/>
                  <a:pt x="8212666" y="807192"/>
                  <a:pt x="8748888" y="917729"/>
                </a:cubicBezTo>
                <a:cubicBezTo>
                  <a:pt x="9285110" y="1028266"/>
                  <a:pt x="10435166" y="868340"/>
                  <a:pt x="10780888" y="861284"/>
                </a:cubicBezTo>
              </a:path>
            </a:pathLst>
          </a:custGeom>
          <a:ln w="57150" cmpd="sng">
            <a:solidFill>
              <a:srgbClr val="7F7F7F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2" name="Picture 32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17" y="5749977"/>
            <a:ext cx="476827" cy="38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3" name="テキスト ボックス 252"/>
          <p:cNvSpPr txBox="1"/>
          <p:nvPr/>
        </p:nvSpPr>
        <p:spPr>
          <a:xfrm>
            <a:off x="6713694" y="5795268"/>
            <a:ext cx="1742693" cy="2974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IPv6 or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SRv6 </a:t>
            </a:r>
            <a:r>
              <a:rPr lang="en-US" altLang="ja-JP" sz="1333" dirty="0" smtClean="0">
                <a:solidFill>
                  <a:srgbClr val="7F7F7F"/>
                </a:solidFill>
                <a:latin typeface="メイリオ"/>
                <a:ea typeface="メイリオ"/>
                <a:cs typeface="メイリオ"/>
              </a:rPr>
              <a:t>node</a:t>
            </a:r>
            <a:endParaRPr lang="ja-JP" altLang="en-US" sz="1333" dirty="0">
              <a:solidFill>
                <a:srgbClr val="7F7F7F"/>
              </a:solidFill>
              <a:latin typeface="メイリオ"/>
              <a:ea typeface="メイリオ"/>
              <a:cs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7014980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7074</TotalTime>
  <Words>2526</Words>
  <Application>Microsoft Macintosh PowerPoint</Application>
  <PresentationFormat>ユーザー設定</PresentationFormat>
  <Paragraphs>642</Paragraphs>
  <Slides>33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33</vt:i4>
      </vt:variant>
    </vt:vector>
  </HeadingPairs>
  <TitlesOfParts>
    <vt:vector size="34" baseType="lpstr">
      <vt:lpstr>Office Theme</vt:lpstr>
      <vt:lpstr> Updates  for SRv6 for Mobile User-Plane</vt:lpstr>
      <vt:lpstr>Feedbacks after IETF99/CT4#79</vt:lpstr>
      <vt:lpstr>A Current Mobile Network Example</vt:lpstr>
      <vt:lpstr>3GPP Rel-15 Architecture (5G Phase.1)</vt:lpstr>
      <vt:lpstr>Generic Expectations for 5G Networks</vt:lpstr>
      <vt:lpstr>But Today’s U-plane Transports Are Well Complicated Already, Why?</vt:lpstr>
      <vt:lpstr>How We Can Simplify Complicating Stack?</vt:lpstr>
      <vt:lpstr>What if SRv6 Becomes An Alternative of GTP-U Tunnel?</vt:lpstr>
      <vt:lpstr>Single UPF in GTP-U Case</vt:lpstr>
      <vt:lpstr>Multiple UPFs in GTP-U Case (1)</vt:lpstr>
      <vt:lpstr>Multiple UPFs in GTP-U Case (3)</vt:lpstr>
      <vt:lpstr>Multiple UPFs in An SRv6 Case (1)</vt:lpstr>
      <vt:lpstr>Multiple UPFs in An SRv6 Case (2)</vt:lpstr>
      <vt:lpstr>Updates to v03: Answer to the Feedback</vt:lpstr>
      <vt:lpstr>Leveraging Current Control-Plane</vt:lpstr>
      <vt:lpstr>Stateless Interworking with Legacy Networks</vt:lpstr>
      <vt:lpstr>Updates to v03: Technical Progress</vt:lpstr>
      <vt:lpstr>Work in Progress</vt:lpstr>
      <vt:lpstr>Basic Mode</vt:lpstr>
      <vt:lpstr>Basic Mode User-Plane Flows (Uplink)</vt:lpstr>
      <vt:lpstr>Basic Mode User-Plane Flows (Uplink)</vt:lpstr>
      <vt:lpstr>Basic Mode User-Plane Flows (Uplink)</vt:lpstr>
      <vt:lpstr>Basic Mode User-Plane Flows (Uplink)</vt:lpstr>
      <vt:lpstr>Basic Mode User-Plane Flows (Uplink)</vt:lpstr>
      <vt:lpstr>Basic Mode User-Plane Flows (Downlink)</vt:lpstr>
      <vt:lpstr>Basic Mode User-Plane Flows (Downlink)</vt:lpstr>
      <vt:lpstr>Basic Mode User-Plane Flows (Downlink)</vt:lpstr>
      <vt:lpstr>Basic Mode User-Plane Flows (Downlink)</vt:lpstr>
      <vt:lpstr>SRv6 in A Nutshell </vt:lpstr>
      <vt:lpstr>SRv6 in A Nutshell (Cont’d)</vt:lpstr>
      <vt:lpstr>SRv6 for Network Slicing</vt:lpstr>
      <vt:lpstr>Summary</vt:lpstr>
      <vt:lpstr>References</vt:lpstr>
    </vt:vector>
  </TitlesOfParts>
  <Manager/>
  <Company>SoftBank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SRv6 for Mobile User-Plane</dc:title>
  <dc:subject/>
  <dc:creator>Satoru Matsushima</dc:creator>
  <cp:keywords/>
  <dc:description/>
  <cp:lastModifiedBy>Matsushima Satoru</cp:lastModifiedBy>
  <cp:revision>372</cp:revision>
  <cp:lastPrinted>2017-11-16T08:05:38Z</cp:lastPrinted>
  <dcterms:created xsi:type="dcterms:W3CDTF">2016-11-02T14:06:29Z</dcterms:created>
  <dcterms:modified xsi:type="dcterms:W3CDTF">2017-11-17T15:50:32Z</dcterms:modified>
  <cp:category/>
</cp:coreProperties>
</file>