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1"/>
  </p:notesMasterIdLst>
  <p:handoutMasterIdLst>
    <p:handoutMasterId r:id="rId22"/>
  </p:handoutMasterIdLst>
  <p:sldIdLst>
    <p:sldId id="341" r:id="rId5"/>
    <p:sldId id="417" r:id="rId6"/>
    <p:sldId id="408" r:id="rId7"/>
    <p:sldId id="415" r:id="rId8"/>
    <p:sldId id="418" r:id="rId9"/>
    <p:sldId id="378" r:id="rId10"/>
    <p:sldId id="426" r:id="rId11"/>
    <p:sldId id="425" r:id="rId12"/>
    <p:sldId id="396" r:id="rId13"/>
    <p:sldId id="419" r:id="rId14"/>
    <p:sldId id="380" r:id="rId15"/>
    <p:sldId id="379" r:id="rId16"/>
    <p:sldId id="413" r:id="rId17"/>
    <p:sldId id="421" r:id="rId18"/>
    <p:sldId id="414" r:id="rId19"/>
    <p:sldId id="411" r:id="rId2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CCFF99"/>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177A13-0C91-49E9-84AB-1114B2AF46FF}" v="7" dt="2026-01-12T15:46:23.800"/>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2238" autoAdjust="0"/>
  </p:normalViewPr>
  <p:slideViewPr>
    <p:cSldViewPr snapToGrid="0">
      <p:cViewPr varScale="1">
        <p:scale>
          <a:sx n="85" d="100"/>
          <a:sy n="85" d="100"/>
        </p:scale>
        <p:origin x="126" y="3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3378" y="5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a Fernandez" userId="fb7bfd6c-84d6-410e-a09d-477c845d6ebe" providerId="ADAL" clId="{BB125C3C-F39C-42DA-AE5A-532872405114}"/>
    <pc:docChg chg="custSel addSld modSld">
      <pc:chgData name="Susana Fernandez" userId="fb7bfd6c-84d6-410e-a09d-477c845d6ebe" providerId="ADAL" clId="{BB125C3C-F39C-42DA-AE5A-532872405114}" dt="2026-01-12T15:58:10.919" v="359" actId="20577"/>
      <pc:docMkLst>
        <pc:docMk/>
      </pc:docMkLst>
      <pc:sldChg chg="delSp modSp mod">
        <pc:chgData name="Susana Fernandez" userId="fb7bfd6c-84d6-410e-a09d-477c845d6ebe" providerId="ADAL" clId="{BB125C3C-F39C-42DA-AE5A-532872405114}" dt="2026-01-12T15:46:33.631" v="219" actId="20577"/>
        <pc:sldMkLst>
          <pc:docMk/>
          <pc:sldMk cId="511580027" sldId="378"/>
        </pc:sldMkLst>
        <pc:spChg chg="del">
          <ac:chgData name="Susana Fernandez" userId="fb7bfd6c-84d6-410e-a09d-477c845d6ebe" providerId="ADAL" clId="{BB125C3C-F39C-42DA-AE5A-532872405114}" dt="2026-01-12T15:46:30.305" v="218" actId="478"/>
          <ac:spMkLst>
            <pc:docMk/>
            <pc:sldMk cId="511580027" sldId="378"/>
            <ac:spMk id="2" creationId="{7B3A119A-BFC7-61AA-4085-356E7C4EEF4B}"/>
          </ac:spMkLst>
        </pc:spChg>
        <pc:spChg chg="mod">
          <ac:chgData name="Susana Fernandez" userId="fb7bfd6c-84d6-410e-a09d-477c845d6ebe" providerId="ADAL" clId="{BB125C3C-F39C-42DA-AE5A-532872405114}" dt="2026-01-12T15:46:33.631" v="219" actId="20577"/>
          <ac:spMkLst>
            <pc:docMk/>
            <pc:sldMk cId="511580027" sldId="378"/>
            <ac:spMk id="7171" creationId="{8B215120-9330-4C24-86C0-93DB3C460B0D}"/>
          </ac:spMkLst>
        </pc:spChg>
      </pc:sldChg>
      <pc:sldChg chg="modSp mod">
        <pc:chgData name="Susana Fernandez" userId="fb7bfd6c-84d6-410e-a09d-477c845d6ebe" providerId="ADAL" clId="{BB125C3C-F39C-42DA-AE5A-532872405114}" dt="2026-01-12T15:57:42.512" v="352" actId="20577"/>
        <pc:sldMkLst>
          <pc:docMk/>
          <pc:sldMk cId="3142983626" sldId="379"/>
        </pc:sldMkLst>
        <pc:spChg chg="mod">
          <ac:chgData name="Susana Fernandez" userId="fb7bfd6c-84d6-410e-a09d-477c845d6ebe" providerId="ADAL" clId="{BB125C3C-F39C-42DA-AE5A-532872405114}" dt="2026-01-12T15:57:42.512" v="352" actId="20577"/>
          <ac:spMkLst>
            <pc:docMk/>
            <pc:sldMk cId="3142983626" sldId="379"/>
            <ac:spMk id="7171" creationId="{8B215120-9330-4C24-86C0-93DB3C460B0D}"/>
          </ac:spMkLst>
        </pc:spChg>
      </pc:sldChg>
      <pc:sldChg chg="modSp mod">
        <pc:chgData name="Susana Fernandez" userId="fb7bfd6c-84d6-410e-a09d-477c845d6ebe" providerId="ADAL" clId="{BB125C3C-F39C-42DA-AE5A-532872405114}" dt="2026-01-12T15:47:45.949" v="223" actId="20577"/>
        <pc:sldMkLst>
          <pc:docMk/>
          <pc:sldMk cId="2061877518" sldId="396"/>
        </pc:sldMkLst>
        <pc:spChg chg="mod">
          <ac:chgData name="Susana Fernandez" userId="fb7bfd6c-84d6-410e-a09d-477c845d6ebe" providerId="ADAL" clId="{BB125C3C-F39C-42DA-AE5A-532872405114}" dt="2026-01-12T15:47:45.949" v="223" actId="20577"/>
          <ac:spMkLst>
            <pc:docMk/>
            <pc:sldMk cId="2061877518" sldId="396"/>
            <ac:spMk id="7171" creationId="{8B215120-9330-4C24-86C0-93DB3C460B0D}"/>
          </ac:spMkLst>
        </pc:spChg>
      </pc:sldChg>
      <pc:sldChg chg="modSp mod">
        <pc:chgData name="Susana Fernandez" userId="fb7bfd6c-84d6-410e-a09d-477c845d6ebe" providerId="ADAL" clId="{BB125C3C-F39C-42DA-AE5A-532872405114}" dt="2026-01-12T15:50:46.684" v="350" actId="20577"/>
        <pc:sldMkLst>
          <pc:docMk/>
          <pc:sldMk cId="1699361779" sldId="408"/>
        </pc:sldMkLst>
        <pc:spChg chg="mod">
          <ac:chgData name="Susana Fernandez" userId="fb7bfd6c-84d6-410e-a09d-477c845d6ebe" providerId="ADAL" clId="{BB125C3C-F39C-42DA-AE5A-532872405114}" dt="2026-01-12T15:50:46.684" v="350" actId="20577"/>
          <ac:spMkLst>
            <pc:docMk/>
            <pc:sldMk cId="1699361779" sldId="408"/>
            <ac:spMk id="50" creationId="{8B215120-9330-4C24-86C0-93DB3C460B0D}"/>
          </ac:spMkLst>
        </pc:spChg>
      </pc:sldChg>
      <pc:sldChg chg="modSp mod">
        <pc:chgData name="Susana Fernandez" userId="fb7bfd6c-84d6-410e-a09d-477c845d6ebe" providerId="ADAL" clId="{BB125C3C-F39C-42DA-AE5A-532872405114}" dt="2026-01-12T15:58:10.919" v="359" actId="20577"/>
        <pc:sldMkLst>
          <pc:docMk/>
          <pc:sldMk cId="407240859" sldId="415"/>
        </pc:sldMkLst>
        <pc:spChg chg="mod">
          <ac:chgData name="Susana Fernandez" userId="fb7bfd6c-84d6-410e-a09d-477c845d6ebe" providerId="ADAL" clId="{BB125C3C-F39C-42DA-AE5A-532872405114}" dt="2026-01-12T15:58:10.919" v="359" actId="20577"/>
          <ac:spMkLst>
            <pc:docMk/>
            <pc:sldMk cId="407240859" sldId="415"/>
            <ac:spMk id="71" creationId="{8B215120-9330-4C24-86C0-93DB3C460B0D}"/>
          </ac:spMkLst>
        </pc:spChg>
      </pc:sldChg>
      <pc:sldChg chg="modSp mod">
        <pc:chgData name="Susana Fernandez" userId="fb7bfd6c-84d6-410e-a09d-477c845d6ebe" providerId="ADAL" clId="{BB125C3C-F39C-42DA-AE5A-532872405114}" dt="2026-01-12T15:45:22.967" v="215" actId="20577"/>
        <pc:sldMkLst>
          <pc:docMk/>
          <pc:sldMk cId="210688669" sldId="418"/>
        </pc:sldMkLst>
        <pc:spChg chg="mod">
          <ac:chgData name="Susana Fernandez" userId="fb7bfd6c-84d6-410e-a09d-477c845d6ebe" providerId="ADAL" clId="{BB125C3C-F39C-42DA-AE5A-532872405114}" dt="2026-01-12T15:45:22.967" v="215" actId="20577"/>
          <ac:spMkLst>
            <pc:docMk/>
            <pc:sldMk cId="210688669" sldId="418"/>
            <ac:spMk id="7171" creationId="{8B215120-9330-4C24-86C0-93DB3C460B0D}"/>
          </ac:spMkLst>
        </pc:spChg>
      </pc:sldChg>
      <pc:sldChg chg="modSp add mod">
        <pc:chgData name="Susana Fernandez" userId="fb7bfd6c-84d6-410e-a09d-477c845d6ebe" providerId="ADAL" clId="{BB125C3C-F39C-42DA-AE5A-532872405114}" dt="2026-01-12T15:41:03.534" v="206" actId="404"/>
        <pc:sldMkLst>
          <pc:docMk/>
          <pc:sldMk cId="1925009963" sldId="421"/>
        </pc:sldMkLst>
        <pc:spChg chg="mod">
          <ac:chgData name="Susana Fernandez" userId="fb7bfd6c-84d6-410e-a09d-477c845d6ebe" providerId="ADAL" clId="{BB125C3C-F39C-42DA-AE5A-532872405114}" dt="2026-01-12T15:11:19.183" v="173" actId="20577"/>
          <ac:spMkLst>
            <pc:docMk/>
            <pc:sldMk cId="1925009963" sldId="421"/>
            <ac:spMk id="5" creationId="{8B215120-9330-4C24-86C0-93DB3C460B0D}"/>
          </ac:spMkLst>
        </pc:spChg>
        <pc:spChg chg="mod">
          <ac:chgData name="Susana Fernandez" userId="fb7bfd6c-84d6-410e-a09d-477c845d6ebe" providerId="ADAL" clId="{BB125C3C-F39C-42DA-AE5A-532872405114}" dt="2026-01-12T15:41:03.534" v="206" actId="404"/>
          <ac:spMkLst>
            <pc:docMk/>
            <pc:sldMk cId="1925009963" sldId="421"/>
            <ac:spMk id="7170" creationId="{3794A7AC-F975-4B82-9FCA-9C67ECE0372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14</a:t>
            </a:fld>
            <a:endParaRPr lang="en-GB" altLang="en-US">
              <a:solidFill>
                <a:srgbClr val="000000"/>
              </a:solidFill>
            </a:endParaRPr>
          </a:p>
        </p:txBody>
      </p:sp>
    </p:spTree>
    <p:extLst>
      <p:ext uri="{BB962C8B-B14F-4D97-AF65-F5344CB8AC3E}">
        <p14:creationId xmlns:p14="http://schemas.microsoft.com/office/powerpoint/2010/main" val="2433023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#145</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a:solidFill>
                  <a:schemeClr val="tx1"/>
                </a:solidFill>
                <a:effectLst/>
                <a:latin typeface="Arial" panose="020B0604020202020204" pitchFamily="34" charset="0"/>
                <a:ea typeface="+mn-ea"/>
                <a:cs typeface="Arial" panose="020B0604020202020204" pitchFamily="34" charset="0"/>
              </a:rPr>
              <a:t>Goa, India</a:t>
            </a:r>
            <a:r>
              <a:rPr lang="en-GB" altLang="zh-CN" sz="1200" b="1" kern="1200" dirty="0">
                <a:solidFill>
                  <a:schemeClr val="tx1"/>
                </a:solidFill>
                <a:effectLst/>
                <a:latin typeface="Arial" panose="020B0604020202020204" pitchFamily="34" charset="0"/>
                <a:ea typeface="+mn-ea"/>
                <a:cs typeface="Arial" panose="020B0604020202020204" pitchFamily="34" charset="0"/>
              </a:rPr>
              <a:t>, 9 - 13</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 </a:t>
            </a:r>
            <a:r>
              <a:rPr lang="en-US" altLang="zh-CN" sz="1200" b="1" kern="1200" baseline="0" dirty="0">
                <a:solidFill>
                  <a:schemeClr val="tx1"/>
                </a:solidFill>
                <a:effectLst/>
                <a:latin typeface="Arial" panose="020B0604020202020204" pitchFamily="34" charset="0"/>
                <a:ea typeface="+mn-ea"/>
                <a:cs typeface="Arial" panose="020B0604020202020204" pitchFamily="34" charset="0"/>
              </a:rPr>
              <a:t>February</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a:t>
            </a:r>
            <a:r>
              <a:rPr lang="en-GB" altLang="zh-CN" sz="1200" b="1" kern="1200" dirty="0">
                <a:solidFill>
                  <a:schemeClr val="tx1"/>
                </a:solidFill>
                <a:effectLst/>
                <a:latin typeface="Arial" panose="020B0604020202020204" pitchFamily="34" charset="0"/>
                <a:ea typeface="+mn-ea"/>
                <a:cs typeface="Arial" panose="020B0604020202020204" pitchFamily="34" charset="0"/>
              </a:rPr>
              <a:t> 2025</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C3-260001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ct/WG3_interworking_ex-CN3/PRD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ct/tsg_ct/CT_109_Beijing-2025-09/Docs/CP-252252.zip"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3GPP_TSG_CT_WG3@LIST.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CT3#145</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Susana Fernández</a:t>
            </a:r>
          </a:p>
          <a:p>
            <a:pPr marL="0" indent="0" eaLnBrk="1" hangingPunct="1">
              <a:buFontTx/>
              <a:buNone/>
            </a:pPr>
            <a:r>
              <a:rPr lang="en-GB" altLang="en-US" dirty="0"/>
              <a:t>3GPP CT3 Chair</a:t>
            </a:r>
          </a:p>
          <a:p>
            <a:pPr marL="0" indent="0" eaLnBrk="1" hangingPunct="1">
              <a:buFontTx/>
              <a:buNone/>
            </a:pPr>
            <a:r>
              <a:rPr lang="en-GB" altLang="en-US" dirty="0"/>
              <a:t>Ericsson</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72000" lvl="0" indent="0">
              <a:buNone/>
            </a:pPr>
            <a:endParaRPr lang="en-GB" altLang="zh-CN" sz="2000" dirty="0"/>
          </a:p>
          <a:p>
            <a:pPr lvl="0">
              <a:lnSpc>
                <a:spcPct val="100000"/>
              </a:lnSpc>
              <a:spcBef>
                <a:spcPts val="0"/>
              </a:spcBef>
            </a:pPr>
            <a:r>
              <a:rPr lang="en-GB" altLang="zh-CN" sz="2000" dirty="0"/>
              <a:t>Naming convention for the subject field in emails will be followed during the </a:t>
            </a:r>
            <a:r>
              <a:rPr lang="en-GB" altLang="zh-CN" sz="2000" u="sng" dirty="0"/>
              <a:t>email approval phase and Plenary preparation</a:t>
            </a:r>
            <a:r>
              <a:rPr lang="en-GB" altLang="zh-CN" sz="2000" dirty="0"/>
              <a:t>, as follows:</a:t>
            </a:r>
          </a:p>
          <a:p>
            <a:pPr marL="0" lvl="0" indent="0">
              <a:lnSpc>
                <a:spcPct val="100000"/>
              </a:lnSpc>
              <a:spcBef>
                <a:spcPts val="0"/>
              </a:spcBef>
              <a:buNone/>
            </a:pPr>
            <a:endParaRPr lang="zh-CN" altLang="zh-CN" sz="2000" dirty="0"/>
          </a:p>
          <a:p>
            <a:pPr marL="0" indent="0">
              <a:lnSpc>
                <a:spcPct val="100000"/>
              </a:lnSpc>
              <a:spcBef>
                <a:spcPts val="0"/>
              </a:spcBef>
              <a:buNone/>
            </a:pPr>
            <a:r>
              <a:rPr lang="en-GB" altLang="zh-CN" sz="2000" b="1" dirty="0"/>
              <a:t>       [WIC] [Agenda item] [</a:t>
            </a:r>
            <a:r>
              <a:rPr lang="en-GB" altLang="zh-CN" sz="2000" b="1" dirty="0" err="1"/>
              <a:t>Tdoc</a:t>
            </a:r>
            <a:r>
              <a:rPr lang="en-GB" altLang="zh-CN" sz="2000" b="1" dirty="0"/>
              <a:t> number] [version] [Title]</a:t>
            </a:r>
          </a:p>
          <a:p>
            <a:pPr lvl="1">
              <a:lnSpc>
                <a:spcPct val="100000"/>
              </a:lnSpc>
              <a:spcBef>
                <a:spcPts val="0"/>
              </a:spcBef>
            </a:pPr>
            <a:r>
              <a:rPr lang="en-US" altLang="zh-CN" sz="1800" b="1" dirty="0"/>
              <a:t>CR example: </a:t>
            </a:r>
            <a:r>
              <a:rPr lang="en-US" altLang="zh-CN" sz="1800" dirty="0"/>
              <a:t>[</a:t>
            </a:r>
            <a:r>
              <a:rPr lang="en-US" altLang="zh-CN" sz="1800" dirty="0" err="1"/>
              <a:t>OpenAPI_Updates</a:t>
            </a:r>
            <a:r>
              <a:rPr lang="en-US" altLang="zh-CN" sz="1800" dirty="0"/>
              <a:t>][6.5][C3-253725][r0][CR 0430 29.222 Rel-19 Update of info and </a:t>
            </a:r>
            <a:r>
              <a:rPr lang="en-US" altLang="zh-CN" sz="1800" dirty="0" err="1"/>
              <a:t>externalDocs</a:t>
            </a:r>
            <a:r>
              <a:rPr lang="en-US" altLang="zh-CN" sz="1800" dirty="0"/>
              <a:t> fields]</a:t>
            </a:r>
          </a:p>
          <a:p>
            <a:pPr lvl="1">
              <a:lnSpc>
                <a:spcPct val="100000"/>
              </a:lnSpc>
              <a:spcBef>
                <a:spcPts val="0"/>
              </a:spcBef>
            </a:pPr>
            <a:r>
              <a:rPr lang="en-US" altLang="zh-CN" sz="1800" b="1" dirty="0"/>
              <a:t>Exception sheet example: </a:t>
            </a:r>
            <a:r>
              <a:rPr lang="en-US" altLang="zh-CN" sz="1800" dirty="0"/>
              <a:t>[</a:t>
            </a:r>
            <a:r>
              <a:rPr lang="en-US" altLang="zh-CN" sz="1800" dirty="0" err="1"/>
              <a:t>Metaverse_App</a:t>
            </a:r>
            <a:r>
              <a:rPr lang="en-US" altLang="zh-CN" sz="1800" dirty="0"/>
              <a:t>][19.42][C3-253712][r0][Exception sheet for </a:t>
            </a:r>
            <a:r>
              <a:rPr lang="en-US" altLang="zh-CN" sz="1800" dirty="0" err="1"/>
              <a:t>Metaverse_App</a:t>
            </a:r>
            <a:r>
              <a:rPr lang="en-US" altLang="zh-CN" sz="1800" dirty="0"/>
              <a:t>]</a:t>
            </a:r>
            <a:endParaRPr lang="en-GB" altLang="zh-CN" sz="18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dirty="0"/>
              <a:t>The CT3#145 meeting will officially end at 15:30 (estimated time) on Friday 13</a:t>
            </a:r>
            <a:r>
              <a:rPr lang="en-US" altLang="zh-CN" sz="2400" baseline="30000" dirty="0"/>
              <a:t>th</a:t>
            </a:r>
            <a:r>
              <a:rPr lang="en-US" altLang="zh-CN" sz="2400" dirty="0"/>
              <a:t> February, 2026.</a:t>
            </a:r>
          </a:p>
          <a:p>
            <a:pPr marL="360000" indent="-324000"/>
            <a:endParaRPr lang="en-US" altLang="zh-CN" sz="2400" b="1" dirty="0"/>
          </a:p>
          <a:p>
            <a:pPr marL="360000" indent="-324000"/>
            <a:endParaRPr lang="en-US" altLang="zh-CN" sz="2400" b="1" dirty="0"/>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indent="-288000"/>
            <a:r>
              <a:rPr lang="en-US" altLang="zh-CN" sz="2000" i="1" dirty="0"/>
              <a:t>Rapporteurs will implement all the </a:t>
            </a:r>
            <a:r>
              <a:rPr lang="en-US" altLang="zh-CN" sz="2000" i="1" dirty="0" err="1"/>
              <a:t>pCRs</a:t>
            </a:r>
            <a:r>
              <a:rPr lang="en-US" altLang="zh-CN" sz="2000" i="1" dirty="0"/>
              <a:t> agreed in this meeting into the new TSs/TRs that are not under change control, if any.</a:t>
            </a:r>
            <a:endParaRPr lang="en-GB" altLang="zh-CN" sz="2000" i="1" dirty="0"/>
          </a:p>
          <a:p>
            <a:pPr marL="360000" indent="-288000"/>
            <a:r>
              <a:rPr lang="en-US" altLang="zh-CN" sz="2000" dirty="0"/>
              <a:t>Rapporteurs will implement the OpenAPI impacts of the CRs agreed in this meeting into the SBI-related TSs under change control.</a:t>
            </a:r>
          </a:p>
          <a:p>
            <a:pPr marL="360000" indent="-288000"/>
            <a:r>
              <a:rPr lang="en-US" altLang="zh-CN" sz="2000" dirty="0"/>
              <a:t>MCC will implement all the CRs agreed in this meeting in the Non-SBI TSs under change control.</a:t>
            </a:r>
          </a:p>
          <a:p>
            <a:pPr marL="360000" indent="-288000"/>
            <a:r>
              <a:rPr lang="en-GB" altLang="zh-CN" sz="2000" dirty="0"/>
              <a:t>Rapporteurs will store the OpenAPI files in 3GPP Forge as per current procedures and will indicate the identified syntax errors and whether some revision of agreed CRs need to be sent to CT3#145 meeting.</a:t>
            </a:r>
          </a:p>
          <a:p>
            <a:pPr marL="360000" indent="-288000"/>
            <a:r>
              <a:rPr lang="en-GB" altLang="zh-CN" sz="2000" dirty="0"/>
              <a:t>For more details about the procedure after the </a:t>
            </a:r>
            <a:r>
              <a:rPr lang="en-US" altLang="zh-CN" sz="2000" dirty="0"/>
              <a:t>CT3#145 meeting </a:t>
            </a:r>
            <a:r>
              <a:rPr lang="en-GB" altLang="zh-CN" sz="2000" dirty="0"/>
              <a:t>, please refer to C3-255002,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70136" y="365125"/>
            <a:ext cx="11083664" cy="1325563"/>
          </a:xfrm>
        </p:spPr>
        <p:txBody>
          <a:bodyPr/>
          <a:lstStyle/>
          <a:p>
            <a:r>
              <a:rPr lang="en-GB" altLang="en-US" sz="4000" dirty="0"/>
              <a:t>For Newcomers (and CT3 delegates in general)</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800" dirty="0">
                <a:cs typeface="Arial" panose="020B0604020202020204" pitchFamily="34" charset="0"/>
              </a:rPr>
              <a:t>You are encouraged to read two CT3 PRDs available here: </a:t>
            </a:r>
            <a:r>
              <a:rPr lang="en-US" altLang="zh-CN" sz="1800" dirty="0">
                <a:cs typeface="Arial" panose="020B0604020202020204" pitchFamily="34" charset="0"/>
                <a:hlinkClick r:id="rId3"/>
              </a:rPr>
              <a:t>https://www.3gpp.org/ftp/tsg_ct/WG3_interworking_ex-CN3/PRDs</a:t>
            </a:r>
            <a:r>
              <a:rPr lang="en-US" altLang="zh-CN" sz="1800" dirty="0">
                <a:cs typeface="Arial" panose="020B0604020202020204" pitchFamily="34" charset="0"/>
              </a:rPr>
              <a:t> </a:t>
            </a:r>
          </a:p>
          <a:p>
            <a:pPr>
              <a:spcBef>
                <a:spcPts val="1800"/>
              </a:spcBef>
            </a:pPr>
            <a:r>
              <a:rPr lang="en-US" altLang="zh-CN" sz="1800" b="1" dirty="0">
                <a:cs typeface="Arial" panose="020B0604020202020204" pitchFamily="34" charset="0"/>
              </a:rPr>
              <a:t>C3.01 v2.0.0 (CT3 Handbook)</a:t>
            </a:r>
            <a:r>
              <a:rPr lang="en-US" altLang="zh-CN" sz="1800" dirty="0">
                <a:cs typeface="Arial" panose="020B0604020202020204" pitchFamily="34" charset="0"/>
              </a:rPr>
              <a:t> for high-level overview of CT3 procedures and Way of Working.</a:t>
            </a:r>
          </a:p>
          <a:p>
            <a:pPr>
              <a:spcBef>
                <a:spcPts val="1800"/>
              </a:spcBef>
            </a:pPr>
            <a:r>
              <a:rPr lang="en-US" altLang="zh-CN" sz="1800" b="1" dirty="0">
                <a:cs typeface="Arial" panose="020B0604020202020204" pitchFamily="34" charset="0"/>
              </a:rPr>
              <a:t>C3.02 v1.0.0 (FASMO guidelines) </a:t>
            </a:r>
            <a:r>
              <a:rPr lang="en-US" altLang="zh-CN" sz="1800" dirty="0">
                <a:cs typeface="Arial" panose="020B0604020202020204" pitchFamily="34" charset="0"/>
              </a:rPr>
              <a:t>for CT3 agreements on what is considered a FASMO change.</a:t>
            </a:r>
            <a:endParaRPr lang="en-US" altLang="zh-CN" sz="1800" u="sng" dirty="0">
              <a:cs typeface="Arial" panose="020B0604020202020204" pitchFamily="34" charset="0"/>
            </a:endParaRPr>
          </a:p>
        </p:txBody>
      </p:sp>
    </p:spTree>
    <p:extLst>
      <p:ext uri="{BB962C8B-B14F-4D97-AF65-F5344CB8AC3E}">
        <p14:creationId xmlns:p14="http://schemas.microsoft.com/office/powerpoint/2010/main" val="192500996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as:</a:t>
            </a:r>
          </a:p>
          <a:p>
            <a:pPr marL="457200" lvl="1" indent="0">
              <a:buNone/>
            </a:pPr>
            <a:r>
              <a:rPr lang="en-GB" altLang="zh-CN" sz="2000" dirty="0"/>
              <a:t>The CR introduces a new </a:t>
            </a:r>
            <a:r>
              <a:rPr lang="en-GB" altLang="zh-CN" sz="2000" dirty="0" err="1"/>
              <a:t>OpenAPI</a:t>
            </a:r>
            <a:r>
              <a:rPr lang="en-GB" altLang="zh-CN" sz="2000" dirty="0"/>
              <a:t> file of the </a:t>
            </a:r>
            <a:r>
              <a:rPr lang="en-GB" altLang="zh-CN" sz="2000" i="1" dirty="0" err="1">
                <a:solidFill>
                  <a:srgbClr val="0070C0"/>
                </a:solidFill>
              </a:rPr>
              <a:t>Nxx_yyyy</a:t>
            </a:r>
            <a:r>
              <a:rPr lang="en-GB" altLang="zh-CN" sz="2000" i="1" dirty="0">
                <a:solidFill>
                  <a:srgbClr val="0070C0"/>
                </a:solidFill>
              </a:rPr>
              <a:t> </a:t>
            </a:r>
            <a:r>
              <a:rPr lang="en-GB" altLang="zh-CN" sz="2000" dirty="0"/>
              <a:t>API. </a:t>
            </a:r>
          </a:p>
          <a:p>
            <a:pPr marL="457200" lvl="1" indent="0">
              <a:buNone/>
            </a:pPr>
            <a:r>
              <a:rPr lang="en-GB" altLang="zh-CN" sz="2000" dirty="0"/>
              <a:t>Or</a:t>
            </a:r>
            <a:endParaRPr lang="en-US" altLang="zh-CN" sz="2000" dirty="0"/>
          </a:p>
          <a:p>
            <a:pPr marL="457200" lvl="1" indent="0">
              <a:buNone/>
            </a:pPr>
            <a:r>
              <a:rPr lang="en-GB" altLang="zh-CN" sz="2000" dirty="0"/>
              <a:t>The CR introduces backward </a:t>
            </a:r>
            <a:r>
              <a:rPr lang="en-GB" altLang="zh-CN" sz="2000" i="1" dirty="0">
                <a:solidFill>
                  <a:srgbClr val="0070C0"/>
                </a:solidFill>
              </a:rPr>
              <a:t>[compatible/incompatible][feature/correction] </a:t>
            </a:r>
            <a:r>
              <a:rPr lang="en-GB" altLang="zh-CN" sz="2000" dirty="0"/>
              <a:t>to the following APIs:</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GB" altLang="zh-CN" sz="2000" dirty="0"/>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Susana Fernández</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susana.fernandez@ericsson.com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Time plan for CT3#145 </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2nd February 2026 13:00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3rd February 2026 9:00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4th February 2026 16:00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6th February 2026 13:00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9th February 2026 09:00 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13th February 2026 15:30 Local time (estimated time)</a:t>
            </a:r>
          </a:p>
          <a:p>
            <a:pPr>
              <a:spcBef>
                <a:spcPts val="1800"/>
              </a:spcBef>
            </a:pPr>
            <a:r>
              <a:rPr lang="en-US" altLang="zh-CN" sz="1600" b="1" dirty="0">
                <a:latin typeface="Arial" panose="020B0604020202020204" pitchFamily="34" charset="0"/>
                <a:cs typeface="Arial" panose="020B0604020202020204" pitchFamily="34" charset="0"/>
              </a:rPr>
              <a:t>End of the email approval process: </a:t>
            </a:r>
            <a:r>
              <a:rPr lang="en-US" altLang="zh-CN" sz="1600" u="sng" dirty="0">
                <a:latin typeface="Arial" panose="020B0604020202020204" pitchFamily="34" charset="0"/>
                <a:cs typeface="Arial" panose="020B0604020202020204" pitchFamily="34" charset="0"/>
              </a:rPr>
              <a:t>Friday, 20th February 2026 13:00 UTC</a:t>
            </a:r>
          </a:p>
        </p:txBody>
      </p:sp>
    </p:spTree>
    <p:extLst>
      <p:ext uri="{BB962C8B-B14F-4D97-AF65-F5344CB8AC3E}">
        <p14:creationId xmlns:p14="http://schemas.microsoft.com/office/powerpoint/2010/main" val="21606494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CT3#145 meeting       (1/2)</a:t>
            </a:r>
          </a:p>
        </p:txBody>
      </p:sp>
      <p:sp>
        <p:nvSpPr>
          <p:cNvPr id="50" name="Content Placeholder 2">
            <a:extLst>
              <a:ext uri="{FF2B5EF4-FFF2-40B4-BE49-F238E27FC236}">
                <a16:creationId xmlns:a16="http://schemas.microsoft.com/office/drawing/2014/main" id="{8B215120-9330-4C24-86C0-93DB3C460B0D}"/>
              </a:ext>
            </a:extLst>
          </p:cNvPr>
          <p:cNvSpPr>
            <a:spLocks noGrp="1"/>
          </p:cNvSpPr>
          <p:nvPr>
            <p:ph idx="1"/>
          </p:nvPr>
        </p:nvSpPr>
        <p:spPr>
          <a:xfrm>
            <a:off x="-9525" y="1830388"/>
            <a:ext cx="11921383" cy="4662487"/>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600" dirty="0"/>
              <a:t>Refer to the draft agenda as C3-260000.</a:t>
            </a:r>
          </a:p>
          <a:p>
            <a:pPr lvl="1"/>
            <a:r>
              <a:rPr lang="en-US" altLang="zh-CN" sz="1600" dirty="0"/>
              <a:t>Delegates will prepare and submit their contributions considering (see </a:t>
            </a:r>
            <a:r>
              <a:rPr lang="en-US" sz="1600" u="sng" dirty="0">
                <a:hlinkClick r:id="rId4"/>
              </a:rPr>
              <a:t>CP-252252</a:t>
            </a:r>
            <a:r>
              <a:rPr lang="en-US" sz="2000" u="sng" dirty="0"/>
              <a:t>)</a:t>
            </a:r>
            <a:r>
              <a:rPr lang="en-US" altLang="zh-CN" sz="1600" dirty="0"/>
              <a:t>:</a:t>
            </a:r>
          </a:p>
          <a:p>
            <a:pPr lvl="2"/>
            <a:r>
              <a:rPr lang="en-US" altLang="zh-CN" sz="1600" dirty="0"/>
              <a:t>All (pre-)Release 19 contributions will be included in the Agenda.</a:t>
            </a:r>
          </a:p>
          <a:p>
            <a:pPr lvl="2"/>
            <a:r>
              <a:rPr lang="en-US" altLang="zh-CN" sz="1600" dirty="0"/>
              <a:t>Release 19 contributions will have maximum priority.</a:t>
            </a:r>
          </a:p>
          <a:p>
            <a:pPr lvl="2"/>
            <a:r>
              <a:rPr lang="en-US" altLang="zh-CN" sz="1600" dirty="0"/>
              <a:t>SIDs/WIDs, CRs or </a:t>
            </a:r>
            <a:r>
              <a:rPr lang="en-US" altLang="zh-CN" sz="1600" dirty="0" err="1"/>
              <a:t>pCRs</a:t>
            </a:r>
            <a:r>
              <a:rPr lang="en-US" altLang="zh-CN" sz="1600" dirty="0"/>
              <a:t> related to Rel-20 5G-A will be part of the Agenda.</a:t>
            </a:r>
          </a:p>
          <a:p>
            <a:pPr lvl="3"/>
            <a:r>
              <a:rPr lang="en-US" altLang="zh-CN" sz="1400" dirty="0"/>
              <a:t>Rel-20 CRs/</a:t>
            </a:r>
            <a:r>
              <a:rPr lang="en-US" altLang="zh-CN" sz="1400" dirty="0" err="1"/>
              <a:t>pCRs</a:t>
            </a:r>
            <a:r>
              <a:rPr lang="en-US" altLang="zh-CN" sz="1400" dirty="0"/>
              <a:t> can be discussed and ENDORSED. NO actual CRs will be agreed in this meeting.</a:t>
            </a:r>
          </a:p>
          <a:p>
            <a:pPr lvl="3"/>
            <a:r>
              <a:rPr lang="en-US" altLang="zh-CN" sz="1400" dirty="0"/>
              <a:t>All the ENDORSED CRs will be agreed in CT3#146 meeting.</a:t>
            </a:r>
          </a:p>
          <a:p>
            <a:pPr lvl="3"/>
            <a:r>
              <a:rPr lang="en-US" altLang="zh-CN" sz="1400" dirty="0"/>
              <a:t>No Rel-20 TSs will be created in this Plenary cycle.</a:t>
            </a:r>
          </a:p>
          <a:p>
            <a:pPr lvl="2"/>
            <a:r>
              <a:rPr lang="en-US" altLang="zh-CN" sz="1600" dirty="0"/>
              <a:t>Any WID, CR or </a:t>
            </a:r>
            <a:r>
              <a:rPr lang="en-US" altLang="zh-CN" sz="1600" dirty="0" err="1"/>
              <a:t>pCR</a:t>
            </a:r>
            <a:r>
              <a:rPr lang="en-US" altLang="zh-CN" sz="1600" dirty="0"/>
              <a:t> related to Rel-20 6G will NOT be handled.</a:t>
            </a:r>
          </a:p>
          <a:p>
            <a:pPr lvl="2"/>
            <a:r>
              <a:rPr lang="en-US" altLang="zh-CN" sz="1600" dirty="0"/>
              <a:t>DP(s) and SID(s) related to 6G will be treated.</a:t>
            </a:r>
          </a:p>
          <a:p>
            <a:pPr lvl="3"/>
            <a:r>
              <a:rPr lang="en-US" altLang="zh-CN" sz="1400" dirty="0"/>
              <a:t>Delegates are encouraged to have offline discussions and get agreements in advance.</a:t>
            </a:r>
          </a:p>
          <a:p>
            <a:pPr marL="457200" lvl="1" indent="0">
              <a:buNone/>
            </a:pPr>
            <a:endParaRPr lang="en-GB" altLang="zh-CN" sz="2000" dirty="0"/>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CT3#145 meeting       (2/2)</a:t>
            </a:r>
          </a:p>
        </p:txBody>
      </p:sp>
      <p:sp>
        <p:nvSpPr>
          <p:cNvPr id="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82668" y="1946617"/>
            <a:ext cx="11080179" cy="4289425"/>
          </a:xfrm>
        </p:spPr>
        <p:txBody>
          <a:bodyPr/>
          <a:lstStyle/>
          <a:p>
            <a:r>
              <a:rPr lang="en-US" altLang="zh-CN" sz="2000" dirty="0"/>
              <a:t>Maximum number of </a:t>
            </a:r>
            <a:r>
              <a:rPr lang="en-US" altLang="zh-CN" sz="2000" b="1" dirty="0"/>
              <a:t>submitted</a:t>
            </a:r>
            <a:r>
              <a:rPr lang="en-US" altLang="zh-CN" sz="2000" dirty="0"/>
              <a:t> </a:t>
            </a:r>
            <a:r>
              <a:rPr lang="en-US" altLang="zh-CN" sz="2000" dirty="0" err="1"/>
              <a:t>pCR</a:t>
            </a:r>
            <a:r>
              <a:rPr lang="en-US" altLang="zh-CN" sz="2000" dirty="0"/>
              <a:t>(s)/CR(s) (considering mirrors) per company is set to 100. </a:t>
            </a:r>
          </a:p>
          <a:p>
            <a:r>
              <a:rPr lang="en-GB" altLang="zh-CN" sz="2000" dirty="0"/>
              <a:t>For topics that require to be discussed in more than one WG, the related documents should be submitted to the impacted WGs and the Chairs should be informed for organizing possible joint sessions. </a:t>
            </a:r>
          </a:p>
          <a:p>
            <a:r>
              <a:rPr lang="en-US" altLang="zh-CN" sz="2000" dirty="0"/>
              <a:t>Delegates will contact Chair &amp; MCC for any identified issues in the schedule and/or provided DADs.</a:t>
            </a:r>
          </a:p>
          <a:p>
            <a:r>
              <a:rPr lang="en-GB" altLang="zh-CN" sz="2000" dirty="0"/>
              <a:t>MCC will reserve conference bridges using Microsoft Teams and share the associated link(s) to remote participants registered for the CT3#145 meeting.</a:t>
            </a:r>
            <a:r>
              <a:rPr lang="en-US" altLang="zh-CN" sz="2000" dirty="0"/>
              <a:t> </a:t>
            </a:r>
          </a:p>
          <a:p>
            <a:r>
              <a:rPr lang="en-US" altLang="zh-CN" sz="2000" dirty="0"/>
              <a:t>It is assumed delegates have read the submitted contributions and have the comments ready before the meeting.</a:t>
            </a:r>
          </a:p>
          <a:p>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(1/4)</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1268" y="1767600"/>
            <a:ext cx="11664298" cy="4351338"/>
          </a:xfrm>
        </p:spPr>
        <p:txBody>
          <a:bodyPr/>
          <a:lstStyle/>
          <a:p>
            <a:r>
              <a:rPr lang="en-US" altLang="zh-CN" sz="2000" dirty="0"/>
              <a:t>CT3#145 meeting will officially </a:t>
            </a:r>
            <a:r>
              <a:rPr lang="en-US" altLang="zh-CN" sz="2000" b="1" dirty="0"/>
              <a:t>start at 09:00 on Monday 9th February 2026, in Goa, India.</a:t>
            </a:r>
            <a:endParaRPr lang="en-GB" altLang="zh-CN" sz="2000" dirty="0"/>
          </a:p>
          <a:p>
            <a:r>
              <a:rPr lang="en-US" altLang="zh-CN" sz="2000" dirty="0"/>
              <a:t>CT3#145 will be a F2F meeting with </a:t>
            </a:r>
            <a:r>
              <a:rPr lang="en-US" altLang="zh-CN" sz="2000" b="1" dirty="0"/>
              <a:t>two-way remote participation</a:t>
            </a:r>
            <a:endParaRPr lang="en-US" altLang="zh-CN" sz="2000" dirty="0"/>
          </a:p>
          <a:p>
            <a:pPr lvl="1"/>
            <a:r>
              <a:rPr lang="en-US" altLang="zh-CN" sz="2000" dirty="0"/>
              <a:t>The documents being processed in the meeting room will be shared to both F2F and remote participants (via Teams).</a:t>
            </a:r>
          </a:p>
          <a:p>
            <a:pPr lvl="1"/>
            <a:r>
              <a:rPr lang="en-US" altLang="zh-CN" sz="2000" dirty="0"/>
              <a:t>F2F participants should raise their hand to speak and use standing microphone in the meeting room to speak when their turn is given.</a:t>
            </a:r>
          </a:p>
          <a:p>
            <a:pPr lvl="1"/>
            <a:r>
              <a:rPr lang="en-US" altLang="zh-CN" sz="2000" dirty="0"/>
              <a:t>Remote participants may access the meeting using Teams and raise their hands in Teams to ask for the floor. </a:t>
            </a:r>
          </a:p>
          <a:p>
            <a:pPr lvl="1"/>
            <a:r>
              <a:rPr lang="en-US" altLang="zh-CN" sz="2000" dirty="0"/>
              <a:t>Comments from both F2F and remote participants provided in the meeting will be equally considered, with the exceptions:</a:t>
            </a:r>
          </a:p>
          <a:p>
            <a:pPr lvl="2"/>
            <a:r>
              <a:rPr lang="en-GB" altLang="zh-CN" sz="1600" dirty="0"/>
              <a:t>Remote participants will not be able to object to any decision made in the F2F meeting. </a:t>
            </a:r>
          </a:p>
          <a:p>
            <a:pPr lvl="2"/>
            <a:r>
              <a:rPr lang="en-GB" altLang="zh-CN" sz="1600" dirty="0"/>
              <a:t>Remote participants are not allowed to vote.</a:t>
            </a:r>
          </a:p>
          <a:p>
            <a:pPr lvl="1"/>
            <a:r>
              <a:rPr lang="en-GB" altLang="zh-CN" sz="2000" dirty="0"/>
              <a:t>Details for remote access (download only) to the ftp server will be provided by MCC.</a:t>
            </a:r>
          </a:p>
          <a:p>
            <a:pPr lvl="1"/>
            <a:endParaRPr lang="en-GB" altLang="zh-CN" sz="2000" dirty="0"/>
          </a:p>
        </p:txBody>
      </p:sp>
    </p:spTree>
    <p:extLst>
      <p:ext uri="{BB962C8B-B14F-4D97-AF65-F5344CB8AC3E}">
        <p14:creationId xmlns:p14="http://schemas.microsoft.com/office/powerpoint/2010/main" val="21068866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09550" y="1821704"/>
            <a:ext cx="11144250" cy="4351338"/>
          </a:xfrm>
        </p:spPr>
        <p:txBody>
          <a:bodyPr/>
          <a:lstStyle/>
          <a:p>
            <a:pPr marL="360000" indent="-288000"/>
            <a:r>
              <a:rPr lang="en-US" altLang="zh-CN" sz="2000" dirty="0"/>
              <a:t>The time schedule as in C3-260003 will be followed during the meeting.</a:t>
            </a:r>
          </a:p>
          <a:p>
            <a:pPr marL="817200" lvl="1" indent="-288000"/>
            <a:r>
              <a:rPr lang="en-US" altLang="zh-CN" sz="2000" dirty="0"/>
              <a:t>Updated draft versions will be provided daily based on the progress of the meeting.</a:t>
            </a:r>
          </a:p>
          <a:p>
            <a:pPr marL="360000" indent="-288000"/>
            <a:r>
              <a:rPr lang="en-US" altLang="zh-CN" sz="2000" dirty="0"/>
              <a:t>The author may be required to make a quick presentation of the contribution.</a:t>
            </a:r>
          </a:p>
          <a:p>
            <a:pPr marL="360000" indent="-288000"/>
            <a:r>
              <a:rPr lang="en-GB" altLang="zh-CN" sz="2000" dirty="0"/>
              <a:t>Delegates will provide all comments when the document is opened. Offline or late comments will NOT be considered.</a:t>
            </a:r>
          </a:p>
          <a:p>
            <a:pPr marL="360000" indent="-288000"/>
            <a:r>
              <a:rPr lang="en-US" altLang="zh-CN" sz="2000" dirty="0"/>
              <a:t>The revised contributions will be discussed in the assigned slot for revisions. Only documents available in the Inbox will be opened/discussed/concluded.</a:t>
            </a:r>
            <a:endParaRPr lang="en-US" altLang="zh-CN" sz="1600" dirty="0"/>
          </a:p>
          <a:p>
            <a:pPr lvl="1"/>
            <a:r>
              <a:rPr lang="en-GB" altLang="zh-CN" sz="2000" dirty="0"/>
              <a:t>The author will limit the presentation to the changes. </a:t>
            </a:r>
          </a:p>
          <a:p>
            <a:pPr lvl="1"/>
            <a:r>
              <a:rPr lang="en-GB" altLang="zh-CN" sz="2000" dirty="0"/>
              <a:t>Additional comments may be provided in relation to the changes.</a:t>
            </a:r>
          </a:p>
          <a:p>
            <a:pPr marL="457200" lvl="1" indent="0">
              <a:buNone/>
            </a:pPr>
            <a:endParaRPr lang="en-GB" altLang="zh-CN" sz="2000" dirty="0"/>
          </a:p>
          <a:p>
            <a:pPr lvl="1"/>
            <a:endParaRPr lang="en-GB" altLang="zh-CN" sz="1600" dirty="0"/>
          </a:p>
          <a:p>
            <a:pPr lvl="1"/>
            <a:endParaRPr lang="en-GB" altLang="zh-CN" sz="2000" dirty="0"/>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(2/4)</a:t>
            </a:r>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44A7B-2C6D-FE5E-FD22-56F98A9A6620}"/>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E92B8105-8643-77AD-6920-FFAFEC6C8F6B}"/>
              </a:ext>
            </a:extLst>
          </p:cNvPr>
          <p:cNvSpPr>
            <a:spLocks noGrp="1"/>
          </p:cNvSpPr>
          <p:nvPr>
            <p:ph type="title"/>
          </p:nvPr>
        </p:nvSpPr>
        <p:spPr/>
        <p:txBody>
          <a:bodyPr/>
          <a:lstStyle/>
          <a:p>
            <a:r>
              <a:rPr lang="en-GB" altLang="en-US" dirty="0"/>
              <a:t>During the meeting  (3/4)</a:t>
            </a:r>
          </a:p>
        </p:txBody>
      </p:sp>
      <p:sp>
        <p:nvSpPr>
          <p:cNvPr id="7171" name="Content Placeholder 2">
            <a:extLst>
              <a:ext uri="{FF2B5EF4-FFF2-40B4-BE49-F238E27FC236}">
                <a16:creationId xmlns:a16="http://schemas.microsoft.com/office/drawing/2014/main" id="{24953D26-F1B1-7236-97C7-AEA6A29DF5E1}"/>
              </a:ext>
            </a:extLst>
          </p:cNvPr>
          <p:cNvSpPr>
            <a:spLocks noGrp="1"/>
          </p:cNvSpPr>
          <p:nvPr>
            <p:ph idx="1"/>
          </p:nvPr>
        </p:nvSpPr>
        <p:spPr>
          <a:xfrm>
            <a:off x="1" y="1773374"/>
            <a:ext cx="11144250" cy="4351338"/>
          </a:xfrm>
        </p:spPr>
        <p:txBody>
          <a:bodyPr/>
          <a:lstStyle/>
          <a:p>
            <a:pPr marL="360000" indent="-288000"/>
            <a:r>
              <a:rPr lang="en-US" altLang="zh-CN" sz="2000" dirty="0"/>
              <a:t>The Chair will conduct the sessions in the Main room.</a:t>
            </a:r>
          </a:p>
          <a:p>
            <a:pPr marL="360000" indent="-288000"/>
            <a:r>
              <a:rPr lang="en-US" altLang="zh-CN" sz="2000" dirty="0"/>
              <a:t>Breakout sessions conducted by one of the Vice-Chairs will be handled for the progress of the meeting. As part of the Breakout sessions, it is possible to:</a:t>
            </a:r>
          </a:p>
          <a:p>
            <a:pPr marL="817200" lvl="1" indent="-288000"/>
            <a:r>
              <a:rPr lang="en-US" altLang="zh-CN" sz="1800" dirty="0"/>
              <a:t>Agree CRs &amp; </a:t>
            </a:r>
            <a:r>
              <a:rPr lang="en-US" altLang="zh-CN" sz="1800" dirty="0" err="1"/>
              <a:t>pCRs</a:t>
            </a:r>
            <a:r>
              <a:rPr lang="en-US" altLang="zh-CN" sz="1800" dirty="0"/>
              <a:t> and allocate </a:t>
            </a:r>
            <a:r>
              <a:rPr lang="en-US" altLang="zh-CN" sz="1800" dirty="0" err="1"/>
              <a:t>tdoc</a:t>
            </a:r>
            <a:r>
              <a:rPr lang="en-US" altLang="zh-CN" sz="1800" dirty="0"/>
              <a:t> numbers for the revisions.</a:t>
            </a:r>
          </a:p>
          <a:p>
            <a:pPr marL="817200" lvl="1" indent="-288000"/>
            <a:r>
              <a:rPr lang="en-US" altLang="zh-CN" sz="1800" dirty="0"/>
              <a:t>Pre-agree revisions.</a:t>
            </a:r>
          </a:p>
          <a:p>
            <a:pPr marL="817200" lvl="1" indent="-288000"/>
            <a:r>
              <a:rPr lang="en-US" altLang="zh-CN" sz="1800" dirty="0"/>
              <a:t>Discuss and review SIDs/WIDs.</a:t>
            </a:r>
          </a:p>
          <a:p>
            <a:pPr marL="817200" lvl="1" indent="-288000"/>
            <a:r>
              <a:rPr lang="en-US" altLang="zh-CN" sz="1800" dirty="0"/>
              <a:t>Discuss and review Outgoing LS drafts.</a:t>
            </a:r>
          </a:p>
          <a:p>
            <a:pPr marL="817200" lvl="1" indent="-288000"/>
            <a:r>
              <a:rPr lang="en-US" altLang="zh-CN" sz="1800" dirty="0"/>
              <a:t>Discuss and review Working Plans</a:t>
            </a:r>
            <a:endParaRPr lang="en-US" sz="1800" dirty="0"/>
          </a:p>
          <a:p>
            <a:pPr lvl="0"/>
            <a:r>
              <a:rPr lang="en-US" sz="2000" dirty="0"/>
              <a:t>Final agreement of SIDs/WIDs, Outgoing LSs and Working Agreements will always take place in the Main session. </a:t>
            </a:r>
          </a:p>
          <a:p>
            <a:pPr lvl="0"/>
            <a:r>
              <a:rPr lang="en-US" altLang="zh-CN" sz="2000" dirty="0"/>
              <a:t>The Chair </a:t>
            </a:r>
            <a:r>
              <a:rPr lang="en-GB" altLang="zh-CN" sz="2000" dirty="0"/>
              <a:t>will share the updated official DAD on the CT3 reflector at the end of each day, including the outcome of both Main and Breakout sessions.</a:t>
            </a:r>
            <a:endParaRPr lang="en-US" altLang="zh-CN" sz="1600" dirty="0"/>
          </a:p>
          <a:p>
            <a:pPr marL="0" lvl="0" indent="0">
              <a:buNone/>
            </a:pPr>
            <a:endParaRPr lang="en-US" sz="2000" dirty="0"/>
          </a:p>
          <a:p>
            <a:pPr lvl="1"/>
            <a:endParaRPr lang="en-GB" altLang="zh-CN" sz="2000" dirty="0"/>
          </a:p>
          <a:p>
            <a:pPr lvl="1"/>
            <a:endParaRPr lang="en-GB" altLang="zh-CN" sz="1600" dirty="0"/>
          </a:p>
          <a:p>
            <a:pPr lvl="1"/>
            <a:endParaRPr lang="en-GB" altLang="zh-CN" sz="2000" dirty="0"/>
          </a:p>
        </p:txBody>
      </p:sp>
    </p:spTree>
    <p:extLst>
      <p:ext uri="{BB962C8B-B14F-4D97-AF65-F5344CB8AC3E}">
        <p14:creationId xmlns:p14="http://schemas.microsoft.com/office/powerpoint/2010/main" val="311421901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E4658-A231-D780-E459-FC08F19AC5B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24BCF253-CF6D-D1CB-177D-61270900237C}"/>
              </a:ext>
            </a:extLst>
          </p:cNvPr>
          <p:cNvSpPr>
            <a:spLocks noGrp="1"/>
          </p:cNvSpPr>
          <p:nvPr>
            <p:ph type="title"/>
          </p:nvPr>
        </p:nvSpPr>
        <p:spPr/>
        <p:txBody>
          <a:bodyPr/>
          <a:lstStyle/>
          <a:p>
            <a:r>
              <a:rPr lang="en-GB" altLang="en-US" dirty="0"/>
              <a:t>During the meeting	(4/4)</a:t>
            </a:r>
          </a:p>
        </p:txBody>
      </p:sp>
      <p:sp>
        <p:nvSpPr>
          <p:cNvPr id="7171" name="Content Placeholder 2">
            <a:extLst>
              <a:ext uri="{FF2B5EF4-FFF2-40B4-BE49-F238E27FC236}">
                <a16:creationId xmlns:a16="http://schemas.microsoft.com/office/drawing/2014/main" id="{E4E3A134-6B8D-F0B1-3735-273E60D0B79E}"/>
              </a:ext>
            </a:extLst>
          </p:cNvPr>
          <p:cNvSpPr>
            <a:spLocks noGrp="1"/>
          </p:cNvSpPr>
          <p:nvPr>
            <p:ph idx="1"/>
          </p:nvPr>
        </p:nvSpPr>
        <p:spPr>
          <a:xfrm>
            <a:off x="297882" y="1773374"/>
            <a:ext cx="11187665" cy="4351338"/>
          </a:xfrm>
        </p:spPr>
        <p:txBody>
          <a:bodyPr/>
          <a:lstStyle/>
          <a:p>
            <a:pPr marL="360000" indent="-288000"/>
            <a:r>
              <a:rPr lang="en-US" altLang="zh-CN" sz="2000" dirty="0"/>
              <a:t>Delegates can use the Drafts folder on the local ftp server for offline discussions related to preliminary versions.</a:t>
            </a:r>
          </a:p>
          <a:p>
            <a:pPr marL="817200" lvl="1" indent="-288000"/>
            <a:r>
              <a:rPr lang="en-US" altLang="zh-CN" sz="1800" dirty="0"/>
              <a:t>Sub-folders will be created for the Work Items discussed in the meeting.</a:t>
            </a:r>
          </a:p>
          <a:p>
            <a:pPr marL="360000" indent="-288000"/>
            <a:r>
              <a:rPr lang="en-US" altLang="zh-CN" sz="2000" dirty="0"/>
              <a:t>Email discussions can take place for the progress of the discussion, either using the </a:t>
            </a:r>
            <a:r>
              <a:rPr lang="en-US" altLang="zh-CN" sz="2000" b="1" dirty="0"/>
              <a:t>CT3 reflector </a:t>
            </a:r>
            <a:r>
              <a:rPr lang="en-US" altLang="zh-CN" sz="2000" dirty="0"/>
              <a:t>(</a:t>
            </a:r>
            <a:r>
              <a:rPr lang="en-US" altLang="zh-CN" sz="2000" dirty="0">
                <a:hlinkClick r:id="rId2"/>
              </a:rPr>
              <a:t>3GPP_TSG_CT_WG3@LIST.ETSI.ORG</a:t>
            </a:r>
            <a:r>
              <a:rPr lang="en-US" altLang="zh-CN" sz="2000" dirty="0"/>
              <a:t>) or addressing the relevant delegates directly. </a:t>
            </a:r>
          </a:p>
          <a:p>
            <a:pPr marL="817200" lvl="1" indent="-288000"/>
            <a:r>
              <a:rPr lang="en-US" sz="1800" dirty="0"/>
              <a:t>Participants have no obligation to stay updated with email threads.</a:t>
            </a:r>
            <a:endParaRPr lang="en-US" altLang="zh-CN" sz="1800" dirty="0"/>
          </a:p>
          <a:p>
            <a:pPr marL="817200" lvl="1" indent="-288000"/>
            <a:r>
              <a:rPr lang="en-US" altLang="zh-CN" sz="1800" dirty="0"/>
              <a:t>Comments provided by email are not considered part of the official meeting and thus will not be implemented in the DAD.</a:t>
            </a:r>
          </a:p>
          <a:p>
            <a:pPr marL="817200" lvl="1" indent="-288000"/>
            <a:r>
              <a:rPr lang="en-US" altLang="zh-CN" sz="1800" dirty="0"/>
              <a:t>Comments provided by email cannot prevent the agreement of a contribution.</a:t>
            </a:r>
          </a:p>
          <a:p>
            <a:pPr marL="817200" lvl="1" indent="-288000"/>
            <a:r>
              <a:rPr lang="en-US" altLang="zh-CN" sz="1800" dirty="0"/>
              <a:t>Files should not be shared as attachments when using the CT3 reflector.</a:t>
            </a:r>
          </a:p>
          <a:p>
            <a:pPr marL="360000" lvl="0" indent="-288000"/>
            <a:r>
              <a:rPr lang="en-GB" altLang="zh-CN" sz="2000" dirty="0"/>
              <a:t>Late documents should be avoided with the following exceptions:</a:t>
            </a:r>
            <a:endParaRPr lang="en-GB" altLang="zh-CN" sz="1600" dirty="0"/>
          </a:p>
          <a:p>
            <a:pPr lvl="1"/>
            <a:r>
              <a:rPr lang="en-US" altLang="zh-CN" sz="1800" dirty="0"/>
              <a:t>Incoming LS(s) received during the meeting and required reply/outgoing LS(s).</a:t>
            </a:r>
          </a:p>
          <a:p>
            <a:pPr lvl="1"/>
            <a:r>
              <a:rPr lang="en-GB" altLang="zh-CN" sz="1800" dirty="0"/>
              <a:t>Contributions identified and accepted by the WG as part of a discussion handled in the meeting.</a:t>
            </a:r>
          </a:p>
          <a:p>
            <a:pPr lvl="1"/>
            <a:r>
              <a:rPr lang="en-GB" altLang="zh-CN" sz="1800" dirty="0"/>
              <a:t>Outcome of an action addressed during a joint session.</a:t>
            </a:r>
          </a:p>
          <a:p>
            <a:pPr lvl="1"/>
            <a:endParaRPr lang="en-GB" altLang="zh-CN" sz="2000" dirty="0"/>
          </a:p>
        </p:txBody>
      </p:sp>
    </p:spTree>
    <p:extLst>
      <p:ext uri="{BB962C8B-B14F-4D97-AF65-F5344CB8AC3E}">
        <p14:creationId xmlns:p14="http://schemas.microsoft.com/office/powerpoint/2010/main" val="95955094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86171" y="1799848"/>
            <a:ext cx="11219658" cy="4351338"/>
          </a:xfrm>
        </p:spPr>
        <p:txBody>
          <a:bodyPr/>
          <a:lstStyle/>
          <a:p>
            <a:pPr marL="360000" indent="-288000"/>
            <a:r>
              <a:rPr lang="en-GB" altLang="zh-CN" sz="2000" dirty="0" err="1"/>
              <a:t>Tdoc</a:t>
            </a:r>
            <a:r>
              <a:rPr lang="en-GB" altLang="zh-CN" sz="2000" dirty="0"/>
              <a:t> number will be assigned by the Chair (with the help of MCC). </a:t>
            </a:r>
            <a:r>
              <a:rPr lang="en-GB" altLang="zh-CN" sz="2000" dirty="0" err="1"/>
              <a:t>Tdoc</a:t>
            </a:r>
            <a:r>
              <a:rPr lang="en-GB" altLang="zh-CN" sz="2000" dirty="0"/>
              <a:t> number request for new/revised </a:t>
            </a:r>
            <a:r>
              <a:rPr lang="en-GB" altLang="zh-CN" sz="2000" dirty="0" err="1"/>
              <a:t>Tdoc</a:t>
            </a:r>
            <a:r>
              <a:rPr lang="en-GB" altLang="zh-CN" sz="2000" dirty="0"/>
              <a:t> can be done during the meeting or can be asked offline if needed. </a:t>
            </a:r>
          </a:p>
          <a:p>
            <a:pPr marL="360000" indent="-288000"/>
            <a:r>
              <a:rPr lang="en-GB" altLang="zh-CN" sz="2000" dirty="0"/>
              <a:t>The delegate will upload the contribution updated with the received comments in the Inbox before the assigned slot for the revision. MCC will provide credentials to allow access to remote participants.</a:t>
            </a:r>
          </a:p>
          <a:p>
            <a:pPr marL="360000" lvl="0" indent="-288000"/>
            <a:r>
              <a:rPr lang="en-GB" altLang="zh-CN" sz="2000" dirty="0"/>
              <a:t>The </a:t>
            </a:r>
            <a:r>
              <a:rPr lang="en-GB" altLang="zh-CN" sz="2000" dirty="0" err="1"/>
              <a:t>Tdoc</a:t>
            </a:r>
            <a:r>
              <a:rPr lang="en-GB" altLang="zh-CN" sz="2000" dirty="0"/>
              <a:t> numbers, if needed, for CRs/DP on OpenAPI version update, new TSs/TR not under change control, presentation sheets for WIs will be allocated by the MCC before the end of the meeting. Those documents will be handled during the email approval procedure.</a:t>
            </a:r>
          </a:p>
          <a:p>
            <a:pPr marL="360000" lvl="0" indent="-288000"/>
            <a:r>
              <a:rPr lang="en-US" altLang="zh-CN" sz="2000" dirty="0"/>
              <a:t>Please do NOT upload the final </a:t>
            </a:r>
            <a:r>
              <a:rPr lang="en-US" altLang="zh-CN" sz="2000" dirty="0" err="1"/>
              <a:t>Tdoc</a:t>
            </a:r>
            <a:r>
              <a:rPr lang="en-US" altLang="zh-CN" sz="2000" dirty="0"/>
              <a:t>(s) in 3GU, the MCC will do that after the meeting.</a:t>
            </a:r>
            <a:endParaRPr lang="zh-CN" altLang="zh-CN" sz="2000" dirty="0"/>
          </a:p>
          <a:p>
            <a:pPr lvl="1"/>
            <a:r>
              <a:rPr lang="en-GB" altLang="zh-CN" sz="1800" dirty="0"/>
              <a:t>For a revised WID, only rm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t>For a CR, the “rev” field of the cover sheet should be upgraded whenever the </a:t>
            </a:r>
            <a:r>
              <a:rPr lang="en-GB" altLang="zh-CN" sz="1800" dirty="0" err="1"/>
              <a:t>Tdoc</a:t>
            </a:r>
            <a:r>
              <a:rPr lang="en-GB" altLang="zh-CN" sz="1800" dirty="0"/>
              <a:t> number is changed.</a:t>
            </a:r>
            <a:endParaRPr lang="zh-CN" altLang="zh-CN" sz="1800" dirty="0"/>
          </a:p>
          <a:p>
            <a:pPr marL="360000" lvl="0" indent="-288000"/>
            <a:endParaRPr lang="en-US" altLang="zh-CN" sz="2000" dirty="0"/>
          </a:p>
          <a:p>
            <a:pPr lvl="1"/>
            <a:endParaRPr lang="en-GB" altLang="zh-CN" sz="2000" dirty="0">
              <a:highlight>
                <a:srgbClr val="FFFFFF"/>
              </a:highlight>
            </a:endParaRPr>
          </a:p>
          <a:p>
            <a:pPr lvl="1"/>
            <a:endParaRPr lang="zh-CN" altLang="zh-CN" dirty="0">
              <a:highlight>
                <a:srgbClr val="FFFF00"/>
              </a:highlight>
            </a:endParaRPr>
          </a:p>
        </p:txBody>
      </p:sp>
    </p:spTree>
    <p:extLst>
      <p:ext uri="{BB962C8B-B14F-4D97-AF65-F5344CB8AC3E}">
        <p14:creationId xmlns:p14="http://schemas.microsoft.com/office/powerpoint/2010/main" val="206187751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terms/"/>
    <ds:schemaRef ds:uri="http://purl.org/dc/dcmitype/"/>
    <ds:schemaRef ds:uri="http://purl.org/dc/elements/1.1/"/>
    <ds:schemaRef ds:uri="http://schemas.microsoft.com/office/2006/documentManagement/types"/>
    <ds:schemaRef ds:uri="280d8efa-eff2-4910-88d2-79ca146720c4"/>
    <ds:schemaRef ds:uri="http://www.w3.org/XML/1998/namespace"/>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44303</TotalTime>
  <Words>1738</Words>
  <Application>Microsoft Office PowerPoint</Application>
  <PresentationFormat>Widescreen</PresentationFormat>
  <Paragraphs>123</Paragraphs>
  <Slides>16</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Arial </vt:lpstr>
      <vt:lpstr>Calibri</vt:lpstr>
      <vt:lpstr>Calibri Light</vt:lpstr>
      <vt:lpstr>Times New Roman</vt:lpstr>
      <vt:lpstr>Office Theme</vt:lpstr>
      <vt:lpstr>Meeting guidance for 3GPP CT3#145</vt:lpstr>
      <vt:lpstr>Time plan for CT3#145 </vt:lpstr>
      <vt:lpstr>Before the CT3#145 meeting       (1/2)</vt:lpstr>
      <vt:lpstr>Before the CT3#145 meeting       (2/2)</vt:lpstr>
      <vt:lpstr>During the meeting (1/4)</vt:lpstr>
      <vt:lpstr>During the meeting  (2/4)</vt:lpstr>
      <vt:lpstr>During the meeting  (3/4)</vt:lpstr>
      <vt:lpstr>During the meeting (4/4)</vt:lpstr>
      <vt:lpstr>Tdoc reservation &amp; submission</vt:lpstr>
      <vt:lpstr>Email discussions                            </vt:lpstr>
      <vt:lpstr>End of the meeting</vt:lpstr>
      <vt:lpstr>After the meeting</vt:lpstr>
      <vt:lpstr>PowerPoint Presentation</vt:lpstr>
      <vt:lpstr>For Newcomers (and CT3 delegates in general)</vt:lpstr>
      <vt:lpstr>Preparation of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CT3 Chair_v5</cp:lastModifiedBy>
  <cp:revision>2094</cp:revision>
  <dcterms:created xsi:type="dcterms:W3CDTF">2010-02-05T13:52:04Z</dcterms:created>
  <dcterms:modified xsi:type="dcterms:W3CDTF">2026-01-12T15:58:19Z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