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1"/>
  </p:sldMasterIdLst>
  <p:notesMasterIdLst>
    <p:notesMasterId r:id="rId8"/>
  </p:notesMasterIdLst>
  <p:handoutMasterIdLst>
    <p:handoutMasterId r:id="rId9"/>
  </p:handoutMasterIdLst>
  <p:sldIdLst>
    <p:sldId id="341" r:id="rId2"/>
    <p:sldId id="420" r:id="rId3"/>
    <p:sldId id="421" r:id="rId4"/>
    <p:sldId id="422" r:id="rId5"/>
    <p:sldId id="423" r:id="rId6"/>
    <p:sldId id="416" r:id="rId7"/>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7813" autoAdjust="0"/>
  </p:normalViewPr>
  <p:slideViewPr>
    <p:cSldViewPr snapToGrid="0">
      <p:cViewPr>
        <p:scale>
          <a:sx n="59" d="100"/>
          <a:sy n="59" d="100"/>
        </p:scale>
        <p:origin x="-370" y="-18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42169" y="517547"/>
            <a:ext cx="10515600" cy="928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p:cNvSpPr/>
          <p:nvPr userDrawn="1"/>
        </p:nvSpPr>
        <p:spPr>
          <a:xfrm>
            <a:off x="-7938" y="1455738"/>
            <a:ext cx="11483976" cy="134937"/>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2020</a:t>
            </a:r>
          </a:p>
        </p:txBody>
      </p:sp>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a:latin typeface="Calibri" pitchFamily="34" charset="0"/>
            </a:endParaRP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	</a:t>
            </a:r>
          </a:p>
        </p:txBody>
      </p:sp>
      <p:sp>
        <p:nvSpPr>
          <p:cNvPr id="14" name="Text Box 14"/>
          <p:cNvSpPr txBox="1">
            <a:spLocks noChangeArrowheads="1"/>
          </p:cNvSpPr>
          <p:nvPr userDrawn="1"/>
        </p:nvSpPr>
        <p:spPr bwMode="auto">
          <a:xfrm>
            <a:off x="133350" y="36513"/>
            <a:ext cx="359906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itchFamily="34" charset="0"/>
                <a:ea typeface="+mn-ea"/>
                <a:cs typeface="Arial" pitchFamily="34" charset="0"/>
              </a:rPr>
              <a:t>3GPP TSG-CT WG1 Meeting #136</a:t>
            </a:r>
            <a:r>
              <a:rPr lang="hr-HR" altLang="zh-CN" sz="1000" b="1" kern="1200" dirty="0">
                <a:solidFill>
                  <a:schemeClr val="tx1"/>
                </a:solidFill>
                <a:effectLst/>
                <a:latin typeface="Arial" pitchFamily="34" charset="0"/>
                <a:ea typeface="+mn-ea"/>
                <a:cs typeface="Arial" pitchFamily="34" charset="0"/>
              </a:rPr>
              <a:t>-</a:t>
            </a:r>
            <a:r>
              <a:rPr lang="en-GB" altLang="zh-CN" sz="1000" b="1" kern="1200" dirty="0">
                <a:solidFill>
                  <a:schemeClr val="tx1"/>
                </a:solidFill>
                <a:effectLst/>
                <a:latin typeface="Arial" pitchFamily="34" charset="0"/>
                <a:ea typeface="+mn-ea"/>
                <a:cs typeface="Arial" pitchFamily="34" charset="0"/>
              </a:rPr>
              <a:t>e</a:t>
            </a:r>
          </a:p>
          <a:p>
            <a:pPr eaLnBrk="1" hangingPunct="1">
              <a:defRPr/>
            </a:pPr>
            <a:r>
              <a:rPr lang="en-GB" altLang="zh-CN" sz="1000" b="1" kern="1200" dirty="0">
                <a:solidFill>
                  <a:schemeClr val="tx1"/>
                </a:solidFill>
                <a:effectLst/>
                <a:latin typeface="Arial" pitchFamily="34" charset="0"/>
                <a:ea typeface="+mn-ea"/>
                <a:cs typeface="Arial" pitchFamily="34" charset="0"/>
              </a:rPr>
              <a:t>E-Meeting, 12</a:t>
            </a:r>
            <a:r>
              <a:rPr lang="en-GB" altLang="zh-CN" sz="1000" b="1" kern="1200" baseline="30000" dirty="0">
                <a:solidFill>
                  <a:schemeClr val="tx1"/>
                </a:solidFill>
                <a:effectLst/>
                <a:latin typeface="Arial" pitchFamily="34" charset="0"/>
                <a:ea typeface="+mn-ea"/>
                <a:cs typeface="Arial" pitchFamily="34" charset="0"/>
              </a:rPr>
              <a:t>th</a:t>
            </a:r>
            <a:r>
              <a:rPr lang="en-GB" altLang="zh-CN" sz="1000" b="1" kern="1200" dirty="0">
                <a:solidFill>
                  <a:schemeClr val="tx1"/>
                </a:solidFill>
                <a:effectLst/>
                <a:latin typeface="Arial" pitchFamily="34" charset="0"/>
                <a:ea typeface="+mn-ea"/>
                <a:cs typeface="Arial" pitchFamily="34" charset="0"/>
              </a:rPr>
              <a:t> – 20</a:t>
            </a:r>
            <a:r>
              <a:rPr lang="en-GB" altLang="zh-CN" sz="1000" b="1" kern="1200" baseline="30000" dirty="0">
                <a:solidFill>
                  <a:schemeClr val="tx1"/>
                </a:solidFill>
                <a:effectLst/>
                <a:latin typeface="Arial" pitchFamily="34" charset="0"/>
                <a:ea typeface="+mn-ea"/>
                <a:cs typeface="Arial" pitchFamily="34" charset="0"/>
              </a:rPr>
              <a:t>th</a:t>
            </a:r>
            <a:r>
              <a:rPr lang="en-GB" altLang="zh-CN" sz="1000" b="1" kern="1200" dirty="0">
                <a:solidFill>
                  <a:schemeClr val="tx1"/>
                </a:solidFill>
                <a:effectLst/>
                <a:latin typeface="Arial" pitchFamily="34" charset="0"/>
                <a:ea typeface="+mn-ea"/>
                <a:cs typeface="Arial" pitchFamily="34" charset="0"/>
              </a:rPr>
              <a:t> May 2022</a:t>
            </a:r>
            <a:endParaRPr lang="sv-SE" altLang="en-US" sz="1200" b="1" dirty="0">
              <a:latin typeface="Arial "/>
            </a:endParaRP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5"/>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147887" y="1709738"/>
            <a:ext cx="8850079" cy="1559555"/>
          </a:xfrm>
        </p:spPr>
        <p:txBody>
          <a:bodyPr/>
          <a:lstStyle/>
          <a:p>
            <a:pPr eaLnBrk="1" hangingPunct="1"/>
            <a:r>
              <a:rPr lang="en-US" altLang="en-US" sz="4400" dirty="0" err="1"/>
              <a:t>ProSeP</a:t>
            </a:r>
            <a:r>
              <a:rPr lang="en-US" altLang="en-US" sz="4400" dirty="0"/>
              <a:t> V2XP provisioning during registration</a:t>
            </a:r>
            <a:endParaRPr lang="en-GB" altLang="en-US" sz="4400" dirty="0"/>
          </a:p>
        </p:txBody>
      </p:sp>
      <p:sp>
        <p:nvSpPr>
          <p:cNvPr id="3075" name="Text Placeholder 2"/>
          <p:cNvSpPr>
            <a:spLocks noGrp="1"/>
          </p:cNvSpPr>
          <p:nvPr>
            <p:ph type="body" idx="4294967295"/>
          </p:nvPr>
        </p:nvSpPr>
        <p:spPr>
          <a:xfrm>
            <a:off x="2147888" y="4589463"/>
            <a:ext cx="7886700" cy="1500187"/>
          </a:xfrm>
        </p:spPr>
        <p:txBody>
          <a:bodyPr/>
          <a:lstStyle/>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Comparison of proposed solutions</a:t>
            </a:r>
          </a:p>
        </p:txBody>
      </p:sp>
      <p:graphicFrame>
        <p:nvGraphicFramePr>
          <p:cNvPr id="7" name="内容占位符 6"/>
          <p:cNvGraphicFramePr>
            <a:graphicFrameLocks noGrp="1"/>
          </p:cNvGraphicFramePr>
          <p:nvPr>
            <p:ph idx="1"/>
            <p:extLst>
              <p:ext uri="{D42A27DB-BD31-4B8C-83A1-F6EECF244321}">
                <p14:modId xmlns:p14="http://schemas.microsoft.com/office/powerpoint/2010/main" val="898155828"/>
              </p:ext>
            </p:extLst>
          </p:nvPr>
        </p:nvGraphicFramePr>
        <p:xfrm>
          <a:off x="338202" y="2007468"/>
          <a:ext cx="10935222" cy="4170393"/>
        </p:xfrm>
        <a:graphic>
          <a:graphicData uri="http://schemas.openxmlformats.org/drawingml/2006/table">
            <a:tbl>
              <a:tblPr firstRow="1" firstCol="1" bandRow="1">
                <a:tableStyleId>{5C22544A-7EE6-4342-B048-85BDC9FD1C3A}</a:tableStyleId>
              </a:tblPr>
              <a:tblGrid>
                <a:gridCol w="801666">
                  <a:extLst>
                    <a:ext uri="{9D8B030D-6E8A-4147-A177-3AD203B41FA5}">
                      <a16:colId xmlns:a16="http://schemas.microsoft.com/office/drawing/2014/main" xmlns="" val="20000"/>
                    </a:ext>
                  </a:extLst>
                </a:gridCol>
                <a:gridCol w="2961129">
                  <a:extLst>
                    <a:ext uri="{9D8B030D-6E8A-4147-A177-3AD203B41FA5}">
                      <a16:colId xmlns:a16="http://schemas.microsoft.com/office/drawing/2014/main" xmlns="" val="20001"/>
                    </a:ext>
                  </a:extLst>
                </a:gridCol>
                <a:gridCol w="2390809">
                  <a:extLst>
                    <a:ext uri="{9D8B030D-6E8A-4147-A177-3AD203B41FA5}">
                      <a16:colId xmlns:a16="http://schemas.microsoft.com/office/drawing/2014/main" xmlns="" val="20002"/>
                    </a:ext>
                  </a:extLst>
                </a:gridCol>
                <a:gridCol w="2390809">
                  <a:extLst>
                    <a:ext uri="{9D8B030D-6E8A-4147-A177-3AD203B41FA5}">
                      <a16:colId xmlns:a16="http://schemas.microsoft.com/office/drawing/2014/main" xmlns="" val="20003"/>
                    </a:ext>
                  </a:extLst>
                </a:gridCol>
                <a:gridCol w="2390809">
                  <a:extLst>
                    <a:ext uri="{9D8B030D-6E8A-4147-A177-3AD203B41FA5}">
                      <a16:colId xmlns:a16="http://schemas.microsoft.com/office/drawing/2014/main" xmlns="" val="20004"/>
                    </a:ext>
                  </a:extLst>
                </a:gridCol>
              </a:tblGrid>
              <a:tr h="292710">
                <a:tc>
                  <a:txBody>
                    <a:bodyPr/>
                    <a:lstStyle/>
                    <a:p>
                      <a:pPr algn="just">
                        <a:spcAft>
                          <a:spcPts val="0"/>
                        </a:spcAft>
                      </a:pPr>
                      <a:r>
                        <a:rPr lang="en-US" sz="1200" i="1" kern="100" dirty="0">
                          <a:effectLst/>
                          <a:latin typeface="Times New Roman" panose="02020603050405020304" pitchFamily="18" charset="0"/>
                          <a:cs typeface="Times New Roman" panose="02020603050405020304" pitchFamily="18" charset="0"/>
                        </a:rPr>
                        <a:t>Conditions</a:t>
                      </a:r>
                      <a:endParaRPr lang="zh-CN" sz="1200" i="1"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i="1" kern="100">
                          <a:solidFill>
                            <a:srgbClr val="C00000"/>
                          </a:solidFill>
                          <a:effectLst/>
                          <a:latin typeface="Times New Roman" panose="02020603050405020304" pitchFamily="18" charset="0"/>
                          <a:cs typeface="Times New Roman" panose="02020603050405020304" pitchFamily="18" charset="0"/>
                        </a:rPr>
                        <a:t>Alt1(C1-223416 </a:t>
                      </a:r>
                      <a:r>
                        <a:rPr lang="en-US" sz="1200" i="1" kern="100">
                          <a:solidFill>
                            <a:srgbClr val="C00000"/>
                          </a:solidFill>
                          <a:effectLst/>
                          <a:highlight>
                            <a:srgbClr val="00FF00"/>
                          </a:highlight>
                          <a:latin typeface="Times New Roman" panose="02020603050405020304" pitchFamily="18" charset="0"/>
                          <a:cs typeface="Times New Roman" panose="02020603050405020304" pitchFamily="18" charset="0"/>
                        </a:rPr>
                        <a:t>/ 3417)</a:t>
                      </a:r>
                      <a:endParaRPr lang="zh-CN" sz="1200" i="1" kern="100">
                        <a:solidFill>
                          <a:srgbClr val="C00000"/>
                        </a:solidFill>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i="1" kern="100">
                          <a:solidFill>
                            <a:srgbClr val="C00000"/>
                          </a:solidFill>
                          <a:effectLst/>
                          <a:latin typeface="Times New Roman" panose="02020603050405020304" pitchFamily="18" charset="0"/>
                          <a:cs typeface="Times New Roman" panose="02020603050405020304" pitchFamily="18" charset="0"/>
                        </a:rPr>
                        <a:t>Alt2(C1-223476)</a:t>
                      </a:r>
                      <a:endParaRPr lang="zh-CN" sz="1200" i="1" kern="100">
                        <a:solidFill>
                          <a:srgbClr val="C00000"/>
                        </a:solidFill>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i="1" kern="100">
                          <a:solidFill>
                            <a:srgbClr val="C00000"/>
                          </a:solidFill>
                          <a:effectLst/>
                          <a:latin typeface="Times New Roman" panose="02020603050405020304" pitchFamily="18" charset="0"/>
                          <a:cs typeface="Times New Roman" panose="02020603050405020304" pitchFamily="18" charset="0"/>
                        </a:rPr>
                        <a:t>Alt3(C1-223477)</a:t>
                      </a:r>
                      <a:endParaRPr lang="zh-CN" sz="1200" i="1" kern="100">
                        <a:solidFill>
                          <a:srgbClr val="C00000"/>
                        </a:solidFill>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i="1" kern="100" dirty="0">
                          <a:solidFill>
                            <a:srgbClr val="C00000"/>
                          </a:solidFill>
                          <a:effectLst/>
                          <a:latin typeface="Times New Roman" panose="02020603050405020304" pitchFamily="18" charset="0"/>
                          <a:cs typeface="Times New Roman" panose="02020603050405020304" pitchFamily="18" charset="0"/>
                        </a:rPr>
                        <a:t>Alt4(C1-223938 </a:t>
                      </a:r>
                      <a:r>
                        <a:rPr lang="en-US" sz="1200" i="1" kern="100" dirty="0">
                          <a:solidFill>
                            <a:srgbClr val="C00000"/>
                          </a:solidFill>
                          <a:effectLst/>
                          <a:highlight>
                            <a:srgbClr val="00FF00"/>
                          </a:highlight>
                          <a:latin typeface="Times New Roman" panose="02020603050405020304" pitchFamily="18" charset="0"/>
                          <a:cs typeface="Times New Roman" panose="02020603050405020304" pitchFamily="18" charset="0"/>
                        </a:rPr>
                        <a:t>/ 3744</a:t>
                      </a:r>
                      <a:r>
                        <a:rPr lang="en-US" sz="1200" i="1" kern="100" dirty="0">
                          <a:solidFill>
                            <a:srgbClr val="C00000"/>
                          </a:solidFill>
                          <a:effectLst/>
                          <a:latin typeface="Times New Roman" panose="02020603050405020304" pitchFamily="18" charset="0"/>
                          <a:cs typeface="Times New Roman" panose="02020603050405020304" pitchFamily="18" charset="0"/>
                        </a:rPr>
                        <a:t>)</a:t>
                      </a:r>
                      <a:endParaRPr lang="zh-CN" sz="1200" i="1" kern="100" dirty="0">
                        <a:solidFill>
                          <a:srgbClr val="C00000"/>
                        </a:solidFill>
                        <a:effectLst/>
                        <a:latin typeface="Times New Roman" panose="02020603050405020304" pitchFamily="18" charset="0"/>
                        <a:ea typeface="宋体"/>
                        <a:cs typeface="Times New Roman" panose="02020603050405020304" pitchFamily="18" charset="0"/>
                      </a:endParaRPr>
                    </a:p>
                  </a:txBody>
                  <a:tcPr marL="51529" marR="51529" marT="0" marB="0"/>
                </a:tc>
                <a:extLst>
                  <a:ext uri="{0D108BD9-81ED-4DB2-BD59-A6C34878D82A}">
                    <a16:rowId xmlns:a16="http://schemas.microsoft.com/office/drawing/2014/main" xmlns="" val="10000"/>
                  </a:ext>
                </a:extLst>
              </a:tr>
              <a:tr h="443022">
                <a:tc>
                  <a:txBody>
                    <a:bodyPr/>
                    <a:lstStyle/>
                    <a:p>
                      <a:pPr algn="just">
                        <a:spcAft>
                          <a:spcPts val="0"/>
                        </a:spcAft>
                      </a:pPr>
                      <a:r>
                        <a:rPr lang="en-GB" sz="1100" kern="0" dirty="0">
                          <a:effectLst/>
                          <a:latin typeface="Times New Roman" panose="02020603050405020304" pitchFamily="18" charset="0"/>
                          <a:cs typeface="Times New Roman" panose="02020603050405020304" pitchFamily="18" charset="0"/>
                        </a:rPr>
                        <a:t>If A and NOT B </a:t>
                      </a:r>
                      <a:endParaRPr lang="zh-CN" sz="11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GB" sz="1200" kern="0" dirty="0">
                          <a:effectLst/>
                          <a:latin typeface="Times New Roman" panose="02020603050405020304" pitchFamily="18" charset="0"/>
                          <a:cs typeface="Times New Roman" panose="02020603050405020304" pitchFamily="18" charset="0"/>
                        </a:rPr>
                        <a:t>using the </a:t>
                      </a:r>
                      <a:r>
                        <a:rPr lang="en-GB" sz="1200" kern="0" dirty="0">
                          <a:effectLst/>
                          <a:highlight>
                            <a:srgbClr val="00FFFF"/>
                          </a:highlight>
                          <a:latin typeface="Times New Roman" panose="02020603050405020304" pitchFamily="18" charset="0"/>
                          <a:cs typeface="Times New Roman" panose="02020603050405020304" pitchFamily="18" charset="0"/>
                        </a:rPr>
                        <a:t>UE state indication procedure</a:t>
                      </a:r>
                      <a:r>
                        <a:rPr lang="en-GB" sz="1200" kern="0" dirty="0">
                          <a:effectLst/>
                          <a:latin typeface="Times New Roman" panose="02020603050405020304" pitchFamily="18" charset="0"/>
                          <a:cs typeface="Times New Roman" panose="02020603050405020304" pitchFamily="18" charset="0"/>
                        </a:rPr>
                        <a:t>.</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GB" sz="1200" kern="0" dirty="0">
                          <a:effectLst/>
                          <a:latin typeface="Times New Roman" panose="02020603050405020304" pitchFamily="18" charset="0"/>
                          <a:cs typeface="Times New Roman" panose="02020603050405020304" pitchFamily="18" charset="0"/>
                        </a:rPr>
                        <a:t> </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GB" sz="1200" kern="100" dirty="0">
                          <a:effectLst/>
                          <a:latin typeface="Times New Roman" panose="02020603050405020304" pitchFamily="18" charset="0"/>
                          <a:cs typeface="Times New Roman" panose="02020603050405020304" pitchFamily="18" charset="0"/>
                        </a:rPr>
                        <a:t> </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GB" sz="1200" kern="0">
                          <a:effectLst/>
                          <a:latin typeface="Times New Roman" panose="02020603050405020304" pitchFamily="18" charset="0"/>
                          <a:cs typeface="Times New Roman" panose="02020603050405020304" pitchFamily="18" charset="0"/>
                        </a:rPr>
                        <a:t>Same as C1-223416</a:t>
                      </a:r>
                      <a:endParaRPr lang="zh-CN" sz="1200" kern="100">
                        <a:effectLst/>
                        <a:latin typeface="Times New Roman" panose="02020603050405020304" pitchFamily="18" charset="0"/>
                        <a:cs typeface="Times New Roman" panose="02020603050405020304" pitchFamily="18" charset="0"/>
                      </a:endParaRPr>
                    </a:p>
                    <a:p>
                      <a:pPr algn="just">
                        <a:spcAft>
                          <a:spcPts val="0"/>
                        </a:spcAft>
                      </a:pPr>
                      <a:r>
                        <a:rPr lang="en-US" sz="1200" kern="100">
                          <a:effectLst/>
                          <a:latin typeface="Times New Roman" panose="02020603050405020304" pitchFamily="18" charset="0"/>
                          <a:cs typeface="Times New Roman" panose="02020603050405020304" pitchFamily="18" charset="0"/>
                        </a:rPr>
                        <a:t> </a:t>
                      </a:r>
                      <a:endParaRPr lang="zh-CN" sz="1200" kern="10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GB" sz="1200" kern="0" dirty="0">
                          <a:effectLst/>
                          <a:latin typeface="Times New Roman" panose="02020603050405020304" pitchFamily="18" charset="0"/>
                          <a:cs typeface="Times New Roman" panose="02020603050405020304" pitchFamily="18" charset="0"/>
                        </a:rPr>
                        <a:t>using the UE state indication procedure.</a:t>
                      </a:r>
                      <a:endParaRPr lang="zh-CN" sz="1200" kern="100" dirty="0">
                        <a:effectLst/>
                        <a:latin typeface="Times New Roman" panose="02020603050405020304" pitchFamily="18" charset="0"/>
                        <a:cs typeface="Times New Roman" panose="02020603050405020304" pitchFamily="18" charset="0"/>
                      </a:endParaRPr>
                    </a:p>
                  </a:txBody>
                  <a:tcPr marL="51529" marR="51529" marT="0" marB="0"/>
                </a:tc>
                <a:tc>
                  <a:txBody>
                    <a:bodyPr/>
                    <a:lstStyle/>
                    <a:p>
                      <a:pPr algn="just">
                        <a:spcAft>
                          <a:spcPts val="0"/>
                        </a:spcAft>
                      </a:pPr>
                      <a:r>
                        <a:rPr lang="en-GB" sz="1200" kern="0" dirty="0">
                          <a:effectLst/>
                          <a:latin typeface="Times New Roman" panose="02020603050405020304" pitchFamily="18" charset="0"/>
                          <a:cs typeface="Times New Roman" panose="02020603050405020304" pitchFamily="18" charset="0"/>
                        </a:rPr>
                        <a:t>using the existing UE state indication procedure. </a:t>
                      </a:r>
                      <a:endParaRPr lang="zh-CN" sz="1200" kern="100" dirty="0">
                        <a:effectLst/>
                        <a:latin typeface="Times New Roman" panose="02020603050405020304" pitchFamily="18" charset="0"/>
                        <a:cs typeface="Times New Roman" panose="02020603050405020304" pitchFamily="18" charset="0"/>
                      </a:endParaRPr>
                    </a:p>
                  </a:txBody>
                  <a:tcPr marL="51529" marR="51529" marT="0" marB="0"/>
                </a:tc>
                <a:extLst>
                  <a:ext uri="{0D108BD9-81ED-4DB2-BD59-A6C34878D82A}">
                    <a16:rowId xmlns:a16="http://schemas.microsoft.com/office/drawing/2014/main" xmlns="" val="10001"/>
                  </a:ext>
                </a:extLst>
              </a:tr>
              <a:tr h="2048883">
                <a:tc>
                  <a:txBody>
                    <a:bodyPr/>
                    <a:lstStyle/>
                    <a:p>
                      <a:pPr algn="just">
                        <a:spcAft>
                          <a:spcPts val="0"/>
                        </a:spcAft>
                      </a:pPr>
                      <a:r>
                        <a:rPr lang="en-GB" sz="1100" kern="0">
                          <a:effectLst/>
                          <a:latin typeface="Times New Roman" panose="02020603050405020304" pitchFamily="18" charset="0"/>
                          <a:cs typeface="Times New Roman" panose="02020603050405020304" pitchFamily="18" charset="0"/>
                        </a:rPr>
                        <a:t>If NOT A</a:t>
                      </a:r>
                      <a:r>
                        <a:rPr lang="zh-CN" sz="1100" kern="0">
                          <a:effectLst/>
                          <a:latin typeface="Times New Roman" panose="02020603050405020304" pitchFamily="18" charset="0"/>
                          <a:cs typeface="Times New Roman" panose="02020603050405020304" pitchFamily="18" charset="0"/>
                        </a:rPr>
                        <a:t>，</a:t>
                      </a:r>
                      <a:r>
                        <a:rPr lang="en-GB" sz="1100" kern="0">
                          <a:effectLst/>
                          <a:latin typeface="Times New Roman" panose="02020603050405020304" pitchFamily="18" charset="0"/>
                          <a:cs typeface="Times New Roman" panose="02020603050405020304" pitchFamily="18" charset="0"/>
                        </a:rPr>
                        <a:t>and B</a:t>
                      </a:r>
                      <a:endParaRPr lang="zh-CN" sz="1100" kern="10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GB" sz="1200" kern="0" dirty="0">
                          <a:effectLst/>
                          <a:latin typeface="Times New Roman" panose="02020603050405020304" pitchFamily="18" charset="0"/>
                          <a:cs typeface="Times New Roman" panose="02020603050405020304" pitchFamily="18" charset="0"/>
                        </a:rPr>
                        <a:t>the UE shall set the Payload container type IE to "UE policy container" and include the </a:t>
                      </a:r>
                      <a:r>
                        <a:rPr lang="en-GB" sz="1200" kern="0" dirty="0">
                          <a:effectLst/>
                          <a:highlight>
                            <a:srgbClr val="FFFF00"/>
                          </a:highlight>
                          <a:latin typeface="Times New Roman" panose="02020603050405020304" pitchFamily="18" charset="0"/>
                          <a:cs typeface="Times New Roman" panose="02020603050405020304" pitchFamily="18" charset="0"/>
                        </a:rPr>
                        <a:t>UE POLICY PROVISIONING REQUEST message</a:t>
                      </a:r>
                      <a:r>
                        <a:rPr lang="en-GB" sz="1200" kern="0" dirty="0">
                          <a:effectLst/>
                          <a:latin typeface="Times New Roman" panose="02020603050405020304" pitchFamily="18" charset="0"/>
                          <a:cs typeface="Times New Roman" panose="02020603050405020304" pitchFamily="18" charset="0"/>
                        </a:rPr>
                        <a:t> (see 3GPP TS 24.587 [19B]) in the Payload container IE of the REGISTRATION REQUEST message.</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GB" sz="1200" kern="0" dirty="0">
                          <a:effectLst/>
                          <a:latin typeface="Times New Roman" panose="02020603050405020304" pitchFamily="18" charset="0"/>
                          <a:cs typeface="Times New Roman" panose="02020603050405020304" pitchFamily="18" charset="0"/>
                        </a:rPr>
                        <a:t> </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The </a:t>
                      </a:r>
                      <a:r>
                        <a:rPr lang="en-US" sz="1200" kern="100" dirty="0">
                          <a:effectLst/>
                          <a:highlight>
                            <a:srgbClr val="FFFF00"/>
                          </a:highlight>
                          <a:latin typeface="Times New Roman" panose="02020603050405020304" pitchFamily="18" charset="0"/>
                          <a:cs typeface="Times New Roman" panose="02020603050405020304" pitchFamily="18" charset="0"/>
                        </a:rPr>
                        <a:t>UE POLICY PROVISIONING REQUEST</a:t>
                      </a:r>
                      <a:r>
                        <a:rPr lang="en-US" sz="1200" kern="100" dirty="0">
                          <a:effectLst/>
                          <a:latin typeface="Times New Roman" panose="02020603050405020304" pitchFamily="18" charset="0"/>
                          <a:cs typeface="Times New Roman" panose="02020603050405020304" pitchFamily="18" charset="0"/>
                        </a:rPr>
                        <a:t> message is extended to include UE policy </a:t>
                      </a:r>
                      <a:r>
                        <a:rPr lang="en-US" sz="1200" kern="100" dirty="0" err="1">
                          <a:effectLst/>
                          <a:latin typeface="Times New Roman" panose="02020603050405020304" pitchFamily="18" charset="0"/>
                          <a:cs typeface="Times New Roman" panose="02020603050405020304" pitchFamily="18" charset="0"/>
                        </a:rPr>
                        <a:t>classmark</a:t>
                      </a:r>
                      <a:r>
                        <a:rPr lang="en-US" sz="1200" kern="100" dirty="0">
                          <a:effectLst/>
                          <a:latin typeface="Times New Roman" panose="02020603050405020304" pitchFamily="18" charset="0"/>
                          <a:cs typeface="Times New Roman" panose="02020603050405020304" pitchFamily="18" charset="0"/>
                        </a:rPr>
                        <a:t> IE and UE OS Id IE. (C1-223417).</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Using the existing UE POLICY PROVISIONING REQUEST message for </a:t>
                      </a:r>
                      <a:r>
                        <a:rPr lang="en-US" sz="1200" kern="100" dirty="0" err="1">
                          <a:effectLst/>
                          <a:latin typeface="Times New Roman" panose="02020603050405020304" pitchFamily="18" charset="0"/>
                          <a:cs typeface="Times New Roman" panose="02020603050405020304" pitchFamily="18" charset="0"/>
                        </a:rPr>
                        <a:t>ProSeP</a:t>
                      </a:r>
                      <a:r>
                        <a:rPr lang="en-US" sz="1200" kern="100" dirty="0">
                          <a:effectLst/>
                          <a:latin typeface="Times New Roman" panose="02020603050405020304" pitchFamily="18" charset="0"/>
                          <a:cs typeface="Times New Roman" panose="02020603050405020304" pitchFamily="18" charset="0"/>
                        </a:rPr>
                        <a:t> as for V2XP. </a:t>
                      </a:r>
                    </a:p>
                    <a:p>
                      <a:pPr algn="just">
                        <a:spcAft>
                          <a:spcPts val="0"/>
                        </a:spcAft>
                      </a:pP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In addition:</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the AMF shall set V2X (V2XP?) or </a:t>
                      </a:r>
                      <a:r>
                        <a:rPr lang="en-US" sz="1200" kern="100" dirty="0" err="1">
                          <a:effectLst/>
                          <a:latin typeface="Times New Roman" panose="02020603050405020304" pitchFamily="18" charset="0"/>
                          <a:cs typeface="Times New Roman" panose="02020603050405020304" pitchFamily="18" charset="0"/>
                        </a:rPr>
                        <a:t>ProSe</a:t>
                      </a:r>
                      <a:r>
                        <a:rPr lang="en-US" sz="1200" kern="100" dirty="0">
                          <a:effectLst/>
                          <a:latin typeface="Times New Roman" panose="02020603050405020304" pitchFamily="18" charset="0"/>
                          <a:cs typeface="Times New Roman" panose="02020603050405020304" pitchFamily="18" charset="0"/>
                        </a:rPr>
                        <a:t> (</a:t>
                      </a:r>
                      <a:r>
                        <a:rPr lang="en-US" sz="1200" kern="100" dirty="0" err="1">
                          <a:effectLst/>
                          <a:latin typeface="Times New Roman" panose="02020603050405020304" pitchFamily="18" charset="0"/>
                          <a:cs typeface="Times New Roman" panose="02020603050405020304" pitchFamily="18" charset="0"/>
                        </a:rPr>
                        <a:t>ProSeP</a:t>
                      </a:r>
                      <a:r>
                        <a:rPr lang="en-US" sz="1200" kern="100" dirty="0">
                          <a:effectLst/>
                          <a:latin typeface="Times New Roman" panose="02020603050405020304" pitchFamily="18" charset="0"/>
                          <a:cs typeface="Times New Roman" panose="02020603050405020304" pitchFamily="18" charset="0"/>
                        </a:rPr>
                        <a:t>?) bit in the 5GS network feature support IE to the value "1“ if V</a:t>
                      </a:r>
                      <a:r>
                        <a:rPr lang="en-US" altLang="zh-CN" sz="1200" kern="100" dirty="0">
                          <a:effectLst/>
                          <a:latin typeface="Times New Roman" panose="02020603050405020304" pitchFamily="18" charset="0"/>
                          <a:cs typeface="Times New Roman" panose="02020603050405020304" pitchFamily="18" charset="0"/>
                        </a:rPr>
                        <a:t>2X/</a:t>
                      </a:r>
                      <a:r>
                        <a:rPr lang="en-US" altLang="zh-CN" sz="1200" kern="100" dirty="0" err="1">
                          <a:effectLst/>
                          <a:latin typeface="Times New Roman" panose="02020603050405020304" pitchFamily="18" charset="0"/>
                          <a:cs typeface="Times New Roman" panose="02020603050405020304" pitchFamily="18" charset="0"/>
                        </a:rPr>
                        <a:t>ProSe</a:t>
                      </a:r>
                      <a:r>
                        <a:rPr lang="en-US" altLang="zh-CN" sz="1200" kern="100" baseline="0" dirty="0">
                          <a:effectLst/>
                          <a:latin typeface="Times New Roman" panose="02020603050405020304" pitchFamily="18" charset="0"/>
                          <a:cs typeface="Times New Roman" panose="02020603050405020304" pitchFamily="18" charset="0"/>
                        </a:rPr>
                        <a:t> is </a:t>
                      </a:r>
                      <a:r>
                        <a:rPr lang="en-US" sz="1200" kern="100" dirty="0">
                          <a:effectLst/>
                          <a:latin typeface="Times New Roman" panose="02020603050405020304" pitchFamily="18" charset="0"/>
                          <a:cs typeface="Times New Roman" panose="02020603050405020304" pitchFamily="18" charset="0"/>
                        </a:rPr>
                        <a:t>supported by the network.</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100">
                          <a:effectLst/>
                          <a:latin typeface="Times New Roman" panose="02020603050405020304" pitchFamily="18" charset="0"/>
                          <a:cs typeface="Times New Roman" panose="02020603050405020304" pitchFamily="18" charset="0"/>
                        </a:rPr>
                        <a:t>Not described. -- Only include UE POLICY PROVISIONING REQUEST message in UE policy payload container?</a:t>
                      </a:r>
                      <a:endParaRPr lang="zh-CN" sz="1200" kern="10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Not described. -- Only include UE POLICY PROVISIONING REQUEST message in UE policy payload container?</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 </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The UE POLICY PROVISIONING REQUEST message is extended to include UE policy </a:t>
                      </a:r>
                      <a:r>
                        <a:rPr lang="en-US" sz="1200" kern="100" dirty="0" err="1">
                          <a:effectLst/>
                          <a:latin typeface="Times New Roman" panose="02020603050405020304" pitchFamily="18" charset="0"/>
                          <a:cs typeface="Times New Roman" panose="02020603050405020304" pitchFamily="18" charset="0"/>
                        </a:rPr>
                        <a:t>classmark</a:t>
                      </a:r>
                      <a:r>
                        <a:rPr lang="en-US" sz="1200" kern="100" dirty="0">
                          <a:effectLst/>
                          <a:latin typeface="Times New Roman" panose="02020603050405020304" pitchFamily="18" charset="0"/>
                          <a:cs typeface="Times New Roman" panose="02020603050405020304" pitchFamily="18" charset="0"/>
                        </a:rPr>
                        <a:t> IE and UE OS Id IE. (C1-223744, same as C1-223417)</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extLst>
                  <a:ext uri="{0D108BD9-81ED-4DB2-BD59-A6C34878D82A}">
                    <a16:rowId xmlns:a16="http://schemas.microsoft.com/office/drawing/2014/main" xmlns="" val="10002"/>
                  </a:ext>
                </a:extLst>
              </a:tr>
              <a:tr h="882034">
                <a:tc>
                  <a:txBody>
                    <a:bodyPr/>
                    <a:lstStyle/>
                    <a:p>
                      <a:pPr algn="just">
                        <a:spcAft>
                          <a:spcPts val="0"/>
                        </a:spcAft>
                      </a:pPr>
                      <a:r>
                        <a:rPr lang="en-GB" sz="1100" kern="0">
                          <a:effectLst/>
                          <a:latin typeface="Times New Roman" panose="02020603050405020304" pitchFamily="18" charset="0"/>
                          <a:cs typeface="Times New Roman" panose="02020603050405020304" pitchFamily="18" charset="0"/>
                        </a:rPr>
                        <a:t>If A and B</a:t>
                      </a:r>
                      <a:endParaRPr lang="zh-CN" sz="1100" kern="10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GB" sz="1200" kern="0" dirty="0">
                          <a:effectLst/>
                          <a:latin typeface="Times New Roman" panose="02020603050405020304" pitchFamily="18" charset="0"/>
                          <a:cs typeface="Times New Roman" panose="02020603050405020304" pitchFamily="18" charset="0"/>
                        </a:rPr>
                        <a:t>The </a:t>
                      </a:r>
                      <a:r>
                        <a:rPr lang="en-GB" sz="1200" kern="0" dirty="0">
                          <a:effectLst/>
                          <a:highlight>
                            <a:srgbClr val="00FFFF"/>
                          </a:highlight>
                          <a:latin typeface="Times New Roman" panose="02020603050405020304" pitchFamily="18" charset="0"/>
                          <a:cs typeface="Times New Roman" panose="02020603050405020304" pitchFamily="18" charset="0"/>
                        </a:rPr>
                        <a:t>UE STATE INDICATION</a:t>
                      </a:r>
                      <a:r>
                        <a:rPr lang="en-GB" sz="1200" kern="0" dirty="0">
                          <a:effectLst/>
                          <a:latin typeface="Times New Roman" panose="02020603050405020304" pitchFamily="18" charset="0"/>
                          <a:cs typeface="Times New Roman" panose="02020603050405020304" pitchFamily="18" charset="0"/>
                        </a:rPr>
                        <a:t> message is extended to contain</a:t>
                      </a:r>
                      <a:r>
                        <a:rPr lang="en-GB" sz="1200" kern="0" dirty="0">
                          <a:effectLst/>
                          <a:highlight>
                            <a:srgbClr val="FFFF00"/>
                          </a:highlight>
                          <a:latin typeface="Times New Roman" panose="02020603050405020304" pitchFamily="18" charset="0"/>
                          <a:cs typeface="Times New Roman" panose="02020603050405020304" pitchFamily="18" charset="0"/>
                        </a:rPr>
                        <a:t> an Requested UE policies IE</a:t>
                      </a:r>
                      <a:r>
                        <a:rPr lang="en-GB" sz="1200" kern="0" dirty="0">
                          <a:effectLst/>
                          <a:latin typeface="Times New Roman" panose="02020603050405020304" pitchFamily="18" charset="0"/>
                          <a:cs typeface="Times New Roman" panose="02020603050405020304" pitchFamily="18" charset="0"/>
                        </a:rPr>
                        <a:t> which is included when the UE needs to request V2XP, </a:t>
                      </a:r>
                      <a:r>
                        <a:rPr lang="en-GB" sz="1200" kern="0" dirty="0" err="1">
                          <a:effectLst/>
                          <a:latin typeface="Times New Roman" panose="02020603050405020304" pitchFamily="18" charset="0"/>
                          <a:cs typeface="Times New Roman" panose="02020603050405020304" pitchFamily="18" charset="0"/>
                        </a:rPr>
                        <a:t>ProSeP</a:t>
                      </a:r>
                      <a:r>
                        <a:rPr lang="en-GB" sz="1200" kern="0" dirty="0">
                          <a:effectLst/>
                          <a:latin typeface="Times New Roman" panose="02020603050405020304" pitchFamily="18" charset="0"/>
                          <a:cs typeface="Times New Roman" panose="02020603050405020304" pitchFamily="18" charset="0"/>
                        </a:rPr>
                        <a:t> or both.</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Same as </a:t>
                      </a:r>
                      <a:r>
                        <a:rPr lang="en-US" sz="1200" kern="0" dirty="0">
                          <a:effectLst/>
                          <a:latin typeface="Times New Roman" panose="02020603050405020304" pitchFamily="18" charset="0"/>
                          <a:cs typeface="Times New Roman" panose="02020603050405020304" pitchFamily="18" charset="0"/>
                        </a:rPr>
                        <a:t> </a:t>
                      </a:r>
                      <a:r>
                        <a:rPr lang="en-GB" sz="1200" kern="0" dirty="0">
                          <a:effectLst/>
                          <a:latin typeface="Times New Roman" panose="02020603050405020304" pitchFamily="18" charset="0"/>
                          <a:cs typeface="Times New Roman" panose="02020603050405020304" pitchFamily="18" charset="0"/>
                        </a:rPr>
                        <a:t>C1-223416. </a:t>
                      </a:r>
                    </a:p>
                    <a:p>
                      <a:pPr algn="just">
                        <a:spcAft>
                          <a:spcPts val="0"/>
                        </a:spcAft>
                      </a:pPr>
                      <a:r>
                        <a:rPr lang="en-GB" sz="1200" kern="0" dirty="0">
                          <a:effectLst/>
                          <a:latin typeface="Times New Roman" panose="02020603050405020304" pitchFamily="18" charset="0"/>
                          <a:cs typeface="Times New Roman" panose="02020603050405020304" pitchFamily="18" charset="0"/>
                        </a:rPr>
                        <a:t>In addition:</a:t>
                      </a:r>
                      <a:endParaRPr lang="zh-CN" sz="1200" kern="100" dirty="0">
                        <a:effectLst/>
                        <a:latin typeface="Times New Roman" panose="02020603050405020304" pitchFamily="18" charset="0"/>
                        <a:cs typeface="Times New Roman" panose="02020603050405020304" pitchFamily="18" charset="0"/>
                      </a:endParaRPr>
                    </a:p>
                    <a:p>
                      <a:pPr algn="just">
                        <a:spcAft>
                          <a:spcPts val="0"/>
                        </a:spcAft>
                      </a:pPr>
                      <a:r>
                        <a:rPr lang="en-US" sz="1200" kern="100" dirty="0">
                          <a:effectLst/>
                          <a:latin typeface="Times New Roman" panose="02020603050405020304" pitchFamily="18" charset="0"/>
                          <a:cs typeface="Times New Roman" panose="02020603050405020304" pitchFamily="18" charset="0"/>
                        </a:rPr>
                        <a:t>the AMF shall set V2X (V2XP?) or </a:t>
                      </a:r>
                      <a:r>
                        <a:rPr lang="en-US" sz="1200" kern="100" dirty="0" err="1">
                          <a:effectLst/>
                          <a:latin typeface="Times New Roman" panose="02020603050405020304" pitchFamily="18" charset="0"/>
                          <a:cs typeface="Times New Roman" panose="02020603050405020304" pitchFamily="18" charset="0"/>
                        </a:rPr>
                        <a:t>ProSe</a:t>
                      </a:r>
                      <a:r>
                        <a:rPr lang="en-US" sz="1200" kern="100" dirty="0">
                          <a:effectLst/>
                          <a:latin typeface="Times New Roman" panose="02020603050405020304" pitchFamily="18" charset="0"/>
                          <a:cs typeface="Times New Roman" panose="02020603050405020304" pitchFamily="18" charset="0"/>
                        </a:rPr>
                        <a:t> (</a:t>
                      </a:r>
                      <a:r>
                        <a:rPr lang="en-US" sz="1200" kern="100" dirty="0" err="1">
                          <a:effectLst/>
                          <a:latin typeface="Times New Roman" panose="02020603050405020304" pitchFamily="18" charset="0"/>
                          <a:cs typeface="Times New Roman" panose="02020603050405020304" pitchFamily="18" charset="0"/>
                        </a:rPr>
                        <a:t>ProSeP</a:t>
                      </a:r>
                      <a:r>
                        <a:rPr lang="en-US" sz="1200" kern="100" dirty="0">
                          <a:effectLst/>
                          <a:latin typeface="Times New Roman" panose="02020603050405020304" pitchFamily="18" charset="0"/>
                          <a:cs typeface="Times New Roman" panose="02020603050405020304" pitchFamily="18" charset="0"/>
                        </a:rPr>
                        <a:t>?) bit in the 5GS network feature support IE to the value "1".</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100" dirty="0">
                          <a:effectLst/>
                          <a:latin typeface="Times New Roman" panose="02020603050405020304" pitchFamily="18" charset="0"/>
                          <a:cs typeface="Times New Roman" panose="02020603050405020304" pitchFamily="18" charset="0"/>
                        </a:rPr>
                        <a:t>Include both the UE STATE INDICATION message and UE POLICY PROVISIONING REQUEST message in UE policy payload containers.</a:t>
                      </a:r>
                    </a:p>
                    <a:p>
                      <a:pPr marL="0" marR="0" indent="0" algn="just" defTabSz="914400" rtl="0" eaLnBrk="1" fontAlgn="auto" latinLnBrk="0" hangingPunct="1">
                        <a:lnSpc>
                          <a:spcPct val="100000"/>
                        </a:lnSpc>
                        <a:spcBef>
                          <a:spcPts val="0"/>
                        </a:spcBef>
                        <a:spcAft>
                          <a:spcPts val="0"/>
                        </a:spcAft>
                        <a:buClrTx/>
                        <a:buSzTx/>
                        <a:buFontTx/>
                        <a:buNone/>
                        <a:tabLst/>
                        <a:defRPr/>
                      </a:pPr>
                      <a:r>
                        <a:rPr lang="en-GB" altLang="zh-CN" sz="1200" kern="0" dirty="0">
                          <a:effectLst/>
                          <a:latin typeface="Times New Roman" panose="02020603050405020304" pitchFamily="18" charset="0"/>
                          <a:cs typeface="Times New Roman" panose="02020603050405020304" pitchFamily="18" charset="0"/>
                        </a:rPr>
                        <a:t>No change/extension to the UE STATE INDICATION message.</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tc>
                  <a:txBody>
                    <a:bodyPr/>
                    <a:lstStyle/>
                    <a:p>
                      <a:pPr algn="just">
                        <a:spcAft>
                          <a:spcPts val="0"/>
                        </a:spcAft>
                      </a:pPr>
                      <a:r>
                        <a:rPr lang="en-US" sz="1200" kern="0" dirty="0">
                          <a:effectLst/>
                          <a:latin typeface="Times New Roman" panose="02020603050405020304" pitchFamily="18" charset="0"/>
                          <a:cs typeface="Times New Roman" panose="02020603050405020304" pitchFamily="18" charset="0"/>
                        </a:rPr>
                        <a:t>Same as C1-223477.</a:t>
                      </a:r>
                      <a:endParaRPr lang="zh-CN" sz="1200" kern="100" dirty="0">
                        <a:effectLst/>
                        <a:latin typeface="Times New Roman" panose="02020603050405020304" pitchFamily="18" charset="0"/>
                        <a:ea typeface="宋体"/>
                        <a:cs typeface="Times New Roman" panose="02020603050405020304" pitchFamily="18" charset="0"/>
                      </a:endParaRPr>
                    </a:p>
                  </a:txBody>
                  <a:tcPr marL="51529" marR="51529" marT="0" marB="0"/>
                </a:tc>
                <a:extLst>
                  <a:ext uri="{0D108BD9-81ED-4DB2-BD59-A6C34878D82A}">
                    <a16:rowId xmlns:a16="http://schemas.microsoft.com/office/drawing/2014/main" xmlns="" val="10003"/>
                  </a:ext>
                </a:extLst>
              </a:tr>
            </a:tbl>
          </a:graphicData>
        </a:graphic>
      </p:graphicFrame>
      <p:sp>
        <p:nvSpPr>
          <p:cNvPr id="8" name="Rectangle 1"/>
          <p:cNvSpPr>
            <a:spLocks noChangeArrowheads="1"/>
          </p:cNvSpPr>
          <p:nvPr/>
        </p:nvSpPr>
        <p:spPr bwMode="auto">
          <a:xfrm>
            <a:off x="212944" y="1641672"/>
            <a:ext cx="1172853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Condition A: </a:t>
            </a:r>
            <a:r>
              <a:rPr kumimoji="0" lang="en-US" altLang="zh-CN" sz="140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The UE has one or more stored UE policy sections identified by a UPSI;            </a:t>
            </a:r>
            <a:r>
              <a:rPr kumimoji="0" lang="en-US" altLang="zh-CN" sz="14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Condition B: </a:t>
            </a:r>
            <a:r>
              <a:rPr kumimoji="0" lang="en-US" altLang="zh-CN" sz="140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The UE needs to request V2XP, </a:t>
            </a:r>
            <a:r>
              <a:rPr kumimoji="0" lang="en-US" altLang="zh-CN" sz="1400" i="0" u="none" strike="noStrike" cap="none" normalizeH="0" baseline="0" dirty="0" err="1">
                <a:ln>
                  <a:noFill/>
                </a:ln>
                <a:solidFill>
                  <a:schemeClr val="tx1"/>
                </a:solidFill>
                <a:effectLst/>
                <a:latin typeface="Times New Roman" pitchFamily="18" charset="0"/>
                <a:ea typeface="宋体" pitchFamily="2" charset="-122"/>
                <a:cs typeface="Times New Roman" pitchFamily="18" charset="0"/>
              </a:rPr>
              <a:t>ProSeP</a:t>
            </a:r>
            <a:r>
              <a:rPr kumimoji="0" lang="en-US" altLang="zh-CN" sz="1400"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 or both.</a:t>
            </a:r>
            <a:endParaRPr kumimoji="0" lang="en-US" altLang="zh-CN" sz="1400" i="0" u="none" strike="noStrike" cap="none" normalizeH="0" baseline="0" dirty="0">
              <a:ln>
                <a:noFill/>
              </a:ln>
              <a:solidFill>
                <a:schemeClr val="tx1"/>
              </a:solidFill>
              <a:effectLst/>
              <a:ea typeface="宋体" pitchFamily="2" charset="-122"/>
              <a:cs typeface="宋体" pitchFamily="2" charset="-122"/>
            </a:endParaRPr>
          </a:p>
        </p:txBody>
      </p:sp>
    </p:spTree>
    <p:extLst>
      <p:ext uri="{BB962C8B-B14F-4D97-AF65-F5344CB8AC3E}">
        <p14:creationId xmlns:p14="http://schemas.microsoft.com/office/powerpoint/2010/main" val="397498711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Main divergence</a:t>
            </a:r>
            <a:endParaRPr lang="zh-CN" altLang="en-US" dirty="0"/>
          </a:p>
        </p:txBody>
      </p:sp>
      <p:sp>
        <p:nvSpPr>
          <p:cNvPr id="3" name="内容占位符 2"/>
          <p:cNvSpPr>
            <a:spLocks noGrp="1"/>
          </p:cNvSpPr>
          <p:nvPr>
            <p:ph idx="1"/>
          </p:nvPr>
        </p:nvSpPr>
        <p:spPr>
          <a:xfrm>
            <a:off x="413360" y="1825625"/>
            <a:ext cx="11336054" cy="4351338"/>
          </a:xfrm>
        </p:spPr>
        <p:txBody>
          <a:bodyPr/>
          <a:lstStyle/>
          <a:p>
            <a:r>
              <a:rPr lang="en-US" altLang="zh-CN" dirty="0"/>
              <a:t> When both condition A and B are met, whether the request of V2XP/ </a:t>
            </a:r>
            <a:r>
              <a:rPr lang="en-US" altLang="zh-CN" dirty="0" err="1"/>
              <a:t>ProSeP</a:t>
            </a:r>
            <a:r>
              <a:rPr lang="en-US" altLang="zh-CN" dirty="0"/>
              <a:t> is indicated via:</a:t>
            </a:r>
          </a:p>
          <a:p>
            <a:pPr marL="0" indent="0">
              <a:buNone/>
            </a:pPr>
            <a:r>
              <a:rPr lang="en-US" altLang="zh-CN" b="1" dirty="0"/>
              <a:t>Alt-1: </a:t>
            </a:r>
            <a:r>
              <a:rPr lang="en-US" altLang="zh-CN" dirty="0"/>
              <a:t>New IE (Requested UE policies IE) in the UE STATE INDICATION message (C1-223416/3476); or</a:t>
            </a:r>
          </a:p>
          <a:p>
            <a:pPr marL="0" indent="0">
              <a:buNone/>
            </a:pPr>
            <a:r>
              <a:rPr lang="en-US" altLang="zh-CN" b="1" dirty="0"/>
              <a:t>Alt-2: </a:t>
            </a:r>
            <a:r>
              <a:rPr lang="en-US" altLang="zh-CN" dirty="0"/>
              <a:t>UE POLICY PROVISIONING REQUEST message (C1-223477/3938)</a:t>
            </a:r>
          </a:p>
          <a:p>
            <a:pPr marL="0" indent="0">
              <a:buNone/>
            </a:pPr>
            <a:endParaRPr lang="en-US" altLang="zh-CN" dirty="0"/>
          </a:p>
          <a:p>
            <a:pPr marL="0" indent="0">
              <a:buNone/>
            </a:pPr>
            <a:r>
              <a:rPr lang="en-US" altLang="zh-CN" dirty="0"/>
              <a:t>Proposal: Discuss the pros and cons of the above two alternatives and choose one. </a:t>
            </a:r>
            <a:r>
              <a:rPr lang="en-US" altLang="zh-CN" dirty="0" err="1"/>
              <a:t>SoH</a:t>
            </a:r>
            <a:r>
              <a:rPr lang="en-US" altLang="zh-CN" dirty="0"/>
              <a:t> if needed.</a:t>
            </a:r>
          </a:p>
          <a:p>
            <a:pPr marL="0" indent="0">
              <a:buNone/>
            </a:pPr>
            <a:endParaRPr lang="zh-CN" altLang="en-US" dirty="0"/>
          </a:p>
        </p:txBody>
      </p:sp>
    </p:spTree>
    <p:extLst>
      <p:ext uri="{BB962C8B-B14F-4D97-AF65-F5344CB8AC3E}">
        <p14:creationId xmlns:p14="http://schemas.microsoft.com/office/powerpoint/2010/main" val="374460855"/>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Comparison of Alt-1 and Alt-2</a:t>
            </a:r>
            <a:endParaRPr lang="zh-CN" altLang="en-US" dirty="0"/>
          </a:p>
        </p:txBody>
      </p:sp>
      <p:graphicFrame>
        <p:nvGraphicFramePr>
          <p:cNvPr id="4" name="内容占位符 6"/>
          <p:cNvGraphicFramePr>
            <a:graphicFrameLocks/>
          </p:cNvGraphicFramePr>
          <p:nvPr>
            <p:extLst>
              <p:ext uri="{D42A27DB-BD31-4B8C-83A1-F6EECF244321}">
                <p14:modId xmlns:p14="http://schemas.microsoft.com/office/powerpoint/2010/main" val="3738745859"/>
              </p:ext>
            </p:extLst>
          </p:nvPr>
        </p:nvGraphicFramePr>
        <p:xfrm>
          <a:off x="267420" y="1194673"/>
          <a:ext cx="11444416" cy="6583680"/>
        </p:xfrm>
        <a:graphic>
          <a:graphicData uri="http://schemas.openxmlformats.org/drawingml/2006/table">
            <a:tbl>
              <a:tblPr firstRow="1" firstCol="1" bandRow="1">
                <a:tableStyleId>{5C22544A-7EE6-4342-B048-85BDC9FD1C3A}</a:tableStyleId>
              </a:tblPr>
              <a:tblGrid>
                <a:gridCol w="693219">
                  <a:extLst>
                    <a:ext uri="{9D8B030D-6E8A-4147-A177-3AD203B41FA5}">
                      <a16:colId xmlns:a16="http://schemas.microsoft.com/office/drawing/2014/main" xmlns="" val="20000"/>
                    </a:ext>
                  </a:extLst>
                </a:gridCol>
                <a:gridCol w="5003781">
                  <a:extLst>
                    <a:ext uri="{9D8B030D-6E8A-4147-A177-3AD203B41FA5}">
                      <a16:colId xmlns:a16="http://schemas.microsoft.com/office/drawing/2014/main" xmlns="" val="20001"/>
                    </a:ext>
                  </a:extLst>
                </a:gridCol>
                <a:gridCol w="5747416">
                  <a:extLst>
                    <a:ext uri="{9D8B030D-6E8A-4147-A177-3AD203B41FA5}">
                      <a16:colId xmlns:a16="http://schemas.microsoft.com/office/drawing/2014/main" xmlns="" val="20002"/>
                    </a:ext>
                  </a:extLst>
                </a:gridCol>
              </a:tblGrid>
              <a:tr h="176154">
                <a:tc>
                  <a:txBody>
                    <a:bodyPr/>
                    <a:lstStyle/>
                    <a:p>
                      <a:pPr algn="just">
                        <a:spcAft>
                          <a:spcPts val="0"/>
                        </a:spcAft>
                      </a:pPr>
                      <a:endParaRPr lang="zh-CN" sz="1200" i="1" kern="100" dirty="0">
                        <a:effectLst/>
                        <a:latin typeface="Arial" panose="020B0604020202020204" pitchFamily="34" charset="0"/>
                        <a:ea typeface="宋体"/>
                        <a:cs typeface="Arial" panose="020B0604020202020204" pitchFamily="34" charset="0"/>
                      </a:endParaRPr>
                    </a:p>
                  </a:txBody>
                  <a:tcPr marL="51529" marR="51529" marT="0" marB="0"/>
                </a:tc>
                <a:tc>
                  <a:txBody>
                    <a:bodyPr/>
                    <a:lstStyle/>
                    <a:p>
                      <a:pPr algn="just">
                        <a:spcAft>
                          <a:spcPts val="0"/>
                        </a:spcAft>
                      </a:pPr>
                      <a:r>
                        <a:rPr lang="en-US" altLang="zh-CN" sz="1200" i="1" kern="100" dirty="0">
                          <a:solidFill>
                            <a:srgbClr val="C00000"/>
                          </a:solidFill>
                          <a:effectLst/>
                          <a:latin typeface="Arial" panose="020B0604020202020204" pitchFamily="34" charset="0"/>
                          <a:ea typeface="宋体"/>
                          <a:cs typeface="Arial" panose="020B0604020202020204" pitchFamily="34" charset="0"/>
                        </a:rPr>
                        <a:t>Pros</a:t>
                      </a:r>
                      <a:endParaRPr lang="zh-CN" sz="1200" i="1" kern="100" dirty="0">
                        <a:solidFill>
                          <a:srgbClr val="C00000"/>
                        </a:solidFill>
                        <a:effectLst/>
                        <a:latin typeface="Arial" panose="020B0604020202020204" pitchFamily="34" charset="0"/>
                        <a:ea typeface="宋体"/>
                        <a:cs typeface="Arial" panose="020B0604020202020204" pitchFamily="34" charset="0"/>
                      </a:endParaRPr>
                    </a:p>
                  </a:txBody>
                  <a:tcPr marL="51529" marR="51529" marT="0" marB="0"/>
                </a:tc>
                <a:tc>
                  <a:txBody>
                    <a:bodyPr/>
                    <a:lstStyle/>
                    <a:p>
                      <a:pPr algn="just">
                        <a:spcAft>
                          <a:spcPts val="0"/>
                        </a:spcAft>
                      </a:pPr>
                      <a:r>
                        <a:rPr lang="en-US" altLang="zh-CN" sz="1200" i="1" kern="100" dirty="0">
                          <a:solidFill>
                            <a:srgbClr val="C00000"/>
                          </a:solidFill>
                          <a:effectLst/>
                          <a:latin typeface="Arial" panose="020B0604020202020204" pitchFamily="34" charset="0"/>
                          <a:ea typeface="宋体"/>
                          <a:cs typeface="Arial" panose="020B0604020202020204" pitchFamily="34" charset="0"/>
                        </a:rPr>
                        <a:t>Cons</a:t>
                      </a:r>
                      <a:endParaRPr lang="zh-CN" sz="1200" i="1" kern="100" dirty="0">
                        <a:solidFill>
                          <a:srgbClr val="C00000"/>
                        </a:solidFill>
                        <a:effectLst/>
                        <a:latin typeface="Arial" panose="020B0604020202020204" pitchFamily="34" charset="0"/>
                        <a:ea typeface="宋体"/>
                        <a:cs typeface="Arial" panose="020B0604020202020204" pitchFamily="34" charset="0"/>
                      </a:endParaRPr>
                    </a:p>
                  </a:txBody>
                  <a:tcPr marL="51529" marR="51529" marT="0" marB="0"/>
                </a:tc>
                <a:extLst>
                  <a:ext uri="{0D108BD9-81ED-4DB2-BD59-A6C34878D82A}">
                    <a16:rowId xmlns:a16="http://schemas.microsoft.com/office/drawing/2014/main" xmlns="" val="10000"/>
                  </a:ext>
                </a:extLst>
              </a:tr>
              <a:tr h="2466158">
                <a:tc>
                  <a:txBody>
                    <a:bodyPr/>
                    <a:lstStyle/>
                    <a:p>
                      <a:pPr algn="just">
                        <a:spcAft>
                          <a:spcPts val="0"/>
                        </a:spcAft>
                      </a:pPr>
                      <a:r>
                        <a:rPr lang="en-GB" sz="1200" kern="0" dirty="0">
                          <a:effectLst/>
                          <a:latin typeface="Arial" panose="020B0604020202020204" pitchFamily="34" charset="0"/>
                          <a:cs typeface="Arial" panose="020B0604020202020204" pitchFamily="34" charset="0"/>
                        </a:rPr>
                        <a:t>Alt-1</a:t>
                      </a:r>
                      <a:endParaRPr lang="zh-CN" sz="1200" kern="100" dirty="0">
                        <a:effectLst/>
                        <a:latin typeface="Arial" panose="020B0604020202020204" pitchFamily="34" charset="0"/>
                        <a:ea typeface="宋体"/>
                        <a:cs typeface="Arial" panose="020B0604020202020204" pitchFamily="34" charset="0"/>
                      </a:endParaRPr>
                    </a:p>
                  </a:txBody>
                  <a:tcPr marL="51529" marR="51529" marT="0" marB="0"/>
                </a:tc>
                <a:tc>
                  <a:txBody>
                    <a:bodyPr/>
                    <a:lstStyle/>
                    <a:p>
                      <a:pPr algn="just">
                        <a:spcAft>
                          <a:spcPts val="0"/>
                        </a:spcAft>
                      </a:pPr>
                      <a:r>
                        <a:rPr lang="en-US" altLang="zh-CN" sz="1200" kern="100" dirty="0">
                          <a:effectLst/>
                          <a:latin typeface="Arial" panose="020B0604020202020204" pitchFamily="34" charset="0"/>
                          <a:ea typeface="宋体"/>
                          <a:cs typeface="Arial" panose="020B0604020202020204" pitchFamily="34" charset="0"/>
                        </a:rPr>
                        <a:t>1) backward compatible</a:t>
                      </a:r>
                    </a:p>
                    <a:p>
                      <a:pPr algn="just">
                        <a:spcAft>
                          <a:spcPts val="0"/>
                        </a:spcAft>
                      </a:pPr>
                      <a:endParaRPr lang="en-US" altLang="zh-CN" sz="1200" kern="100" dirty="0">
                        <a:effectLst/>
                        <a:latin typeface="Arial" panose="020B0604020202020204" pitchFamily="34" charset="0"/>
                        <a:ea typeface="宋体"/>
                        <a:cs typeface="Arial" panose="020B0604020202020204" pitchFamily="34" charset="0"/>
                      </a:endParaRPr>
                    </a:p>
                    <a:p>
                      <a:pPr algn="just">
                        <a:spcAft>
                          <a:spcPts val="0"/>
                        </a:spcAft>
                      </a:pPr>
                      <a:r>
                        <a:rPr lang="en-US" altLang="zh-CN" sz="1200" kern="100" dirty="0">
                          <a:effectLst/>
                          <a:latin typeface="Arial" panose="020B0604020202020204" pitchFamily="34" charset="0"/>
                          <a:ea typeface="宋体"/>
                          <a:cs typeface="Arial" panose="020B0604020202020204" pitchFamily="34" charset="0"/>
                        </a:rPr>
                        <a:t>2) UE initiates one UPDS transaction during registration. This resulting into </a:t>
                      </a:r>
                      <a:r>
                        <a:rPr lang="en-US" altLang="zh-CN" sz="1200" b="1" u="sng" kern="100" dirty="0">
                          <a:effectLst/>
                          <a:latin typeface="Arial" panose="020B0604020202020204" pitchFamily="34" charset="0"/>
                          <a:ea typeface="宋体"/>
                          <a:cs typeface="Arial" panose="020B0604020202020204" pitchFamily="34" charset="0"/>
                        </a:rPr>
                        <a:t>simple</a:t>
                      </a:r>
                      <a:r>
                        <a:rPr lang="en-US" altLang="zh-CN" sz="1200" kern="100" dirty="0">
                          <a:effectLst/>
                          <a:latin typeface="Arial" panose="020B0604020202020204" pitchFamily="34" charset="0"/>
                          <a:ea typeface="宋体"/>
                          <a:cs typeface="Arial" panose="020B0604020202020204" pitchFamily="34" charset="0"/>
                        </a:rPr>
                        <a:t> PCF handling needed to create one MANAGE UE POLICY COMMAND providing all needed UE policy sections (</a:t>
                      </a:r>
                      <a:r>
                        <a:rPr lang="en-US" altLang="zh-CN" sz="1200" kern="100" dirty="0" err="1">
                          <a:effectLst/>
                          <a:latin typeface="Arial" panose="020B0604020202020204" pitchFamily="34" charset="0"/>
                          <a:ea typeface="宋体"/>
                          <a:cs typeface="Arial" panose="020B0604020202020204" pitchFamily="34" charset="0"/>
                        </a:rPr>
                        <a:t>URSP</a:t>
                      </a:r>
                      <a:r>
                        <a:rPr lang="en-US" altLang="zh-CN" sz="1200" kern="100" dirty="0">
                          <a:effectLst/>
                          <a:latin typeface="Arial" panose="020B0604020202020204" pitchFamily="34" charset="0"/>
                          <a:ea typeface="宋体"/>
                          <a:cs typeface="Arial" panose="020B0604020202020204" pitchFamily="34" charset="0"/>
                        </a:rPr>
                        <a:t>, </a:t>
                      </a:r>
                      <a:r>
                        <a:rPr lang="en-US" altLang="zh-CN" sz="1200" kern="100" dirty="0" err="1">
                          <a:effectLst/>
                          <a:latin typeface="Arial" panose="020B0604020202020204" pitchFamily="34" charset="0"/>
                          <a:ea typeface="宋体"/>
                          <a:cs typeface="Arial" panose="020B0604020202020204" pitchFamily="34" charset="0"/>
                        </a:rPr>
                        <a:t>ANDSP</a:t>
                      </a:r>
                      <a:r>
                        <a:rPr lang="en-US" altLang="zh-CN" sz="1200" kern="100" dirty="0">
                          <a:effectLst/>
                          <a:latin typeface="Arial" panose="020B0604020202020204" pitchFamily="34" charset="0"/>
                          <a:ea typeface="宋体"/>
                          <a:cs typeface="Arial" panose="020B0604020202020204" pitchFamily="34" charset="0"/>
                        </a:rPr>
                        <a:t>, </a:t>
                      </a:r>
                      <a:r>
                        <a:rPr lang="en-US" altLang="zh-CN" sz="1200" kern="100" dirty="0" err="1">
                          <a:effectLst/>
                          <a:latin typeface="Arial" panose="020B0604020202020204" pitchFamily="34" charset="0"/>
                          <a:ea typeface="宋体"/>
                          <a:cs typeface="Arial" panose="020B0604020202020204" pitchFamily="34" charset="0"/>
                        </a:rPr>
                        <a:t>V2XP</a:t>
                      </a:r>
                      <a:r>
                        <a:rPr lang="en-US" altLang="zh-CN" sz="1200" kern="100" dirty="0">
                          <a:effectLst/>
                          <a:latin typeface="Arial" panose="020B0604020202020204" pitchFamily="34" charset="0"/>
                          <a:ea typeface="宋体"/>
                          <a:cs typeface="Arial" panose="020B0604020202020204" pitchFamily="34" charset="0"/>
                        </a:rPr>
                        <a:t>, </a:t>
                      </a:r>
                      <a:r>
                        <a:rPr lang="en-US" altLang="zh-CN" sz="1200" kern="100" dirty="0" err="1">
                          <a:effectLst/>
                          <a:latin typeface="Arial" panose="020B0604020202020204" pitchFamily="34" charset="0"/>
                          <a:ea typeface="宋体"/>
                          <a:cs typeface="Arial" panose="020B0604020202020204" pitchFamily="34" charset="0"/>
                        </a:rPr>
                        <a:t>ProSeP</a:t>
                      </a:r>
                      <a:r>
                        <a:rPr lang="en-US" altLang="zh-CN" sz="1200" kern="100" dirty="0">
                          <a:effectLst/>
                          <a:latin typeface="Arial" panose="020B0604020202020204" pitchFamily="34" charset="0"/>
                          <a:ea typeface="宋体"/>
                          <a:cs typeface="Arial" panose="020B0604020202020204" pitchFamily="34" charset="0"/>
                        </a:rPr>
                        <a:t>, ...) to the UE, as requested in </a:t>
                      </a:r>
                      <a:r>
                        <a:rPr lang="en-US" altLang="zh-CN" sz="1200" kern="100" dirty="0" err="1">
                          <a:effectLst/>
                          <a:latin typeface="Arial" panose="020B0604020202020204" pitchFamily="34" charset="0"/>
                          <a:ea typeface="宋体"/>
                          <a:cs typeface="Arial" panose="020B0604020202020204" pitchFamily="34" charset="0"/>
                        </a:rPr>
                        <a:t>SA2</a:t>
                      </a:r>
                      <a:r>
                        <a:rPr lang="en-US" altLang="zh-CN" sz="1200" kern="100" dirty="0">
                          <a:effectLst/>
                          <a:latin typeface="Arial" panose="020B0604020202020204" pitchFamily="34" charset="0"/>
                          <a:ea typeface="宋体"/>
                          <a:cs typeface="Arial" panose="020B0604020202020204" pitchFamily="34" charset="0"/>
                        </a:rPr>
                        <a:t> LS </a:t>
                      </a:r>
                      <a:r>
                        <a:rPr lang="en-US" altLang="zh-CN" sz="1200" kern="100" dirty="0" err="1">
                          <a:effectLst/>
                          <a:latin typeface="Arial" panose="020B0604020202020204" pitchFamily="34" charset="0"/>
                          <a:ea typeface="宋体"/>
                          <a:cs typeface="Arial" panose="020B0604020202020204" pitchFamily="34" charset="0"/>
                        </a:rPr>
                        <a:t>S2</a:t>
                      </a:r>
                      <a:r>
                        <a:rPr lang="en-US" altLang="zh-CN" sz="1200" kern="100" dirty="0">
                          <a:effectLst/>
                          <a:latin typeface="Arial" panose="020B0604020202020204" pitchFamily="34" charset="0"/>
                          <a:ea typeface="宋体"/>
                          <a:cs typeface="Arial" panose="020B0604020202020204" pitchFamily="34" charset="0"/>
                        </a:rPr>
                        <a:t>-220129 stating “</a:t>
                      </a:r>
                      <a:r>
                        <a:rPr lang="en-GB" sz="1200" i="1" kern="1200" dirty="0">
                          <a:solidFill>
                            <a:schemeClr val="dk1"/>
                          </a:solidFill>
                          <a:effectLst/>
                          <a:latin typeface="Arial" panose="020B0604020202020204" pitchFamily="34" charset="0"/>
                          <a:ea typeface="+mn-ea"/>
                          <a:cs typeface="Arial" panose="020B0604020202020204" pitchFamily="34" charset="0"/>
                        </a:rPr>
                        <a:t>Therefore, there is no expectation that the PCF will generate two separate MANAGE UE POLICY COMMAND messages to the UE.</a:t>
                      </a:r>
                      <a:r>
                        <a:rPr lang="en-US" altLang="zh-CN" sz="1200" kern="100" dirty="0">
                          <a:effectLst/>
                          <a:latin typeface="Arial" panose="020B0604020202020204" pitchFamily="34" charset="0"/>
                          <a:ea typeface="宋体"/>
                          <a:cs typeface="Arial" panose="020B0604020202020204" pitchFamily="34" charset="0"/>
                        </a:rPr>
                        <a:t>”</a:t>
                      </a:r>
                    </a:p>
                    <a:p>
                      <a:pPr algn="just">
                        <a:spcAft>
                          <a:spcPts val="0"/>
                        </a:spcAft>
                      </a:pPr>
                      <a:endParaRPr lang="en-US" altLang="zh-CN" sz="1200" kern="100" dirty="0">
                        <a:effectLst/>
                        <a:latin typeface="Arial" panose="020B0604020202020204" pitchFamily="34" charset="0"/>
                        <a:ea typeface="宋体"/>
                        <a:cs typeface="Arial" panose="020B0604020202020204" pitchFamily="34" charset="0"/>
                      </a:endParaRPr>
                    </a:p>
                    <a:p>
                      <a:pPr algn="just">
                        <a:spcAft>
                          <a:spcPts val="0"/>
                        </a:spcAft>
                      </a:pPr>
                      <a:r>
                        <a:rPr lang="en-US" altLang="zh-CN" sz="1200" kern="100" dirty="0">
                          <a:effectLst/>
                          <a:latin typeface="Arial" panose="020B0604020202020204" pitchFamily="34" charset="0"/>
                          <a:ea typeface="宋体"/>
                          <a:cs typeface="Arial" panose="020B0604020202020204" pitchFamily="34" charset="0"/>
                        </a:rPr>
                        <a:t>3) Aligned with </a:t>
                      </a:r>
                      <a:r>
                        <a:rPr lang="en-US" altLang="zh-CN" sz="1200" kern="100" dirty="0" err="1">
                          <a:effectLst/>
                          <a:latin typeface="Arial" panose="020B0604020202020204" pitchFamily="34" charset="0"/>
                          <a:ea typeface="宋体"/>
                          <a:cs typeface="Arial" panose="020B0604020202020204" pitchFamily="34" charset="0"/>
                        </a:rPr>
                        <a:t>SA2</a:t>
                      </a:r>
                      <a:r>
                        <a:rPr lang="en-US" altLang="zh-CN" sz="1200" kern="100" dirty="0">
                          <a:effectLst/>
                          <a:latin typeface="Arial" panose="020B0604020202020204" pitchFamily="34" charset="0"/>
                          <a:ea typeface="宋体"/>
                          <a:cs typeface="Arial" panose="020B0604020202020204" pitchFamily="34" charset="0"/>
                        </a:rPr>
                        <a:t> LS </a:t>
                      </a:r>
                      <a:r>
                        <a:rPr lang="en-US" altLang="zh-CN" sz="1200" kern="100" dirty="0" err="1">
                          <a:effectLst/>
                          <a:latin typeface="Arial" panose="020B0604020202020204" pitchFamily="34" charset="0"/>
                          <a:ea typeface="宋体"/>
                          <a:cs typeface="Arial" panose="020B0604020202020204" pitchFamily="34" charset="0"/>
                        </a:rPr>
                        <a:t>S2</a:t>
                      </a:r>
                      <a:r>
                        <a:rPr lang="en-US" altLang="zh-CN" sz="1200" kern="100" dirty="0">
                          <a:effectLst/>
                          <a:latin typeface="Arial" panose="020B0604020202020204" pitchFamily="34" charset="0"/>
                          <a:ea typeface="宋体"/>
                          <a:cs typeface="Arial" panose="020B0604020202020204" pitchFamily="34" charset="0"/>
                        </a:rPr>
                        <a:t>-2201294 which states “</a:t>
                      </a:r>
                      <a:r>
                        <a:rPr lang="en-GB" sz="1200" kern="1200" dirty="0">
                          <a:solidFill>
                            <a:schemeClr val="dk1"/>
                          </a:solidFill>
                          <a:effectLst/>
                          <a:latin typeface="Arial" panose="020B0604020202020204" pitchFamily="34" charset="0"/>
                          <a:ea typeface="+mn-ea"/>
                          <a:cs typeface="Arial" panose="020B0604020202020204" pitchFamily="34" charset="0"/>
                        </a:rPr>
                        <a:t>the PCF will determine the policies to be provisioned taking into consideration of the </a:t>
                      </a:r>
                      <a:r>
                        <a:rPr lang="en-GB" sz="1200" b="1" u="sng" kern="1200" dirty="0">
                          <a:solidFill>
                            <a:schemeClr val="dk1"/>
                          </a:solidFill>
                          <a:effectLst/>
                          <a:latin typeface="Arial" panose="020B0604020202020204" pitchFamily="34" charset="0"/>
                          <a:ea typeface="+mn-ea"/>
                          <a:cs typeface="Arial" panose="020B0604020202020204" pitchFamily="34" charset="0"/>
                        </a:rPr>
                        <a:t>indications received within the same UE Policy Container</a:t>
                      </a:r>
                      <a:r>
                        <a:rPr lang="en-GB" sz="1200" kern="1200" dirty="0">
                          <a:solidFill>
                            <a:schemeClr val="dk1"/>
                          </a:solidFill>
                          <a:effectLst/>
                          <a:latin typeface="Arial" panose="020B0604020202020204" pitchFamily="34" charset="0"/>
                          <a:ea typeface="+mn-ea"/>
                          <a:cs typeface="Arial" panose="020B0604020202020204" pitchFamily="34" charset="0"/>
                        </a:rPr>
                        <a:t>.</a:t>
                      </a:r>
                      <a:r>
                        <a:rPr lang="en-US" altLang="zh-CN" sz="1200" kern="100" dirty="0">
                          <a:effectLst/>
                          <a:latin typeface="Arial" panose="020B0604020202020204" pitchFamily="34" charset="0"/>
                          <a:ea typeface="宋体"/>
                          <a:cs typeface="Arial" panose="020B0604020202020204" pitchFamily="34" charset="0"/>
                        </a:rPr>
                        <a:t>”</a:t>
                      </a:r>
                    </a:p>
                    <a:p>
                      <a:pPr algn="just">
                        <a:spcAft>
                          <a:spcPts val="0"/>
                        </a:spcAft>
                      </a:pPr>
                      <a:endParaRPr lang="en-US" altLang="zh-CN" sz="1200" kern="100" dirty="0">
                        <a:effectLst/>
                        <a:latin typeface="Arial" panose="020B0604020202020204" pitchFamily="34" charset="0"/>
                        <a:ea typeface="宋体"/>
                        <a:cs typeface="Arial" panose="020B0604020202020204" pitchFamily="34" charset="0"/>
                      </a:endParaRPr>
                    </a:p>
                    <a:p>
                      <a:pPr algn="just">
                        <a:spcAft>
                          <a:spcPts val="0"/>
                        </a:spcAft>
                      </a:pPr>
                      <a:r>
                        <a:rPr lang="en-US" altLang="zh-CN" sz="1200" kern="100" dirty="0">
                          <a:effectLst/>
                          <a:latin typeface="Arial" panose="020B0604020202020204" pitchFamily="34" charset="0"/>
                          <a:ea typeface="宋体"/>
                          <a:cs typeface="Arial" panose="020B0604020202020204" pitchFamily="34" charset="0"/>
                        </a:rPr>
                        <a:t>4) No AMF impact.</a:t>
                      </a:r>
                      <a:endParaRPr lang="zh-CN" sz="1200" kern="100" dirty="0">
                        <a:effectLst/>
                        <a:latin typeface="Arial" panose="020B0604020202020204" pitchFamily="34" charset="0"/>
                        <a:ea typeface="宋体"/>
                        <a:cs typeface="Arial" panose="020B0604020202020204" pitchFamily="34" charset="0"/>
                      </a:endParaRPr>
                    </a:p>
                  </a:txBody>
                  <a:tcPr marL="51529" marR="51529" marT="0" marB="0"/>
                </a:tc>
                <a:tc>
                  <a:txBody>
                    <a:bodyPr/>
                    <a:lstStyle/>
                    <a:p>
                      <a:pPr algn="just">
                        <a:spcAft>
                          <a:spcPts val="0"/>
                        </a:spcAft>
                      </a:pP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1) Change of the concept of the UE state indication procedure which is mainly for notifying the network for the UPSI supported list, </a:t>
                      </a:r>
                      <a:r>
                        <a:rPr lang="en-US" altLang="zh-CN" sz="1200" kern="100" dirty="0" smtClean="0">
                          <a:solidFill>
                            <a:schemeClr val="accent2">
                              <a:lumMod val="75000"/>
                            </a:schemeClr>
                          </a:solidFill>
                          <a:effectLst/>
                          <a:latin typeface="Arial" panose="020B0604020202020204" pitchFamily="34" charset="0"/>
                          <a:ea typeface="宋体"/>
                          <a:cs typeface="Arial" panose="020B0604020202020204" pitchFamily="34" charset="0"/>
                        </a:rPr>
                        <a:t>ANDSP </a:t>
                      </a: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support and OS ID support. </a:t>
                      </a:r>
                      <a:endParaRPr lang="zh-CN" sz="1200" kern="100" dirty="0">
                        <a:solidFill>
                          <a:schemeClr val="accent2">
                            <a:lumMod val="75000"/>
                          </a:schemeClr>
                        </a:solidFill>
                        <a:effectLst/>
                        <a:latin typeface="Arial" panose="020B0604020202020204" pitchFamily="34" charset="0"/>
                        <a:ea typeface="宋体"/>
                        <a:cs typeface="Arial" panose="020B0604020202020204" pitchFamily="34" charset="0"/>
                      </a:endParaRPr>
                    </a:p>
                  </a:txBody>
                  <a:tcPr marL="51529" marR="51529" marT="0" marB="0"/>
                </a:tc>
                <a:extLst>
                  <a:ext uri="{0D108BD9-81ED-4DB2-BD59-A6C34878D82A}">
                    <a16:rowId xmlns:a16="http://schemas.microsoft.com/office/drawing/2014/main" xmlns="" val="10001"/>
                  </a:ext>
                </a:extLst>
              </a:tr>
              <a:tr h="3346929">
                <a:tc>
                  <a:txBody>
                    <a:bodyPr/>
                    <a:lstStyle/>
                    <a:p>
                      <a:pPr algn="just">
                        <a:spcAft>
                          <a:spcPts val="0"/>
                        </a:spcAft>
                      </a:pPr>
                      <a:r>
                        <a:rPr lang="en-US" sz="1200" kern="0" dirty="0">
                          <a:effectLst/>
                          <a:latin typeface="Arial" panose="020B0604020202020204" pitchFamily="34" charset="0"/>
                          <a:cs typeface="Arial" panose="020B0604020202020204" pitchFamily="34" charset="0"/>
                        </a:rPr>
                        <a:t>Alt-2</a:t>
                      </a:r>
                      <a:endParaRPr lang="zh-CN" sz="1200" kern="100" dirty="0">
                        <a:effectLst/>
                        <a:latin typeface="Arial" panose="020B0604020202020204" pitchFamily="34" charset="0"/>
                        <a:ea typeface="宋体"/>
                        <a:cs typeface="Arial" panose="020B0604020202020204" pitchFamily="34" charset="0"/>
                      </a:endParaRPr>
                    </a:p>
                  </a:txBody>
                  <a:tcPr marL="51529" marR="51529" marT="0" marB="0"/>
                </a:tc>
                <a:tc>
                  <a:txBody>
                    <a:bodyPr/>
                    <a:lstStyle/>
                    <a:p>
                      <a:pPr algn="just">
                        <a:spcAft>
                          <a:spcPts val="0"/>
                        </a:spcAft>
                      </a:pP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1) No AMF impact since the AMF procedure has been defined in subclause 5.4.5.2.3 since rel-15, </a:t>
                      </a:r>
                    </a:p>
                    <a:p>
                      <a:pPr algn="just">
                        <a:spcAft>
                          <a:spcPts val="0"/>
                        </a:spcAft>
                      </a:pPr>
                      <a:endPar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endParaRPr>
                    </a:p>
                    <a:p>
                      <a:pPr algn="just">
                        <a:spcAft>
                          <a:spcPts val="0"/>
                        </a:spcAft>
                      </a:pP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2) I </a:t>
                      </a:r>
                      <a:r>
                        <a:rPr lang="en-US" altLang="zh-CN" sz="1200" kern="100" dirty="0" smtClean="0">
                          <a:solidFill>
                            <a:schemeClr val="accent2">
                              <a:lumMod val="75000"/>
                            </a:schemeClr>
                          </a:solidFill>
                          <a:effectLst/>
                          <a:latin typeface="Arial" panose="020B0604020202020204" pitchFamily="34" charset="0"/>
                          <a:ea typeface="宋体"/>
                          <a:cs typeface="Arial" panose="020B0604020202020204" pitchFamily="34" charset="0"/>
                        </a:rPr>
                        <a:t>(Roozbeh)</a:t>
                      </a:r>
                      <a:r>
                        <a:rPr lang="en-US" altLang="zh-CN" sz="1200" kern="100" baseline="0" dirty="0" smtClean="0">
                          <a:solidFill>
                            <a:schemeClr val="accent2">
                              <a:lumMod val="75000"/>
                            </a:schemeClr>
                          </a:solidFill>
                          <a:effectLst/>
                          <a:latin typeface="Arial" panose="020B0604020202020204" pitchFamily="34" charset="0"/>
                          <a:ea typeface="宋体"/>
                          <a:cs typeface="Arial" panose="020B0604020202020204" pitchFamily="34" charset="0"/>
                        </a:rPr>
                        <a:t> </a:t>
                      </a:r>
                      <a:r>
                        <a:rPr lang="en-US" altLang="zh-CN" sz="1200" kern="100" dirty="0" smtClean="0">
                          <a:solidFill>
                            <a:schemeClr val="accent2">
                              <a:lumMod val="75000"/>
                            </a:schemeClr>
                          </a:solidFill>
                          <a:effectLst/>
                          <a:latin typeface="Arial" panose="020B0604020202020204" pitchFamily="34" charset="0"/>
                          <a:ea typeface="宋体"/>
                          <a:cs typeface="Arial" panose="020B0604020202020204" pitchFamily="34" charset="0"/>
                        </a:rPr>
                        <a:t>do </a:t>
                      </a: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not agree with bullet 2 of Ivo as the con (see yellow highlight) with the following reasoning: </a:t>
                      </a:r>
                    </a:p>
                    <a:p>
                      <a:pPr algn="just">
                        <a:spcAft>
                          <a:spcPts val="0"/>
                        </a:spcAft>
                      </a:pP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The AMF should know how to treat multi payloads which is to treat the request from the UE as 1) current identified UE state indication procedure and 2) current identified UE policy request procedure. Therefore the PCF receives two different request from the same UE, which it shall treat. Note that multi requests to the PCF should not be an issue, since it receives many requests which </a:t>
                      </a:r>
                      <a:r>
                        <a:rPr lang="en-US" altLang="zh-CN" sz="1200" kern="100" dirty="0" smtClean="0">
                          <a:solidFill>
                            <a:schemeClr val="accent2">
                              <a:lumMod val="75000"/>
                            </a:schemeClr>
                          </a:solidFill>
                          <a:effectLst/>
                          <a:latin typeface="Arial" panose="020B0604020202020204" pitchFamily="34" charset="0"/>
                          <a:ea typeface="宋体"/>
                          <a:cs typeface="Arial" panose="020B0604020202020204" pitchFamily="34" charset="0"/>
                        </a:rPr>
                        <a:t>it </a:t>
                      </a:r>
                      <a:r>
                        <a:rPr lang="en-US" altLang="zh-CN" sz="1200" kern="100" dirty="0">
                          <a:solidFill>
                            <a:schemeClr val="accent2">
                              <a:lumMod val="75000"/>
                            </a:schemeClr>
                          </a:solidFill>
                          <a:effectLst/>
                          <a:latin typeface="Arial" panose="020B0604020202020204" pitchFamily="34" charset="0"/>
                          <a:ea typeface="宋体"/>
                          <a:cs typeface="Arial" panose="020B0604020202020204" pitchFamily="34" charset="0"/>
                        </a:rPr>
                        <a:t>should treat.</a:t>
                      </a:r>
                    </a:p>
                    <a:p>
                      <a:pPr algn="just">
                        <a:spcAft>
                          <a:spcPts val="0"/>
                        </a:spcAft>
                      </a:pPr>
                      <a:endParaRPr lang="en-US" altLang="zh-CN" sz="1200" kern="100" dirty="0">
                        <a:effectLst/>
                        <a:latin typeface="Arial" panose="020B0604020202020204" pitchFamily="34" charset="0"/>
                        <a:ea typeface="宋体"/>
                        <a:cs typeface="Arial" panose="020B0604020202020204" pitchFamily="34" charset="0"/>
                      </a:endParaRPr>
                    </a:p>
                  </a:txBody>
                  <a:tcPr marL="51529" marR="51529" marT="0" marB="0"/>
                </a:tc>
                <a:tc>
                  <a:txBody>
                    <a:bodyPr/>
                    <a:lstStyle/>
                    <a:p>
                      <a:pPr marL="342900" indent="-342900" algn="just">
                        <a:spcAft>
                          <a:spcPts val="0"/>
                        </a:spcAft>
                        <a:buAutoNum type="arabicPeriod"/>
                      </a:pPr>
                      <a:r>
                        <a:rPr lang="en-US" altLang="zh-CN" sz="1200" kern="100" dirty="0">
                          <a:effectLst/>
                          <a:latin typeface="Arial" panose="020B0604020202020204" pitchFamily="34" charset="0"/>
                          <a:ea typeface="宋体"/>
                          <a:cs typeface="Arial" panose="020B0604020202020204" pitchFamily="34" charset="0"/>
                        </a:rPr>
                        <a:t>Need</a:t>
                      </a:r>
                      <a:r>
                        <a:rPr lang="en-US" altLang="zh-CN" sz="1200" kern="100" baseline="0" dirty="0">
                          <a:effectLst/>
                          <a:latin typeface="Arial" panose="020B0604020202020204" pitchFamily="34" charset="0"/>
                          <a:ea typeface="宋体"/>
                          <a:cs typeface="Arial" panose="020B0604020202020204" pitchFamily="34" charset="0"/>
                        </a:rPr>
                        <a:t> to fix the back-compatibility issue, i.e. how the legacy network decode the multiple payload containers. –T</a:t>
                      </a:r>
                      <a:r>
                        <a:rPr lang="en-US" altLang="zh-CN" sz="1200" kern="100" baseline="0" dirty="0">
                          <a:effectLst/>
                          <a:latin typeface="Arial" panose="020B0604020202020204" pitchFamily="34" charset="0"/>
                          <a:ea typeface="+mn-ea"/>
                          <a:cs typeface="Arial" panose="020B0604020202020204" pitchFamily="34" charset="0"/>
                        </a:rPr>
                        <a:t>he UE STATE INDICATION message can be defined as the first payload? </a:t>
                      </a:r>
                      <a:r>
                        <a:rPr lang="en-US" altLang="zh-CN" sz="1200" kern="100" baseline="0" dirty="0">
                          <a:solidFill>
                            <a:schemeClr val="accent2">
                              <a:lumMod val="75000"/>
                            </a:schemeClr>
                          </a:solidFill>
                          <a:effectLst/>
                          <a:latin typeface="Arial" panose="020B0604020202020204" pitchFamily="34" charset="0"/>
                          <a:ea typeface="+mn-ea"/>
                          <a:cs typeface="Arial" panose="020B0604020202020204" pitchFamily="34" charset="0"/>
                        </a:rPr>
                        <a:t>[RA] Backward compatibility issue due to use of other type than “UE policy container type” or new structure for Payload container IE</a:t>
                      </a: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endParaRPr lang="en-US" altLang="zh-CN" sz="1200" kern="100" dirty="0">
                        <a:effectLst/>
                        <a:latin typeface="Arial" panose="020B0604020202020204" pitchFamily="34" charset="0"/>
                        <a:ea typeface="宋体"/>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r>
                        <a:rPr lang="en-US" altLang="zh-CN" sz="1200" kern="100" dirty="0">
                          <a:effectLst/>
                          <a:highlight>
                            <a:srgbClr val="FFFF00"/>
                          </a:highlight>
                          <a:latin typeface="Arial" panose="020B0604020202020204" pitchFamily="34" charset="0"/>
                          <a:ea typeface="宋体"/>
                          <a:cs typeface="Arial" panose="020B0604020202020204" pitchFamily="34" charset="0"/>
                        </a:rPr>
                        <a:t>UE initiates one </a:t>
                      </a:r>
                      <a:r>
                        <a:rPr lang="en-US" altLang="zh-CN" sz="1200" b="1" u="sng" kern="100" dirty="0">
                          <a:effectLst/>
                          <a:highlight>
                            <a:srgbClr val="FFFF00"/>
                          </a:highlight>
                          <a:latin typeface="Arial" panose="020B0604020202020204" pitchFamily="34" charset="0"/>
                          <a:ea typeface="宋体"/>
                          <a:cs typeface="Arial" panose="020B0604020202020204" pitchFamily="34" charset="0"/>
                        </a:rPr>
                        <a:t>or two </a:t>
                      </a:r>
                      <a:r>
                        <a:rPr lang="en-US" altLang="zh-CN" sz="1200" kern="100" dirty="0">
                          <a:effectLst/>
                          <a:highlight>
                            <a:srgbClr val="FFFF00"/>
                          </a:highlight>
                          <a:latin typeface="Arial" panose="020B0604020202020204" pitchFamily="34" charset="0"/>
                          <a:ea typeface="宋体"/>
                          <a:cs typeface="Arial" panose="020B0604020202020204" pitchFamily="34" charset="0"/>
                        </a:rPr>
                        <a:t>UPDS transactions during registration. This resulting into </a:t>
                      </a:r>
                      <a:r>
                        <a:rPr lang="en-US" altLang="zh-CN" sz="1200" b="1" u="sng" kern="100" dirty="0">
                          <a:effectLst/>
                          <a:highlight>
                            <a:srgbClr val="FFFF00"/>
                          </a:highlight>
                          <a:latin typeface="Arial" panose="020B0604020202020204" pitchFamily="34" charset="0"/>
                          <a:ea typeface="宋体"/>
                          <a:cs typeface="Arial" panose="020B0604020202020204" pitchFamily="34" charset="0"/>
                        </a:rPr>
                        <a:t>more complex</a:t>
                      </a:r>
                      <a:r>
                        <a:rPr lang="en-US" altLang="zh-CN" sz="1200" kern="100" dirty="0">
                          <a:effectLst/>
                          <a:highlight>
                            <a:srgbClr val="FFFF00"/>
                          </a:highlight>
                          <a:latin typeface="Arial" panose="020B0604020202020204" pitchFamily="34" charset="0"/>
                          <a:ea typeface="宋体"/>
                          <a:cs typeface="Arial" panose="020B0604020202020204" pitchFamily="34" charset="0"/>
                        </a:rPr>
                        <a:t> PCF handling needed to create one MANAGE UE POLICY COMMAND providing all needed UE policy sections (URSP, ANDSP, V2XP, </a:t>
                      </a:r>
                      <a:r>
                        <a:rPr lang="en-US" altLang="zh-CN" sz="1200" kern="100" dirty="0" err="1">
                          <a:effectLst/>
                          <a:highlight>
                            <a:srgbClr val="FFFF00"/>
                          </a:highlight>
                          <a:latin typeface="Arial" panose="020B0604020202020204" pitchFamily="34" charset="0"/>
                          <a:ea typeface="宋体"/>
                          <a:cs typeface="Arial" panose="020B0604020202020204" pitchFamily="34" charset="0"/>
                        </a:rPr>
                        <a:t>ProSeP</a:t>
                      </a:r>
                      <a:r>
                        <a:rPr lang="en-US" altLang="zh-CN" sz="1200" kern="100" dirty="0">
                          <a:effectLst/>
                          <a:highlight>
                            <a:srgbClr val="FFFF00"/>
                          </a:highlight>
                          <a:latin typeface="Arial" panose="020B0604020202020204" pitchFamily="34" charset="0"/>
                          <a:ea typeface="宋体"/>
                          <a:cs typeface="Arial" panose="020B0604020202020204" pitchFamily="34" charset="0"/>
                        </a:rPr>
                        <a:t>, ...) to the UE, as requested in SA2 LS S2-220129 stating “</a:t>
                      </a:r>
                      <a:r>
                        <a:rPr lang="en-GB" sz="1200" i="1" kern="1200" dirty="0">
                          <a:solidFill>
                            <a:schemeClr val="dk1"/>
                          </a:solidFill>
                          <a:effectLst/>
                          <a:highlight>
                            <a:srgbClr val="FFFF00"/>
                          </a:highlight>
                          <a:latin typeface="Arial" panose="020B0604020202020204" pitchFamily="34" charset="0"/>
                          <a:ea typeface="+mn-ea"/>
                          <a:cs typeface="Arial" panose="020B0604020202020204" pitchFamily="34" charset="0"/>
                        </a:rPr>
                        <a:t>Therefore, there is no expectation that the PCF will generate two separate MANAGE UE POLICY COMMAND messages to the UE.</a:t>
                      </a:r>
                      <a:r>
                        <a:rPr lang="en-US" altLang="zh-CN" sz="1200" kern="100" dirty="0">
                          <a:effectLst/>
                          <a:highlight>
                            <a:srgbClr val="FFFF00"/>
                          </a:highlight>
                          <a:latin typeface="Arial" panose="020B0604020202020204" pitchFamily="34" charset="0"/>
                          <a:ea typeface="宋体"/>
                          <a:cs typeface="Arial" panose="020B0604020202020204" pitchFamily="34" charset="0"/>
                        </a:rPr>
                        <a:t>”</a:t>
                      </a: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endParaRPr lang="en-US" altLang="zh-CN" sz="1200" kern="100" dirty="0">
                        <a:effectLst/>
                        <a:latin typeface="Arial" panose="020B0604020202020204" pitchFamily="34" charset="0"/>
                        <a:ea typeface="宋体"/>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r>
                        <a:rPr lang="en-US" altLang="zh-CN" sz="1200" kern="100" baseline="0" dirty="0">
                          <a:effectLst/>
                          <a:latin typeface="Arial" panose="020B0604020202020204" pitchFamily="34" charset="0"/>
                          <a:ea typeface="+mn-ea"/>
                          <a:cs typeface="Arial" panose="020B0604020202020204" pitchFamily="34" charset="0"/>
                        </a:rPr>
                        <a:t>Not aligned </a:t>
                      </a:r>
                      <a:r>
                        <a:rPr lang="en-US" altLang="zh-CN" sz="1200" kern="100" dirty="0">
                          <a:effectLst/>
                          <a:latin typeface="Arial" panose="020B0604020202020204" pitchFamily="34" charset="0"/>
                          <a:ea typeface="宋体"/>
                          <a:cs typeface="Arial" panose="020B0604020202020204" pitchFamily="34" charset="0"/>
                        </a:rPr>
                        <a:t>with </a:t>
                      </a:r>
                      <a:r>
                        <a:rPr lang="en-US" altLang="zh-CN" sz="1200" kern="100" dirty="0" err="1">
                          <a:effectLst/>
                          <a:latin typeface="Arial" panose="020B0604020202020204" pitchFamily="34" charset="0"/>
                          <a:ea typeface="宋体"/>
                          <a:cs typeface="Arial" panose="020B0604020202020204" pitchFamily="34" charset="0"/>
                        </a:rPr>
                        <a:t>SA2</a:t>
                      </a:r>
                      <a:r>
                        <a:rPr lang="en-US" altLang="zh-CN" sz="1200" kern="100" dirty="0">
                          <a:effectLst/>
                          <a:latin typeface="Arial" panose="020B0604020202020204" pitchFamily="34" charset="0"/>
                          <a:ea typeface="宋体"/>
                          <a:cs typeface="Arial" panose="020B0604020202020204" pitchFamily="34" charset="0"/>
                        </a:rPr>
                        <a:t> LS </a:t>
                      </a:r>
                      <a:r>
                        <a:rPr lang="en-US" altLang="zh-CN" sz="1200" kern="100" dirty="0" err="1">
                          <a:effectLst/>
                          <a:latin typeface="Arial" panose="020B0604020202020204" pitchFamily="34" charset="0"/>
                          <a:ea typeface="宋体"/>
                          <a:cs typeface="Arial" panose="020B0604020202020204" pitchFamily="34" charset="0"/>
                        </a:rPr>
                        <a:t>S2</a:t>
                      </a:r>
                      <a:r>
                        <a:rPr lang="en-US" altLang="zh-CN" sz="1200" kern="100" dirty="0">
                          <a:effectLst/>
                          <a:latin typeface="Arial" panose="020B0604020202020204" pitchFamily="34" charset="0"/>
                          <a:ea typeface="宋体"/>
                          <a:cs typeface="Arial" panose="020B0604020202020204" pitchFamily="34" charset="0"/>
                        </a:rPr>
                        <a:t>-2201294 which states “</a:t>
                      </a:r>
                      <a:r>
                        <a:rPr lang="en-GB" sz="1200" kern="1200" dirty="0">
                          <a:solidFill>
                            <a:schemeClr val="dk1"/>
                          </a:solidFill>
                          <a:effectLst/>
                          <a:latin typeface="Arial" panose="020B0604020202020204" pitchFamily="34" charset="0"/>
                          <a:ea typeface="+mn-ea"/>
                          <a:cs typeface="Arial" panose="020B0604020202020204" pitchFamily="34" charset="0"/>
                        </a:rPr>
                        <a:t>the PCF will determine the policies to be provisioned taking into consideration of the indications received within the </a:t>
                      </a:r>
                      <a:r>
                        <a:rPr lang="en-GB" sz="1200" b="1" u="sng" kern="1200" dirty="0">
                          <a:solidFill>
                            <a:schemeClr val="dk1"/>
                          </a:solidFill>
                          <a:effectLst/>
                          <a:latin typeface="Arial" panose="020B0604020202020204" pitchFamily="34" charset="0"/>
                          <a:ea typeface="+mn-ea"/>
                          <a:cs typeface="Arial" panose="020B0604020202020204" pitchFamily="34" charset="0"/>
                        </a:rPr>
                        <a:t>same </a:t>
                      </a:r>
                      <a:r>
                        <a:rPr lang="en-GB" sz="1200" kern="1200" dirty="0">
                          <a:solidFill>
                            <a:schemeClr val="dk1"/>
                          </a:solidFill>
                          <a:effectLst/>
                          <a:latin typeface="Arial" panose="020B0604020202020204" pitchFamily="34" charset="0"/>
                          <a:ea typeface="+mn-ea"/>
                          <a:cs typeface="Arial" panose="020B0604020202020204" pitchFamily="34" charset="0"/>
                        </a:rPr>
                        <a:t>UE Policy Container.</a:t>
                      </a:r>
                      <a:r>
                        <a:rPr lang="en-US" altLang="zh-CN" sz="1200" kern="100" dirty="0">
                          <a:effectLst/>
                          <a:latin typeface="Arial" panose="020B0604020202020204" pitchFamily="34" charset="0"/>
                          <a:ea typeface="宋体"/>
                          <a:cs typeface="Arial" panose="020B0604020202020204" pitchFamily="34" charset="0"/>
                        </a:rPr>
                        <a:t>”</a:t>
                      </a:r>
                    </a:p>
                    <a:p>
                      <a:pPr marL="342900" marR="0" lvl="0" indent="-342900" algn="just" defTabSz="914400" rtl="0" eaLnBrk="1" fontAlgn="auto" latinLnBrk="0" hangingPunct="1">
                        <a:lnSpc>
                          <a:spcPct val="100000"/>
                        </a:lnSpc>
                        <a:spcBef>
                          <a:spcPts val="0"/>
                        </a:spcBef>
                        <a:spcAft>
                          <a:spcPts val="0"/>
                        </a:spcAft>
                        <a:buClrTx/>
                        <a:buSzTx/>
                        <a:buFontTx/>
                        <a:buAutoNum type="arabicPeriod"/>
                        <a:tabLst/>
                        <a:defRPr/>
                      </a:pPr>
                      <a:endParaRPr lang="en-US" altLang="zh-CN" sz="1200" kern="100" dirty="0">
                        <a:effectLst/>
                        <a:latin typeface="Arial" panose="020B0604020202020204" pitchFamily="34" charset="0"/>
                        <a:ea typeface="宋体"/>
                        <a:cs typeface="Arial" panose="020B0604020202020204" pitchFamily="34" charset="0"/>
                      </a:endParaRPr>
                    </a:p>
                    <a:p>
                      <a:pPr marL="342900" indent="-342900" algn="just">
                        <a:spcAft>
                          <a:spcPts val="0"/>
                        </a:spcAft>
                        <a:buAutoNum type="arabicPeriod"/>
                      </a:pPr>
                      <a:r>
                        <a:rPr lang="en-US" altLang="zh-CN" sz="1200" kern="100" baseline="0" dirty="0">
                          <a:effectLst/>
                          <a:latin typeface="Arial" panose="020B0604020202020204" pitchFamily="34" charset="0"/>
                          <a:ea typeface="+mn-ea"/>
                          <a:cs typeface="Arial" panose="020B0604020202020204" pitchFamily="34" charset="0"/>
                        </a:rPr>
                        <a:t>If Additional payload container IE is introduced in REGISTRATION REQUEST as in draft-revision-of-</a:t>
                      </a:r>
                      <a:r>
                        <a:rPr lang="en-US" altLang="zh-CN" sz="1200" kern="100" baseline="0" dirty="0" err="1">
                          <a:effectLst/>
                          <a:latin typeface="Arial" panose="020B0604020202020204" pitchFamily="34" charset="0"/>
                          <a:ea typeface="+mn-ea"/>
                          <a:cs typeface="Arial" panose="020B0604020202020204" pitchFamily="34" charset="0"/>
                        </a:rPr>
                        <a:t>C1</a:t>
                      </a:r>
                      <a:r>
                        <a:rPr lang="en-US" altLang="zh-CN" sz="1200" kern="100" baseline="0" dirty="0">
                          <a:effectLst/>
                          <a:latin typeface="Arial" panose="020B0604020202020204" pitchFamily="34" charset="0"/>
                          <a:ea typeface="+mn-ea"/>
                          <a:cs typeface="Arial" panose="020B0604020202020204" pitchFamily="34" charset="0"/>
                        </a:rPr>
                        <a:t>-223938-</a:t>
                      </a:r>
                      <a:r>
                        <a:rPr lang="en-US" altLang="zh-CN" sz="1200" kern="100" baseline="0" dirty="0" err="1">
                          <a:effectLst/>
                          <a:latin typeface="Arial" panose="020B0604020202020204" pitchFamily="34" charset="0"/>
                          <a:ea typeface="+mn-ea"/>
                          <a:cs typeface="Arial" panose="020B0604020202020204" pitchFamily="34" charset="0"/>
                        </a:rPr>
                        <a:t>v1</a:t>
                      </a:r>
                      <a:r>
                        <a:rPr lang="en-US" altLang="zh-CN" sz="1200" kern="100" baseline="0" dirty="0">
                          <a:effectLst/>
                          <a:latin typeface="Arial" panose="020B0604020202020204" pitchFamily="34" charset="0"/>
                          <a:ea typeface="+mn-ea"/>
                          <a:cs typeface="Arial" panose="020B0604020202020204" pitchFamily="34" charset="0"/>
                        </a:rPr>
                        <a:t>, this creates a new AMF impact, new impact on AMF-PCF </a:t>
                      </a:r>
                      <a:r>
                        <a:rPr lang="en-US" altLang="zh-CN" sz="1200" kern="100" baseline="0" dirty="0" err="1">
                          <a:effectLst/>
                          <a:latin typeface="Arial" panose="020B0604020202020204" pitchFamily="34" charset="0"/>
                          <a:ea typeface="+mn-ea"/>
                          <a:cs typeface="Arial" panose="020B0604020202020204" pitchFamily="34" charset="0"/>
                        </a:rPr>
                        <a:t>signalling</a:t>
                      </a:r>
                      <a:r>
                        <a:rPr lang="en-US" altLang="zh-CN" sz="1200" kern="100" baseline="0" dirty="0">
                          <a:effectLst/>
                          <a:latin typeface="Arial" panose="020B0604020202020204" pitchFamily="34" charset="0"/>
                          <a:ea typeface="+mn-ea"/>
                          <a:cs typeface="Arial" panose="020B0604020202020204" pitchFamily="34" charset="0"/>
                        </a:rPr>
                        <a:t>.</a:t>
                      </a:r>
                      <a:endParaRPr lang="en-US" altLang="zh-CN" sz="1200" kern="100" baseline="0" dirty="0">
                        <a:effectLst/>
                        <a:latin typeface="Arial" panose="020B0604020202020204" pitchFamily="34" charset="0"/>
                        <a:ea typeface="宋体"/>
                        <a:cs typeface="Arial" panose="020B0604020202020204" pitchFamily="34" charset="0"/>
                      </a:endParaRPr>
                    </a:p>
                    <a:p>
                      <a:pPr algn="just">
                        <a:spcAft>
                          <a:spcPts val="0"/>
                        </a:spcAft>
                      </a:pPr>
                      <a:endParaRPr lang="zh-CN" sz="1200" kern="100" dirty="0">
                        <a:effectLst/>
                        <a:latin typeface="Arial" panose="020B0604020202020204" pitchFamily="34" charset="0"/>
                        <a:ea typeface="宋体"/>
                        <a:cs typeface="Arial" panose="020B0604020202020204" pitchFamily="34" charset="0"/>
                      </a:endParaRPr>
                    </a:p>
                  </a:txBody>
                  <a:tcPr marL="51529" marR="51529" marT="0" marB="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36193614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Other proposals</a:t>
            </a:r>
            <a:endParaRPr lang="zh-CN" altLang="en-US" dirty="0"/>
          </a:p>
        </p:txBody>
      </p:sp>
      <p:sp>
        <p:nvSpPr>
          <p:cNvPr id="3" name="内容占位符 2"/>
          <p:cNvSpPr>
            <a:spLocks noGrp="1"/>
          </p:cNvSpPr>
          <p:nvPr>
            <p:ph idx="1"/>
          </p:nvPr>
        </p:nvSpPr>
        <p:spPr>
          <a:solidFill>
            <a:schemeClr val="bg1"/>
          </a:solidFill>
        </p:spPr>
        <p:txBody>
          <a:bodyPr/>
          <a:lstStyle/>
          <a:p>
            <a:r>
              <a:rPr lang="en-US" altLang="zh-CN" kern="100" dirty="0">
                <a:latin typeface="Times New Roman" panose="02020603050405020304" pitchFamily="18" charset="0"/>
                <a:cs typeface="Times New Roman" panose="02020603050405020304" pitchFamily="18" charset="0"/>
              </a:rPr>
              <a:t>Agree the following as it seems a consensus:</a:t>
            </a:r>
          </a:p>
          <a:p>
            <a:pPr marL="0" indent="0">
              <a:buNone/>
            </a:pPr>
            <a:r>
              <a:rPr lang="en-US" altLang="zh-CN" kern="100" dirty="0">
                <a:latin typeface="Times New Roman" panose="02020603050405020304" pitchFamily="18" charset="0"/>
                <a:cs typeface="Times New Roman" panose="02020603050405020304" pitchFamily="18" charset="0"/>
              </a:rPr>
              <a:t>When the UE only needs to request V2XP, </a:t>
            </a:r>
            <a:r>
              <a:rPr lang="en-US" altLang="zh-CN" kern="100" dirty="0" err="1">
                <a:latin typeface="Times New Roman" panose="02020603050405020304" pitchFamily="18" charset="0"/>
                <a:cs typeface="Times New Roman" panose="02020603050405020304" pitchFamily="18" charset="0"/>
              </a:rPr>
              <a:t>ProSeP</a:t>
            </a:r>
            <a:r>
              <a:rPr lang="en-US" altLang="zh-CN" kern="100" dirty="0">
                <a:latin typeface="Times New Roman" panose="02020603050405020304" pitchFamily="18" charset="0"/>
                <a:cs typeface="Times New Roman" panose="02020603050405020304" pitchFamily="18" charset="0"/>
              </a:rPr>
              <a:t> or both, the </a:t>
            </a:r>
            <a:r>
              <a:rPr lang="en-US" altLang="zh-CN" kern="100" dirty="0">
                <a:highlight>
                  <a:srgbClr val="FFFF00"/>
                </a:highlight>
                <a:latin typeface="Times New Roman" panose="02020603050405020304" pitchFamily="18" charset="0"/>
                <a:cs typeface="Times New Roman" panose="02020603050405020304" pitchFamily="18" charset="0"/>
              </a:rPr>
              <a:t>UE POLICY PROVISIONING REQUEST</a:t>
            </a:r>
            <a:r>
              <a:rPr lang="en-US" altLang="zh-CN" kern="100" dirty="0">
                <a:latin typeface="Times New Roman" panose="02020603050405020304" pitchFamily="18" charset="0"/>
                <a:cs typeface="Times New Roman" panose="02020603050405020304" pitchFamily="18" charset="0"/>
              </a:rPr>
              <a:t> message is used with the extension of including UE policy </a:t>
            </a:r>
            <a:r>
              <a:rPr lang="en-US" altLang="zh-CN" kern="100" dirty="0" err="1">
                <a:latin typeface="Times New Roman" panose="02020603050405020304" pitchFamily="18" charset="0"/>
                <a:cs typeface="Times New Roman" panose="02020603050405020304" pitchFamily="18" charset="0"/>
              </a:rPr>
              <a:t>classmark</a:t>
            </a:r>
            <a:r>
              <a:rPr lang="en-US" altLang="zh-CN" kern="100" dirty="0">
                <a:latin typeface="Times New Roman" panose="02020603050405020304" pitchFamily="18" charset="0"/>
                <a:cs typeface="Times New Roman" panose="02020603050405020304" pitchFamily="18" charset="0"/>
              </a:rPr>
              <a:t> IE and UE OS Id IE. (C1-223417, C1-223744).</a:t>
            </a:r>
          </a:p>
          <a:p>
            <a:r>
              <a:rPr lang="en-US" altLang="zh-CN" kern="100" dirty="0">
                <a:latin typeface="Times New Roman" panose="02020603050405020304" pitchFamily="18" charset="0"/>
                <a:cs typeface="Times New Roman" panose="02020603050405020304" pitchFamily="18" charset="0"/>
              </a:rPr>
              <a:t> Not include the following in R17 since many companies raised concerns in the email discussion:</a:t>
            </a:r>
          </a:p>
          <a:p>
            <a:pPr marL="0" indent="0">
              <a:buNone/>
            </a:pPr>
            <a:r>
              <a:rPr lang="en-US" altLang="zh-CN" kern="100" dirty="0">
                <a:latin typeface="Times New Roman" panose="02020603050405020304" pitchFamily="18" charset="0"/>
                <a:cs typeface="Times New Roman" panose="02020603050405020304" pitchFamily="18" charset="0"/>
              </a:rPr>
              <a:t>the AMF shall set V2X (/V2XP) or </a:t>
            </a:r>
            <a:r>
              <a:rPr lang="en-US" altLang="zh-CN" kern="100" dirty="0" err="1">
                <a:latin typeface="Times New Roman" panose="02020603050405020304" pitchFamily="18" charset="0"/>
                <a:cs typeface="Times New Roman" panose="02020603050405020304" pitchFamily="18" charset="0"/>
              </a:rPr>
              <a:t>ProSe</a:t>
            </a:r>
            <a:r>
              <a:rPr lang="en-US" altLang="zh-CN" kern="100" dirty="0">
                <a:latin typeface="Times New Roman" panose="02020603050405020304" pitchFamily="18" charset="0"/>
                <a:cs typeface="Times New Roman" panose="02020603050405020304" pitchFamily="18" charset="0"/>
              </a:rPr>
              <a:t> (/</a:t>
            </a:r>
            <a:r>
              <a:rPr lang="en-US" altLang="zh-CN" kern="100" dirty="0" err="1">
                <a:latin typeface="Times New Roman" panose="02020603050405020304" pitchFamily="18" charset="0"/>
                <a:cs typeface="Times New Roman" panose="02020603050405020304" pitchFamily="18" charset="0"/>
              </a:rPr>
              <a:t>ProSeP</a:t>
            </a:r>
            <a:r>
              <a:rPr lang="en-US" altLang="zh-CN" kern="100" dirty="0">
                <a:latin typeface="Times New Roman" panose="02020603050405020304" pitchFamily="18" charset="0"/>
                <a:cs typeface="Times New Roman" panose="02020603050405020304" pitchFamily="18" charset="0"/>
              </a:rPr>
              <a:t>) bit in the 5GS network feature support IE to the value "1" if V2X/</a:t>
            </a:r>
            <a:r>
              <a:rPr lang="en-US" altLang="zh-CN" kern="100" dirty="0" err="1">
                <a:latin typeface="Times New Roman" panose="02020603050405020304" pitchFamily="18" charset="0"/>
                <a:cs typeface="Times New Roman" panose="02020603050405020304" pitchFamily="18" charset="0"/>
              </a:rPr>
              <a:t>ProSe</a:t>
            </a:r>
            <a:r>
              <a:rPr lang="en-US" altLang="zh-CN" kern="100" dirty="0">
                <a:latin typeface="Times New Roman" panose="02020603050405020304" pitchFamily="18" charset="0"/>
                <a:cs typeface="Times New Roman" panose="02020603050405020304" pitchFamily="18" charset="0"/>
              </a:rPr>
              <a:t> is supported by the network.</a:t>
            </a:r>
            <a:endParaRPr lang="zh-CN" altLang="zh-CN" kern="100" dirty="0">
              <a:latin typeface="Times New Roman" panose="02020603050405020304" pitchFamily="18" charset="0"/>
              <a:cs typeface="Times New Roman" panose="02020603050405020304" pitchFamily="18" charset="0"/>
            </a:endParaRPr>
          </a:p>
          <a:p>
            <a:endParaRPr lang="en-US" altLang="zh-CN" kern="100" dirty="0">
              <a:latin typeface="Times New Roman" panose="02020603050405020304" pitchFamily="18" charset="0"/>
              <a:cs typeface="Times New Roman" panose="02020603050405020304" pitchFamily="18" charset="0"/>
            </a:endParaRPr>
          </a:p>
          <a:p>
            <a:endParaRPr lang="zh-CN" altLang="zh-CN" kern="100" dirty="0">
              <a:latin typeface="Times New Roman" panose="02020603050405020304" pitchFamily="18" charset="0"/>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407421355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9435" y="2283717"/>
            <a:ext cx="10515600" cy="2952163"/>
          </a:xfrm>
        </p:spPr>
        <p:txBody>
          <a:bodyPr/>
          <a:lstStyle/>
          <a:p>
            <a:r>
              <a:rPr lang="fr-FR" dirty="0" err="1"/>
              <a:t>Thank</a:t>
            </a:r>
            <a:r>
              <a:rPr lang="fr-FR" dirty="0"/>
              <a:t> You!</a:t>
            </a:r>
          </a:p>
        </p:txBody>
      </p:sp>
    </p:spTree>
    <p:extLst>
      <p:ext uri="{BB962C8B-B14F-4D97-AF65-F5344CB8AC3E}">
        <p14:creationId xmlns:p14="http://schemas.microsoft.com/office/powerpoint/2010/main" val="2929787496"/>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16578</TotalTime>
  <Words>920</Words>
  <Application>Microsoft Office PowerPoint</Application>
  <PresentationFormat>自定义</PresentationFormat>
  <Paragraphs>73</Paragraphs>
  <Slides>6</Slides>
  <Notes>0</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Office Theme</vt:lpstr>
      <vt:lpstr>ProSeP V2XP provisioning during registration</vt:lpstr>
      <vt:lpstr>Comparison of proposed solutions</vt:lpstr>
      <vt:lpstr>Main divergence</vt:lpstr>
      <vt:lpstr>Comparison of Alt-1 and Alt-2</vt:lpstr>
      <vt:lpstr>Other proposals</vt:lpstr>
      <vt:lpstr>Thank You!</vt:lpstr>
    </vt:vector>
  </TitlesOfParts>
  <Company>3GPP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CATT-dxy2</cp:lastModifiedBy>
  <cp:revision>741</cp:revision>
  <dcterms:created xsi:type="dcterms:W3CDTF">2010-02-05T13:52:04Z</dcterms:created>
  <dcterms:modified xsi:type="dcterms:W3CDTF">2022-05-17T08:17:09Z</dcterms:modified>
  <cp:contentStatus>Template 2017</cp:contentStatus>
</cp:coreProperties>
</file>