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7"/>
  </p:notesMasterIdLst>
  <p:handoutMasterIdLst>
    <p:handoutMasterId r:id="rId28"/>
  </p:handoutMasterIdLst>
  <p:sldIdLst>
    <p:sldId id="341" r:id="rId2"/>
    <p:sldId id="479" r:id="rId3"/>
    <p:sldId id="523" r:id="rId4"/>
    <p:sldId id="532" r:id="rId5"/>
    <p:sldId id="555" r:id="rId6"/>
    <p:sldId id="556" r:id="rId7"/>
    <p:sldId id="557" r:id="rId8"/>
    <p:sldId id="558" r:id="rId9"/>
    <p:sldId id="561" r:id="rId10"/>
    <p:sldId id="560" r:id="rId11"/>
    <p:sldId id="573" r:id="rId12"/>
    <p:sldId id="519" r:id="rId13"/>
    <p:sldId id="586" r:id="rId14"/>
    <p:sldId id="568" r:id="rId15"/>
    <p:sldId id="583" r:id="rId16"/>
    <p:sldId id="574" r:id="rId17"/>
    <p:sldId id="580" r:id="rId18"/>
    <p:sldId id="572" r:id="rId19"/>
    <p:sldId id="403" r:id="rId20"/>
    <p:sldId id="533" r:id="rId21"/>
    <p:sldId id="563" r:id="rId22"/>
    <p:sldId id="575" r:id="rId23"/>
    <p:sldId id="584" r:id="rId24"/>
    <p:sldId id="585" r:id="rId25"/>
    <p:sldId id="477"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1E9657"/>
    <a:srgbClr val="000000"/>
    <a:srgbClr val="5F5F5F"/>
    <a:srgbClr val="D9D9D9"/>
    <a:srgbClr val="EAEFF7"/>
    <a:srgbClr val="FFFFFF"/>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99112" autoAdjust="0"/>
  </p:normalViewPr>
  <p:slideViewPr>
    <p:cSldViewPr snapToGrid="0">
      <p:cViewPr varScale="1">
        <p:scale>
          <a:sx n="69" d="100"/>
          <a:sy n="69" d="100"/>
        </p:scale>
        <p:origin x="726" y="72"/>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8821545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5</a:t>
            </a:fld>
            <a:endParaRPr lang="en-GB" altLang="en-US">
              <a:latin typeface="Times New Roman" pitchFamily="18" charset="0"/>
            </a:endParaRPr>
          </a:p>
        </p:txBody>
      </p:sp>
    </p:spTree>
    <p:extLst>
      <p:ext uri="{BB962C8B-B14F-4D97-AF65-F5344CB8AC3E}">
        <p14:creationId xmlns:p14="http://schemas.microsoft.com/office/powerpoint/2010/main" val="2254086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1817780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236758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dirty="0">
              <a:latin typeface="Times New Roman" pitchFamily="18" charset="0"/>
            </a:endParaRPr>
          </a:p>
        </p:txBody>
      </p:sp>
    </p:spTree>
    <p:extLst>
      <p:ext uri="{BB962C8B-B14F-4D97-AF65-F5344CB8AC3E}">
        <p14:creationId xmlns:p14="http://schemas.microsoft.com/office/powerpoint/2010/main" val="20508122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9</a:t>
            </a:fld>
            <a:endParaRPr lang="en-GB" altLang="en-US">
              <a:latin typeface="Times New Roman" pitchFamily="18" charset="0"/>
            </a:endParaRPr>
          </a:p>
        </p:txBody>
      </p:sp>
    </p:spTree>
    <p:extLst>
      <p:ext uri="{BB962C8B-B14F-4D97-AF65-F5344CB8AC3E}">
        <p14:creationId xmlns:p14="http://schemas.microsoft.com/office/powerpoint/2010/main" val="1590176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32785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CT#97-e</a:t>
            </a:r>
          </a:p>
          <a:p>
            <a:pPr eaLnBrk="1" hangingPunct="1">
              <a:defRPr/>
            </a:pPr>
            <a:r>
              <a:rPr lang="en-US" altLang="en-US" sz="1200" b="1" dirty="0">
                <a:latin typeface="Arial "/>
              </a:rPr>
              <a:t>Online – 12th – 14th September 2022</a:t>
            </a:r>
          </a:p>
          <a:p>
            <a:pPr eaLnBrk="1" hangingPunct="1">
              <a:defRPr/>
            </a:pP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CP-222230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www.3gpp.org/ftp/Information/Hosts/OP46_11_Report_on_resumption_of_face-to-face_3GPP_meetings.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2.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mailto:jorgen.axell@ericsson.com" TargetMode="External"/><Relationship Id="rId11" Type="http://schemas.openxmlformats.org/officeDocument/2006/relationships/hyperlink" Target="mailto:Andrijana.Brekalo@etsi.org" TargetMode="External"/><Relationship Id="rId5" Type="http://schemas.openxmlformats.org/officeDocument/2006/relationships/hyperlink" Target="mailto:lguellec@QTI.QUALCOMM.COM" TargetMode="External"/><Relationship Id="rId10" Type="http://schemas.openxmlformats.org/officeDocument/2006/relationships/image" Target="../media/image11.jpeg"/><Relationship Id="rId4" Type="http://schemas.openxmlformats.org/officeDocument/2006/relationships/hyperlink" Target="mailto:peter.leis@nokia.com" TargetMode="External"/><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2.jpeg"/><Relationship Id="rId7"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mailto:huangzhenning@chinamobile.com" TargetMode="External"/><Relationship Id="rId11" Type="http://schemas.openxmlformats.org/officeDocument/2006/relationships/hyperlink" Target="mailto:Achraf.KHSIBA@3gpp.org" TargetMode="External"/><Relationship Id="rId5" Type="http://schemas.openxmlformats.org/officeDocument/2006/relationships/hyperlink" Target="mailto:yoshihiro.inoue@ntt-at.co.jp" TargetMode="External"/><Relationship Id="rId10" Type="http://schemas.openxmlformats.org/officeDocument/2006/relationships/image" Target="../media/image15.jpeg"/><Relationship Id="rId4" Type="http://schemas.openxmlformats.org/officeDocument/2006/relationships/hyperlink" Target="mailto:susana.fernandez@ericsson" TargetMode="External"/><Relationship Id="rId9"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2.jpeg"/><Relationship Id="rId7"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mailto:susana.fernandez@ericsson.com" TargetMode="External"/><Relationship Id="rId11" Type="http://schemas.openxmlformats.org/officeDocument/2006/relationships/image" Target="../media/image19.jpeg"/><Relationship Id="rId5" Type="http://schemas.openxmlformats.org/officeDocument/2006/relationships/hyperlink" Target="mailto:n.tangudu@samsung.com" TargetMode="External"/><Relationship Id="rId10" Type="http://schemas.openxmlformats.org/officeDocument/2006/relationships/hyperlink" Target="mailto:Dongwook.Kim@etsi.org" TargetMode="External"/><Relationship Id="rId4" Type="http://schemas.openxmlformats.org/officeDocument/2006/relationships/hyperlink" Target="mailto:yanyali@huawei.com" TargetMode="External"/><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2.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hyperlink" Target="mailto:songyue@chinamobile.com" TargetMode="External"/><Relationship Id="rId10" Type="http://schemas.openxmlformats.org/officeDocument/2006/relationships/image" Target="../media/image22.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mailto:kimmo.kymalainen@3gpp.org" TargetMode="External"/><Relationship Id="rId5" Type="http://schemas.openxmlformats.org/officeDocument/2006/relationships/hyperlink" Target="mailto:ly-thanh.phan@thalesgroup.com" TargetMode="External"/><Relationship Id="rId4" Type="http://schemas.openxmlformats.org/officeDocument/2006/relationships/hyperlink" Target="mailto:heiko.kruse@idemia.com" TargetMode="External"/><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CT#97-e Administrivia</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Workplan</a:t>
            </a:r>
            <a:endParaRPr lang="fr-FR" dirty="0"/>
          </a:p>
        </p:txBody>
      </p:sp>
    </p:spTree>
    <p:extLst>
      <p:ext uri="{BB962C8B-B14F-4D97-AF65-F5344CB8AC3E}">
        <p14:creationId xmlns:p14="http://schemas.microsoft.com/office/powerpoint/2010/main" val="3212132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Release timeline</a:t>
            </a:r>
            <a:endParaRPr lang="en-US" dirty="0"/>
          </a:p>
        </p:txBody>
      </p:sp>
      <p:sp>
        <p:nvSpPr>
          <p:cNvPr id="3" name="Espace réservé du contenu 2"/>
          <p:cNvSpPr>
            <a:spLocks noGrp="1"/>
          </p:cNvSpPr>
          <p:nvPr>
            <p:ph idx="1"/>
          </p:nvPr>
        </p:nvSpPr>
        <p:spPr>
          <a:xfrm>
            <a:off x="838200" y="1697289"/>
            <a:ext cx="10515600" cy="4351338"/>
          </a:xfrm>
        </p:spPr>
        <p:txBody>
          <a:bodyPr/>
          <a:lstStyle/>
          <a:p>
            <a:pPr marL="0" indent="0">
              <a:buNone/>
            </a:pPr>
            <a:r>
              <a:rPr lang="en-US" dirty="0"/>
              <a:t>Still on track</a:t>
            </a:r>
          </a:p>
        </p:txBody>
      </p:sp>
      <p:pic>
        <p:nvPicPr>
          <p:cNvPr id="5" name="Image 4">
            <a:extLst>
              <a:ext uri="{FF2B5EF4-FFF2-40B4-BE49-F238E27FC236}">
                <a16:creationId xmlns:a16="http://schemas.microsoft.com/office/drawing/2014/main" id="{F3AF530A-1973-43F3-8673-FFABFF175C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2321" y="2239330"/>
            <a:ext cx="8887358" cy="3584742"/>
          </a:xfrm>
          <a:prstGeom prst="rect">
            <a:avLst/>
          </a:prstGeom>
        </p:spPr>
      </p:pic>
      <p:sp>
        <p:nvSpPr>
          <p:cNvPr id="10" name="Flèche : chevron 9">
            <a:extLst>
              <a:ext uri="{FF2B5EF4-FFF2-40B4-BE49-F238E27FC236}">
                <a16:creationId xmlns:a16="http://schemas.microsoft.com/office/drawing/2014/main" id="{4208B516-9991-409B-A85D-A03EE686A8AA}"/>
              </a:ext>
            </a:extLst>
          </p:cNvPr>
          <p:cNvSpPr/>
          <p:nvPr/>
        </p:nvSpPr>
        <p:spPr>
          <a:xfrm>
            <a:off x="4046165" y="5261896"/>
            <a:ext cx="2579224" cy="413914"/>
          </a:xfrm>
          <a:prstGeom prst="chevron">
            <a:avLst/>
          </a:prstGeom>
          <a:solidFill>
            <a:schemeClr val="accent1">
              <a:lumMod val="40000"/>
              <a:lumOff val="60000"/>
            </a:schemeClr>
          </a:solid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err="1">
                <a:solidFill>
                  <a:schemeClr val="tx1"/>
                </a:solidFill>
              </a:rPr>
              <a:t>Early</a:t>
            </a:r>
            <a:r>
              <a:rPr lang="fr-FR" sz="1400" dirty="0">
                <a:solidFill>
                  <a:schemeClr val="tx1"/>
                </a:solidFill>
              </a:rPr>
              <a:t> </a:t>
            </a:r>
            <a:r>
              <a:rPr lang="fr-FR" sz="1400" dirty="0" err="1">
                <a:solidFill>
                  <a:schemeClr val="tx1"/>
                </a:solidFill>
              </a:rPr>
              <a:t>studies</a:t>
            </a:r>
            <a:endParaRPr lang="fr-FR" sz="1400" dirty="0">
              <a:solidFill>
                <a:schemeClr val="tx1"/>
              </a:solidFill>
            </a:endParaRPr>
          </a:p>
        </p:txBody>
      </p:sp>
      <p:sp>
        <p:nvSpPr>
          <p:cNvPr id="11" name="Flèche : chevron 10">
            <a:extLst>
              <a:ext uri="{FF2B5EF4-FFF2-40B4-BE49-F238E27FC236}">
                <a16:creationId xmlns:a16="http://schemas.microsoft.com/office/drawing/2014/main" id="{3C972577-2F8E-4F44-832D-67748A90593D}"/>
              </a:ext>
            </a:extLst>
          </p:cNvPr>
          <p:cNvSpPr/>
          <p:nvPr/>
        </p:nvSpPr>
        <p:spPr>
          <a:xfrm>
            <a:off x="6400800" y="5741086"/>
            <a:ext cx="3113064" cy="413914"/>
          </a:xfrm>
          <a:prstGeom prst="chevr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Rel-18 Normative </a:t>
            </a:r>
            <a:r>
              <a:rPr lang="fr-FR" sz="1400" dirty="0" err="1">
                <a:solidFill>
                  <a:schemeClr val="tx1"/>
                </a:solidFill>
              </a:rPr>
              <a:t>work</a:t>
            </a:r>
            <a:endParaRPr lang="fr-FR" sz="1400" dirty="0">
              <a:solidFill>
                <a:schemeClr val="tx1"/>
              </a:solidFill>
            </a:endParaRPr>
          </a:p>
        </p:txBody>
      </p:sp>
      <p:sp>
        <p:nvSpPr>
          <p:cNvPr id="12" name="Flèche : chevron 11">
            <a:extLst>
              <a:ext uri="{FF2B5EF4-FFF2-40B4-BE49-F238E27FC236}">
                <a16:creationId xmlns:a16="http://schemas.microsoft.com/office/drawing/2014/main" id="{CF0573A3-4027-493C-8A9C-BEF8F0BD1A26}"/>
              </a:ext>
            </a:extLst>
          </p:cNvPr>
          <p:cNvSpPr/>
          <p:nvPr/>
        </p:nvSpPr>
        <p:spPr>
          <a:xfrm>
            <a:off x="6400800" y="5264769"/>
            <a:ext cx="1631639" cy="413914"/>
          </a:xfrm>
          <a:prstGeom prst="chevron">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Rel-18 </a:t>
            </a:r>
            <a:r>
              <a:rPr lang="fr-FR" sz="1400" dirty="0" err="1">
                <a:solidFill>
                  <a:schemeClr val="tx1"/>
                </a:solidFill>
              </a:rPr>
              <a:t>Studies</a:t>
            </a:r>
            <a:endParaRPr lang="fr-FR" sz="1400" dirty="0">
              <a:solidFill>
                <a:schemeClr val="tx1"/>
              </a:solidFill>
            </a:endParaRPr>
          </a:p>
        </p:txBody>
      </p:sp>
      <p:sp>
        <p:nvSpPr>
          <p:cNvPr id="13" name="Flèche : chevron 12">
            <a:extLst>
              <a:ext uri="{FF2B5EF4-FFF2-40B4-BE49-F238E27FC236}">
                <a16:creationId xmlns:a16="http://schemas.microsoft.com/office/drawing/2014/main" id="{BF361C68-24B9-4E8F-8D73-3D9B1B053949}"/>
              </a:ext>
            </a:extLst>
          </p:cNvPr>
          <p:cNvSpPr/>
          <p:nvPr/>
        </p:nvSpPr>
        <p:spPr>
          <a:xfrm>
            <a:off x="4046165" y="5738982"/>
            <a:ext cx="2579224" cy="413914"/>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chemeClr val="tx1"/>
                </a:solidFill>
              </a:rPr>
              <a:t>Non-SA/RAN </a:t>
            </a:r>
            <a:r>
              <a:rPr lang="fr-FR" sz="1400" dirty="0" err="1">
                <a:solidFill>
                  <a:schemeClr val="tx1"/>
                </a:solidFill>
              </a:rPr>
              <a:t>dependent</a:t>
            </a:r>
            <a:r>
              <a:rPr lang="fr-FR" sz="1400" dirty="0">
                <a:solidFill>
                  <a:schemeClr val="tx1"/>
                </a:solidFill>
              </a:rPr>
              <a:t> (e.g. TEI18)</a:t>
            </a:r>
          </a:p>
        </p:txBody>
      </p:sp>
      <p:sp>
        <p:nvSpPr>
          <p:cNvPr id="14" name="Flèche : chevron 13">
            <a:extLst>
              <a:ext uri="{FF2B5EF4-FFF2-40B4-BE49-F238E27FC236}">
                <a16:creationId xmlns:a16="http://schemas.microsoft.com/office/drawing/2014/main" id="{860CC448-509D-4CB0-AC23-951998BB4C91}"/>
              </a:ext>
            </a:extLst>
          </p:cNvPr>
          <p:cNvSpPr/>
          <p:nvPr/>
        </p:nvSpPr>
        <p:spPr>
          <a:xfrm>
            <a:off x="3224463" y="4515641"/>
            <a:ext cx="2422358" cy="413914"/>
          </a:xfrm>
          <a:prstGeom prst="chevron">
            <a:avLst/>
          </a:prstGeom>
          <a:solidFill>
            <a:srgbClr val="0099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dirty="0">
                <a:solidFill>
                  <a:schemeClr val="tx1"/>
                </a:solidFill>
              </a:rPr>
              <a:t>Rel-17 consolidation</a:t>
            </a:r>
          </a:p>
        </p:txBody>
      </p:sp>
      <p:sp>
        <p:nvSpPr>
          <p:cNvPr id="4" name="Ellipse 3">
            <a:extLst>
              <a:ext uri="{FF2B5EF4-FFF2-40B4-BE49-F238E27FC236}">
                <a16:creationId xmlns:a16="http://schemas.microsoft.com/office/drawing/2014/main" id="{F1A0C831-5A35-444B-9069-9F77629FFED4}"/>
              </a:ext>
            </a:extLst>
          </p:cNvPr>
          <p:cNvSpPr/>
          <p:nvPr/>
        </p:nvSpPr>
        <p:spPr>
          <a:xfrm>
            <a:off x="4571999" y="2845289"/>
            <a:ext cx="514351" cy="41391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81081310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695547-0E6A-4D12-BC1D-77B2A682EBB6}"/>
              </a:ext>
            </a:extLst>
          </p:cNvPr>
          <p:cNvSpPr>
            <a:spLocks noGrp="1"/>
          </p:cNvSpPr>
          <p:nvPr>
            <p:ph type="title"/>
          </p:nvPr>
        </p:nvSpPr>
        <p:spPr/>
        <p:txBody>
          <a:bodyPr/>
          <a:lstStyle/>
          <a:p>
            <a:r>
              <a:rPr lang="fr-FR" dirty="0"/>
              <a:t>Rel-17 </a:t>
            </a:r>
            <a:r>
              <a:rPr lang="fr-FR" dirty="0" err="1"/>
              <a:t>frozen</a:t>
            </a:r>
            <a:r>
              <a:rPr lang="fr-FR" dirty="0"/>
              <a:t> at CT#96			1/2</a:t>
            </a:r>
          </a:p>
        </p:txBody>
      </p:sp>
      <p:sp>
        <p:nvSpPr>
          <p:cNvPr id="3" name="Espace réservé du contenu 2">
            <a:extLst>
              <a:ext uri="{FF2B5EF4-FFF2-40B4-BE49-F238E27FC236}">
                <a16:creationId xmlns:a16="http://schemas.microsoft.com/office/drawing/2014/main" id="{0392AD42-8F4E-4917-9C36-E146E019DD99}"/>
              </a:ext>
            </a:extLst>
          </p:cNvPr>
          <p:cNvSpPr>
            <a:spLocks noGrp="1"/>
          </p:cNvSpPr>
          <p:nvPr>
            <p:ph idx="1"/>
          </p:nvPr>
        </p:nvSpPr>
        <p:spPr>
          <a:xfrm>
            <a:off x="838200" y="1825625"/>
            <a:ext cx="10587038" cy="4351338"/>
          </a:xfrm>
        </p:spPr>
        <p:txBody>
          <a:bodyPr/>
          <a:lstStyle/>
          <a:p>
            <a:r>
              <a:rPr lang="en-US" sz="3200" dirty="0"/>
              <a:t>Remaining WI Exceptions terminated at CT#97-e</a:t>
            </a:r>
          </a:p>
          <a:p>
            <a:pPr lvl="1"/>
            <a:r>
              <a:rPr lang="en-US" sz="2800" dirty="0"/>
              <a:t>Limit of 2-plenary cycles after Stage 3 freeze</a:t>
            </a:r>
          </a:p>
          <a:p>
            <a:pPr lvl="1"/>
            <a:endParaRPr lang="en-US" sz="2800" dirty="0"/>
          </a:p>
          <a:p>
            <a:r>
              <a:rPr lang="en-US" sz="3200" dirty="0"/>
              <a:t>Late functional alignment with stage 2</a:t>
            </a:r>
          </a:p>
          <a:p>
            <a:pPr lvl="1"/>
            <a:r>
              <a:rPr lang="en-US" sz="2800" dirty="0"/>
              <a:t>727 CRs sent for approval</a:t>
            </a:r>
          </a:p>
          <a:p>
            <a:pPr lvl="1"/>
            <a:r>
              <a:rPr lang="en-US" sz="2800" dirty="0"/>
              <a:t>About 90 Cat B/C CRs</a:t>
            </a:r>
          </a:p>
          <a:p>
            <a:pPr lvl="2"/>
            <a:r>
              <a:rPr lang="en-US" sz="2400" dirty="0"/>
              <a:t>6 months after Stage 3 freeze, </a:t>
            </a:r>
            <a:r>
              <a:rPr lang="en-US" sz="2400" b="1" dirty="0">
                <a:solidFill>
                  <a:srgbClr val="FF0000"/>
                </a:solidFill>
              </a:rPr>
              <a:t>15 months</a:t>
            </a:r>
            <a:r>
              <a:rPr lang="en-US" sz="2400" dirty="0"/>
              <a:t> after Stage 2 freeze</a:t>
            </a:r>
          </a:p>
        </p:txBody>
      </p:sp>
    </p:spTree>
    <p:extLst>
      <p:ext uri="{BB962C8B-B14F-4D97-AF65-F5344CB8AC3E}">
        <p14:creationId xmlns:p14="http://schemas.microsoft.com/office/powerpoint/2010/main" val="58693152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8695547-0E6A-4D12-BC1D-77B2A682EBB6}"/>
              </a:ext>
            </a:extLst>
          </p:cNvPr>
          <p:cNvSpPr>
            <a:spLocks noGrp="1"/>
          </p:cNvSpPr>
          <p:nvPr>
            <p:ph type="title"/>
          </p:nvPr>
        </p:nvSpPr>
        <p:spPr/>
        <p:txBody>
          <a:bodyPr/>
          <a:lstStyle/>
          <a:p>
            <a:r>
              <a:rPr lang="fr-FR" dirty="0"/>
              <a:t>Rel-17 </a:t>
            </a:r>
            <a:r>
              <a:rPr lang="fr-FR" dirty="0" err="1"/>
              <a:t>frozen</a:t>
            </a:r>
            <a:r>
              <a:rPr lang="fr-FR" dirty="0"/>
              <a:t> at CT#96			2/2</a:t>
            </a:r>
          </a:p>
        </p:txBody>
      </p:sp>
      <p:sp>
        <p:nvSpPr>
          <p:cNvPr id="3" name="Espace réservé du contenu 2">
            <a:extLst>
              <a:ext uri="{FF2B5EF4-FFF2-40B4-BE49-F238E27FC236}">
                <a16:creationId xmlns:a16="http://schemas.microsoft.com/office/drawing/2014/main" id="{0392AD42-8F4E-4917-9C36-E146E019DD99}"/>
              </a:ext>
            </a:extLst>
          </p:cNvPr>
          <p:cNvSpPr>
            <a:spLocks noGrp="1"/>
          </p:cNvSpPr>
          <p:nvPr>
            <p:ph idx="1"/>
          </p:nvPr>
        </p:nvSpPr>
        <p:spPr>
          <a:xfrm>
            <a:off x="838200" y="1825625"/>
            <a:ext cx="10587038" cy="4351338"/>
          </a:xfrm>
        </p:spPr>
        <p:txBody>
          <a:bodyPr/>
          <a:lstStyle/>
          <a:p>
            <a:r>
              <a:rPr lang="en-US" sz="3200" dirty="0"/>
              <a:t>FASMO rule not strictly enforced in this plenary cycle</a:t>
            </a:r>
          </a:p>
          <a:p>
            <a:pPr lvl="1"/>
            <a:r>
              <a:rPr lang="en-US" sz="2800" dirty="0"/>
              <a:t>Backward compatible corrections/clarifications agreed </a:t>
            </a:r>
          </a:p>
          <a:p>
            <a:pPr lvl="1"/>
            <a:r>
              <a:rPr lang="en-US" sz="2800" dirty="0"/>
              <a:t>WG consensus, not postpone the change to Rel-18 when useful</a:t>
            </a:r>
          </a:p>
          <a:p>
            <a:pPr lvl="2"/>
            <a:endParaRPr lang="en-US" sz="2400" dirty="0"/>
          </a:p>
          <a:p>
            <a:r>
              <a:rPr lang="en-US" sz="3200" dirty="0"/>
              <a:t>After CT#97 and onwards</a:t>
            </a:r>
          </a:p>
          <a:p>
            <a:pPr lvl="1"/>
            <a:r>
              <a:rPr lang="en-US" sz="2800" dirty="0"/>
              <a:t>FASMO rule should be enforced. Non-FASMO shouldn't be agreed</a:t>
            </a:r>
          </a:p>
          <a:p>
            <a:pPr lvl="1"/>
            <a:r>
              <a:rPr lang="en-US" sz="2800" dirty="0"/>
              <a:t>Protocols should be modified only if deemed required</a:t>
            </a:r>
          </a:p>
          <a:p>
            <a:pPr lvl="2"/>
            <a:r>
              <a:rPr lang="en-US" sz="2400" dirty="0"/>
              <a:t>Aim: limit impacts on current implementation of Rel-17 specifications</a:t>
            </a:r>
          </a:p>
          <a:p>
            <a:pPr lvl="1"/>
            <a:r>
              <a:rPr lang="en-US" sz="2800" dirty="0"/>
              <a:t>Feature introduction/modification must be proposed for Rel-18</a:t>
            </a:r>
          </a:p>
          <a:p>
            <a:pPr lvl="2"/>
            <a:r>
              <a:rPr lang="en-US" sz="2400" dirty="0"/>
              <a:t>"TEI-18" should be used when no other WI code can be used.</a:t>
            </a:r>
          </a:p>
        </p:txBody>
      </p:sp>
    </p:spTree>
    <p:extLst>
      <p:ext uri="{BB962C8B-B14F-4D97-AF65-F5344CB8AC3E}">
        <p14:creationId xmlns:p14="http://schemas.microsoft.com/office/powerpoint/2010/main" val="21958980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C09603-D1CC-48A6-950E-9D1C6C0AC86D}"/>
              </a:ext>
            </a:extLst>
          </p:cNvPr>
          <p:cNvSpPr>
            <a:spLocks noGrp="1"/>
          </p:cNvSpPr>
          <p:nvPr>
            <p:ph type="title"/>
          </p:nvPr>
        </p:nvSpPr>
        <p:spPr/>
        <p:txBody>
          <a:bodyPr/>
          <a:lstStyle/>
          <a:p>
            <a:r>
              <a:rPr lang="fr-FR" dirty="0"/>
              <a:t>Rel-18 </a:t>
            </a:r>
            <a:r>
              <a:rPr lang="fr-FR" dirty="0" err="1"/>
              <a:t>Workplan</a:t>
            </a:r>
            <a:r>
              <a:rPr lang="fr-FR" dirty="0"/>
              <a:t> for CT</a:t>
            </a:r>
          </a:p>
        </p:txBody>
      </p:sp>
      <p:sp>
        <p:nvSpPr>
          <p:cNvPr id="3" name="Espace réservé du contenu 2">
            <a:extLst>
              <a:ext uri="{FF2B5EF4-FFF2-40B4-BE49-F238E27FC236}">
                <a16:creationId xmlns:a16="http://schemas.microsoft.com/office/drawing/2014/main" id="{BFC62F57-DA3B-48B3-9D28-121895441000}"/>
              </a:ext>
            </a:extLst>
          </p:cNvPr>
          <p:cNvSpPr>
            <a:spLocks noGrp="1"/>
          </p:cNvSpPr>
          <p:nvPr>
            <p:ph idx="1"/>
          </p:nvPr>
        </p:nvSpPr>
        <p:spPr/>
        <p:txBody>
          <a:bodyPr/>
          <a:lstStyle/>
          <a:p>
            <a:r>
              <a:rPr lang="fr-FR" dirty="0"/>
              <a:t>Rel-18 </a:t>
            </a:r>
            <a:r>
              <a:rPr lang="fr-FR" dirty="0" err="1"/>
              <a:t>feature</a:t>
            </a:r>
            <a:r>
              <a:rPr lang="fr-FR" dirty="0"/>
              <a:t> package </a:t>
            </a:r>
            <a:r>
              <a:rPr lang="fr-FR" dirty="0" err="1"/>
              <a:t>decided</a:t>
            </a:r>
            <a:r>
              <a:rPr lang="fr-FR" dirty="0"/>
              <a:t> at TSG#94 for SA and RAN</a:t>
            </a:r>
          </a:p>
          <a:p>
            <a:r>
              <a:rPr lang="fr-FR" dirty="0"/>
              <a:t>CT </a:t>
            </a:r>
            <a:r>
              <a:rPr lang="fr-FR" dirty="0" err="1"/>
              <a:t>still</a:t>
            </a:r>
            <a:r>
              <a:rPr lang="fr-FR" dirty="0"/>
              <a:t> </a:t>
            </a:r>
            <a:r>
              <a:rPr lang="fr-FR" dirty="0" err="1"/>
              <a:t>work</a:t>
            </a:r>
            <a:r>
              <a:rPr lang="fr-FR" dirty="0"/>
              <a:t> on the </a:t>
            </a:r>
            <a:r>
              <a:rPr lang="fr-FR" dirty="0" err="1"/>
              <a:t>completion</a:t>
            </a:r>
            <a:r>
              <a:rPr lang="fr-FR" dirty="0"/>
              <a:t> of Rel-17 stage 3 </a:t>
            </a:r>
          </a:p>
          <a:p>
            <a:r>
              <a:rPr lang="fr-FR" dirty="0"/>
              <a:t>8 Rel-18 WI and 1 SI </a:t>
            </a:r>
            <a:r>
              <a:rPr lang="fr-FR" dirty="0" err="1"/>
              <a:t>approved</a:t>
            </a:r>
            <a:r>
              <a:rPr lang="fr-FR" dirty="0"/>
              <a:t> at  CT#96</a:t>
            </a:r>
          </a:p>
          <a:p>
            <a:r>
              <a:rPr lang="fr-FR" dirty="0"/>
              <a:t>5 New WI sent for </a:t>
            </a:r>
            <a:r>
              <a:rPr lang="fr-FR" dirty="0" err="1"/>
              <a:t>approval</a:t>
            </a:r>
            <a:r>
              <a:rPr lang="fr-FR" dirty="0"/>
              <a:t> at CT#97-e</a:t>
            </a:r>
          </a:p>
          <a:p>
            <a:r>
              <a:rPr lang="fr-FR" dirty="0"/>
              <a:t>About 100 </a:t>
            </a:r>
            <a:r>
              <a:rPr lang="fr-FR" dirty="0" err="1"/>
              <a:t>CRs</a:t>
            </a:r>
            <a:r>
              <a:rPr lang="fr-FR" dirty="0"/>
              <a:t> sent for </a:t>
            </a:r>
            <a:r>
              <a:rPr lang="fr-FR" dirty="0" err="1"/>
              <a:t>approval</a:t>
            </a:r>
            <a:r>
              <a:rPr lang="fr-FR" dirty="0"/>
              <a:t> at CT#97-e</a:t>
            </a:r>
          </a:p>
        </p:txBody>
      </p:sp>
    </p:spTree>
    <p:extLst>
      <p:ext uri="{BB962C8B-B14F-4D97-AF65-F5344CB8AC3E}">
        <p14:creationId xmlns:p14="http://schemas.microsoft.com/office/powerpoint/2010/main" val="197071147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7DACB3-8115-46AD-B17F-C93810275022}"/>
              </a:ext>
            </a:extLst>
          </p:cNvPr>
          <p:cNvSpPr>
            <a:spLocks noGrp="1"/>
          </p:cNvSpPr>
          <p:nvPr>
            <p:ph type="title"/>
          </p:nvPr>
        </p:nvSpPr>
        <p:spPr/>
        <p:txBody>
          <a:bodyPr/>
          <a:lstStyle/>
          <a:p>
            <a:r>
              <a:rPr lang="fr-FR" dirty="0" err="1"/>
              <a:t>Workload</a:t>
            </a:r>
            <a:endParaRPr lang="fr-FR" dirty="0"/>
          </a:p>
        </p:txBody>
      </p:sp>
      <p:pic>
        <p:nvPicPr>
          <p:cNvPr id="4" name="Espace réservé du contenu 3">
            <a:extLst>
              <a:ext uri="{FF2B5EF4-FFF2-40B4-BE49-F238E27FC236}">
                <a16:creationId xmlns:a16="http://schemas.microsoft.com/office/drawing/2014/main" id="{8D80A2C1-413B-4822-A7A7-408628F5C62E}"/>
              </a:ext>
            </a:extLst>
          </p:cNvPr>
          <p:cNvPicPr>
            <a:picLocks noGrp="1" noChangeAspect="1"/>
          </p:cNvPicPr>
          <p:nvPr>
            <p:ph idx="1"/>
          </p:nvPr>
        </p:nvPicPr>
        <p:blipFill>
          <a:blip r:embed="rId2"/>
          <a:stretch>
            <a:fillRect/>
          </a:stretch>
        </p:blipFill>
        <p:spPr>
          <a:xfrm>
            <a:off x="1728788" y="1762128"/>
            <a:ext cx="7615237" cy="4577244"/>
          </a:xfrm>
          <a:prstGeom prst="rect">
            <a:avLst/>
          </a:prstGeom>
        </p:spPr>
      </p:pic>
    </p:spTree>
    <p:extLst>
      <p:ext uri="{BB962C8B-B14F-4D97-AF65-F5344CB8AC3E}">
        <p14:creationId xmlns:p14="http://schemas.microsoft.com/office/powerpoint/2010/main" val="269950761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Company</a:t>
            </a:r>
            <a:r>
              <a:rPr lang="fr-FR" dirty="0"/>
              <a:t> </a:t>
            </a:r>
            <a:r>
              <a:rPr lang="fr-FR" dirty="0" err="1"/>
              <a:t>CRs</a:t>
            </a:r>
            <a:r>
              <a:rPr lang="fr-FR" dirty="0"/>
              <a:t> sent to CT</a:t>
            </a:r>
          </a:p>
        </p:txBody>
      </p:sp>
    </p:spTree>
    <p:extLst>
      <p:ext uri="{BB962C8B-B14F-4D97-AF65-F5344CB8AC3E}">
        <p14:creationId xmlns:p14="http://schemas.microsoft.com/office/powerpoint/2010/main" val="1668410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256D413-9542-4BE2-A037-D26A21E84187}"/>
              </a:ext>
            </a:extLst>
          </p:cNvPr>
          <p:cNvSpPr>
            <a:spLocks noGrp="1"/>
          </p:cNvSpPr>
          <p:nvPr>
            <p:ph type="title"/>
          </p:nvPr>
        </p:nvSpPr>
        <p:spPr/>
        <p:txBody>
          <a:bodyPr/>
          <a:lstStyle/>
          <a:p>
            <a:r>
              <a:rPr lang="fr-FR" dirty="0" err="1"/>
              <a:t>Company</a:t>
            </a:r>
            <a:r>
              <a:rPr lang="fr-FR" dirty="0"/>
              <a:t> </a:t>
            </a:r>
            <a:r>
              <a:rPr lang="fr-FR" dirty="0" err="1"/>
              <a:t>CRs</a:t>
            </a:r>
            <a:r>
              <a:rPr lang="fr-FR" dirty="0"/>
              <a:t> sent to CT</a:t>
            </a:r>
          </a:p>
        </p:txBody>
      </p:sp>
      <p:sp>
        <p:nvSpPr>
          <p:cNvPr id="4" name="Espace réservé du contenu 3">
            <a:extLst>
              <a:ext uri="{FF2B5EF4-FFF2-40B4-BE49-F238E27FC236}">
                <a16:creationId xmlns:a16="http://schemas.microsoft.com/office/drawing/2014/main" id="{E8D05B5E-D516-4EC4-9226-2508369E58D7}"/>
              </a:ext>
            </a:extLst>
          </p:cNvPr>
          <p:cNvSpPr>
            <a:spLocks noGrp="1"/>
          </p:cNvSpPr>
          <p:nvPr>
            <p:ph idx="1"/>
          </p:nvPr>
        </p:nvSpPr>
        <p:spPr/>
        <p:txBody>
          <a:bodyPr/>
          <a:lstStyle/>
          <a:p>
            <a:r>
              <a:rPr lang="fr-FR" sz="2400" dirty="0"/>
              <a:t>21 </a:t>
            </a:r>
            <a:r>
              <a:rPr lang="fr-FR" sz="2400" dirty="0" err="1"/>
              <a:t>company</a:t>
            </a:r>
            <a:r>
              <a:rPr lang="fr-FR" sz="2400" dirty="0"/>
              <a:t> </a:t>
            </a:r>
            <a:r>
              <a:rPr lang="fr-FR" sz="2400" dirty="0" err="1"/>
              <a:t>CRs</a:t>
            </a:r>
            <a:r>
              <a:rPr lang="fr-FR" sz="2400" dirty="0"/>
              <a:t> sent to </a:t>
            </a:r>
            <a:r>
              <a:rPr lang="fr-FR" sz="2400" dirty="0" err="1"/>
              <a:t>this</a:t>
            </a:r>
            <a:r>
              <a:rPr lang="fr-FR" sz="2400" dirty="0"/>
              <a:t> </a:t>
            </a:r>
            <a:r>
              <a:rPr lang="fr-FR" sz="2400" dirty="0" err="1"/>
              <a:t>plenary</a:t>
            </a:r>
            <a:endParaRPr lang="fr-FR" sz="2400" dirty="0"/>
          </a:p>
          <a:p>
            <a:r>
              <a:rPr lang="fr-FR" sz="2400" dirty="0"/>
              <a:t> No </a:t>
            </a:r>
            <a:r>
              <a:rPr lang="fr-FR" sz="2400" dirty="0" err="1"/>
              <a:t>technical</a:t>
            </a:r>
            <a:r>
              <a:rPr lang="fr-FR" sz="2400" dirty="0"/>
              <a:t> issue for </a:t>
            </a:r>
            <a:r>
              <a:rPr lang="fr-FR" sz="2400" dirty="0" err="1"/>
              <a:t>most</a:t>
            </a:r>
            <a:r>
              <a:rPr lang="fr-FR" sz="2400" dirty="0"/>
              <a:t> of </a:t>
            </a:r>
            <a:r>
              <a:rPr lang="fr-FR" sz="2400" dirty="0" err="1"/>
              <a:t>them</a:t>
            </a:r>
            <a:endParaRPr lang="fr-FR" sz="2400" dirty="0"/>
          </a:p>
          <a:p>
            <a:pPr lvl="1"/>
            <a:r>
              <a:rPr lang="fr-FR" sz="2000" dirty="0"/>
              <a:t>API version control</a:t>
            </a:r>
          </a:p>
          <a:p>
            <a:pPr lvl="1"/>
            <a:r>
              <a:rPr lang="fr-FR" sz="2000" dirty="0"/>
              <a:t>Corrections </a:t>
            </a:r>
            <a:r>
              <a:rPr lang="fr-FR" sz="2000" dirty="0" err="1"/>
              <a:t>required</a:t>
            </a:r>
            <a:r>
              <a:rPr lang="fr-FR" sz="2000" dirty="0"/>
              <a:t> </a:t>
            </a:r>
            <a:r>
              <a:rPr lang="fr-FR" sz="2000" dirty="0" err="1"/>
              <a:t>after</a:t>
            </a:r>
            <a:r>
              <a:rPr lang="fr-FR" sz="2000" dirty="0"/>
              <a:t> draft </a:t>
            </a:r>
            <a:r>
              <a:rPr lang="fr-FR" sz="2000" dirty="0" err="1"/>
              <a:t>implementation</a:t>
            </a:r>
            <a:r>
              <a:rPr lang="fr-FR" sz="2000" dirty="0"/>
              <a:t>/CR pack </a:t>
            </a:r>
            <a:r>
              <a:rPr lang="fr-FR" sz="2000" dirty="0" err="1"/>
              <a:t>review</a:t>
            </a:r>
            <a:r>
              <a:rPr lang="fr-FR" sz="2000" dirty="0"/>
              <a:t>, </a:t>
            </a:r>
            <a:r>
              <a:rPr lang="fr-FR" sz="2000" dirty="0" err="1"/>
              <a:t>endorsed</a:t>
            </a:r>
            <a:r>
              <a:rPr lang="fr-FR" sz="2000" dirty="0"/>
              <a:t> by WG</a:t>
            </a:r>
          </a:p>
          <a:p>
            <a:r>
              <a:rPr lang="fr-FR" sz="2400" dirty="0" err="1"/>
              <a:t>Remaining</a:t>
            </a:r>
            <a:r>
              <a:rPr lang="fr-FR" sz="2400" dirty="0"/>
              <a:t> </a:t>
            </a:r>
            <a:r>
              <a:rPr lang="fr-FR" sz="2400" dirty="0" err="1"/>
              <a:t>ones</a:t>
            </a:r>
            <a:r>
              <a:rPr lang="fr-FR" sz="2400" dirty="0"/>
              <a:t> sent for CT </a:t>
            </a:r>
            <a:r>
              <a:rPr lang="fr-FR" sz="2400" dirty="0" err="1"/>
              <a:t>decision</a:t>
            </a:r>
            <a:endParaRPr lang="fr-FR" sz="2400" dirty="0"/>
          </a:p>
          <a:p>
            <a:r>
              <a:rPr lang="fr-FR" sz="2400" dirty="0"/>
              <a:t>Kind </a:t>
            </a:r>
            <a:r>
              <a:rPr lang="fr-FR" sz="2400" dirty="0" err="1"/>
              <a:t>reminder</a:t>
            </a:r>
            <a:r>
              <a:rPr lang="fr-FR" sz="2400" dirty="0"/>
              <a:t>:</a:t>
            </a:r>
          </a:p>
          <a:p>
            <a:pPr lvl="1"/>
            <a:r>
              <a:rPr lang="fr-FR" sz="2000" dirty="0"/>
              <a:t>TSG meeting </a:t>
            </a:r>
            <a:r>
              <a:rPr lang="fr-FR" sz="2000" dirty="0" err="1"/>
              <a:t>should</a:t>
            </a:r>
            <a:r>
              <a:rPr lang="fr-FR" sz="2000" dirty="0"/>
              <a:t> not </a:t>
            </a:r>
            <a:r>
              <a:rPr lang="fr-FR" sz="2000" dirty="0" err="1"/>
              <a:t>be</a:t>
            </a:r>
            <a:r>
              <a:rPr lang="fr-FR" sz="2000" dirty="0"/>
              <a:t> </a:t>
            </a:r>
            <a:r>
              <a:rPr lang="fr-FR" sz="2000" dirty="0" err="1"/>
              <a:t>seen</a:t>
            </a:r>
            <a:r>
              <a:rPr lang="fr-FR" sz="2000" dirty="0"/>
              <a:t> as the continuation of WG meetings</a:t>
            </a:r>
          </a:p>
          <a:p>
            <a:pPr lvl="1"/>
            <a:r>
              <a:rPr lang="fr-FR" sz="2000" dirty="0" err="1"/>
              <a:t>Postponed</a:t>
            </a:r>
            <a:r>
              <a:rPr lang="fr-FR" sz="2000" dirty="0"/>
              <a:t> </a:t>
            </a:r>
            <a:r>
              <a:rPr lang="fr-FR" sz="2000" dirty="0" err="1"/>
              <a:t>CRs</a:t>
            </a:r>
            <a:r>
              <a:rPr lang="fr-FR" sz="2000" dirty="0"/>
              <a:t> </a:t>
            </a:r>
            <a:r>
              <a:rPr lang="fr-FR" sz="2000" dirty="0" err="1"/>
              <a:t>should</a:t>
            </a:r>
            <a:r>
              <a:rPr lang="fr-FR" sz="2000" dirty="0"/>
              <a:t> </a:t>
            </a:r>
            <a:r>
              <a:rPr lang="fr-FR" sz="2000" dirty="0" err="1"/>
              <a:t>be</a:t>
            </a:r>
            <a:r>
              <a:rPr lang="fr-FR" sz="2000" dirty="0"/>
              <a:t> </a:t>
            </a:r>
            <a:r>
              <a:rPr lang="fr-FR" sz="2000" dirty="0" err="1"/>
              <a:t>handled</a:t>
            </a:r>
            <a:r>
              <a:rPr lang="fr-FR" sz="2000" dirty="0"/>
              <a:t> at the </a:t>
            </a:r>
            <a:r>
              <a:rPr lang="fr-FR" sz="2000" dirty="0" err="1"/>
              <a:t>next</a:t>
            </a:r>
            <a:r>
              <a:rPr lang="fr-FR" sz="2000" dirty="0"/>
              <a:t> WG meeting</a:t>
            </a:r>
          </a:p>
          <a:p>
            <a:pPr lvl="1"/>
            <a:r>
              <a:rPr lang="fr-FR" sz="2000" dirty="0" err="1"/>
              <a:t>Company</a:t>
            </a:r>
            <a:r>
              <a:rPr lang="fr-FR" sz="2000" dirty="0"/>
              <a:t> </a:t>
            </a:r>
            <a:r>
              <a:rPr lang="fr-FR" sz="2000" dirty="0" err="1"/>
              <a:t>CRs</a:t>
            </a:r>
            <a:r>
              <a:rPr lang="fr-FR" sz="2000" dirty="0"/>
              <a:t> sent to the </a:t>
            </a:r>
            <a:r>
              <a:rPr lang="fr-FR" sz="2000" dirty="0" err="1"/>
              <a:t>plenary</a:t>
            </a:r>
            <a:r>
              <a:rPr lang="fr-FR" sz="2000" dirty="0"/>
              <a:t> </a:t>
            </a:r>
            <a:r>
              <a:rPr lang="fr-FR" sz="2000" dirty="0" err="1"/>
              <a:t>should</a:t>
            </a:r>
            <a:r>
              <a:rPr lang="fr-FR" sz="2000" dirty="0"/>
              <a:t> </a:t>
            </a:r>
            <a:r>
              <a:rPr lang="fr-FR" sz="2000" dirty="0" err="1"/>
              <a:t>be</a:t>
            </a:r>
            <a:r>
              <a:rPr lang="fr-FR" sz="2000" dirty="0"/>
              <a:t> (in </a:t>
            </a:r>
            <a:r>
              <a:rPr lang="fr-FR" sz="2000" dirty="0" err="1"/>
              <a:t>priority</a:t>
            </a:r>
            <a:r>
              <a:rPr lang="fr-FR" sz="2000" dirty="0"/>
              <a:t>):</a:t>
            </a:r>
          </a:p>
          <a:p>
            <a:pPr lvl="2"/>
            <a:r>
              <a:rPr lang="fr-FR" sz="1800" dirty="0" err="1"/>
              <a:t>Proposed</a:t>
            </a:r>
            <a:r>
              <a:rPr lang="fr-FR" sz="1800" dirty="0"/>
              <a:t> </a:t>
            </a:r>
            <a:r>
              <a:rPr lang="fr-FR" sz="1800" dirty="0" err="1"/>
              <a:t>revision</a:t>
            </a:r>
            <a:r>
              <a:rPr lang="fr-FR" sz="1800" dirty="0"/>
              <a:t> of </a:t>
            </a:r>
            <a:r>
              <a:rPr lang="fr-FR" sz="1800" dirty="0" err="1"/>
              <a:t>agreed</a:t>
            </a:r>
            <a:r>
              <a:rPr lang="fr-FR" sz="1800" dirty="0"/>
              <a:t> </a:t>
            </a:r>
            <a:r>
              <a:rPr lang="fr-FR" sz="1800" dirty="0" err="1"/>
              <a:t>CRs</a:t>
            </a:r>
            <a:r>
              <a:rPr lang="fr-FR" sz="1800" dirty="0"/>
              <a:t> (</a:t>
            </a:r>
            <a:r>
              <a:rPr lang="fr-FR" sz="1800" dirty="0" err="1"/>
              <a:t>endorsed</a:t>
            </a:r>
            <a:r>
              <a:rPr lang="fr-FR" sz="1800" dirty="0"/>
              <a:t> or not by the WG)</a:t>
            </a:r>
          </a:p>
          <a:p>
            <a:pPr lvl="2"/>
            <a:r>
              <a:rPr lang="fr-FR" sz="1800" dirty="0" err="1"/>
              <a:t>Late</a:t>
            </a:r>
            <a:r>
              <a:rPr lang="fr-FR" sz="1800" dirty="0"/>
              <a:t> </a:t>
            </a:r>
            <a:r>
              <a:rPr lang="fr-FR" sz="1800" dirty="0" err="1"/>
              <a:t>CRs</a:t>
            </a:r>
            <a:r>
              <a:rPr lang="fr-FR" sz="1800" dirty="0"/>
              <a:t> </a:t>
            </a:r>
            <a:r>
              <a:rPr lang="fr-FR" sz="1800" dirty="0" err="1"/>
              <a:t>pre-endorsed</a:t>
            </a:r>
            <a:r>
              <a:rPr lang="fr-FR" sz="1800" dirty="0"/>
              <a:t> by the WG</a:t>
            </a:r>
          </a:p>
          <a:p>
            <a:pPr lvl="2"/>
            <a:r>
              <a:rPr lang="fr-FR" sz="1800" dirty="0" err="1"/>
              <a:t>CRs</a:t>
            </a:r>
            <a:r>
              <a:rPr lang="fr-FR" sz="1800" dirty="0"/>
              <a:t> </a:t>
            </a:r>
            <a:r>
              <a:rPr lang="fr-FR" sz="1800" dirty="0" err="1"/>
              <a:t>that</a:t>
            </a:r>
            <a:r>
              <a:rPr lang="fr-FR" sz="1800" dirty="0"/>
              <a:t> </a:t>
            </a:r>
            <a:r>
              <a:rPr lang="fr-FR" sz="1800" dirty="0" err="1"/>
              <a:t>need</a:t>
            </a:r>
            <a:r>
              <a:rPr lang="fr-FR" sz="1800" dirty="0"/>
              <a:t> a TSG position</a:t>
            </a:r>
          </a:p>
        </p:txBody>
      </p:sp>
    </p:spTree>
    <p:extLst>
      <p:ext uri="{BB962C8B-B14F-4D97-AF65-F5344CB8AC3E}">
        <p14:creationId xmlns:p14="http://schemas.microsoft.com/office/powerpoint/2010/main" val="6197993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PCG related information</a:t>
            </a:r>
            <a:endParaRPr lang="fr-FR" dirty="0"/>
          </a:p>
        </p:txBody>
      </p:sp>
    </p:spTree>
    <p:extLst>
      <p:ext uri="{BB962C8B-B14F-4D97-AF65-F5344CB8AC3E}">
        <p14:creationId xmlns:p14="http://schemas.microsoft.com/office/powerpoint/2010/main" val="38094464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1032160"/>
          </a:xfrm>
        </p:spPr>
        <p:txBody>
          <a:bodyPr/>
          <a:lstStyle/>
          <a:p>
            <a:r>
              <a:rPr lang="en-US" altLang="en-US" dirty="0"/>
              <a:t>Registration and publication deadlines</a:t>
            </a:r>
            <a:endParaRPr lang="en-GB" altLang="en-US" dirty="0"/>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479031" y="2833622"/>
            <a:ext cx="11325976" cy="2958738"/>
          </a:xfrm>
        </p:spPr>
        <p:txBody>
          <a:bodyPr/>
          <a:lstStyle/>
          <a:p>
            <a:r>
              <a:rPr lang="en-US" altLang="en-US" sz="2400" dirty="0"/>
              <a:t>The following agreements were reached by the Working Procedures Group:</a:t>
            </a:r>
          </a:p>
          <a:p>
            <a:pPr lvl="1"/>
            <a:r>
              <a:rPr lang="en-US" altLang="en-US" sz="2000" dirty="0"/>
              <a:t>One week early deadline for registration (all groups, all meetings: e-meetings, f2f).</a:t>
            </a:r>
          </a:p>
          <a:p>
            <a:pPr lvl="1"/>
            <a:r>
              <a:rPr lang="en-US" altLang="en-US" sz="2000" dirty="0"/>
              <a:t>Registrations after the deadline will still be accepted, but timely receipt of meeting info is not guaranteed.</a:t>
            </a:r>
          </a:p>
          <a:p>
            <a:pPr lvl="1"/>
            <a:r>
              <a:rPr lang="en-US" altLang="en-US" sz="2000" dirty="0"/>
              <a:t>MCC to remind late registrants of the need to register early.  This is not codified in the Working Procedures.  This and other means of encouraging early registration are left to the MCC.</a:t>
            </a:r>
          </a:p>
          <a:p>
            <a:pPr lvl="1"/>
            <a:r>
              <a:rPr lang="en-US" altLang="en-US" sz="2000" dirty="0"/>
              <a:t>Delegates may briefly visit co-located meetings without registering.</a:t>
            </a:r>
          </a:p>
          <a:p>
            <a:pPr lvl="1"/>
            <a:r>
              <a:rPr lang="en-US" altLang="en-US" sz="2000" dirty="0"/>
              <a:t>The agenda shall include registration and document submission deadlines.  In addition, the MCC is requested to make critical meeting deadlines available via the calendar tool.</a:t>
            </a:r>
          </a:p>
          <a:p>
            <a:pPr lvl="1"/>
            <a:r>
              <a:rPr lang="en-US" altLang="en-US" sz="2000" dirty="0"/>
              <a:t>Although not specified in the working procedures, the responsibility of ensuring the validity of registrations lies with the IMs’ official contacts, as the MCC cannot judge the validity </a:t>
            </a:r>
            <a:r>
              <a:rPr lang="en-US" altLang="en-US" sz="2000"/>
              <a:t>of registrations.</a:t>
            </a:r>
            <a:endParaRPr lang="en-US" altLang="en-US" sz="2000" dirty="0"/>
          </a:p>
        </p:txBody>
      </p:sp>
      <p:sp>
        <p:nvSpPr>
          <p:cNvPr id="5" name="TextBox 4">
            <a:extLst>
              <a:ext uri="{FF2B5EF4-FFF2-40B4-BE49-F238E27FC236}">
                <a16:creationId xmlns:a16="http://schemas.microsoft.com/office/drawing/2014/main" id="{F52C4389-FE00-4479-AEC3-9DC7C8542A09}"/>
              </a:ext>
            </a:extLst>
          </p:cNvPr>
          <p:cNvSpPr txBox="1"/>
          <p:nvPr/>
        </p:nvSpPr>
        <p:spPr>
          <a:xfrm>
            <a:off x="154112" y="1778884"/>
            <a:ext cx="11650895" cy="966483"/>
          </a:xfrm>
          <a:prstGeom prst="rect">
            <a:avLst/>
          </a:prstGeom>
          <a:noFill/>
          <a:ln w="19050">
            <a:solidFill>
              <a:srgbClr val="FF0000"/>
            </a:solidFill>
          </a:ln>
        </p:spPr>
        <p:txBody>
          <a:bodyPr wrap="square">
            <a:spAutoFit/>
          </a:bodyPr>
          <a:lstStyle/>
          <a:p>
            <a:pPr marL="228600" marR="0">
              <a:lnSpc>
                <a:spcPct val="107000"/>
              </a:lnSpc>
              <a:spcBef>
                <a:spcPts val="0"/>
              </a:spcBef>
              <a:spcAft>
                <a:spcPts val="800"/>
              </a:spcAft>
            </a:pPr>
            <a:r>
              <a:rPr lang="en-GB" sz="1800" b="1"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Task Assigned to WP group in Action PCG48/01:</a:t>
            </a:r>
            <a:r>
              <a:rPr lang="en-GB" sz="1800" dirty="0">
                <a:effectLst/>
                <a:latin typeface="Arial" panose="020B0604020202020204" pitchFamily="34" charset="0"/>
                <a:ea typeface="Times New Roman" panose="02020603050405020304" pitchFamily="18" charset="0"/>
                <a:cs typeface="Times New Roman" panose="02020603050405020304" pitchFamily="18" charset="0"/>
              </a:rPr>
              <a:t>	 Working Procedures Group to consider the existing procedures relating to meeting registration, publication deadlines and registration enforcement with the objective of harmonizing those procedures to the extent possible and clearly documenting justified differences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46684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Content</a:t>
            </a:r>
          </a:p>
        </p:txBody>
      </p:sp>
      <p:sp>
        <p:nvSpPr>
          <p:cNvPr id="3" name="Espace réservé du contenu 2"/>
          <p:cNvSpPr>
            <a:spLocks noGrp="1"/>
          </p:cNvSpPr>
          <p:nvPr>
            <p:ph idx="1"/>
          </p:nvPr>
        </p:nvSpPr>
        <p:spPr/>
        <p:txBody>
          <a:bodyPr/>
          <a:lstStyle/>
          <a:p>
            <a:r>
              <a:rPr lang="en-US" dirty="0"/>
              <a:t>CT Officials</a:t>
            </a:r>
          </a:p>
          <a:p>
            <a:r>
              <a:rPr lang="fr-FR" dirty="0" err="1"/>
              <a:t>Workplan</a:t>
            </a:r>
            <a:endParaRPr lang="fr-FR" dirty="0"/>
          </a:p>
          <a:p>
            <a:r>
              <a:rPr lang="fr-FR" dirty="0" err="1"/>
              <a:t>Company</a:t>
            </a:r>
            <a:r>
              <a:rPr lang="fr-FR" dirty="0"/>
              <a:t> </a:t>
            </a:r>
            <a:r>
              <a:rPr lang="fr-FR" dirty="0" err="1"/>
              <a:t>CRs</a:t>
            </a:r>
            <a:r>
              <a:rPr lang="fr-FR" dirty="0"/>
              <a:t> sent to CT</a:t>
            </a:r>
          </a:p>
          <a:p>
            <a:r>
              <a:rPr lang="en-US" dirty="0"/>
              <a:t>Meeting planning</a:t>
            </a:r>
            <a:endParaRPr lang="fr-FR" dirty="0"/>
          </a:p>
          <a:p>
            <a:r>
              <a:rPr lang="fr-FR" dirty="0"/>
              <a:t>PCG </a:t>
            </a:r>
            <a:r>
              <a:rPr lang="fr-FR" dirty="0" err="1"/>
              <a:t>related</a:t>
            </a:r>
            <a:r>
              <a:rPr lang="fr-FR" dirty="0"/>
              <a:t> information</a:t>
            </a:r>
          </a:p>
          <a:p>
            <a:r>
              <a:rPr lang="fr-FR" dirty="0" err="1"/>
              <a:t>Newcomer</a:t>
            </a:r>
            <a:r>
              <a:rPr lang="fr-FR" dirty="0"/>
              <a:t> Orientation Session</a:t>
            </a:r>
            <a:endParaRPr lang="en-US" dirty="0"/>
          </a:p>
        </p:txBody>
      </p:sp>
    </p:spTree>
    <p:extLst>
      <p:ext uri="{BB962C8B-B14F-4D97-AF65-F5344CB8AC3E}">
        <p14:creationId xmlns:p14="http://schemas.microsoft.com/office/powerpoint/2010/main" val="3257558088"/>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Meeting planning</a:t>
            </a:r>
            <a:endParaRPr lang="fr-FR" dirty="0"/>
          </a:p>
        </p:txBody>
      </p:sp>
    </p:spTree>
    <p:extLst>
      <p:ext uri="{BB962C8B-B14F-4D97-AF65-F5344CB8AC3E}">
        <p14:creationId xmlns:p14="http://schemas.microsoft.com/office/powerpoint/2010/main" val="9582906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9FD81EA-A658-4C41-8E44-5BC5B33A17DF}"/>
              </a:ext>
            </a:extLst>
          </p:cNvPr>
          <p:cNvSpPr>
            <a:spLocks noGrp="1"/>
          </p:cNvSpPr>
          <p:nvPr>
            <p:ph type="title"/>
          </p:nvPr>
        </p:nvSpPr>
        <p:spPr/>
        <p:txBody>
          <a:bodyPr/>
          <a:lstStyle/>
          <a:p>
            <a:r>
              <a:rPr lang="fr-FR" dirty="0"/>
              <a:t>PCG#47 </a:t>
            </a:r>
            <a:r>
              <a:rPr lang="fr-FR" dirty="0" err="1"/>
              <a:t>Decisions</a:t>
            </a:r>
            <a:endParaRPr lang="fr-FR" dirty="0"/>
          </a:p>
        </p:txBody>
      </p:sp>
      <p:sp>
        <p:nvSpPr>
          <p:cNvPr id="4" name="Espace réservé du contenu 3">
            <a:extLst>
              <a:ext uri="{FF2B5EF4-FFF2-40B4-BE49-F238E27FC236}">
                <a16:creationId xmlns:a16="http://schemas.microsoft.com/office/drawing/2014/main" id="{D3C5492C-F70E-43AE-8D22-E94D01576FEE}"/>
              </a:ext>
            </a:extLst>
          </p:cNvPr>
          <p:cNvSpPr>
            <a:spLocks noGrp="1"/>
          </p:cNvSpPr>
          <p:nvPr>
            <p:ph idx="1"/>
          </p:nvPr>
        </p:nvSpPr>
        <p:spPr/>
        <p:txBody>
          <a:bodyPr/>
          <a:lstStyle/>
          <a:p>
            <a:r>
              <a:rPr lang="en-US" sz="2400" dirty="0"/>
              <a:t>Approval of the MHSG report on the resumption of 3GPP F2F meetings</a:t>
            </a:r>
          </a:p>
          <a:p>
            <a:pPr lvl="1"/>
            <a:r>
              <a:rPr lang="en-US" sz="2000" dirty="0"/>
              <a:t>Providing a list of criteria to meet for resuming 3GPP F2F meetings</a:t>
            </a:r>
          </a:p>
          <a:p>
            <a:pPr lvl="1"/>
            <a:r>
              <a:rPr lang="en-GB" sz="2000" dirty="0">
                <a:hlinkClick r:id="rId2"/>
              </a:rPr>
              <a:t>https://www.3gpp.org/ftp/Information/Hosts/OP46_11_Report_on_resumption_of_face-to-face_3GPP_meetings.zip</a:t>
            </a:r>
            <a:endParaRPr lang="en-GB" sz="2000" dirty="0"/>
          </a:p>
          <a:p>
            <a:r>
              <a:rPr lang="en-US" altLang="en-US" sz="2400" dirty="0"/>
              <a:t>F2F meetings to start from TSGs</a:t>
            </a:r>
          </a:p>
          <a:p>
            <a:r>
              <a:rPr lang="en-US" altLang="en-US" sz="2400" dirty="0"/>
              <a:t>Quarterly decision meeting to decide on the TSG and all subsequent WG meetings of the quarter</a:t>
            </a:r>
          </a:p>
          <a:p>
            <a:pPr lvl="1"/>
            <a:r>
              <a:rPr lang="en-US" altLang="en-US" sz="2000" dirty="0"/>
              <a:t>November/2021 decision meeting to decide on March/2022 TSG, and if that is planned as F2F, then on all WG meetings of Q2/2022</a:t>
            </a:r>
          </a:p>
          <a:p>
            <a:pPr lvl="1"/>
            <a:r>
              <a:rPr lang="en-US" altLang="en-US" sz="2000" dirty="0"/>
              <a:t>March/2022 decision meeting to decide on June/2022 TSG, and if that is planned as F2F, then on all WG meetings of Q3/2022</a:t>
            </a:r>
          </a:p>
          <a:p>
            <a:pPr lvl="1"/>
            <a:r>
              <a:rPr lang="en-US" altLang="en-US" sz="2000" dirty="0"/>
              <a:t>… and so on until normal F2F operation fully resumes…</a:t>
            </a:r>
            <a:endParaRPr lang="en-US" sz="2000" dirty="0"/>
          </a:p>
          <a:p>
            <a:endParaRPr lang="fr-FR" sz="2400" dirty="0"/>
          </a:p>
        </p:txBody>
      </p:sp>
    </p:spTree>
    <p:extLst>
      <p:ext uri="{BB962C8B-B14F-4D97-AF65-F5344CB8AC3E}">
        <p14:creationId xmlns:p14="http://schemas.microsoft.com/office/powerpoint/2010/main" val="2363975680"/>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4426A3-0D10-4D29-B515-BAF4A351D127}"/>
              </a:ext>
            </a:extLst>
          </p:cNvPr>
          <p:cNvSpPr>
            <a:spLocks noGrp="1"/>
          </p:cNvSpPr>
          <p:nvPr>
            <p:ph type="title"/>
          </p:nvPr>
        </p:nvSpPr>
        <p:spPr/>
        <p:txBody>
          <a:bodyPr/>
          <a:lstStyle/>
          <a:p>
            <a:r>
              <a:rPr lang="en-US" sz="4400" dirty="0"/>
              <a:t>After DM#5: November WG meetings</a:t>
            </a:r>
            <a:endParaRPr lang="fr-FR" dirty="0"/>
          </a:p>
        </p:txBody>
      </p:sp>
      <p:sp>
        <p:nvSpPr>
          <p:cNvPr id="3" name="Espace réservé du contenu 2">
            <a:extLst>
              <a:ext uri="{FF2B5EF4-FFF2-40B4-BE49-F238E27FC236}">
                <a16:creationId xmlns:a16="http://schemas.microsoft.com/office/drawing/2014/main" id="{16770C97-36FC-4CE1-9A00-CAD6D73E1F33}"/>
              </a:ext>
            </a:extLst>
          </p:cNvPr>
          <p:cNvSpPr>
            <a:spLocks noGrp="1"/>
          </p:cNvSpPr>
          <p:nvPr>
            <p:ph idx="1"/>
          </p:nvPr>
        </p:nvSpPr>
        <p:spPr/>
        <p:txBody>
          <a:bodyPr/>
          <a:lstStyle/>
          <a:p>
            <a:r>
              <a:rPr lang="en-US" dirty="0"/>
              <a:t>November WG meetings confirmed to be hosted by EF3 in Toulouse</a:t>
            </a:r>
          </a:p>
          <a:p>
            <a:pPr lvl="1"/>
            <a:r>
              <a:rPr lang="en-US" dirty="0"/>
              <a:t>Invitations sent last week</a:t>
            </a:r>
          </a:p>
          <a:p>
            <a:r>
              <a:rPr lang="en-US" dirty="0"/>
              <a:t>2-way remote access confirmed for all WGs’ main session and official break-out sessions</a:t>
            </a:r>
          </a:p>
          <a:p>
            <a:pPr lvl="1"/>
            <a:r>
              <a:rPr lang="en-US" dirty="0"/>
              <a:t>Remote access for offline sessions will be arranged on a best-effort basis</a:t>
            </a:r>
          </a:p>
          <a:p>
            <a:pPr lvl="1"/>
            <a:r>
              <a:rPr lang="en-US" dirty="0"/>
              <a:t>WG chairs and MCC will discuss and announce the details well in-advance of the meeting</a:t>
            </a:r>
          </a:p>
          <a:p>
            <a:pPr lvl="2"/>
            <a:r>
              <a:rPr lang="en-US" sz="2000" dirty="0"/>
              <a:t>Further discussed at DM#6:				Wednesday 21 September</a:t>
            </a:r>
            <a:r>
              <a:rPr lang="en-US" dirty="0"/>
              <a:t>	</a:t>
            </a:r>
          </a:p>
          <a:p>
            <a:pPr lvl="2"/>
            <a:r>
              <a:rPr lang="en-US" dirty="0"/>
              <a:t>RAN1#110 experience conference call (including Q&amp;A):	Monday 26 September</a:t>
            </a:r>
          </a:p>
          <a:p>
            <a:endParaRPr lang="fr-FR" dirty="0"/>
          </a:p>
        </p:txBody>
      </p:sp>
    </p:spTree>
    <p:extLst>
      <p:ext uri="{BB962C8B-B14F-4D97-AF65-F5344CB8AC3E}">
        <p14:creationId xmlns:p14="http://schemas.microsoft.com/office/powerpoint/2010/main" val="321270733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EC2179E-1762-4D97-80CA-93F070A62A72}"/>
              </a:ext>
            </a:extLst>
          </p:cNvPr>
          <p:cNvSpPr>
            <a:spLocks noGrp="1"/>
          </p:cNvSpPr>
          <p:nvPr>
            <p:ph type="title"/>
          </p:nvPr>
        </p:nvSpPr>
        <p:spPr/>
        <p:txBody>
          <a:bodyPr/>
          <a:lstStyle/>
          <a:p>
            <a:r>
              <a:rPr lang="en-US" sz="4400" dirty="0"/>
              <a:t>After DM#5: </a:t>
            </a:r>
            <a:r>
              <a:rPr lang="en-US" dirty="0"/>
              <a:t>Proposed 2023 plan	1/2</a:t>
            </a:r>
            <a:endParaRPr lang="fr-FR" dirty="0"/>
          </a:p>
        </p:txBody>
      </p:sp>
      <p:sp>
        <p:nvSpPr>
          <p:cNvPr id="3" name="Espace réservé du contenu 2">
            <a:extLst>
              <a:ext uri="{FF2B5EF4-FFF2-40B4-BE49-F238E27FC236}">
                <a16:creationId xmlns:a16="http://schemas.microsoft.com/office/drawing/2014/main" id="{1C72F1E6-FF39-4AA3-B5B2-ECA9A57E0D7C}"/>
              </a:ext>
            </a:extLst>
          </p:cNvPr>
          <p:cNvSpPr>
            <a:spLocks noGrp="1"/>
          </p:cNvSpPr>
          <p:nvPr>
            <p:ph idx="1"/>
          </p:nvPr>
        </p:nvSpPr>
        <p:spPr/>
        <p:txBody>
          <a:bodyPr/>
          <a:lstStyle/>
          <a:p>
            <a:r>
              <a:rPr lang="en-US" dirty="0"/>
              <a:t>Goal: 4 F2F WG meetings and 2 F2F TSGs. All other meetings planned as Electronic.</a:t>
            </a:r>
          </a:p>
          <a:p>
            <a:r>
              <a:rPr lang="en-US" dirty="0"/>
              <a:t>WGs: Feb, May, Aug, Nov as F2F. 1 Electronic WG meeting each in Q2 and Q4.</a:t>
            </a:r>
          </a:p>
          <a:p>
            <a:r>
              <a:rPr lang="en-US" dirty="0"/>
              <a:t>TSGs:  March, September as F2F. Other TSGs planned as Electronic.</a:t>
            </a:r>
          </a:p>
          <a:p>
            <a:r>
              <a:rPr lang="en-US" dirty="0"/>
              <a:t>In case travel hardship eases, then 1 additional WG meeting (October) and 1 additional TSG meeting (December) in 2H/2023 can potentially be converted to F2F</a:t>
            </a:r>
            <a:endParaRPr lang="fr-FR" dirty="0"/>
          </a:p>
        </p:txBody>
      </p:sp>
    </p:spTree>
    <p:extLst>
      <p:ext uri="{BB962C8B-B14F-4D97-AF65-F5344CB8AC3E}">
        <p14:creationId xmlns:p14="http://schemas.microsoft.com/office/powerpoint/2010/main" val="213754190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D8C809E-5B3A-4BCD-A536-B839DBB1F699}"/>
              </a:ext>
            </a:extLst>
          </p:cNvPr>
          <p:cNvSpPr>
            <a:spLocks noGrp="1"/>
          </p:cNvSpPr>
          <p:nvPr>
            <p:ph type="title"/>
          </p:nvPr>
        </p:nvSpPr>
        <p:spPr/>
        <p:txBody>
          <a:bodyPr/>
          <a:lstStyle/>
          <a:p>
            <a:r>
              <a:rPr lang="en-US" sz="4400" dirty="0"/>
              <a:t>After DM#5: </a:t>
            </a:r>
            <a:r>
              <a:rPr lang="en-US" dirty="0"/>
              <a:t>Proposed 2023 plan	2/2</a:t>
            </a:r>
            <a:endParaRPr lang="fr-FR" dirty="0"/>
          </a:p>
        </p:txBody>
      </p:sp>
      <p:sp>
        <p:nvSpPr>
          <p:cNvPr id="3" name="Espace réservé du contenu 2">
            <a:extLst>
              <a:ext uri="{FF2B5EF4-FFF2-40B4-BE49-F238E27FC236}">
                <a16:creationId xmlns:a16="http://schemas.microsoft.com/office/drawing/2014/main" id="{17ADFFA6-AE70-4AB5-B345-798515B87365}"/>
              </a:ext>
            </a:extLst>
          </p:cNvPr>
          <p:cNvSpPr>
            <a:spLocks noGrp="1"/>
          </p:cNvSpPr>
          <p:nvPr>
            <p:ph idx="1"/>
          </p:nvPr>
        </p:nvSpPr>
        <p:spPr>
          <a:xfrm>
            <a:off x="838199" y="1825625"/>
            <a:ext cx="11091864" cy="4351338"/>
          </a:xfrm>
        </p:spPr>
        <p:txBody>
          <a:bodyPr/>
          <a:lstStyle/>
          <a:p>
            <a:r>
              <a:rPr lang="fr-FR" sz="2000" dirty="0" err="1"/>
              <a:t>February</a:t>
            </a:r>
            <a:r>
              <a:rPr lang="fr-FR" sz="2000" dirty="0"/>
              <a:t> </a:t>
            </a:r>
            <a:r>
              <a:rPr lang="fr-FR" sz="2000" dirty="0" err="1"/>
              <a:t>WGs</a:t>
            </a:r>
            <a:r>
              <a:rPr lang="fr-FR" sz="2000" dirty="0"/>
              <a:t>: 	</a:t>
            </a:r>
            <a:r>
              <a:rPr lang="fr-FR" sz="2000" dirty="0">
                <a:highlight>
                  <a:srgbClr val="00FF00"/>
                </a:highlight>
              </a:rPr>
              <a:t>F2F in Europe – </a:t>
            </a:r>
            <a:r>
              <a:rPr lang="fr-FR" sz="2000" dirty="0" err="1">
                <a:highlight>
                  <a:srgbClr val="00FF00"/>
                </a:highlight>
              </a:rPr>
              <a:t>Athens</a:t>
            </a:r>
            <a:r>
              <a:rPr lang="fr-FR" sz="2000" dirty="0">
                <a:highlight>
                  <a:srgbClr val="00FF00"/>
                </a:highlight>
              </a:rPr>
              <a:t> (RAN), </a:t>
            </a:r>
            <a:r>
              <a:rPr lang="fr-FR" sz="2000" dirty="0">
                <a:highlight>
                  <a:srgbClr val="FFFF00"/>
                </a:highlight>
              </a:rPr>
              <a:t>TBD (SA/CT)</a:t>
            </a:r>
          </a:p>
          <a:p>
            <a:r>
              <a:rPr lang="fr-FR" sz="2000" dirty="0"/>
              <a:t>March </a:t>
            </a:r>
            <a:r>
              <a:rPr lang="fr-FR" sz="2000" dirty="0" err="1"/>
              <a:t>TSGs</a:t>
            </a:r>
            <a:r>
              <a:rPr lang="fr-FR" sz="2000" dirty="0"/>
              <a:t>: 		</a:t>
            </a:r>
            <a:r>
              <a:rPr lang="fr-FR" sz="2000" dirty="0">
                <a:highlight>
                  <a:srgbClr val="00FF00"/>
                </a:highlight>
              </a:rPr>
              <a:t>F2F in Europe (Rotterdam)</a:t>
            </a:r>
          </a:p>
          <a:p>
            <a:r>
              <a:rPr lang="fr-FR" sz="2000" dirty="0"/>
              <a:t>April </a:t>
            </a:r>
            <a:r>
              <a:rPr lang="fr-FR" sz="2000" dirty="0" err="1"/>
              <a:t>WGs</a:t>
            </a:r>
            <a:r>
              <a:rPr lang="fr-FR" sz="2000" dirty="0"/>
              <a:t>: 		</a:t>
            </a:r>
            <a:r>
              <a:rPr lang="fr-FR" sz="2000" dirty="0" err="1">
                <a:highlight>
                  <a:srgbClr val="00FF00"/>
                </a:highlight>
              </a:rPr>
              <a:t>Electronic</a:t>
            </a:r>
            <a:endParaRPr lang="fr-FR" sz="2000" dirty="0">
              <a:highlight>
                <a:srgbClr val="00FF00"/>
              </a:highlight>
            </a:endParaRPr>
          </a:p>
          <a:p>
            <a:r>
              <a:rPr lang="fr-FR" sz="2000" dirty="0"/>
              <a:t>May </a:t>
            </a:r>
            <a:r>
              <a:rPr lang="fr-FR" sz="2000" dirty="0" err="1"/>
              <a:t>WGs</a:t>
            </a:r>
            <a:r>
              <a:rPr lang="fr-FR" sz="2000" dirty="0"/>
              <a:t>:		</a:t>
            </a:r>
            <a:r>
              <a:rPr lang="fr-FR" sz="2000" dirty="0">
                <a:highlight>
                  <a:srgbClr val="00FF00"/>
                </a:highlight>
              </a:rPr>
              <a:t>F2F in Asia (RAN in </a:t>
            </a:r>
            <a:r>
              <a:rPr lang="fr-FR" sz="2000" dirty="0" err="1">
                <a:highlight>
                  <a:srgbClr val="00FF00"/>
                </a:highlight>
              </a:rPr>
              <a:t>Korea</a:t>
            </a:r>
            <a:r>
              <a:rPr lang="fr-FR" sz="2000" dirty="0"/>
              <a:t>, </a:t>
            </a:r>
            <a:r>
              <a:rPr lang="fr-FR" sz="2000" dirty="0">
                <a:highlight>
                  <a:srgbClr val="FFFF00"/>
                </a:highlight>
              </a:rPr>
              <a:t>SA/CT in Europe or Singapore option TBD </a:t>
            </a:r>
            <a:r>
              <a:rPr lang="fr-FR" sz="2000" dirty="0" err="1">
                <a:highlight>
                  <a:srgbClr val="FFFF00"/>
                </a:highlight>
              </a:rPr>
              <a:t>Nov</a:t>
            </a:r>
            <a:r>
              <a:rPr lang="fr-FR" sz="2000" dirty="0">
                <a:highlight>
                  <a:srgbClr val="FFFF00"/>
                </a:highlight>
              </a:rPr>
              <a:t> 22)</a:t>
            </a:r>
          </a:p>
          <a:p>
            <a:r>
              <a:rPr lang="fr-FR" sz="2000" dirty="0"/>
              <a:t>June </a:t>
            </a:r>
            <a:r>
              <a:rPr lang="fr-FR" sz="2000" dirty="0" err="1"/>
              <a:t>TSGs</a:t>
            </a:r>
            <a:r>
              <a:rPr lang="fr-FR" sz="2000" dirty="0"/>
              <a:t>:		</a:t>
            </a:r>
            <a:r>
              <a:rPr lang="fr-FR" sz="2000" dirty="0" err="1">
                <a:highlight>
                  <a:srgbClr val="00FF00"/>
                </a:highlight>
              </a:rPr>
              <a:t>Electronic</a:t>
            </a:r>
            <a:endParaRPr lang="fr-FR" sz="2000" dirty="0">
              <a:highlight>
                <a:srgbClr val="00FF00"/>
              </a:highlight>
            </a:endParaRPr>
          </a:p>
          <a:p>
            <a:r>
              <a:rPr lang="fr-FR" sz="2000" dirty="0"/>
              <a:t>August </a:t>
            </a:r>
            <a:r>
              <a:rPr lang="fr-FR" sz="2000" dirty="0" err="1"/>
              <a:t>WGs</a:t>
            </a:r>
            <a:r>
              <a:rPr lang="fr-FR" sz="2000" dirty="0"/>
              <a:t>:		</a:t>
            </a:r>
            <a:r>
              <a:rPr lang="fr-FR" sz="2000" dirty="0">
                <a:highlight>
                  <a:srgbClr val="00FF00"/>
                </a:highlight>
              </a:rPr>
              <a:t>F2F in Europe</a:t>
            </a:r>
          </a:p>
          <a:p>
            <a:r>
              <a:rPr lang="fr-FR" sz="2000" dirty="0" err="1"/>
              <a:t>September</a:t>
            </a:r>
            <a:r>
              <a:rPr lang="fr-FR" sz="2000" dirty="0"/>
              <a:t> </a:t>
            </a:r>
            <a:r>
              <a:rPr lang="fr-FR" sz="2000" dirty="0" err="1"/>
              <a:t>TSGs</a:t>
            </a:r>
            <a:r>
              <a:rPr lang="fr-FR" sz="2000" dirty="0"/>
              <a:t>:	</a:t>
            </a:r>
            <a:r>
              <a:rPr lang="fr-FR" sz="2000" dirty="0">
                <a:highlight>
                  <a:srgbClr val="FFFF00"/>
                </a:highlight>
              </a:rPr>
              <a:t>F2F in Europe/</a:t>
            </a:r>
            <a:r>
              <a:rPr lang="fr-FR" sz="2000" dirty="0" err="1">
                <a:highlight>
                  <a:srgbClr val="FFFF00"/>
                </a:highlight>
              </a:rPr>
              <a:t>India</a:t>
            </a:r>
            <a:r>
              <a:rPr lang="fr-FR" sz="2000" dirty="0">
                <a:highlight>
                  <a:srgbClr val="FFFF00"/>
                </a:highlight>
              </a:rPr>
              <a:t> [location TBD </a:t>
            </a:r>
            <a:r>
              <a:rPr lang="fr-FR" sz="2000" dirty="0" err="1">
                <a:highlight>
                  <a:srgbClr val="FFFF00"/>
                </a:highlight>
              </a:rPr>
              <a:t>Nov</a:t>
            </a:r>
            <a:r>
              <a:rPr lang="fr-FR" sz="2000" dirty="0">
                <a:highlight>
                  <a:srgbClr val="FFFF00"/>
                </a:highlight>
              </a:rPr>
              <a:t> 22]</a:t>
            </a:r>
          </a:p>
          <a:p>
            <a:r>
              <a:rPr lang="fr-FR" sz="2000" dirty="0" err="1"/>
              <a:t>October</a:t>
            </a:r>
            <a:r>
              <a:rPr lang="fr-FR" sz="2000" dirty="0"/>
              <a:t> </a:t>
            </a:r>
            <a:r>
              <a:rPr lang="fr-FR" sz="2000" dirty="0" err="1"/>
              <a:t>WGs</a:t>
            </a:r>
            <a:r>
              <a:rPr lang="fr-FR" sz="2000" dirty="0"/>
              <a:t>:		</a:t>
            </a:r>
            <a:r>
              <a:rPr lang="fr-FR" sz="2000" dirty="0" err="1">
                <a:highlight>
                  <a:srgbClr val="00FF00"/>
                </a:highlight>
              </a:rPr>
              <a:t>Electronic</a:t>
            </a:r>
            <a:endParaRPr lang="fr-FR" sz="2000" dirty="0">
              <a:highlight>
                <a:srgbClr val="00FF00"/>
              </a:highlight>
            </a:endParaRPr>
          </a:p>
          <a:p>
            <a:r>
              <a:rPr lang="fr-FR" sz="2000" dirty="0" err="1"/>
              <a:t>November</a:t>
            </a:r>
            <a:r>
              <a:rPr lang="fr-FR" sz="2000" dirty="0"/>
              <a:t> </a:t>
            </a:r>
            <a:r>
              <a:rPr lang="fr-FR" sz="2000" dirty="0" err="1"/>
              <a:t>WGs</a:t>
            </a:r>
            <a:r>
              <a:rPr lang="fr-FR" sz="2000" dirty="0"/>
              <a:t>:	</a:t>
            </a:r>
            <a:r>
              <a:rPr lang="fr-FR" sz="2000" dirty="0">
                <a:highlight>
                  <a:srgbClr val="00FF00"/>
                </a:highlight>
              </a:rPr>
              <a:t>F2F in NA</a:t>
            </a:r>
          </a:p>
          <a:p>
            <a:r>
              <a:rPr lang="fr-FR" sz="2000" dirty="0" err="1"/>
              <a:t>December</a:t>
            </a:r>
            <a:r>
              <a:rPr lang="fr-FR" sz="2000" dirty="0"/>
              <a:t> </a:t>
            </a:r>
            <a:r>
              <a:rPr lang="fr-FR" sz="2000" dirty="0" err="1"/>
              <a:t>TSGs</a:t>
            </a:r>
            <a:r>
              <a:rPr lang="fr-FR" sz="2000" dirty="0"/>
              <a:t>:	</a:t>
            </a:r>
            <a:r>
              <a:rPr lang="fr-FR" sz="2000" dirty="0" err="1">
                <a:highlight>
                  <a:srgbClr val="FFFF00"/>
                </a:highlight>
              </a:rPr>
              <a:t>Electronic</a:t>
            </a:r>
            <a:r>
              <a:rPr lang="fr-FR" sz="2000" dirty="0">
                <a:highlight>
                  <a:srgbClr val="FFFF00"/>
                </a:highlight>
              </a:rPr>
              <a:t> / </a:t>
            </a:r>
            <a:r>
              <a:rPr lang="fr-FR" sz="2000" dirty="0" err="1">
                <a:highlight>
                  <a:srgbClr val="FFFF00"/>
                </a:highlight>
              </a:rPr>
              <a:t>India</a:t>
            </a:r>
            <a:r>
              <a:rPr lang="fr-FR" sz="2000" dirty="0">
                <a:highlight>
                  <a:srgbClr val="FFFF00"/>
                </a:highlight>
              </a:rPr>
              <a:t> [TBC, </a:t>
            </a:r>
            <a:r>
              <a:rPr lang="fr-FR" sz="2000" dirty="0" err="1">
                <a:highlight>
                  <a:srgbClr val="FFFF00"/>
                </a:highlight>
              </a:rPr>
              <a:t>next</a:t>
            </a:r>
            <a:r>
              <a:rPr lang="fr-FR" sz="2000" dirty="0">
                <a:highlight>
                  <a:srgbClr val="FFFF00"/>
                </a:highlight>
              </a:rPr>
              <a:t> check end of </a:t>
            </a:r>
            <a:r>
              <a:rPr lang="fr-FR" sz="2000" dirty="0" err="1">
                <a:highlight>
                  <a:srgbClr val="FFFF00"/>
                </a:highlight>
              </a:rPr>
              <a:t>Nov</a:t>
            </a:r>
            <a:r>
              <a:rPr lang="fr-FR" sz="2000" dirty="0">
                <a:highlight>
                  <a:srgbClr val="FFFF00"/>
                </a:highlight>
              </a:rPr>
              <a:t> 2022]</a:t>
            </a:r>
          </a:p>
          <a:p>
            <a:endParaRPr lang="fr-FR" sz="2000" dirty="0"/>
          </a:p>
        </p:txBody>
      </p:sp>
    </p:spTree>
    <p:extLst>
      <p:ext uri="{BB962C8B-B14F-4D97-AF65-F5344CB8AC3E}">
        <p14:creationId xmlns:p14="http://schemas.microsoft.com/office/powerpoint/2010/main" val="93066946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a:t>3GPP TSG 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CT </a:t>
            </a:r>
            <a:r>
              <a:rPr lang="fr-FR" dirty="0" err="1"/>
              <a:t>officials</a:t>
            </a:r>
            <a:endParaRPr lang="fr-FR" dirty="0"/>
          </a:p>
        </p:txBody>
      </p:sp>
    </p:spTree>
    <p:extLst>
      <p:ext uri="{BB962C8B-B14F-4D97-AF65-F5344CB8AC3E}">
        <p14:creationId xmlns:p14="http://schemas.microsoft.com/office/powerpoint/2010/main" val="3027681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p>
        </p:txBody>
      </p:sp>
      <p:sp>
        <p:nvSpPr>
          <p:cNvPr id="4102"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dirty="0"/>
          </a:p>
          <a:p>
            <a:pPr>
              <a:lnSpc>
                <a:spcPct val="100000"/>
              </a:lnSpc>
              <a:spcBef>
                <a:spcPct val="0"/>
              </a:spcBef>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13"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1" descr="image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age 4"/>
          <p:cNvPicPr>
            <a:picLocks noChangeAspect="1"/>
          </p:cNvPicPr>
          <p:nvPr/>
        </p:nvPicPr>
        <p:blipFill>
          <a:blip r:embed="rId7"/>
          <a:stretch>
            <a:fillRect/>
          </a:stretch>
        </p:blipFill>
        <p:spPr>
          <a:xfrm>
            <a:off x="6399551" y="3442596"/>
            <a:ext cx="908383" cy="1310754"/>
          </a:xfrm>
          <a:prstGeom prst="rect">
            <a:avLst/>
          </a:prstGeom>
        </p:spPr>
      </p:pic>
      <p:pic>
        <p:nvPicPr>
          <p:cNvPr id="14" name="Picture 3">
            <a:extLst>
              <a:ext uri="{FF2B5EF4-FFF2-40B4-BE49-F238E27FC236}">
                <a16:creationId xmlns:a16="http://schemas.microsoft.com/office/drawing/2014/main" id="{D58AD0C7-413B-4509-817A-15FAB954C3F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2734" y="4753350"/>
            <a:ext cx="1429188" cy="1429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105466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WG1 Officials</a:t>
            </a:r>
          </a:p>
        </p:txBody>
      </p:sp>
      <p:sp>
        <p:nvSpPr>
          <p:cNvPr id="4099" name="Content Placeholder 2"/>
          <p:cNvSpPr txBox="1">
            <a:spLocks/>
          </p:cNvSpPr>
          <p:nvPr/>
        </p:nvSpPr>
        <p:spPr bwMode="auto">
          <a:xfrm>
            <a:off x="2137864" y="2048419"/>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Leis</a:t>
            </a:r>
          </a:p>
          <a:p>
            <a:pPr>
              <a:lnSpc>
                <a:spcPct val="100000"/>
              </a:lnSpc>
              <a:spcBef>
                <a:spcPct val="0"/>
              </a:spcBef>
              <a:buFontTx/>
              <a:buNone/>
            </a:pPr>
            <a:r>
              <a:rPr lang="fr-FR" altLang="en-US" sz="1800" dirty="0"/>
              <a:t>TSG CT WG1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hlinkClick r:id="rId4"/>
              </a:rPr>
              <a:t>peter.leis@nokia.com</a:t>
            </a:r>
            <a:r>
              <a:rPr lang="en-US" altLang="en-US" sz="1800" dirty="0"/>
              <a:t> </a:t>
            </a:r>
            <a:endParaRPr lang="fr-FR" altLang="en-US" sz="1800" dirty="0"/>
          </a:p>
          <a:p>
            <a:pPr>
              <a:buFontTx/>
              <a:buNone/>
            </a:pPr>
            <a:endParaRPr lang="fr-FR" altLang="en-US" sz="2400" dirty="0"/>
          </a:p>
          <a:p>
            <a:pPr>
              <a:buFontTx/>
              <a:buNone/>
            </a:pPr>
            <a:endParaRPr lang="en-US" altLang="en-US" sz="2400" dirty="0"/>
          </a:p>
        </p:txBody>
      </p:sp>
      <p:sp>
        <p:nvSpPr>
          <p:cNvPr id="4100" name="Content Placeholder 2"/>
          <p:cNvSpPr txBox="1">
            <a:spLocks/>
          </p:cNvSpPr>
          <p:nvPr/>
        </p:nvSpPr>
        <p:spPr bwMode="auto">
          <a:xfrm>
            <a:off x="7458075" y="204841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Lena Chaponniere</a:t>
            </a:r>
          </a:p>
          <a:p>
            <a:pPr>
              <a:lnSpc>
                <a:spcPct val="100000"/>
              </a:lnSpc>
              <a:spcBef>
                <a:spcPct val="0"/>
              </a:spcBef>
              <a:buFontTx/>
              <a:buNone/>
            </a:pPr>
            <a:r>
              <a:rPr lang="fr-FR" altLang="en-US" sz="1800" dirty="0"/>
              <a:t>TSG CT WG1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hlinkClick r:id="rId5"/>
              </a:rPr>
              <a:t>lguellec@QTI.QUALCOMM.COM</a:t>
            </a:r>
            <a:r>
              <a:rPr lang="en-US" altLang="en-US" sz="1800" dirty="0"/>
              <a:t> </a:t>
            </a:r>
            <a:endParaRPr lang="fr-FR" altLang="en-US" sz="1800" dirty="0"/>
          </a:p>
          <a:p>
            <a:pPr>
              <a:lnSpc>
                <a:spcPct val="100000"/>
              </a:lnSpc>
              <a:spcBef>
                <a:spcPct val="0"/>
              </a:spcBef>
              <a:buFontTx/>
              <a:buNone/>
            </a:pPr>
            <a:endParaRPr lang="fr-FR" altLang="en-US" sz="2400" dirty="0"/>
          </a:p>
          <a:p>
            <a:pPr>
              <a:buFontTx/>
              <a:buNone/>
            </a:pPr>
            <a:endParaRPr lang="fr-FR" altLang="en-US" sz="2400" dirty="0"/>
          </a:p>
          <a:p>
            <a:pPr>
              <a:buFontTx/>
              <a:buNone/>
            </a:pPr>
            <a:endParaRPr lang="en-US" altLang="en-US" sz="2400" dirty="0"/>
          </a:p>
        </p:txBody>
      </p:sp>
      <p:sp>
        <p:nvSpPr>
          <p:cNvPr id="4101" name="Content Placeholder 2"/>
          <p:cNvSpPr txBox="1">
            <a:spLocks/>
          </p:cNvSpPr>
          <p:nvPr/>
        </p:nvSpPr>
        <p:spPr bwMode="auto">
          <a:xfrm>
            <a:off x="7552345" y="3535289"/>
            <a:ext cx="3417244" cy="1339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Jörgen</a:t>
            </a:r>
            <a:r>
              <a:rPr lang="fr-FR" altLang="en-US" sz="1800" dirty="0"/>
              <a:t> Axell</a:t>
            </a:r>
          </a:p>
          <a:p>
            <a:pPr>
              <a:lnSpc>
                <a:spcPct val="100000"/>
              </a:lnSpc>
              <a:spcBef>
                <a:spcPct val="0"/>
              </a:spcBef>
              <a:buFontTx/>
              <a:buNone/>
            </a:pPr>
            <a:r>
              <a:rPr lang="fr-FR" altLang="en-US" sz="1800" dirty="0"/>
              <a:t>TSG CT WG1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hlinkClick r:id="rId6"/>
              </a:rPr>
              <a:t>jorgen.axell@ericsson.com</a:t>
            </a:r>
            <a:r>
              <a:rPr lang="en-US" altLang="en-US" sz="1800" dirty="0"/>
              <a:t> </a:t>
            </a:r>
            <a:endParaRPr lang="fr-FR" altLang="en-US" sz="1800" dirty="0"/>
          </a:p>
          <a:p>
            <a:pPr>
              <a:buFontTx/>
              <a:buNone/>
            </a:pPr>
            <a:endParaRPr lang="en-US" altLang="en-US" sz="2400" dirty="0"/>
          </a:p>
        </p:txBody>
      </p:sp>
      <p:pic>
        <p:nvPicPr>
          <p:cNvPr id="3" name="Picture 2">
            <a:extLst>
              <a:ext uri="{FF2B5EF4-FFF2-40B4-BE49-F238E27FC236}">
                <a16:creationId xmlns:a16="http://schemas.microsoft.com/office/drawing/2014/main" id="{DDF97E6B-DDB8-4C46-9F27-A6CCE883E7F5}"/>
              </a:ext>
            </a:extLst>
          </p:cNvPr>
          <p:cNvPicPr>
            <a:picLocks noChangeAspect="1"/>
          </p:cNvPicPr>
          <p:nvPr/>
        </p:nvPicPr>
        <p:blipFill>
          <a:blip r:embed="rId7"/>
          <a:stretch>
            <a:fillRect/>
          </a:stretch>
        </p:blipFill>
        <p:spPr>
          <a:xfrm>
            <a:off x="838200" y="2034641"/>
            <a:ext cx="857036" cy="1167399"/>
          </a:xfrm>
          <a:prstGeom prst="rect">
            <a:avLst/>
          </a:prstGeom>
        </p:spPr>
      </p:pic>
      <p:pic>
        <p:nvPicPr>
          <p:cNvPr id="5" name="Picture 4">
            <a:extLst>
              <a:ext uri="{FF2B5EF4-FFF2-40B4-BE49-F238E27FC236}">
                <a16:creationId xmlns:a16="http://schemas.microsoft.com/office/drawing/2014/main" id="{D97AB2F7-E326-4837-B8ED-56680EDBB2C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96001" y="3476970"/>
            <a:ext cx="977394" cy="1103751"/>
          </a:xfrm>
          <a:prstGeom prst="rect">
            <a:avLst/>
          </a:prstGeom>
        </p:spPr>
      </p:pic>
      <p:sp>
        <p:nvSpPr>
          <p:cNvPr id="8" name="Rectangle 7">
            <a:extLst>
              <a:ext uri="{FF2B5EF4-FFF2-40B4-BE49-F238E27FC236}">
                <a16:creationId xmlns:a16="http://schemas.microsoft.com/office/drawing/2014/main" id="{9BDDA321-F9F6-496C-B1F3-ECACBA6D5266}"/>
              </a:ext>
            </a:extLst>
          </p:cNvPr>
          <p:cNvSpPr/>
          <p:nvPr/>
        </p:nvSpPr>
        <p:spPr>
          <a:xfrm>
            <a:off x="7367169" y="3838575"/>
            <a:ext cx="185176" cy="2162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1">
            <a:extLst>
              <a:ext uri="{FF2B5EF4-FFF2-40B4-BE49-F238E27FC236}">
                <a16:creationId xmlns:a16="http://schemas.microsoft.com/office/drawing/2014/main" id="{8F7C2380-484A-4473-BE4D-E826FBDF9CA5}"/>
              </a:ext>
            </a:extLst>
          </p:cNvPr>
          <p:cNvPicPr>
            <a:picLocks noChangeAspect="1"/>
          </p:cNvPicPr>
          <p:nvPr/>
        </p:nvPicPr>
        <p:blipFill>
          <a:blip r:embed="rId9"/>
          <a:stretch>
            <a:fillRect/>
          </a:stretch>
        </p:blipFill>
        <p:spPr>
          <a:xfrm>
            <a:off x="6096000" y="2034641"/>
            <a:ext cx="1013717" cy="1013717"/>
          </a:xfrm>
          <a:prstGeom prst="rect">
            <a:avLst/>
          </a:prstGeom>
        </p:spPr>
      </p:pic>
      <p:pic>
        <p:nvPicPr>
          <p:cNvPr id="13" name="Picture 12">
            <a:extLst>
              <a:ext uri="{FF2B5EF4-FFF2-40B4-BE49-F238E27FC236}">
                <a16:creationId xmlns:a16="http://schemas.microsoft.com/office/drawing/2014/main" id="{711B1D4A-27B5-4489-ABD4-64527BCE164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83662" y="3488247"/>
            <a:ext cx="832119" cy="1248959"/>
          </a:xfrm>
          <a:prstGeom prst="rect">
            <a:avLst/>
          </a:prstGeom>
        </p:spPr>
      </p:pic>
      <p:sp>
        <p:nvSpPr>
          <p:cNvPr id="14" name="Content Placeholder 2">
            <a:extLst>
              <a:ext uri="{FF2B5EF4-FFF2-40B4-BE49-F238E27FC236}">
                <a16:creationId xmlns:a16="http://schemas.microsoft.com/office/drawing/2014/main" id="{D6F120F3-1407-42DE-ADEF-86B11B1B3CFF}"/>
              </a:ext>
            </a:extLst>
          </p:cNvPr>
          <p:cNvSpPr txBox="1">
            <a:spLocks/>
          </p:cNvSpPr>
          <p:nvPr/>
        </p:nvSpPr>
        <p:spPr bwMode="auto">
          <a:xfrm>
            <a:off x="2158409" y="358042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Andrijana  Brekalo</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fi-FI" altLang="en-US" sz="1800" dirty="0">
                <a:hlinkClick r:id="rId11"/>
              </a:rPr>
              <a:t>Andrijana.Brekalo@etsi.org</a:t>
            </a:r>
            <a:r>
              <a:rPr lang="fi-FI" altLang="en-US" sz="1800" dirty="0"/>
              <a:t> </a:t>
            </a:r>
            <a:endParaRPr lang="en-US" altLang="en-US" sz="2400" dirty="0"/>
          </a:p>
        </p:txBody>
      </p:sp>
    </p:spTree>
    <p:extLst>
      <p:ext uri="{BB962C8B-B14F-4D97-AF65-F5344CB8AC3E}">
        <p14:creationId xmlns:p14="http://schemas.microsoft.com/office/powerpoint/2010/main" val="109828602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199" y="563050"/>
            <a:ext cx="10515600" cy="1325563"/>
          </a:xfrm>
        </p:spPr>
        <p:txBody>
          <a:bodyPr/>
          <a:lstStyle/>
          <a:p>
            <a:r>
              <a:rPr lang="en-GB" altLang="en-US" dirty="0"/>
              <a:t>TSG CT3 Officials in CT3#117e meeting</a:t>
            </a:r>
            <a:br>
              <a:rPr lang="en-GB" altLang="en-US" dirty="0"/>
            </a:br>
            <a:endParaRPr lang="en-GB" altLang="en-US" dirty="0"/>
          </a:p>
        </p:txBody>
      </p:sp>
      <p:sp>
        <p:nvSpPr>
          <p:cNvPr id="4099" name="Content Placeholder 2"/>
          <p:cNvSpPr txBox="1">
            <a:spLocks/>
          </p:cNvSpPr>
          <p:nvPr/>
        </p:nvSpPr>
        <p:spPr bwMode="auto">
          <a:xfrm>
            <a:off x="2162175" y="1973263"/>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Susana Fernández</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err="1">
                <a:hlinkClick r:id="rId4"/>
              </a:rPr>
              <a:t>susana.fernandez@ericsson</a:t>
            </a:r>
            <a:endParaRPr lang="en-US" altLang="en-US" sz="1800" dirty="0"/>
          </a:p>
          <a:p>
            <a:pPr>
              <a:buFontTx/>
              <a:buNone/>
            </a:pPr>
            <a:endParaRPr lang="en-US" altLang="en-US" sz="1800" dirty="0"/>
          </a:p>
        </p:txBody>
      </p:sp>
      <p:sp>
        <p:nvSpPr>
          <p:cNvPr id="4100" name="Content Placeholder 2"/>
          <p:cNvSpPr txBox="1">
            <a:spLocks/>
          </p:cNvSpPr>
          <p:nvPr/>
        </p:nvSpPr>
        <p:spPr bwMode="auto">
          <a:xfrm>
            <a:off x="7010400" y="1973263"/>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Yoshihiro Inoue</a:t>
            </a:r>
          </a:p>
          <a:p>
            <a:pPr>
              <a:lnSpc>
                <a:spcPct val="100000"/>
              </a:lnSpc>
              <a:spcBef>
                <a:spcPct val="0"/>
              </a:spcBef>
              <a:buFontTx/>
              <a:buNone/>
            </a:pPr>
            <a:r>
              <a:rPr lang="fr-FR" altLang="en-US" sz="1800" dirty="0"/>
              <a:t>CT3 </a:t>
            </a:r>
            <a:r>
              <a:rPr lang="fr-FR" altLang="en-US" sz="1800" dirty="0" err="1"/>
              <a:t>Vicechair</a:t>
            </a:r>
            <a:br>
              <a:rPr lang="fr-FR" altLang="en-US" sz="1800" dirty="0"/>
            </a:br>
            <a:r>
              <a:rPr lang="en-US" altLang="en-US" sz="1800" dirty="0">
                <a:hlinkClick r:id="rId5"/>
              </a:rPr>
              <a:t>yoshihiro.inoue@</a:t>
            </a:r>
            <a:r>
              <a:rPr lang="es-ES" altLang="en-US" sz="1800" dirty="0">
                <a:hlinkClick r:id="rId5"/>
              </a:rPr>
              <a:t>ntt-at.co.jp</a:t>
            </a:r>
            <a:endParaRPr lang="es-ES"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010400" y="4483479"/>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Huang Zhenning</a:t>
            </a:r>
          </a:p>
          <a:p>
            <a:pPr>
              <a:lnSpc>
                <a:spcPct val="100000"/>
              </a:lnSpc>
              <a:spcBef>
                <a:spcPct val="0"/>
              </a:spcBef>
              <a:buNone/>
            </a:pPr>
            <a:r>
              <a:rPr lang="fr-FR" altLang="en-US" sz="1800" dirty="0"/>
              <a:t>CT3 </a:t>
            </a:r>
            <a:r>
              <a:rPr lang="fr-FR" altLang="en-US" sz="1800" dirty="0" err="1"/>
              <a:t>Vicechair</a:t>
            </a:r>
            <a:endParaRPr lang="fr-FR" altLang="en-US" sz="1800" dirty="0"/>
          </a:p>
          <a:p>
            <a:pPr>
              <a:lnSpc>
                <a:spcPct val="100000"/>
              </a:lnSpc>
              <a:spcBef>
                <a:spcPct val="0"/>
              </a:spcBef>
              <a:buFontTx/>
              <a:buNone/>
            </a:pPr>
            <a:r>
              <a:rPr lang="fr-FR" altLang="en-US" sz="1800" dirty="0"/>
              <a:t> </a:t>
            </a:r>
            <a:r>
              <a:rPr lang="fr-FR" altLang="en-US" sz="1800" dirty="0">
                <a:hlinkClick r:id="rId6"/>
              </a:rPr>
              <a:t>huangzhenning@chinamobile.com</a:t>
            </a:r>
            <a:endParaRPr lang="fr-FR" altLang="en-US" sz="1800" dirty="0"/>
          </a:p>
          <a:p>
            <a:pPr>
              <a:buFontTx/>
              <a:buNone/>
            </a:pPr>
            <a:endParaRPr lang="en-US" altLang="en-US" sz="1800" dirty="0"/>
          </a:p>
        </p:txBody>
      </p:sp>
      <p:pic>
        <p:nvPicPr>
          <p:cNvPr id="6" name="Picture 5">
            <a:extLst>
              <a:ext uri="{FF2B5EF4-FFF2-40B4-BE49-F238E27FC236}">
                <a16:creationId xmlns:a16="http://schemas.microsoft.com/office/drawing/2014/main" id="{70CDB42A-DD9A-4740-8E92-C7E66FF9E3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7685" y="1994764"/>
            <a:ext cx="1491268" cy="1383140"/>
          </a:xfrm>
          <a:prstGeom prst="rect">
            <a:avLst/>
          </a:prstGeom>
        </p:spPr>
      </p:pic>
      <p:pic>
        <p:nvPicPr>
          <p:cNvPr id="10" name="Picture 9">
            <a:extLst>
              <a:ext uri="{FF2B5EF4-FFF2-40B4-BE49-F238E27FC236}">
                <a16:creationId xmlns:a16="http://schemas.microsoft.com/office/drawing/2014/main" id="{60C39E59-CF0D-48C2-BFAB-58D4289ADAC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70537" y="2023712"/>
            <a:ext cx="1050925" cy="1559437"/>
          </a:xfrm>
          <a:prstGeom prst="rect">
            <a:avLst/>
          </a:prstGeom>
        </p:spPr>
      </p:pic>
      <p:pic>
        <p:nvPicPr>
          <p:cNvPr id="12" name="Picture 11">
            <a:extLst>
              <a:ext uri="{FF2B5EF4-FFF2-40B4-BE49-F238E27FC236}">
                <a16:creationId xmlns:a16="http://schemas.microsoft.com/office/drawing/2014/main" id="{910ED287-AD47-4C92-82F0-81D30FE5145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75836" y="4246086"/>
            <a:ext cx="1050926" cy="1567718"/>
          </a:xfrm>
          <a:prstGeom prst="rect">
            <a:avLst/>
          </a:prstGeom>
        </p:spPr>
      </p:pic>
      <p:pic>
        <p:nvPicPr>
          <p:cNvPr id="11" name="Picture 10" descr="A picture containing person, person, wall, clothing&#10;&#10;Description automatically generated">
            <a:extLst>
              <a:ext uri="{FF2B5EF4-FFF2-40B4-BE49-F238E27FC236}">
                <a16:creationId xmlns:a16="http://schemas.microsoft.com/office/drawing/2014/main" id="{D742654F-2748-4E8F-9559-28566BD0DEB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8519" y="4086048"/>
            <a:ext cx="1131310" cy="1511088"/>
          </a:xfrm>
          <a:prstGeom prst="rect">
            <a:avLst/>
          </a:prstGeom>
        </p:spPr>
      </p:pic>
      <p:sp>
        <p:nvSpPr>
          <p:cNvPr id="13" name="Content Placeholder 2">
            <a:extLst>
              <a:ext uri="{FF2B5EF4-FFF2-40B4-BE49-F238E27FC236}">
                <a16:creationId xmlns:a16="http://schemas.microsoft.com/office/drawing/2014/main" id="{6B49BF3A-791A-455B-9BCF-27426718271A}"/>
              </a:ext>
            </a:extLst>
          </p:cNvPr>
          <p:cNvSpPr txBox="1">
            <a:spLocks/>
          </p:cNvSpPr>
          <p:nvPr/>
        </p:nvSpPr>
        <p:spPr bwMode="auto">
          <a:xfrm>
            <a:off x="2332680" y="4428822"/>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Achraf </a:t>
            </a:r>
            <a:r>
              <a:rPr lang="fr-FR" altLang="en-US" sz="1800" dirty="0" err="1"/>
              <a:t>Khsiba</a:t>
            </a:r>
            <a:endParaRPr lang="fr-FR" altLang="en-US" sz="1800" dirty="0"/>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1"/>
              </a:rPr>
              <a:t>Achraf.KHSIBA@3gpp.org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spTree>
    <p:extLst>
      <p:ext uri="{BB962C8B-B14F-4D97-AF65-F5344CB8AC3E}">
        <p14:creationId xmlns:p14="http://schemas.microsoft.com/office/powerpoint/2010/main" val="350384310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199" y="563050"/>
            <a:ext cx="10515600" cy="1325563"/>
          </a:xfrm>
        </p:spPr>
        <p:txBody>
          <a:bodyPr/>
          <a:lstStyle/>
          <a:p>
            <a:r>
              <a:rPr lang="en-GB" altLang="en-US" dirty="0"/>
              <a:t>New TSG CT3 Officials</a:t>
            </a:r>
            <a:br>
              <a:rPr lang="en-GB" altLang="en-US" dirty="0"/>
            </a:br>
            <a:endParaRPr lang="en-GB" altLang="en-US" dirty="0"/>
          </a:p>
        </p:txBody>
      </p:sp>
      <p:sp>
        <p:nvSpPr>
          <p:cNvPr id="4099" name="Content Placeholder 2"/>
          <p:cNvSpPr txBox="1">
            <a:spLocks/>
          </p:cNvSpPr>
          <p:nvPr/>
        </p:nvSpPr>
        <p:spPr bwMode="auto">
          <a:xfrm>
            <a:off x="2155391" y="1998496"/>
            <a:ext cx="301942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Yali Yan</a:t>
            </a:r>
          </a:p>
          <a:p>
            <a:pPr>
              <a:lnSpc>
                <a:spcPct val="100000"/>
              </a:lnSpc>
              <a:spcBef>
                <a:spcPct val="0"/>
              </a:spcBef>
              <a:buFontTx/>
              <a:buNone/>
            </a:pPr>
            <a:r>
              <a:rPr lang="fr-FR" altLang="en-US" sz="1800" dirty="0"/>
              <a:t>CT3 Chair</a:t>
            </a:r>
          </a:p>
          <a:p>
            <a:pPr>
              <a:lnSpc>
                <a:spcPct val="100000"/>
              </a:lnSpc>
              <a:spcBef>
                <a:spcPct val="0"/>
              </a:spcBef>
              <a:buFontTx/>
              <a:buNone/>
            </a:pPr>
            <a:r>
              <a:rPr lang="en-US" altLang="en-US" sz="1800" dirty="0">
                <a:hlinkClick r:id="rId4"/>
              </a:rPr>
              <a:t>yanyali@huawei.com</a:t>
            </a:r>
            <a:r>
              <a:rPr lang="en-US" altLang="en-US" sz="1800" dirty="0"/>
              <a:t> </a:t>
            </a:r>
          </a:p>
          <a:p>
            <a:pPr>
              <a:buFontTx/>
              <a:buNone/>
            </a:pPr>
            <a:endParaRPr lang="en-US" altLang="en-US" sz="1800" dirty="0"/>
          </a:p>
        </p:txBody>
      </p:sp>
      <p:sp>
        <p:nvSpPr>
          <p:cNvPr id="4100" name="Content Placeholder 2"/>
          <p:cNvSpPr txBox="1">
            <a:spLocks/>
          </p:cNvSpPr>
          <p:nvPr/>
        </p:nvSpPr>
        <p:spPr bwMode="auto">
          <a:xfrm>
            <a:off x="7421218" y="1994764"/>
            <a:ext cx="3343275"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Narendranath Durga Tangudu</a:t>
            </a:r>
          </a:p>
          <a:p>
            <a:pPr>
              <a:lnSpc>
                <a:spcPct val="100000"/>
              </a:lnSpc>
              <a:spcBef>
                <a:spcPct val="0"/>
              </a:spcBef>
              <a:buFontTx/>
              <a:buNone/>
            </a:pPr>
            <a:r>
              <a:rPr lang="fr-FR" altLang="en-US" sz="1800" dirty="0"/>
              <a:t>CT3 Vice Chair</a:t>
            </a:r>
            <a:br>
              <a:rPr lang="fr-FR" altLang="en-US" sz="1800" dirty="0"/>
            </a:br>
            <a:r>
              <a:rPr lang="en-US" altLang="en-US" sz="1800" dirty="0">
                <a:hlinkClick r:id="rId5"/>
              </a:rPr>
              <a:t>n.tangudu@samsung.com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421218" y="3955551"/>
            <a:ext cx="3591999"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None/>
            </a:pPr>
            <a:r>
              <a:rPr lang="fr-FR" altLang="en-US" sz="1800" dirty="0"/>
              <a:t>Susana Fernández</a:t>
            </a:r>
          </a:p>
          <a:p>
            <a:pPr>
              <a:lnSpc>
                <a:spcPct val="100000"/>
              </a:lnSpc>
              <a:spcBef>
                <a:spcPct val="0"/>
              </a:spcBef>
              <a:buNone/>
            </a:pPr>
            <a:r>
              <a:rPr lang="fr-FR" altLang="en-US" sz="1800" dirty="0"/>
              <a:t>CT3 Vice Chair</a:t>
            </a:r>
          </a:p>
          <a:p>
            <a:pPr>
              <a:lnSpc>
                <a:spcPct val="100000"/>
              </a:lnSpc>
              <a:spcBef>
                <a:spcPct val="0"/>
              </a:spcBef>
              <a:buFontTx/>
              <a:buNone/>
            </a:pPr>
            <a:r>
              <a:rPr lang="fr-FR" altLang="en-US" sz="1800" dirty="0"/>
              <a:t> </a:t>
            </a:r>
            <a:r>
              <a:rPr lang="fr-FR" altLang="en-US" sz="1800" dirty="0">
                <a:hlinkClick r:id="rId6"/>
              </a:rPr>
              <a:t>susana.fernandez@ericsson.com</a:t>
            </a:r>
            <a:r>
              <a:rPr lang="fr-FR" altLang="en-US" sz="1800" dirty="0"/>
              <a:t> </a:t>
            </a:r>
          </a:p>
          <a:p>
            <a:pPr>
              <a:buFontTx/>
              <a:buNone/>
            </a:pPr>
            <a:endParaRPr lang="en-US" altLang="en-US" sz="1800" dirty="0"/>
          </a:p>
        </p:txBody>
      </p:sp>
      <p:pic>
        <p:nvPicPr>
          <p:cNvPr id="4" name="Picture 3">
            <a:extLst>
              <a:ext uri="{FF2B5EF4-FFF2-40B4-BE49-F238E27FC236}">
                <a16:creationId xmlns:a16="http://schemas.microsoft.com/office/drawing/2014/main" id="{842EC52A-6723-4BDA-8917-B92EE270996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20588" y="3955551"/>
            <a:ext cx="1161382" cy="1511088"/>
          </a:xfrm>
          <a:prstGeom prst="rect">
            <a:avLst/>
          </a:prstGeom>
        </p:spPr>
      </p:pic>
      <p:pic>
        <p:nvPicPr>
          <p:cNvPr id="7" name="Picture 6" descr="A person wearing a suit&#10;&#10;Description automatically generated with low confidence">
            <a:extLst>
              <a:ext uri="{FF2B5EF4-FFF2-40B4-BE49-F238E27FC236}">
                <a16:creationId xmlns:a16="http://schemas.microsoft.com/office/drawing/2014/main" id="{4FA32BC2-197B-4D2A-A846-611ABAE34BC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5513" y="1885680"/>
            <a:ext cx="1131310" cy="1543320"/>
          </a:xfrm>
          <a:prstGeom prst="rect">
            <a:avLst/>
          </a:prstGeom>
        </p:spPr>
      </p:pic>
      <p:pic>
        <p:nvPicPr>
          <p:cNvPr id="3" name="Picture 2" descr="A person in a suit&#10;&#10;Description automatically generated with medium confidence">
            <a:extLst>
              <a:ext uri="{FF2B5EF4-FFF2-40B4-BE49-F238E27FC236}">
                <a16:creationId xmlns:a16="http://schemas.microsoft.com/office/drawing/2014/main" id="{8B07BF5F-4AFA-4A8B-9A03-4B35B048A8C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520588" y="1994764"/>
            <a:ext cx="1161382" cy="1325563"/>
          </a:xfrm>
          <a:prstGeom prst="rect">
            <a:avLst/>
          </a:prstGeom>
        </p:spPr>
      </p:pic>
      <p:sp>
        <p:nvSpPr>
          <p:cNvPr id="11" name="Content Placeholder 2">
            <a:extLst>
              <a:ext uri="{FF2B5EF4-FFF2-40B4-BE49-F238E27FC236}">
                <a16:creationId xmlns:a16="http://schemas.microsoft.com/office/drawing/2014/main" id="{A1FB87B1-1F04-4736-8F28-581E40E1C487}"/>
              </a:ext>
            </a:extLst>
          </p:cNvPr>
          <p:cNvSpPr txBox="1">
            <a:spLocks/>
          </p:cNvSpPr>
          <p:nvPr/>
        </p:nvSpPr>
        <p:spPr bwMode="auto">
          <a:xfrm>
            <a:off x="2225356" y="3848582"/>
            <a:ext cx="3343275" cy="1384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a:lstStyle>
          <a:p>
            <a:pPr>
              <a:lnSpc>
                <a:spcPct val="100000"/>
              </a:lnSpc>
              <a:spcBef>
                <a:spcPct val="0"/>
              </a:spcBef>
              <a:buFontTx/>
              <a:buNone/>
            </a:pPr>
            <a:r>
              <a:rPr lang="fr-FR" altLang="en-US" sz="1800" dirty="0"/>
              <a:t>Dongwook Kim</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de-DE" altLang="en-US" sz="1800" dirty="0">
                <a:hlinkClick r:id="rId10"/>
              </a:rPr>
              <a:t>Dongwook.Kim@etsi.org</a:t>
            </a:r>
            <a:r>
              <a:rPr lang="de-DE" altLang="en-US" sz="1800" dirty="0"/>
              <a:t> </a:t>
            </a: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solidFill>
                <a:srgbClr val="FF0000"/>
              </a:solidFill>
            </a:endParaRPr>
          </a:p>
          <a:p>
            <a:pPr>
              <a:lnSpc>
                <a:spcPct val="100000"/>
              </a:lnSpc>
              <a:spcBef>
                <a:spcPct val="0"/>
              </a:spcBef>
              <a:buFontTx/>
              <a:buNone/>
            </a:pPr>
            <a:endParaRPr lang="en-US" altLang="en-US" sz="1800" dirty="0"/>
          </a:p>
        </p:txBody>
      </p:sp>
      <p:pic>
        <p:nvPicPr>
          <p:cNvPr id="12" name="图片 12">
            <a:extLst>
              <a:ext uri="{FF2B5EF4-FFF2-40B4-BE49-F238E27FC236}">
                <a16:creationId xmlns:a16="http://schemas.microsoft.com/office/drawing/2014/main" id="{0328BCAB-2295-4994-B5A2-172C135115B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1654" t="10090" r="15327" b="26748"/>
          <a:stretch/>
        </p:blipFill>
        <p:spPr>
          <a:xfrm>
            <a:off x="543697" y="3865169"/>
            <a:ext cx="1193126" cy="1511088"/>
          </a:xfrm>
          <a:prstGeom prst="rect">
            <a:avLst/>
          </a:prstGeom>
        </p:spPr>
      </p:pic>
    </p:spTree>
    <p:extLst>
      <p:ext uri="{BB962C8B-B14F-4D97-AF65-F5344CB8AC3E}">
        <p14:creationId xmlns:p14="http://schemas.microsoft.com/office/powerpoint/2010/main" val="64525268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a:t>
            </a:r>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a:hlinkClick r:id="rId5"/>
              </a:rPr>
              <a:t>songyue@chinamobile.com</a:t>
            </a:r>
            <a:endParaRPr 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Hiroshi Ishikawa</a:t>
            </a:r>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TTC</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extLst>
      <p:ext uri="{BB962C8B-B14F-4D97-AF65-F5344CB8AC3E}">
        <p14:creationId xmlns:p14="http://schemas.microsoft.com/office/powerpoint/2010/main" val="198504531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WG6 Officials</a:t>
            </a:r>
          </a:p>
        </p:txBody>
      </p:sp>
      <p:sp>
        <p:nvSpPr>
          <p:cNvPr id="4099"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Heiko </a:t>
            </a:r>
            <a:r>
              <a:rPr lang="fr-FR" altLang="en-US" sz="1800" dirty="0" err="1"/>
              <a:t>Kruse</a:t>
            </a:r>
            <a:endParaRPr lang="fr-FR" altLang="en-US" sz="1800" dirty="0"/>
          </a:p>
          <a:p>
            <a:pPr>
              <a:lnSpc>
                <a:spcPct val="100000"/>
              </a:lnSpc>
              <a:spcBef>
                <a:spcPct val="0"/>
              </a:spcBef>
              <a:buFontTx/>
              <a:buNone/>
            </a:pPr>
            <a:r>
              <a:rPr lang="fr-FR" altLang="en-US" sz="1800" dirty="0"/>
              <a:t>TSG CT WG6 Chairman</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hlinkClick r:id="rId4"/>
              </a:rPr>
              <a:t>heiko.kruse@idemia.com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Ly </a:t>
            </a:r>
            <a:r>
              <a:rPr lang="fr-FR" altLang="en-US" sz="1800" dirty="0" err="1"/>
              <a:t>Thanh</a:t>
            </a:r>
            <a:r>
              <a:rPr lang="fr-FR" altLang="en-US" sz="1800" dirty="0"/>
              <a:t> Phan</a:t>
            </a:r>
          </a:p>
          <a:p>
            <a:pPr>
              <a:lnSpc>
                <a:spcPct val="100000"/>
              </a:lnSpc>
              <a:spcBef>
                <a:spcPct val="0"/>
              </a:spcBef>
              <a:buFontTx/>
              <a:buNone/>
            </a:pPr>
            <a:r>
              <a:rPr lang="fr-FR" altLang="en-US" sz="1800" dirty="0"/>
              <a:t>TSG CT WG6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hlinkClick r:id="rId5"/>
              </a:rPr>
              <a:t>ly-thanh.phan@thalesgroup.com</a:t>
            </a:r>
            <a:r>
              <a:rPr lang="en-US" altLang="en-US" sz="1800" dirty="0"/>
              <a:t> </a:t>
            </a:r>
            <a:endParaRPr lang="fr-FR" altLang="en-US" sz="1800" dirty="0"/>
          </a:p>
          <a:p>
            <a:pPr>
              <a:buFontTx/>
              <a:buNone/>
            </a:pPr>
            <a:endParaRPr lang="fr-FR" altLang="en-US" sz="1800" dirty="0"/>
          </a:p>
          <a:p>
            <a:pPr>
              <a:buFontTx/>
              <a:buNone/>
            </a:pPr>
            <a:endParaRPr lang="en-US" altLang="en-US" sz="1800" dirty="0"/>
          </a:p>
        </p:txBody>
      </p:sp>
      <p:sp>
        <p:nvSpPr>
          <p:cNvPr id="4103" name="Content Placeholder 2"/>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6"/>
              </a:rPr>
              <a:t>kimmo.kymalainen@3gpp.org</a:t>
            </a:r>
            <a:r>
              <a:rPr lang="en-US" altLang="en-US" sz="1800" dirty="0"/>
              <a:t> </a:t>
            </a:r>
          </a:p>
        </p:txBody>
      </p:sp>
      <p:pic>
        <p:nvPicPr>
          <p:cNvPr id="4106" name="Picture 3"/>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38200" y="4918075"/>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8"/>
          <a:stretch>
            <a:fillRect/>
          </a:stretch>
        </p:blipFill>
        <p:spPr>
          <a:xfrm>
            <a:off x="5796823" y="1973263"/>
            <a:ext cx="1540098" cy="1540098"/>
          </a:xfrm>
          <a:prstGeom prst="rect">
            <a:avLst/>
          </a:prstGeom>
        </p:spPr>
      </p:pic>
      <p:pic>
        <p:nvPicPr>
          <p:cNvPr id="3" name="Picture 2"/>
          <p:cNvPicPr>
            <a:picLocks noChangeAspect="1"/>
          </p:cNvPicPr>
          <p:nvPr/>
        </p:nvPicPr>
        <p:blipFill>
          <a:blip r:embed="rId9"/>
          <a:stretch>
            <a:fillRect/>
          </a:stretch>
        </p:blipFill>
        <p:spPr>
          <a:xfrm flipH="1">
            <a:off x="660642" y="1777291"/>
            <a:ext cx="1195509" cy="1555694"/>
          </a:xfrm>
          <a:prstGeom prst="rect">
            <a:avLst/>
          </a:prstGeom>
        </p:spPr>
      </p:pic>
    </p:spTree>
    <p:extLst>
      <p:ext uri="{BB962C8B-B14F-4D97-AF65-F5344CB8AC3E}">
        <p14:creationId xmlns:p14="http://schemas.microsoft.com/office/powerpoint/2010/main" val="9011839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36163</TotalTime>
  <Words>1398</Words>
  <Application>Microsoft Office PowerPoint</Application>
  <PresentationFormat>Grand écran</PresentationFormat>
  <Paragraphs>209</Paragraphs>
  <Slides>25</Slides>
  <Notes>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25</vt:i4>
      </vt:variant>
    </vt:vector>
  </HeadingPairs>
  <TitlesOfParts>
    <vt:vector size="31" baseType="lpstr">
      <vt:lpstr>Arial</vt:lpstr>
      <vt:lpstr>Arial </vt:lpstr>
      <vt:lpstr>Calibri</vt:lpstr>
      <vt:lpstr>Calibri Light</vt:lpstr>
      <vt:lpstr>Times New Roman</vt:lpstr>
      <vt:lpstr>Office Theme</vt:lpstr>
      <vt:lpstr>CT#97-e Administrivia</vt:lpstr>
      <vt:lpstr>Content</vt:lpstr>
      <vt:lpstr>CT officials</vt:lpstr>
      <vt:lpstr>TSG CT Officials</vt:lpstr>
      <vt:lpstr>TSG CT WG1 Officials</vt:lpstr>
      <vt:lpstr>TSG CT3 Officials in CT3#117e meeting </vt:lpstr>
      <vt:lpstr>New TSG CT3 Officials </vt:lpstr>
      <vt:lpstr>TSG CT4 Officials</vt:lpstr>
      <vt:lpstr>TSG CT WG6 Officials</vt:lpstr>
      <vt:lpstr>Workplan</vt:lpstr>
      <vt:lpstr>Release timeline</vt:lpstr>
      <vt:lpstr>Rel-17 frozen at CT#96   1/2</vt:lpstr>
      <vt:lpstr>Rel-17 frozen at CT#96   2/2</vt:lpstr>
      <vt:lpstr>Rel-18 Workplan for CT</vt:lpstr>
      <vt:lpstr>Workload</vt:lpstr>
      <vt:lpstr>Company CRs sent to CT</vt:lpstr>
      <vt:lpstr>Company CRs sent to CT</vt:lpstr>
      <vt:lpstr>PCG related information</vt:lpstr>
      <vt:lpstr>Registration and publication deadlines</vt:lpstr>
      <vt:lpstr>Meeting planning</vt:lpstr>
      <vt:lpstr>PCG#47 Decisions</vt:lpstr>
      <vt:lpstr>After DM#5: November WG meetings</vt:lpstr>
      <vt:lpstr>After DM#5: Proposed 2023 plan 1/2</vt:lpstr>
      <vt:lpstr>After DM#5: Proposed 2023 plan 2/2</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1010</cp:revision>
  <dcterms:created xsi:type="dcterms:W3CDTF">2010-02-05T13:52:04Z</dcterms:created>
  <dcterms:modified xsi:type="dcterms:W3CDTF">2022-09-12T06:02:29Z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2021-12-13T09:46:30Z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a4dc3a16-5858-4ba4-b2e9-7a44b8668af4</vt:lpwstr>
  </property>
  <property fmtid="{D5CDD505-2E9C-101B-9397-08002B2CF9AE}" pid="8" name="MSIP_Label_07222825-62ea-40f3-96b5-5375c07996e2_ContentBits">
    <vt:lpwstr>0</vt:lpwstr>
  </property>
</Properties>
</file>