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custDataLst>
    <p:tags r:id="rId8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24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t>9/6/2022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t>9/6/2022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" panose="020B0604020202020204"/>
              </a:rPr>
              <a:t>3GPP TSG CT #97e</a:t>
            </a:r>
          </a:p>
          <a:p>
            <a:pPr eaLnBrk="1" hangingPunct="1"/>
            <a:r>
              <a:rPr lang="sv-SE" altLang="en-US" sz="1200" b="1" dirty="0">
                <a:latin typeface="Arial" panose="020B0604020202020204"/>
              </a:rPr>
              <a:t>E-Meeting – 12. – 14. September 2022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</a:t>
            </a:r>
            <a:r>
              <a:rPr lang="en-US" altLang="zh-CN" sz="1200" b="1" dirty="0"/>
              <a:t>P</a:t>
            </a:r>
            <a:r>
              <a:rPr lang="en-GB" altLang="en-US" sz="1200" b="1" dirty="0"/>
              <a:t>-222211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altLang="en-GB" sz="4900" b="1" dirty="0"/>
              <a:t>Consideration on Rel-18 Planning in Stage 3</a:t>
            </a:r>
            <a:r>
              <a:rPr lang="en-GB" sz="1800" dirty="0">
                <a:latin typeface="Arial" panose="020B0604020202020204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zh-CN" sz="2000" dirty="0"/>
              <a:t>Biao Long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000" dirty="0">
                <a:solidFill>
                  <a:srgbClr val="0000FF"/>
                </a:solidFill>
                <a:latin typeface="Arial" panose="020B0604020202020204" pitchFamily="34" charset="0"/>
              </a:rPr>
              <a:t>China Telecom</a:t>
            </a:r>
            <a:endParaRPr lang="en-GB" altLang="en-US" sz="2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 </a:t>
            </a:r>
            <a:r>
              <a:rPr lang="en-US" altLang="zh-CN" sz="1800" dirty="0"/>
              <a:t>Observation 1: Observations from Rel-17 Stage 3</a:t>
            </a:r>
          </a:p>
          <a:p>
            <a:pPr lvl="1"/>
            <a:r>
              <a:rPr lang="en-US" altLang="zh-CN" sz="1600" dirty="0"/>
              <a:t>The </a:t>
            </a:r>
            <a:r>
              <a:rPr lang="en-US" altLang="zh-CN" sz="1600" dirty="0">
                <a:sym typeface="+mn-ea"/>
              </a:rPr>
              <a:t>Stage 3 of </a:t>
            </a:r>
            <a:r>
              <a:rPr lang="en-US" altLang="zh-CN" sz="1600" dirty="0"/>
              <a:t>Rel-17 had been frozen on March 2022(TSG#95) but still 27 Exceptions across CT WGs</a:t>
            </a:r>
          </a:p>
          <a:p>
            <a:pPr lvl="1" algn="l">
              <a:buSzTx/>
            </a:pPr>
            <a:r>
              <a:rPr lang="en-US" altLang="zh-CN" sz="1600" dirty="0">
                <a:sym typeface="+mn-ea"/>
              </a:rPr>
              <a:t>The </a:t>
            </a:r>
            <a:r>
              <a:rPr lang="en-US" altLang="zh-CN" sz="1600" dirty="0" err="1">
                <a:sym typeface="+mn-ea"/>
              </a:rPr>
              <a:t>OpenAPI</a:t>
            </a:r>
            <a:r>
              <a:rPr lang="en-US" altLang="zh-CN" sz="1600" dirty="0">
                <a:sym typeface="+mn-ea"/>
              </a:rPr>
              <a:t>/ASN.1 of Rel-17 had been frozen on June 2022(TSG#96) but still 15 Exceptions across CT WGs</a:t>
            </a:r>
            <a:endParaRPr lang="en-US" altLang="zh-CN" sz="1600" dirty="0"/>
          </a:p>
          <a:p>
            <a:r>
              <a:rPr lang="en-US" altLang="zh-CN" sz="1800" dirty="0">
                <a:sym typeface="+mn-ea"/>
              </a:rPr>
              <a:t>Observation 2: Observations from Rel-18 Stage 2(Focus on SA2 )</a:t>
            </a:r>
          </a:p>
          <a:p>
            <a:pPr lvl="1"/>
            <a:r>
              <a:rPr lang="en-US" altLang="zh-CN" sz="1600" dirty="0"/>
              <a:t>Overloaded items compared to previous releases(28 Rel-18 WIDs + 7 TEI18 items)</a:t>
            </a:r>
          </a:p>
          <a:p>
            <a:pPr lvl="1"/>
            <a:r>
              <a:rPr lang="en-US" altLang="zh-CN" sz="1600" dirty="0"/>
              <a:t>Some of them are likely to be delayed, especially for the large items.(Many exception requests are expected.)</a:t>
            </a:r>
          </a:p>
          <a:p>
            <a:pPr marL="342900" lvl="1" indent="-342900">
              <a:buClrTx/>
              <a:buSzTx/>
              <a:buBlip>
                <a:blip r:embed="rId2"/>
              </a:buBlip>
            </a:pPr>
            <a:r>
              <a:rPr lang="en-US" altLang="zh-CN" sz="1800" dirty="0">
                <a:ea typeface="+mn-ea"/>
                <a:cs typeface="+mn-cs"/>
                <a:sym typeface="+mn-ea"/>
              </a:rPr>
              <a:t>Observation 3: Most of the meetings are </a:t>
            </a:r>
            <a:r>
              <a:rPr lang="en-US" altLang="zh-CN" sz="1800" dirty="0" err="1">
                <a:ea typeface="+mn-ea"/>
                <a:cs typeface="+mn-cs"/>
                <a:sym typeface="+mn-ea"/>
              </a:rPr>
              <a:t>arraged</a:t>
            </a:r>
            <a:r>
              <a:rPr lang="en-US" altLang="zh-CN" sz="1800" dirty="0">
                <a:ea typeface="+mn-ea"/>
                <a:cs typeface="+mn-cs"/>
                <a:sym typeface="+mn-ea"/>
              </a:rPr>
              <a:t> as the F2F meetings in 2023. </a:t>
            </a:r>
          </a:p>
          <a:p>
            <a:pPr lvl="1"/>
            <a:r>
              <a:rPr lang="en-US" altLang="zh-CN" sz="1600" dirty="0"/>
              <a:t>The work capacity in the F2F meeting vs. e-meeting?</a:t>
            </a:r>
          </a:p>
          <a:p>
            <a:pPr lvl="1"/>
            <a:r>
              <a:rPr lang="en-US" altLang="zh-CN" sz="1600" dirty="0"/>
              <a:t>It will be overloaded for the colleagues attending the F2F meeting.</a:t>
            </a:r>
          </a:p>
          <a:p>
            <a:endParaRPr lang="en-US" altLang="en-US" dirty="0"/>
          </a:p>
        </p:txBody>
      </p:sp>
      <p:sp>
        <p:nvSpPr>
          <p:cNvPr id="2" name="文本框 3"/>
          <p:cNvSpPr txBox="1"/>
          <p:nvPr/>
        </p:nvSpPr>
        <p:spPr>
          <a:xfrm>
            <a:off x="485775" y="5228543"/>
            <a:ext cx="76462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2000" b="1">
                <a:solidFill>
                  <a:srgbClr val="FF0000"/>
                </a:solidFill>
              </a:rPr>
              <a:t>How to handle the Rel-18 stage 3 work for 9 months between stage 2 and stage 3 freeze time?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Proposals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altLang="en-US" sz="2200" dirty="0"/>
              <a:t> </a:t>
            </a:r>
            <a:r>
              <a:rPr lang="en-US" altLang="en-IE" sz="2200" dirty="0"/>
              <a:t>Proposal 1: Delay </a:t>
            </a:r>
            <a:r>
              <a:rPr lang="en-US" altLang="en-IE" sz="2200" dirty="0">
                <a:sym typeface="+mn-ea"/>
              </a:rPr>
              <a:t>freeze time of </a:t>
            </a:r>
            <a:r>
              <a:rPr lang="en-US" altLang="en-IE" sz="2200" dirty="0"/>
              <a:t>Rel-18 Stage 2 by one quarter</a:t>
            </a:r>
          </a:p>
          <a:p>
            <a:pPr lvl="1"/>
            <a:r>
              <a:rPr lang="en-US" altLang="en-IE" sz="1885" dirty="0"/>
              <a:t>The freeze time of Rel-18 Stage 3 will be delayed by one quarter accordingly.</a:t>
            </a:r>
          </a:p>
          <a:p>
            <a:pPr lvl="1"/>
            <a:endParaRPr lang="en-US" altLang="en-IE" sz="1885" dirty="0"/>
          </a:p>
          <a:p>
            <a:r>
              <a:rPr lang="en-US" altLang="en-IE" sz="2200" dirty="0"/>
              <a:t> Proposal 2:  Extend the gap between stage 2 and stage 3 freeze time from </a:t>
            </a:r>
            <a:r>
              <a:rPr lang="en-US" altLang="en-IE" sz="2200" dirty="0">
                <a:sym typeface="+mn-ea"/>
              </a:rPr>
              <a:t>9 months </a:t>
            </a:r>
            <a:r>
              <a:rPr lang="en-US" altLang="en-IE" sz="2200" dirty="0"/>
              <a:t>to 12 months in Rel-18.</a:t>
            </a:r>
          </a:p>
          <a:p>
            <a:pPr lvl="1"/>
            <a:r>
              <a:rPr lang="en-US" altLang="en-IE" sz="1885" dirty="0"/>
              <a:t>Keep the original freeze time of Rel-18 Stage 2.</a:t>
            </a:r>
          </a:p>
          <a:p>
            <a:pPr lvl="1"/>
            <a:endParaRPr lang="en-IE" altLang="en-US" sz="1885" dirty="0"/>
          </a:p>
          <a:p>
            <a:r>
              <a:rPr lang="en-US" altLang="en-IE" sz="2200" dirty="0"/>
              <a:t> Proposal 3:  Keep the original R18 planning.</a:t>
            </a:r>
            <a:r>
              <a:rPr lang="en-IE" altLang="en-US" sz="2200" dirty="0"/>
              <a:t> </a:t>
            </a:r>
            <a:endParaRPr lang="en-US" altLang="en-IE" sz="2200" dirty="0"/>
          </a:p>
          <a:p>
            <a:pPr lvl="1"/>
            <a:r>
              <a:rPr lang="en-US" altLang="en-IE" sz="1885" dirty="0"/>
              <a:t>How to make sure the stage 3 work will be completed on time?</a:t>
            </a:r>
          </a:p>
          <a:p>
            <a:pPr marL="342900" lvl="1" indent="-342900">
              <a:buBlip>
                <a:blip r:embed="rId2"/>
              </a:buBlip>
            </a:pPr>
            <a:endParaRPr lang="en-US" altLang="en-IE" sz="22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altLang="en-IE" sz="2200" dirty="0">
                <a:ea typeface="+mn-ea"/>
                <a:cs typeface="+mn-cs"/>
              </a:rPr>
              <a:t>Proposal X: </a:t>
            </a:r>
            <a:r>
              <a:rPr lang="en-US" altLang="zh-CN" sz="2200" dirty="0">
                <a:ea typeface="+mn-ea"/>
                <a:cs typeface="+mn-cs"/>
              </a:rPr>
              <a:t>……</a:t>
            </a:r>
            <a:r>
              <a:rPr lang="en-IE" altLang="en-US" sz="2200" dirty="0">
                <a:ea typeface="+mn-ea"/>
                <a:cs typeface="+mn-cs"/>
              </a:rPr>
              <a:t> </a:t>
            </a:r>
            <a:endParaRPr lang="en-US" altLang="en-IE" sz="2200" dirty="0">
              <a:ea typeface="+mn-ea"/>
              <a:cs typeface="+mn-cs"/>
            </a:endParaRPr>
          </a:p>
          <a:p>
            <a:pPr marL="457200" lvl="1" indent="0">
              <a:buNone/>
            </a:pPr>
            <a:r>
              <a:rPr lang="en-US" altLang="en-IE" sz="2800" b="1" dirty="0">
                <a:solidFill>
                  <a:srgbClr val="FF0000"/>
                </a:solidFill>
              </a:rPr>
              <a:t>We are open to discuss.</a:t>
            </a:r>
            <a:endParaRPr lang="en-IE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120335" y="3087231"/>
            <a:ext cx="4031904" cy="237381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dirty="0"/>
              <a:t>Thank you</a:t>
            </a:r>
            <a:r>
              <a:rPr lang="zh-CN" altLang="en-US" sz="3600" dirty="0"/>
              <a:t>！</a:t>
            </a:r>
            <a:endParaRPr lang="en-US" altLang="en-US" sz="3600" dirty="0"/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zcxNjFhODdiMDEwNDE4NjNiNzMwZmNkYTE1ZjRjNzU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286</Words>
  <Application>Microsoft Office PowerPoint</Application>
  <PresentationFormat>全屏显示(4:3)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    Consideration on Rel-18 Planning in Stage 3   </vt:lpstr>
      <vt:lpstr>Background</vt:lpstr>
      <vt:lpstr>Proposals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China Telecom-Biao Long</cp:lastModifiedBy>
  <cp:revision>673</cp:revision>
  <dcterms:created xsi:type="dcterms:W3CDTF">2008-08-30T09:32:00Z</dcterms:created>
  <dcterms:modified xsi:type="dcterms:W3CDTF">2022-09-05T16:29:50Z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56F90BEF130641A7B7A19D43F86B88E9</vt:lpwstr>
  </property>
  <property fmtid="{D5CDD505-2E9C-101B-9397-08002B2CF9AE}" pid="3" name="KSOProductBuildVer">
    <vt:lpwstr>2052-11.1.0.12313</vt:lpwstr>
  </property>
</Properties>
</file>