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7"/>
  </p:notesMasterIdLst>
  <p:handoutMasterIdLst>
    <p:handoutMasterId r:id="rId28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80" r:id="rId13"/>
    <p:sldId id="370" r:id="rId14"/>
    <p:sldId id="391" r:id="rId15"/>
    <p:sldId id="381" r:id="rId16"/>
    <p:sldId id="371" r:id="rId17"/>
    <p:sldId id="372" r:id="rId18"/>
    <p:sldId id="373" r:id="rId19"/>
    <p:sldId id="374" r:id="rId20"/>
    <p:sldId id="375" r:id="rId21"/>
    <p:sldId id="365" r:id="rId22"/>
    <p:sldId id="376" r:id="rId23"/>
    <p:sldId id="378" r:id="rId24"/>
    <p:sldId id="382" r:id="rId25"/>
    <p:sldId id="379" r:id="rId2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86393" autoAdjust="0"/>
  </p:normalViewPr>
  <p:slideViewPr>
    <p:cSldViewPr snapToGrid="0">
      <p:cViewPr varScale="1">
        <p:scale>
          <a:sx n="112" d="100"/>
          <a:sy n="112" d="100"/>
        </p:scale>
        <p:origin x="58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</a:t>
            </a:r>
            <a:r>
              <a:rPr lang="sv-SE" altLang="en-US" sz="1200" b="1" dirty="0" smtClean="0">
                <a:latin typeface="Arial "/>
              </a:rPr>
              <a:t>97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Online, 12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- </a:t>
            </a:r>
            <a:r>
              <a:rPr lang="en-US" altLang="en-US" sz="1200" b="1" baseline="0" dirty="0" smtClean="0">
                <a:latin typeface="Arial "/>
              </a:rPr>
              <a:t>14 September </a:t>
            </a:r>
            <a:r>
              <a:rPr lang="en-US" altLang="en-US" sz="1200" b="1" dirty="0">
                <a:latin typeface="Arial "/>
              </a:rPr>
              <a:t>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</a:t>
            </a:r>
            <a:r>
              <a:rPr lang="sv-SE" altLang="en-US" sz="1200" b="1" baseline="0" dirty="0" smtClean="0">
                <a:latin typeface="Arial "/>
              </a:rPr>
              <a:t>22019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CT#97-e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progress on the 2 </a:t>
            </a:r>
            <a:r>
              <a:rPr lang="en-US" dirty="0"/>
              <a:t>Study items agreed for </a:t>
            </a:r>
            <a:r>
              <a:rPr lang="en-US" dirty="0" smtClean="0"/>
              <a:t>Rel-18. Both SIDs at 60% completion rate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Except 5MBS, all </a:t>
            </a:r>
            <a:r>
              <a:rPr lang="en-US" dirty="0"/>
              <a:t>work items completed.</a:t>
            </a:r>
          </a:p>
          <a:p>
            <a:endParaRPr lang="en-GB" dirty="0"/>
          </a:p>
          <a:p>
            <a:r>
              <a:rPr lang="en-GB" dirty="0"/>
              <a:t>Additionally, work on testing for non-removable UICC ongoing. </a:t>
            </a:r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progress on work </a:t>
            </a:r>
            <a:r>
              <a:rPr lang="en-US" dirty="0"/>
              <a:t>item for conformance test specification enhancements for </a:t>
            </a:r>
            <a:r>
              <a:rPr lang="en-US" dirty="0" smtClean="0"/>
              <a:t>Rel-16.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correction to TS 31.102 to correct the proposed content of </a:t>
            </a:r>
            <a:r>
              <a:rPr lang="en-US" dirty="0" err="1" smtClean="0"/>
              <a:t>EF_Routing_Indicator</a:t>
            </a:r>
            <a:r>
              <a:rPr lang="en-US" dirty="0" smtClean="0"/>
              <a:t> to be in line with coding conventions for RFU Bytes. Also test case in TS 31.121 updated accordingly</a:t>
            </a:r>
          </a:p>
          <a:p>
            <a:r>
              <a:rPr lang="en-US" dirty="0" smtClean="0"/>
              <a:t>Related LS sent to TCA and GSMA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Approval of </a:t>
            </a:r>
            <a:r>
              <a:rPr lang="en-US" dirty="0" smtClean="0"/>
              <a:t>CR-CP-222212 </a:t>
            </a:r>
            <a:r>
              <a:rPr lang="en-US" dirty="0" smtClean="0"/>
              <a:t>requires that CRs in CP-222075 and CP-222086 are rejected.</a:t>
            </a:r>
            <a:endParaRPr lang="en-US" dirty="0"/>
          </a:p>
          <a:p>
            <a:r>
              <a:rPr lang="en-US" dirty="0"/>
              <a:t>Dependency:</a:t>
            </a:r>
          </a:p>
          <a:p>
            <a:pPr lvl="1"/>
            <a:r>
              <a:rPr lang="en-US" dirty="0" smtClean="0"/>
              <a:t>Approval of CR in </a:t>
            </a:r>
            <a:r>
              <a:rPr lang="en-US" dirty="0" smtClean="0"/>
              <a:t>CP-222212 </a:t>
            </a:r>
            <a:r>
              <a:rPr lang="en-US" dirty="0" smtClean="0"/>
              <a:t>depends on approval of CT1 CR #0013 to TS 24.555 in CP-222144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CT6#109-e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959414"/>
              </p:ext>
            </p:extLst>
          </p:nvPr>
        </p:nvGraphicFramePr>
        <p:xfrm>
          <a:off x="666572" y="1800441"/>
          <a:ext cx="10767702" cy="4047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7171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29743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CP-222019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CP-222020</a:t>
                      </a: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effectLst/>
                        </a:rPr>
                        <a:t>report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meeting reports after previous plenary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CP-222075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31.102 5G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EFs update 1/2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CP-222076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Conformance Test Aspects Release 16 for 31.121 1/2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CP-222077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31.102 Technical Enhancements and Improvements for Rel-15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CP-222078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31.124 Technical Enhancements and Improvements for Rel-16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CP-222079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Conformance Test Aspects Release 16 for 31.121 2/2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CP-222080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Conformance Test Aspects Release 16 for 31.124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CP-222081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31.102 Technical Enhancements and Improvements for Rel-16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CP-222082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31.121 Technical Enhancements and Improvements for Rel-16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CP-222083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Enhanced support of Non-Public Networks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CP-222084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31.111 Technical Enhancements and Improvements for Rel-17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  <a:endParaRPr lang="de-DE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538421"/>
              </p:ext>
            </p:extLst>
          </p:nvPr>
        </p:nvGraphicFramePr>
        <p:xfrm>
          <a:off x="401396" y="1800441"/>
          <a:ext cx="11110899" cy="28284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5196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826766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198937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CP-222185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TS 31.102 Technical Enhancements and Improvements for Rel-17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42445607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CP-222186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31.102 5G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EFs update 2/2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33835300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CP-222187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CT6 aspects of 5GC architecture for satellite networks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39382766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CP-222188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CT6 aspects of NB-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</a:p>
                  </a:txBody>
                  <a:tcPr marL="108000" marR="0" marT="0" marB="0" anchor="ctr"/>
                </a:tc>
                <a:extLst>
                  <a:ext uri="{0D108BD9-81ED-4DB2-BD59-A6C34878D82A}">
                    <a16:rowId xmlns:a16="http://schemas.microsoft.com/office/drawing/2014/main" val="110433118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Company</a:t>
                      </a:r>
                      <a:r>
                        <a:rPr lang="de-DE" sz="1600" b="0" u="none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600" b="0" u="none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de-DE" sz="1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74952818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20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CP-222212</a:t>
                      </a: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CR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31.102 5G 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EFs 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30913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233694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6683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723246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CT6#112-e</a:t>
            </a:r>
            <a:endParaRPr lang="en-US" altLang="fr-FR" dirty="0"/>
          </a:p>
          <a:p>
            <a:pPr lvl="3"/>
            <a:r>
              <a:rPr lang="en-US" altLang="fr-FR" dirty="0" smtClean="0"/>
              <a:t>(23 </a:t>
            </a:r>
            <a:r>
              <a:rPr lang="en-US" altLang="fr-FR" dirty="0"/>
              <a:t>– </a:t>
            </a:r>
            <a:r>
              <a:rPr lang="en-US" altLang="fr-FR" dirty="0" smtClean="0"/>
              <a:t>26 August </a:t>
            </a:r>
            <a:r>
              <a:rPr lang="en-US" altLang="fr-FR" dirty="0"/>
              <a:t>2022)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CT6#113</a:t>
            </a:r>
            <a:endParaRPr lang="en-US" altLang="fr-FR" dirty="0"/>
          </a:p>
          <a:p>
            <a:pPr lvl="3"/>
            <a:r>
              <a:rPr lang="en-US" altLang="fr-FR" dirty="0" smtClean="0"/>
              <a:t>(15 </a:t>
            </a:r>
            <a:r>
              <a:rPr lang="en-US" altLang="fr-FR" dirty="0"/>
              <a:t>– </a:t>
            </a:r>
            <a:r>
              <a:rPr lang="en-US" altLang="fr-FR" dirty="0" smtClean="0"/>
              <a:t>18 November </a:t>
            </a:r>
            <a:r>
              <a:rPr lang="en-US" altLang="fr-FR" dirty="0"/>
              <a:t>2022)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25625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121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31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A(3)/</a:t>
            </a:r>
            <a:r>
              <a:rPr lang="en-US" dirty="0"/>
              <a:t>B </a:t>
            </a:r>
            <a:r>
              <a:rPr lang="en-US" dirty="0" smtClean="0"/>
              <a:t>(6)/</a:t>
            </a:r>
            <a:r>
              <a:rPr lang="en-US" dirty="0"/>
              <a:t>C </a:t>
            </a:r>
            <a:r>
              <a:rPr lang="en-US" dirty="0" smtClean="0"/>
              <a:t>(0)/</a:t>
            </a:r>
            <a:r>
              <a:rPr lang="en-US" dirty="0"/>
              <a:t>F </a:t>
            </a:r>
            <a:r>
              <a:rPr lang="en-US" dirty="0" smtClean="0"/>
              <a:t>(20</a:t>
            </a:r>
            <a:r>
              <a:rPr lang="en-US" dirty="0"/>
              <a:t>)/D </a:t>
            </a:r>
            <a:r>
              <a:rPr lang="en-US" dirty="0" smtClean="0"/>
              <a:t>(2) </a:t>
            </a:r>
            <a:endParaRPr lang="en-US" dirty="0"/>
          </a:p>
          <a:p>
            <a:pPr lvl="1"/>
            <a:r>
              <a:rPr lang="en-US" dirty="0" smtClean="0"/>
              <a:t>Rel-15(1) </a:t>
            </a:r>
            <a:r>
              <a:rPr lang="en-US" dirty="0"/>
              <a:t>/ </a:t>
            </a:r>
            <a:r>
              <a:rPr lang="en-US" dirty="0" smtClean="0"/>
              <a:t>Rel-16(20) </a:t>
            </a:r>
            <a:r>
              <a:rPr lang="en-US" dirty="0"/>
              <a:t>/ </a:t>
            </a:r>
            <a:r>
              <a:rPr lang="en-US" dirty="0" smtClean="0"/>
              <a:t>Rel-17(10)</a:t>
            </a:r>
            <a:endParaRPr lang="en-US" dirty="0"/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US" dirty="0"/>
              <a:t>4</a:t>
            </a:r>
            <a:r>
              <a:rPr lang="en-GB" dirty="0" smtClean="0"/>
              <a:t> CRs </a:t>
            </a:r>
            <a:r>
              <a:rPr lang="en-GB" dirty="0"/>
              <a:t>for </a:t>
            </a:r>
            <a:r>
              <a:rPr lang="en-GB" dirty="0" smtClean="0"/>
              <a:t>combined test cases with LAUNCH BROWSER command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 smtClean="0"/>
              <a:t>8 </a:t>
            </a:r>
            <a:endParaRPr lang="en-US" dirty="0"/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CT6#111-e: </a:t>
            </a:r>
            <a:r>
              <a:rPr lang="en-US" altLang="fr-FR" dirty="0" smtClean="0"/>
              <a:t>78 </a:t>
            </a:r>
            <a:r>
              <a:rPr lang="en-US" altLang="fr-FR" dirty="0"/>
              <a:t>registered, </a:t>
            </a:r>
            <a:r>
              <a:rPr lang="en-US" altLang="fr-FR" dirty="0" smtClean="0"/>
              <a:t>63 </a:t>
            </a:r>
            <a:r>
              <a:rPr lang="en-US" altLang="fr-FR" dirty="0"/>
              <a:t>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dirty="0" smtClean="0"/>
              <a:t>none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040136"/>
              </p:ext>
            </p:extLst>
          </p:nvPr>
        </p:nvGraphicFramePr>
        <p:xfrm>
          <a:off x="209550" y="2282825"/>
          <a:ext cx="11742738" cy="225968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C6-220486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the architectural enhancements for 5G multicast-broadcast services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Huawei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Adding UE pre-configuration for broadcast service in the USIM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353242"/>
              </p:ext>
            </p:extLst>
          </p:nvPr>
        </p:nvGraphicFramePr>
        <p:xfrm>
          <a:off x="209550" y="1917065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805930"/>
              </p:ext>
            </p:extLst>
          </p:nvPr>
        </p:nvGraphicFramePr>
        <p:xfrm>
          <a:off x="662530" y="1855068"/>
          <a:ext cx="10691270" cy="3758474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40%</a:t>
                      </a:r>
                      <a:endParaRPr lang="en-US" sz="9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the architectural enhancements for 5G multicast-broadcast services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5MBS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09/22</a:t>
                      </a:r>
                      <a:endParaRPr lang="en-US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GB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CP-222199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5358213" y="5802594"/>
            <a:ext cx="5477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On 5MBS </a:t>
            </a:r>
            <a:r>
              <a:rPr lang="de-DE" dirty="0" err="1" smtClean="0"/>
              <a:t>no</a:t>
            </a:r>
            <a:r>
              <a:rPr lang="de-DE" dirty="0" smtClean="0"/>
              <a:t> </a:t>
            </a:r>
            <a:r>
              <a:rPr lang="de-DE" dirty="0" err="1" smtClean="0"/>
              <a:t>exception</a:t>
            </a:r>
            <a:r>
              <a:rPr lang="de-DE" dirty="0" smtClean="0"/>
              <a:t> </a:t>
            </a:r>
            <a:r>
              <a:rPr lang="de-DE" dirty="0" err="1" smtClean="0"/>
              <a:t>sheet</a:t>
            </a:r>
            <a:r>
              <a:rPr lang="de-DE" dirty="0" smtClean="0"/>
              <a:t> but </a:t>
            </a:r>
            <a:r>
              <a:rPr lang="de-DE" dirty="0" err="1" smtClean="0"/>
              <a:t>discussion</a:t>
            </a:r>
            <a:r>
              <a:rPr lang="de-DE" dirty="0" smtClean="0"/>
              <a:t> </a:t>
            </a:r>
            <a:r>
              <a:rPr lang="de-DE" dirty="0" err="1" smtClean="0"/>
              <a:t>doc</a:t>
            </a:r>
            <a:r>
              <a:rPr lang="de-DE" dirty="0" smtClean="0"/>
              <a:t> in CP-222198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376565"/>
              </p:ext>
            </p:extLst>
          </p:nvPr>
        </p:nvGraphicFramePr>
        <p:xfrm>
          <a:off x="662530" y="1855068"/>
          <a:ext cx="10691270" cy="1014333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US" sz="9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GB" sz="9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</a:t>
                      </a:r>
                      <a:r>
                        <a:rPr lang="en-GB" sz="9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33B36D-6A2D-443D-93E6-64C898FCAB74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c9fe69cb-1d4b-461a-8155-8bb96486ee7c"/>
    <ds:schemaRef ds:uri="http://purl.org/dc/elements/1.1/"/>
    <ds:schemaRef ds:uri="http://schemas.microsoft.com/office/infopath/2007/PartnerControls"/>
    <ds:schemaRef ds:uri="34d3e54b-d462-4f51-83b6-6cd7f4b454d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1087</Words>
  <Application>Microsoft Office PowerPoint</Application>
  <PresentationFormat>Breitbild</PresentationFormat>
  <Paragraphs>320</Paragraphs>
  <Slides>22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9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CT#97-e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652</cp:revision>
  <dcterms:created xsi:type="dcterms:W3CDTF">2010-02-05T13:52:04Z</dcterms:created>
  <dcterms:modified xsi:type="dcterms:W3CDTF">2022-09-07T09:31:29Z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