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2"/>
  </p:notesMasterIdLst>
  <p:handoutMasterIdLst>
    <p:handoutMasterId r:id="rId33"/>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394" r:id="rId14"/>
    <p:sldId id="372" r:id="rId15"/>
    <p:sldId id="395" r:id="rId16"/>
    <p:sldId id="419" r:id="rId17"/>
    <p:sldId id="407" r:id="rId18"/>
    <p:sldId id="402" r:id="rId19"/>
    <p:sldId id="422" r:id="rId20"/>
    <p:sldId id="409" r:id="rId21"/>
    <p:sldId id="429" r:id="rId22"/>
    <p:sldId id="430" r:id="rId23"/>
    <p:sldId id="373" r:id="rId24"/>
    <p:sldId id="374" r:id="rId25"/>
    <p:sldId id="418" r:id="rId26"/>
    <p:sldId id="375" r:id="rId27"/>
    <p:sldId id="365" r:id="rId28"/>
    <p:sldId id="376" r:id="rId29"/>
    <p:sldId id="426" r:id="rId30"/>
    <p:sldId id="379" r:id="rId31"/>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33CC33"/>
    <a:srgbClr val="FF0000"/>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CT#97</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12</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14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September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CP-222017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image" Target="../media/image5.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CT#97</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39930" y="5428435"/>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42040902"/>
              </p:ext>
            </p:extLst>
          </p:nvPr>
        </p:nvGraphicFramePr>
        <p:xfrm>
          <a:off x="711810" y="1870333"/>
          <a:ext cx="9587511" cy="3705871"/>
        </p:xfrm>
        <a:graphic>
          <a:graphicData uri="http://schemas.openxmlformats.org/drawingml/2006/table">
            <a:tbl>
              <a:tblPr firstRow="1" firstCol="1" bandRow="1"/>
              <a:tblGrid>
                <a:gridCol w="616493"/>
                <a:gridCol w="3855545"/>
                <a:gridCol w="934279"/>
                <a:gridCol w="632283"/>
                <a:gridCol w="519117"/>
                <a:gridCol w="748739"/>
                <a:gridCol w="616517"/>
                <a:gridCol w="561200"/>
                <a:gridCol w="1103338"/>
              </a:tblGrid>
              <a:tr h="37456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TEI17_GEM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TEI17_GEM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TEI17_N3SLICE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Sun 20/06/21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920082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TEI17_NIESGU</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12/09/21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No impact on CT4 specification</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20536">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restoration of profiles related to UDR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FS_PortAl</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940100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CT aspects of Architecture Enhancement for NR Reduced Capability Devices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57438">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940050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Enhancements of 3GPP profiles for cryptographic algorithms and security protocols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eCryptPr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01602" y="555984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789735594"/>
              </p:ext>
            </p:extLst>
          </p:nvPr>
        </p:nvGraphicFramePr>
        <p:xfrm>
          <a:off x="657054" y="1816740"/>
          <a:ext cx="10178859" cy="3812535"/>
        </p:xfrm>
        <a:graphic>
          <a:graphicData uri="http://schemas.openxmlformats.org/drawingml/2006/table">
            <a:tbl>
              <a:tblPr firstRow="1" firstCol="1" bandRow="1"/>
              <a:tblGrid>
                <a:gridCol w="646103"/>
                <a:gridCol w="3960612"/>
                <a:gridCol w="1220617"/>
                <a:gridCol w="681522"/>
                <a:gridCol w="559543"/>
                <a:gridCol w="807046"/>
                <a:gridCol w="665920"/>
                <a:gridCol w="603512"/>
                <a:gridCol w="1033984"/>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940002</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Restoration of profiles related to 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06625">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940003</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a:solidFill>
                            <a:schemeClr val="tx1"/>
                          </a:solidFill>
                          <a:effectLst/>
                          <a:latin typeface="Arial "/>
                          <a:ea typeface="Calibri" panose="020F0502020204030204" pitchFamily="34" charset="0"/>
                          <a:cs typeface="Times New Roman" panose="02020603050405020304" pitchFamily="18" charset="0"/>
                        </a:rPr>
                        <a:t>Enhancement on the GTP-U entity restart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smtClean="0">
                          <a:solidFill>
                            <a:schemeClr val="tx1"/>
                          </a:solidFill>
                          <a:effectLst/>
                          <a:latin typeface="Arial "/>
                          <a:ea typeface="Calibri" panose="020F0502020204030204" pitchFamily="34" charset="0"/>
                          <a:cs typeface="Times New Roman" panose="02020603050405020304" pitchFamily="18" charset="0"/>
                        </a:rPr>
                        <a:t>  EGTPUR</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950001</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a:solidFill>
                            <a:schemeClr val="tx1"/>
                          </a:solidFill>
                          <a:effectLst/>
                          <a:latin typeface="Arial "/>
                          <a:ea typeface="Calibri" panose="020F0502020204030204" pitchFamily="34" charset="0"/>
                          <a:cs typeface="Times New Roman" panose="02020603050405020304" pitchFamily="18" charset="0"/>
                        </a:rPr>
                        <a:t> Port Number Allocation Alternatives for New 3GPP Interfaces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PortAL</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950002</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smtClean="0">
                          <a:solidFill>
                            <a:schemeClr val="tx1"/>
                          </a:solidFill>
                          <a:effectLst/>
                          <a:latin typeface="Arial "/>
                          <a:ea typeface="Calibri" panose="020F0502020204030204" pitchFamily="34" charset="0"/>
                          <a:cs typeface="Times New Roman" panose="02020603050405020304" pitchFamily="18" charset="0"/>
                        </a:rPr>
                        <a:t>Non-Seamless WLAN offload authentication in 5GS</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NSWO_5G</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960069</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CT4 aspects on enhancement of RAN slicing for NR</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NRslice</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Rel-17</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10/06/22</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a:lnSpc>
                          <a:spcPct val="107000"/>
                        </a:lnSpc>
                        <a:spcAft>
                          <a:spcPts val="800"/>
                        </a:spcAft>
                      </a:pPr>
                      <a:r>
                        <a:rPr lang="en-US" sz="1000" dirty="0">
                          <a:solidFill>
                            <a:schemeClr val="tx1"/>
                          </a:solidFill>
                          <a:effectLst/>
                          <a:latin typeface="Arial "/>
                          <a:ea typeface="Calibri" panose="020F0502020204030204" pitchFamily="34" charset="0"/>
                          <a:cs typeface="Arial" panose="020B0604020202020204" pitchFamily="34" charset="0"/>
                        </a:rPr>
                        <a:t>800045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Study on IETF QUIC Transport for Service Based Interfaces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FS_QUIC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Arial" panose="020B0604020202020204" pitchFamily="34" charset="0"/>
                        </a:rPr>
                        <a:t>Rel-18</a:t>
                      </a:r>
                      <a:endParaRPr lang="en-US" sz="1000" dirty="0">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chemeClr val="tx1"/>
                          </a:solidFill>
                          <a:effectLst/>
                          <a:latin typeface="Arial "/>
                          <a:ea typeface="Calibri" panose="020F0502020204030204" pitchFamily="34" charset="0"/>
                          <a:cs typeface="Arial" panose="020B0604020202020204" pitchFamily="34" charset="0"/>
                        </a:rPr>
                        <a:t>960001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Arial" panose="020B0604020202020204" pitchFamily="34" charset="0"/>
                        </a:rPr>
                        <a:t>NWID on Service Based Interface Protocol Improvements Release 18</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chemeClr val="tx1"/>
                          </a:solidFill>
                          <a:effectLst/>
                          <a:latin typeface="Arial "/>
                          <a:ea typeface="Calibri" panose="020F0502020204030204" pitchFamily="34" charset="0"/>
                          <a:cs typeface="Arial" panose="020B0604020202020204" pitchFamily="34" charset="0"/>
                        </a:rPr>
                        <a:t>SBIProtoc18</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Rel-18</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/12/23</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0%</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Times New Roman" panose="02020603050405020304" pitchFamily="18" charset="0"/>
                        </a:rPr>
                        <a:t>5%</a:t>
                      </a:r>
                      <a:endParaRPr lang="en-US" sz="1000" kern="12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chemeClr val="tx1"/>
                          </a:solidFill>
                          <a:effectLst/>
                          <a:latin typeface="Arial "/>
                          <a:ea typeface="Calibri" panose="020F0502020204030204" pitchFamily="34" charset="0"/>
                          <a:cs typeface="Arial" panose="020B0604020202020204" pitchFamily="34" charset="0"/>
                        </a:rPr>
                        <a:t>960002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Arial" panose="020B0604020202020204" pitchFamily="34" charset="0"/>
                        </a:rPr>
                        <a:t>SID on NRF API enhancements to avoid signalling and storing of redundant data</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chemeClr val="tx1"/>
                          </a:solidFill>
                          <a:effectLst/>
                          <a:latin typeface="Arial "/>
                          <a:ea typeface="Calibri" panose="020F0502020204030204" pitchFamily="34" charset="0"/>
                          <a:cs typeface="Arial" panose="020B0604020202020204" pitchFamily="34" charset="0"/>
                        </a:rPr>
                        <a:t>FS_NRFe</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Rel-18</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/06/23</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0%</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Times New Roman" panose="02020603050405020304" pitchFamily="18" charset="0"/>
                        </a:rPr>
                        <a:t>10%</a:t>
                      </a:r>
                      <a:endParaRPr lang="en-US" sz="1000" kern="12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chemeClr val="tx1"/>
                          </a:solidFill>
                          <a:effectLst/>
                          <a:latin typeface="Arial "/>
                          <a:ea typeface="Calibri" panose="020F0502020204030204" pitchFamily="34" charset="0"/>
                          <a:cs typeface="Arial" panose="020B0604020202020204" pitchFamily="34" charset="0"/>
                        </a:rPr>
                        <a:t>960066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chemeClr val="tx1"/>
                          </a:solidFill>
                          <a:effectLst/>
                          <a:latin typeface="Arial "/>
                          <a:ea typeface="Calibri" panose="020F0502020204030204" pitchFamily="34" charset="0"/>
                          <a:cs typeface="Arial" panose="020B0604020202020204" pitchFamily="34" charset="0"/>
                        </a:rPr>
                        <a:t>CT4 aspects for Enabling Edge Applications</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chemeClr val="tx1"/>
                          </a:solidFill>
                          <a:effectLst/>
                          <a:latin typeface="Arial "/>
                          <a:ea typeface="Calibri" panose="020F0502020204030204" pitchFamily="34" charset="0"/>
                          <a:cs typeface="Arial" panose="020B0604020202020204" pitchFamily="34" charset="0"/>
                        </a:rPr>
                        <a:t>EDGEAPP</a:t>
                      </a:r>
                      <a:endParaRPr lang="en-GB"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Rel-17</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10/06/22</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94536">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rgbClr val="00B0F0"/>
                          </a:solidFill>
                          <a:effectLst/>
                          <a:latin typeface="Arial "/>
                          <a:ea typeface="Calibri" panose="020F0502020204030204" pitchFamily="34" charset="0"/>
                          <a:cs typeface="Arial" panose="020B0604020202020204" pitchFamily="34" charset="0"/>
                        </a:rPr>
                        <a:t>970??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B0F0"/>
                          </a:solidFill>
                          <a:effectLst/>
                          <a:latin typeface="Arial "/>
                          <a:ea typeface="Calibri" panose="020F0502020204030204" pitchFamily="34" charset="0"/>
                          <a:cs typeface="Arial" panose="020B0604020202020204" pitchFamily="34" charset="0"/>
                        </a:rPr>
                        <a:t>Rel-18 Enhancements of UE Policy</a:t>
                      </a:r>
                      <a:endParaRPr lang="en-GB" sz="1000" kern="1200" dirty="0">
                        <a:solidFill>
                          <a:srgbClr val="00B0F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B0F0"/>
                          </a:solidFill>
                          <a:effectLst/>
                          <a:latin typeface="Arial "/>
                          <a:ea typeface="Calibri" panose="020F0502020204030204" pitchFamily="34" charset="0"/>
                          <a:cs typeface="Arial" panose="020B0604020202020204" pitchFamily="34" charset="0"/>
                        </a:rPr>
                        <a:t>UEP18</a:t>
                      </a:r>
                      <a:endParaRPr lang="en-GB" sz="1000" kern="1200" dirty="0">
                        <a:solidFill>
                          <a:srgbClr val="00B0F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B0F0"/>
                          </a:solidFill>
                          <a:effectLst/>
                          <a:latin typeface="Arial "/>
                          <a:ea typeface="Calibri" panose="020F0502020204030204" pitchFamily="34" charset="0"/>
                          <a:cs typeface="Arial" panose="020B0604020202020204" pitchFamily="34" charset="0"/>
                        </a:rPr>
                        <a:t>Rel-18</a:t>
                      </a:r>
                      <a:endParaRPr lang="en-US" sz="1000" dirty="0">
                        <a:solidFill>
                          <a:srgbClr val="00B0F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B0F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rgbClr val="00B0F0"/>
                          </a:solidFill>
                          <a:effectLst/>
                          <a:latin typeface="Arial "/>
                          <a:ea typeface="Calibri" panose="020F0502020204030204" pitchFamily="34" charset="0"/>
                          <a:cs typeface="Times New Roman" panose="02020603050405020304" pitchFamily="18" charset="0"/>
                        </a:rPr>
                        <a:t>/12/23</a:t>
                      </a:r>
                      <a:endParaRPr lang="en-US" sz="1000" kern="1200" dirty="0">
                        <a:solidFill>
                          <a:srgbClr val="00B0F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Times New Roman" panose="02020603050405020304" pitchFamily="18" charset="0"/>
                        </a:rPr>
                        <a:t>0%</a:t>
                      </a:r>
                      <a:endParaRPr lang="en-US" sz="1000" kern="12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670105165"/>
              </p:ext>
            </p:extLst>
          </p:nvPr>
        </p:nvGraphicFramePr>
        <p:xfrm>
          <a:off x="776032" y="1855410"/>
          <a:ext cx="10411095" cy="769538"/>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42785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CP-222074</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TS 29.553 5G System</a:t>
                      </a:r>
                      <a:r>
                        <a:rPr lang="en-US" sz="1000" kern="1200" dirty="0" smtClean="0">
                          <a:solidFill>
                            <a:srgbClr val="000000"/>
                          </a:solidFill>
                          <a:effectLst/>
                          <a:latin typeface="Arial" panose="020B0604020202020204" pitchFamily="34" charset="0"/>
                          <a:ea typeface="Times New Roman" panose="02020603050405020304" pitchFamily="18" charset="0"/>
                          <a:cs typeface="+mn-cs"/>
                        </a:rPr>
                        <a:t>;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5G ProSe Anchor Services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1.0.0</a:t>
                      </a:r>
                      <a:endParaRPr lang="en-GB"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90293966"/>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 xmlns:a16="http://schemas.microsoft.com/office/drawing/2014/main" val="20000"/>
                    </a:ext>
                  </a:extLst>
                </a:gridCol>
                <a:gridCol w="4893280">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94501">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350063">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5" name="TextBox 4"/>
          <p:cNvSpPr txBox="1"/>
          <p:nvPr/>
        </p:nvSpPr>
        <p:spPr>
          <a:xfrm rot="20522904">
            <a:off x="3910590" y="2736587"/>
            <a:ext cx="1659429" cy="369332"/>
          </a:xfrm>
          <a:prstGeom prst="rect">
            <a:avLst/>
          </a:prstGeom>
          <a:noFill/>
        </p:spPr>
        <p:txBody>
          <a:bodyPr wrap="none" rtlCol="0">
            <a:spAutoFit/>
          </a:bodyPr>
          <a:lstStyle/>
          <a:p>
            <a:r>
              <a:rPr lang="en-GB" dirty="0" smtClean="0">
                <a:solidFill>
                  <a:srgbClr val="FF0000"/>
                </a:solidFill>
              </a:rPr>
              <a:t>None this time</a:t>
            </a:r>
            <a:endParaRPr lang="en-GB"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1 </a:t>
            </a:r>
            <a:r>
              <a:rPr lang="" sz="1600" smtClean="0">
                <a:latin typeface="Arial "/>
              </a:rPr>
              <a:t>essential corrections is agreed for Rel15 </a:t>
            </a:r>
            <a:r>
              <a:rPr lang="en-US" sz="1600" dirty="0" smtClean="0">
                <a:latin typeface="Arial "/>
              </a:rPr>
              <a:t>(3 for CT#96, 3 for CT#95, 4 for CT#94</a:t>
            </a:r>
            <a:r>
              <a:rPr lang="en-US" sz="1600" dirty="0" smtClean="0">
                <a:latin typeface="Arial" panose="020B0604020202020204" pitchFamily="34" charset="0"/>
                <a:cs typeface="Arial" panose="020B0604020202020204" pitchFamily="34" charset="0"/>
              </a:rPr>
              <a:t>) </a:t>
            </a:r>
            <a:r>
              <a:rPr lang="" sz="1600" smtClean="0">
                <a:latin typeface="Arial "/>
              </a:rPr>
              <a:t>on the WID </a:t>
            </a:r>
            <a:r>
              <a:rPr lang="en-US" sz="1600" dirty="0" smtClean="0">
                <a:latin typeface="Arial "/>
              </a:rPr>
              <a:t>5GS_Ph1-CT.</a:t>
            </a:r>
          </a:p>
          <a:p>
            <a:pPr marL="449263">
              <a:tabLst>
                <a:tab pos="449263" algn="l"/>
              </a:tabLst>
            </a:pPr>
            <a:r>
              <a:rPr lang="en-GB" sz="1600" dirty="0" smtClean="0"/>
              <a:t> solves a misalignment </a:t>
            </a:r>
            <a:r>
              <a:rPr lang="en-GB" sz="1600" dirty="0"/>
              <a:t>between SA3 </a:t>
            </a:r>
            <a:r>
              <a:rPr lang="en-GB" sz="1600" dirty="0" smtClean="0"/>
              <a:t>specification on </a:t>
            </a:r>
            <a:r>
              <a:rPr lang="en-US" sz="1600" dirty="0"/>
              <a:t>handling of the modification policy in the receiving SEPP</a:t>
            </a:r>
            <a:r>
              <a:rPr lang="en-GB" sz="1600" dirty="0" smtClean="0"/>
              <a:t> </a:t>
            </a:r>
          </a:p>
          <a:p>
            <a:pPr marL="220663" indent="0">
              <a:buNone/>
              <a:tabLst>
                <a:tab pos="449263" algn="l"/>
              </a:tabLst>
            </a:pPr>
            <a:endParaRPr lang="en-US" sz="1600" dirty="0" smtClean="0"/>
          </a:p>
          <a:p>
            <a:pPr>
              <a:tabLst>
                <a:tab pos="449263" algn="l"/>
              </a:tabLst>
            </a:pPr>
            <a:r>
              <a:rPr lang="en-US" sz="1600" dirty="0" smtClean="0">
                <a:latin typeface="Arial "/>
              </a:rPr>
              <a:t>The CR is agreed by consensus and we agreed that it fulfill FASMO criteria.</a:t>
            </a:r>
            <a:endParaRPr lang="de-DE" sz="1600" dirty="0" smtClean="0">
              <a:latin typeface="Arial "/>
            </a:endParaRPr>
          </a:p>
          <a:p>
            <a:pPr marL="220663" indent="0">
              <a:buNone/>
              <a:tabLst>
                <a:tab pos="449263" algn="l"/>
              </a:tabLst>
            </a:pP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26 essential corrections are  agreed for Rel-16  (23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CT#96, 47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48 for CT#94)</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smtClean="0">
                <a:latin typeface="Arial" panose="020B0604020202020204" pitchFamily="34" charset="0"/>
                <a:cs typeface="Arial" panose="020B0604020202020204" pitchFamily="34" charset="0"/>
              </a:rPr>
              <a:t>5G_CIoT, 5G_eSBA</a:t>
            </a:r>
            <a:r>
              <a:rPr lang="en-US" sz="1000" dirty="0">
                <a:latin typeface="Arial" panose="020B0604020202020204" pitchFamily="34" charset="0"/>
                <a:cs typeface="Arial" panose="020B0604020202020204" pitchFamily="34" charset="0"/>
              </a:rPr>
              <a:t>, 5</a:t>
            </a:r>
            <a:r>
              <a:rPr lang="en-US" sz="1000" dirty="0" smtClean="0">
                <a:latin typeface="Arial" panose="020B0604020202020204" pitchFamily="34" charset="0"/>
                <a:cs typeface="Arial" panose="020B0604020202020204" pitchFamily="34" charset="0"/>
              </a:rPr>
              <a:t>G_SRVCC, eIMS5G_SBA, ETSUN, SBIPROTOC16, </a:t>
            </a:r>
            <a:r>
              <a:rPr lang="en-US" sz="1000" dirty="0">
                <a:latin typeface="Arial" panose="020B0604020202020204" pitchFamily="34" charset="0"/>
                <a:cs typeface="Arial" panose="020B0604020202020204" pitchFamily="34" charset="0"/>
              </a:rPr>
              <a:t>TEI16, Vertical_LAN, </a:t>
            </a:r>
            <a:r>
              <a:rPr lang="en-US" sz="1000" dirty="0" smtClean="0">
                <a:latin typeface="Arial" panose="020B0604020202020204" pitchFamily="34" charset="0"/>
                <a:cs typeface="Arial" panose="020B0604020202020204" pitchFamily="34" charset="0"/>
              </a:rPr>
              <a:t>5GS_Ph1-CT. </a:t>
            </a:r>
            <a:endParaRPr lang="en-US" sz="1000" dirty="0">
              <a:latin typeface="Arial" panose="020B0604020202020204" pitchFamily="34" charset="0"/>
              <a:cs typeface="Arial" panose="020B0604020202020204" pitchFamily="34" charset="0"/>
            </a:endParaRPr>
          </a:p>
          <a:p>
            <a:pPr marL="0" indent="0">
              <a:buNone/>
            </a:pPr>
            <a:endParaRPr lang="de-DE" sz="1200" dirty="0" smtClean="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 187 category F, D CRs are  agreed for Rel-17  </a:t>
            </a:r>
            <a:r>
              <a:rPr lang="en-US" sz="1600" dirty="0">
                <a:latin typeface="Arial" panose="020B0604020202020204" pitchFamily="34" charset="0"/>
                <a:cs typeface="Arial" panose="020B0604020202020204" pitchFamily="34" charset="0"/>
              </a:rPr>
              <a:t>(</a:t>
            </a:r>
            <a:r>
              <a:rPr lang="en-US" sz="1600" dirty="0" smtClean="0">
                <a:latin typeface="Arial" panose="020B0604020202020204" pitchFamily="34" charset="0"/>
                <a:cs typeface="Arial" panose="020B0604020202020204" pitchFamily="34" charset="0"/>
              </a:rPr>
              <a:t>138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CT#96 152 for CT#95 and 117 for CT#94e)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10 category B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(29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CT#96 137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a:t>
            </a:r>
            <a:r>
              <a:rPr lang="en-US" sz="1600" dirty="0">
                <a:latin typeface="Arial" panose="020B0604020202020204" pitchFamily="34" charset="0"/>
                <a:cs typeface="Arial" panose="020B0604020202020204" pitchFamily="34" charset="0"/>
              </a:rPr>
              <a:t>and </a:t>
            </a:r>
            <a:r>
              <a:rPr lang="en-US" sz="1600" dirty="0" smtClean="0">
                <a:latin typeface="Arial" panose="020B0604020202020204" pitchFamily="34" charset="0"/>
                <a:cs typeface="Arial" panose="020B0604020202020204" pitchFamily="34" charset="0"/>
              </a:rPr>
              <a:t>147 for CT#94e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 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 The slides 17 to 20 provides an extract of the work  which might be of interest by CT</a:t>
            </a:r>
          </a:p>
          <a:p>
            <a:r>
              <a:rPr lang="en-US" sz="1600" dirty="0" smtClean="0">
                <a:latin typeface="Arial" panose="020B0604020202020204" pitchFamily="34" charset="0"/>
                <a:cs typeface="Arial" panose="020B0604020202020204" pitchFamily="34" charset="0"/>
              </a:rPr>
              <a:t> 1 TS is send for information and approval</a:t>
            </a:r>
          </a:p>
          <a:p>
            <a:pPr marL="0" indent="0">
              <a:buNone/>
            </a:pPr>
            <a:endParaRPr lang="en-US" sz="1600" dirty="0" smtClean="0">
              <a:latin typeface="Arial" panose="020B0604020202020204" pitchFamily="34" charset="0"/>
              <a:cs typeface="Arial" panose="020B0604020202020204" pitchFamily="34" charset="0"/>
            </a:endParaRPr>
          </a:p>
          <a:p>
            <a:pPr marL="457200" lvl="1" indent="0">
              <a:buNone/>
            </a:pPr>
            <a:endParaRPr lang="de-DE" sz="1200" dirty="0" smtClean="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t>SMSRegistrationInfo </a:t>
            </a:r>
            <a:r>
              <a:rPr lang="en-GB" sz="1200" dirty="0">
                <a:latin typeface="Arial" panose="020B0604020202020204" pitchFamily="34" charset="0"/>
                <a:cs typeface="Arial" panose="020B0604020202020204" pitchFamily="34" charset="0"/>
              </a:rPr>
              <a:t>Data type is extended to signal SBI support indication for IP-SM-GW</a:t>
            </a:r>
            <a:endParaRPr lang="en-GB" sz="1200" dirty="0"/>
          </a:p>
          <a:p>
            <a:pPr lvl="1"/>
            <a:r>
              <a:rPr lang="en-US" sz="1200" dirty="0">
                <a:latin typeface="Arial" panose="020B0604020202020204" pitchFamily="34" charset="0"/>
                <a:cs typeface="Arial" panose="020B0604020202020204" pitchFamily="34" charset="0"/>
              </a:rPr>
              <a:t>Introduce new </a:t>
            </a:r>
            <a:r>
              <a:rPr lang="en-GB" sz="1200" dirty="0"/>
              <a:t>Nnef_SMService_MoForwardSm service operation</a:t>
            </a:r>
            <a:r>
              <a:rPr lang="en-GB" sz="1200" dirty="0" smtClean="0"/>
              <a:t> </a:t>
            </a:r>
            <a:r>
              <a:rPr lang="en-GB" sz="1200" dirty="0"/>
              <a:t>to support SBI-based MO SM transmit.</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t>Work is seen as completed</a:t>
            </a:r>
            <a:r>
              <a:rPr lang="en-GB" sz="1200" dirty="0" smtClean="0"/>
              <a:t>.</a:t>
            </a:r>
            <a:endParaRPr lang="de-DE"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smtClean="0">
                <a:latin typeface="Arial "/>
              </a:rPr>
              <a:t>of </a:t>
            </a:r>
            <a:r>
              <a:rPr lang="en-GB" sz="1200" dirty="0">
                <a:latin typeface="Arial "/>
              </a:rPr>
              <a:t>proximity based services in </a:t>
            </a:r>
            <a:r>
              <a:rPr lang="en-GB" sz="1200" dirty="0" smtClean="0">
                <a:latin typeface="Arial "/>
              </a:rPr>
              <a:t>5GS </a:t>
            </a:r>
            <a:r>
              <a:rPr lang="en-US" sz="1200" dirty="0" smtClean="0">
                <a:latin typeface="Arial "/>
                <a:cs typeface="Arial" panose="020B0604020202020204" pitchFamily="34" charset="0"/>
              </a:rPr>
              <a:t>[</a:t>
            </a:r>
            <a:r>
              <a:rPr lang="en-US" sz="1200" dirty="0" smtClean="0">
                <a:latin typeface="Arial "/>
                <a:ea typeface="Calibri" panose="020F0502020204030204" pitchFamily="34" charset="0"/>
                <a:cs typeface="Times New Roman" panose="02020603050405020304" pitchFamily="18" charset="0"/>
              </a:rPr>
              <a:t>5G_ProSe</a:t>
            </a:r>
            <a:r>
              <a:rPr lang="en-US" sz="1200" dirty="0" smtClean="0">
                <a:latin typeface="Arial "/>
                <a:cs typeface="Arial" panose="020B0604020202020204" pitchFamily="34" charset="0"/>
              </a:rPr>
              <a:t>] </a:t>
            </a:r>
            <a:r>
              <a:rPr lang="en-US" sz="1200" dirty="0">
                <a:latin typeface="Arial "/>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This </a:t>
            </a:r>
            <a:r>
              <a:rPr lang="en-GB" sz="1200" dirty="0"/>
              <a:t>work is to specify the CT aspects of proximity based services in </a:t>
            </a:r>
            <a:r>
              <a:rPr lang="en-GB" sz="1200" dirty="0" smtClean="0"/>
              <a:t>5GS, a new </a:t>
            </a:r>
            <a:r>
              <a:rPr lang="en-GB" altLang="zh-CN" sz="1200" dirty="0"/>
              <a:t>5G ProSe Anchor </a:t>
            </a:r>
            <a:r>
              <a:rPr lang="en-GB" altLang="zh-CN" sz="1200" dirty="0" smtClean="0"/>
              <a:t>Function is introduced by stage 2</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TS 29.553 </a:t>
            </a:r>
            <a:r>
              <a:rPr lang="en-GB" sz="1200" dirty="0">
                <a:solidFill>
                  <a:srgbClr val="000000"/>
                </a:solidFill>
                <a:latin typeface="Arial" panose="020B0604020202020204" pitchFamily="34" charset="0"/>
                <a:ea typeface="Times New Roman" panose="02020603050405020304" pitchFamily="18" charset="0"/>
              </a:rPr>
              <a:t>5G ProSe Anchor Services</a:t>
            </a:r>
            <a:r>
              <a:rPr lang="en-US" sz="1200" dirty="0" smtClean="0">
                <a:latin typeface="Arial" panose="020B0604020202020204" pitchFamily="34" charset="0"/>
                <a:cs typeface="Arial" panose="020B0604020202020204" pitchFamily="34" charset="0"/>
              </a:rPr>
              <a:t>  is send for information and approval  </a:t>
            </a:r>
          </a:p>
          <a:p>
            <a:pPr lvl="1"/>
            <a:r>
              <a:rPr lang="en-US" sz="1200" dirty="0"/>
              <a:t>NAI formats of PRUK ID and 5G PRUK ID are specified according to SA3 definition in TS 33.503.</a:t>
            </a:r>
            <a:r>
              <a:rPr lang="en-GB"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t>Work is seen as completed</a:t>
            </a:r>
            <a:endParaRPr lang="en-US" altLang="zh-CN" sz="1200" dirty="0"/>
          </a:p>
          <a:p>
            <a:pPr lvl="1"/>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smtClean="0">
                <a:latin typeface="Arial" panose="020B0604020202020204" pitchFamily="34" charset="0"/>
                <a:cs typeface="Arial" panose="020B0604020202020204" pitchFamily="34" charset="0"/>
              </a:rPr>
              <a:t>[5MBS]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Alignment with  23.247 with regard to </a:t>
            </a:r>
            <a:r>
              <a:rPr lang="en-GB" sz="1200" dirty="0" smtClean="0"/>
              <a:t>MBS service requirement( e.g. related to QoS requirements').</a:t>
            </a:r>
            <a:endParaRPr lang="en-US" sz="1200" dirty="0" smtClean="0">
              <a:solidFill>
                <a:srgbClr val="FF0000"/>
              </a:solidFill>
              <a:latin typeface="Arial" panose="020B0604020202020204" pitchFamily="34" charset="0"/>
              <a:cs typeface="Arial" panose="020B0604020202020204" pitchFamily="34" charset="0"/>
            </a:endParaRPr>
          </a:p>
          <a:p>
            <a:pPr lvl="1"/>
            <a:r>
              <a:rPr lang="en-GB" sz="1200" dirty="0" smtClean="0"/>
              <a:t>The usage of the flag PLLSSM </a:t>
            </a:r>
            <a:r>
              <a:rPr lang="en-GB" sz="1200" dirty="0"/>
              <a:t>(Provide Low Layer Source Specific Multicast address) </a:t>
            </a:r>
            <a:r>
              <a:rPr lang="en-GB" sz="1200" dirty="0" smtClean="0"/>
              <a:t>indicating </a:t>
            </a:r>
            <a:r>
              <a:rPr lang="en-GB" sz="1200" dirty="0"/>
              <a:t>in the MBSN4mbReq-Flags IE to request the MB-UPF to provide a lower layer SSM </a:t>
            </a:r>
            <a:r>
              <a:rPr lang="en-GB" sz="1200" dirty="0" smtClean="0"/>
              <a:t>address is clarified</a:t>
            </a:r>
            <a:r>
              <a:rPr lang="en-GB" sz="1200" dirty="0" smtClean="0">
                <a:latin typeface="Arial" panose="020B0604020202020204" pitchFamily="34" charset="0"/>
                <a:cs typeface="Arial" panose="020B0604020202020204" pitchFamily="34" charset="0"/>
              </a:rPr>
              <a:t>.</a:t>
            </a:r>
          </a:p>
          <a:p>
            <a:pPr lvl="1"/>
            <a:r>
              <a:rPr lang="en-GB" sz="1200" dirty="0" smtClean="0"/>
              <a:t>Alignment with stage 2 </a:t>
            </a:r>
            <a:r>
              <a:rPr lang="en-GB" sz="1200" dirty="0"/>
              <a:t>that the user plane between MBSTF and MB-UPF is a unicast </a:t>
            </a:r>
            <a:r>
              <a:rPr lang="en-GB" sz="1200" dirty="0" smtClean="0"/>
              <a:t>tunnel.</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small alignments with stage 2 are expected (SA3 and SA4 meeting closed at the same time)</a:t>
            </a:r>
          </a:p>
          <a:p>
            <a:pPr lvl="1"/>
            <a:r>
              <a:rPr lang="en-US" sz="1200" dirty="0" smtClean="0">
                <a:latin typeface="Arial" panose="020B0604020202020204" pitchFamily="34" charset="0"/>
                <a:cs typeface="Arial" panose="020B0604020202020204" pitchFamily="34" charset="0"/>
              </a:rPr>
              <a:t>Work is seen as completed</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hlinkClick r:id="rId6"/>
              </a:rPr>
              <a:t>kimmo.kymalainen@3gpp.org</a:t>
            </a:r>
            <a:endParaRPr lang="en-US" altLang="en-US" sz="1800" dirty="0" smtClean="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1948" y="1980142"/>
            <a:ext cx="976477" cy="1369700"/>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The </a:t>
            </a:r>
            <a:r>
              <a:rPr lang="en-GB" sz="1200" dirty="0"/>
              <a:t>3gpp-Sbi-Originating-Network-Id </a:t>
            </a:r>
            <a:r>
              <a:rPr lang="en-GB" sz="1200" dirty="0" smtClean="0"/>
              <a:t>shall contain the source PLMN ID or SNPN ID and shall </a:t>
            </a:r>
            <a:r>
              <a:rPr lang="en-GB" sz="1200" dirty="0"/>
              <a:t>be inserted by the sending SCP, the sending SEPP or the receiving SEPP respectively, if they can determine the source network ID</a:t>
            </a:r>
            <a:r>
              <a:rPr lang="en-GB" sz="1200" dirty="0" smtClean="0"/>
              <a:t>. Details are specified in TS 33.501 and SA3 is informed  about this agreed CR.</a:t>
            </a:r>
          </a:p>
          <a:p>
            <a:pPr lvl="1"/>
            <a:r>
              <a:rPr lang="en-GB" sz="1200" dirty="0" smtClean="0"/>
              <a:t>The result message to a Query to the NRF is enhance  to provide reasons  and details  for not </a:t>
            </a:r>
            <a:r>
              <a:rPr lang="en-GB" sz="1200" dirty="0"/>
              <a:t>finding an NF profile matching the search criteria</a:t>
            </a:r>
            <a:endParaRPr lang="en-GB" sz="1200" dirty="0" smtClean="0"/>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Work is seen as completed</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[SBIProtoc18]</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 It is clarified that as forbidden areas a Area code can be provided (similar to Zone codes) instead of long list of TAIs by the UDM</a:t>
            </a:r>
          </a:p>
          <a:p>
            <a:pPr lvl="1"/>
            <a:r>
              <a:rPr lang="en-GB" sz="1200" dirty="0" smtClean="0"/>
              <a:t>New feature is introduced to allow that the </a:t>
            </a:r>
            <a:r>
              <a:rPr lang="en-GB" altLang="en-US" sz="1200" dirty="0"/>
              <a:t>NF Service Consumer may also indicate to the NSSF that the subscription is for all TAI(s) associated with the AMF Set</a:t>
            </a:r>
            <a:endParaRPr lang="en-GB" sz="1200" dirty="0"/>
          </a:p>
          <a:p>
            <a:pPr lvl="1"/>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Capture optimizations' and improvements which are not covered by any other Rel-18 WID and which are not seen as essential to be introduced in an earlier release.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5%</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104856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Study on NRF API enhancements to avoid signalling and storing of redundant </a:t>
            </a:r>
            <a:r>
              <a:rPr lang="en-US" sz="1200" dirty="0" smtClean="0">
                <a:latin typeface="Arial" panose="020B0604020202020204" pitchFamily="34" charset="0"/>
                <a:cs typeface="Arial" panose="020B0604020202020204" pitchFamily="34" charset="0"/>
              </a:rPr>
              <a:t>data</a:t>
            </a:r>
            <a:r>
              <a:rPr lang="en-GB" sz="1200" dirty="0" smtClean="0">
                <a:latin typeface="Arial" panose="020B0604020202020204" pitchFamily="34" charset="0"/>
                <a:cs typeface="Arial" panose="020B0604020202020204" pitchFamily="34" charset="0"/>
              </a:rPr>
              <a:t>  [FS_NRF]</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US" sz="1200" dirty="0" smtClean="0"/>
              <a:t>first  version of TR </a:t>
            </a:r>
            <a:r>
              <a:rPr lang="en-US" sz="1200" dirty="0"/>
              <a:t>29.831 </a:t>
            </a:r>
            <a:r>
              <a:rPr lang="en-US" sz="1200" dirty="0" smtClean="0"/>
              <a:t>0.1.0 is agreed as basis for future work</a:t>
            </a:r>
          </a:p>
          <a:p>
            <a:pPr lvl="1"/>
            <a:r>
              <a:rPr lang="en-US" sz="1200" dirty="0"/>
              <a:t>Key Issue for Avoiding Duplicate Configuration and Transmission of UE Identifier </a:t>
            </a:r>
            <a:r>
              <a:rPr lang="en-US" sz="1200" dirty="0" smtClean="0"/>
              <a:t>Range and 1 possible solution to the key issue is agreed</a:t>
            </a:r>
            <a:endParaRPr lang="en-US" sz="1200" dirty="0">
              <a:latin typeface="Arial" panose="020B0604020202020204" pitchFamily="34" charset="0"/>
              <a:cs typeface="Arial" panose="020B0604020202020204" pitchFamily="34" charset="0"/>
            </a:endParaRPr>
          </a:p>
          <a:p>
            <a:pPr lvl="1"/>
            <a:endParaRPr lang="en-GB" sz="1200" dirty="0" smtClean="0"/>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Continue to add key issues and  possible solution.</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864138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CT4#111e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from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12:00 UTC to 15:00 UTC very late for delegates from Japan (due to summer time in Europe and US) and  very early for delegates from US pacific coast. </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Chair's notes were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 on the server</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was similar as for F2F meetings 3 years ago.</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 3 years  ago.</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and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Rel-15 </a:t>
            </a:r>
            <a:r>
              <a:rPr lang="en-GB" sz="2000" dirty="0" smtClean="0">
                <a:latin typeface="Arial" panose="020B0604020202020204" pitchFamily="34" charset="0"/>
                <a:ea typeface="MS PGothic" panose="020B0600070205080204" pitchFamily="34" charset="-128"/>
                <a:cs typeface="Arial" panose="020B0604020202020204" pitchFamily="34" charset="0"/>
              </a:rPr>
              <a:t>and</a:t>
            </a:r>
            <a:r>
              <a:rPr lang="de-DE" sz="2000" dirty="0" smtClean="0">
                <a:latin typeface="Arial" panose="020B0604020202020204" pitchFamily="34" charset="0"/>
                <a:ea typeface="MS PGothic" panose="020B0600070205080204" pitchFamily="34" charset="-128"/>
                <a:cs typeface="Arial" panose="020B0604020202020204" pitchFamily="34" charset="0"/>
              </a:rPr>
              <a:t> Rel-16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Coordination with SA4 worked  well a number of calls  took  place to align.</a:t>
            </a:r>
            <a:r>
              <a:rPr lang="en-GB" sz="1600" dirty="0"/>
              <a:t> </a:t>
            </a:r>
            <a:endParaRPr lang="en-GB" sz="1600" dirty="0" smtClean="0"/>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Due  to the fact that SA2, SA3, SA4 had agreed stage 2  CRs which may impact specifications in CT4 area alignment CRs are expected in Q4. </a:t>
            </a:r>
          </a:p>
          <a:p>
            <a:r>
              <a:rPr lang="en-US" sz="2000" dirty="0" smtClean="0">
                <a:latin typeface="Arial" panose="020B0604020202020204" pitchFamily="34" charset="0"/>
                <a:cs typeface="Arial" panose="020B0604020202020204" pitchFamily="34" charset="0"/>
              </a:rPr>
              <a:t>Rel-18</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We started the work but mainly on topics in CT area</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We had some initial  discussion on possible upcoming work based on ongoing stage 2 work.</a:t>
            </a:r>
          </a:p>
          <a:p>
            <a:pPr marL="488950" lvl="1" indent="0">
              <a:spcBef>
                <a:spcPts val="1000"/>
              </a:spcBef>
              <a:buNone/>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 None this time</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a:t>
            </a:r>
            <a:r>
              <a:rPr lang="en-US" altLang="ja-JP" sz="3200" dirty="0" smtClean="0">
                <a:ea typeface="MS PGothic" pitchFamily="34" charset="-128"/>
                <a:cs typeface="Arial" pitchFamily="34" charset="0"/>
              </a:rPr>
              <a:t>Chair </a:t>
            </a:r>
            <a:r>
              <a:rPr lang="en-US" altLang="ja-JP" sz="3200" dirty="0">
                <a:ea typeface="MS PGothic" pitchFamily="34" charset="-128"/>
                <a:cs typeface="Arial" pitchFamily="34" charset="0"/>
              </a:rPr>
              <a:t>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The number of open API files are increasing but handled by the  same number of delegates</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3702169"/>
              </p:ext>
            </p:extLst>
          </p:nvPr>
        </p:nvGraphicFramePr>
        <p:xfrm>
          <a:off x="838200" y="2387241"/>
          <a:ext cx="9554658" cy="3364008"/>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C4-224560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WLAN location information for interworking between ePDG connected to EPC and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29.512-0950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C4-224542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PGW Change Info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2057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23.007-0382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C4-224155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PGW Change Info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23.007-0382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C4-224611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PEI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0932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29.505-0445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C4-224391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PEI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29.505-0445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C4-224623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MSC Server Identity in Namf_Location_EventNotify during SRVCC handover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29.274-2059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C4-224624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MSC Server Identity in Namf_Location_EventNotify during SRVCC handover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29.274-2060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C4-224557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5GPRUK ID Common Data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23.003-0644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C4-224615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Defining the "indication that the PCF has to be contacted"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23.247-0109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smtClean="0"/>
              <a:t>CT4#111E </a:t>
            </a:r>
            <a:r>
              <a:rPr lang="en-US" altLang="fr-FR" dirty="0"/>
              <a:t>(e</a:t>
            </a:r>
            <a:r>
              <a:rPr lang="en-US" dirty="0"/>
              <a:t>lectronic</a:t>
            </a:r>
            <a:r>
              <a:rPr lang="de-DE" dirty="0"/>
              <a:t> </a:t>
            </a:r>
            <a:r>
              <a:rPr lang="en-GB" dirty="0"/>
              <a:t>meeting</a:t>
            </a:r>
            <a:r>
              <a:rPr lang="en-US" altLang="fr-FR" dirty="0"/>
              <a:t>)</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CT4#113 Toulouse (France)</a:t>
            </a:r>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a:t>
            </a:r>
          </a:p>
          <a:p>
            <a:pPr marL="914400" lvl="2" indent="0">
              <a:buNone/>
            </a:pPr>
            <a:endParaRPr lang="en-US" altLang="fr-FR" dirty="0"/>
          </a:p>
          <a:p>
            <a:pPr marL="457200" lvl="1" indent="0">
              <a:buNone/>
            </a:pPr>
            <a:r>
              <a:rPr lang="en-US" altLang="fr-FR" sz="2000" dirty="0"/>
              <a:t>CT4 agreed to </a:t>
            </a:r>
            <a:r>
              <a:rPr lang="en-US" altLang="fr-FR" sz="2000" dirty="0" smtClean="0"/>
              <a:t>cancel CT4#112 (October) meeting.</a:t>
            </a:r>
          </a:p>
          <a:p>
            <a:pPr marL="457200" lvl="1" indent="0">
              <a:buNone/>
            </a:pPr>
            <a:r>
              <a:rPr lang="en-US" altLang="fr-FR" sz="2000" dirty="0" smtClean="0"/>
              <a:t>One Meeting in Q1 2023 is seen as sufficient.</a:t>
            </a:r>
            <a:endParaRPr lang="en-US" altLang="fr-FR" sz="2000"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639 in CT4#111E*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B(19)/F(237)/D(2) CT4#111E</a:t>
            </a:r>
          </a:p>
          <a:p>
            <a:r>
              <a:rPr lang="en-US" sz="2400" dirty="0" smtClean="0"/>
              <a:t>Agreed </a:t>
            </a:r>
            <a:r>
              <a:rPr lang="en-US" sz="2400" dirty="0"/>
              <a:t>pCRs</a:t>
            </a:r>
          </a:p>
          <a:p>
            <a:pPr lvl="1"/>
            <a:r>
              <a:rPr lang="en-US" sz="1600" dirty="0" smtClean="0"/>
              <a:t>17 </a:t>
            </a:r>
            <a:r>
              <a:rPr lang="de-DE" sz="1600" dirty="0" smtClean="0"/>
              <a:t>CT4#111E</a:t>
            </a:r>
            <a:endParaRPr lang="de-DE" sz="1600" dirty="0"/>
          </a:p>
          <a:p>
            <a:r>
              <a:rPr lang="en-US" sz="2400" dirty="0" smtClean="0"/>
              <a:t>Attendances</a:t>
            </a:r>
            <a:endParaRPr lang="en-US" sz="2400" dirty="0"/>
          </a:p>
          <a:p>
            <a:pPr marL="630238" lvl="2"/>
            <a:r>
              <a:rPr lang="en-US" altLang="fr-FR" sz="1600" dirty="0" smtClean="0"/>
              <a:t>CT4#111E </a:t>
            </a:r>
            <a:r>
              <a:rPr lang="en-US" altLang="fr-FR" sz="1600" dirty="0"/>
              <a:t>(</a:t>
            </a:r>
            <a:r>
              <a:rPr lang="de-DE" sz="1600" dirty="0"/>
              <a:t>E-Meeting</a:t>
            </a:r>
            <a:r>
              <a:rPr lang="en-US" altLang="fr-FR" sz="1600" dirty="0"/>
              <a:t>): </a:t>
            </a:r>
            <a:r>
              <a:rPr lang="en-US" altLang="fr-FR" sz="1600" dirty="0" smtClean="0"/>
              <a:t>163</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1319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7 </a:t>
            </a:r>
            <a:r>
              <a:rPr lang="en-US" sz="2000" dirty="0" smtClean="0"/>
              <a:t>days</a:t>
            </a:r>
            <a:r>
              <a:rPr lang="de-DE" sz="2000" dirty="0" smtClean="0"/>
              <a:t> conference calls using Microsoft Teams</a:t>
            </a:r>
          </a:p>
          <a:p>
            <a:pPr lvl="1"/>
            <a:r>
              <a:rPr lang="de-DE" sz="2000" dirty="0" smtClean="0"/>
              <a:t>CT4#111E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698985380"/>
              </p:ext>
            </p:extLst>
          </p:nvPr>
        </p:nvGraphicFramePr>
        <p:xfrm>
          <a:off x="215900" y="1859492"/>
          <a:ext cx="11726054" cy="2123524"/>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28040">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69935">
                <a:tc>
                  <a:txBody>
                    <a:bodyPr/>
                    <a:lstStyle/>
                    <a:p>
                      <a:pPr marL="0" marR="0">
                        <a:spcBef>
                          <a:spcPts val="0"/>
                        </a:spcBef>
                        <a:spcAft>
                          <a:spcPts val="0"/>
                        </a:spcAft>
                      </a:pPr>
                      <a:endParaRPr lang="en-US" sz="1000" u="none"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99006">
                <a:tc>
                  <a:txBody>
                    <a:bodyPr/>
                    <a:lstStyle/>
                    <a:p>
                      <a:pPr marL="0" marR="0">
                        <a:spcBef>
                          <a:spcPts val="0"/>
                        </a:spcBef>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GB" sz="1000" kern="1200" dirty="0" smtClean="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53494">
                <a:tc>
                  <a:txBody>
                    <a:bodyPr/>
                    <a:lstStyle/>
                    <a:p>
                      <a:pPr marL="0" marR="0">
                        <a:spcBef>
                          <a:spcPts val="0"/>
                        </a:spcBef>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466">
                <a:tc>
                  <a:txBody>
                    <a:bodyPr/>
                    <a:lstStyle/>
                    <a:p>
                      <a:pPr marL="0" marR="0">
                        <a:spcBef>
                          <a:spcPts val="0"/>
                        </a:spcBef>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extBox 1"/>
          <p:cNvSpPr txBox="1"/>
          <p:nvPr/>
        </p:nvSpPr>
        <p:spPr>
          <a:xfrm rot="20522904">
            <a:off x="3910590" y="2736587"/>
            <a:ext cx="1659429" cy="369332"/>
          </a:xfrm>
          <a:prstGeom prst="rect">
            <a:avLst/>
          </a:prstGeom>
          <a:noFill/>
        </p:spPr>
        <p:txBody>
          <a:bodyPr wrap="none" rtlCol="0">
            <a:spAutoFit/>
          </a:bodyPr>
          <a:lstStyle/>
          <a:p>
            <a:r>
              <a:rPr lang="en-GB" dirty="0" smtClean="0">
                <a:solidFill>
                  <a:srgbClr val="FF0000"/>
                </a:solidFill>
              </a:rPr>
              <a:t>None this time</a:t>
            </a:r>
            <a:endParaRPr lang="en-GB" dirty="0">
              <a:solidFill>
                <a:srgbClr val="FF0000"/>
              </a:solidFill>
            </a:endParaRPr>
          </a:p>
        </p:txBody>
      </p:sp>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4211607599"/>
              </p:ext>
            </p:extLst>
          </p:nvPr>
        </p:nvGraphicFramePr>
        <p:xfrm>
          <a:off x="158750" y="2026707"/>
          <a:ext cx="11350643" cy="1270114"/>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415935">
                  <a:extLst>
                    <a:ext uri="{9D8B030D-6E8A-4147-A177-3AD203B41FA5}">
                      <a16:colId xmlns="" xmlns:a16="http://schemas.microsoft.com/office/drawing/2014/main" val="20001"/>
                    </a:ext>
                  </a:extLst>
                </a:gridCol>
                <a:gridCol w="1834276">
                  <a:extLst>
                    <a:ext uri="{9D8B030D-6E8A-4147-A177-3AD203B41FA5}">
                      <a16:colId xmlns="" xmlns:a16="http://schemas.microsoft.com/office/drawing/2014/main" val="20002"/>
                    </a:ext>
                  </a:extLst>
                </a:gridCol>
                <a:gridCol w="3695927">
                  <a:extLst>
                    <a:ext uri="{9D8B030D-6E8A-4147-A177-3AD203B41FA5}">
                      <a16:colId xmlns="" xmlns:a16="http://schemas.microsoft.com/office/drawing/2014/main" val="20003"/>
                    </a:ext>
                  </a:extLst>
                </a:gridCol>
              </a:tblGrid>
              <a:tr h="4688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6125">
                <a:tc>
                  <a:txBody>
                    <a:bodyPr/>
                    <a:lstStyle/>
                    <a:p>
                      <a:pPr marL="0" marR="0">
                        <a:spcBef>
                          <a:spcPts val="0"/>
                        </a:spcBef>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CP-222xxx</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Enhancements of UE Policy and AM Policy Control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Times New Roman" panose="02020603050405020304" pitchFamily="18" charset="0"/>
                          <a:cs typeface="+mn-cs"/>
                        </a:rPr>
                        <a:t>The objectives to add the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Update of UDM services to enable eDRX parameter for NR RedCap devices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275146">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089683248"/>
              </p:ext>
            </p:extLst>
          </p:nvPr>
        </p:nvGraphicFramePr>
        <p:xfrm>
          <a:off x="600322" y="1905989"/>
          <a:ext cx="10499478" cy="3011424"/>
        </p:xfrm>
        <a:graphic>
          <a:graphicData uri="http://schemas.openxmlformats.org/drawingml/2006/table">
            <a:tbl>
              <a:tblPr firstRow="1" firstCol="1" bandRow="1"/>
              <a:tblGrid>
                <a:gridCol w="654530"/>
                <a:gridCol w="4094832"/>
                <a:gridCol w="991924"/>
                <a:gridCol w="671295"/>
                <a:gridCol w="669956"/>
                <a:gridCol w="729973"/>
                <a:gridCol w="655928"/>
                <a:gridCol w="594456"/>
                <a:gridCol w="1436584"/>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for 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5GC architecture for satellite networks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support of enhanced Industrial IoT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IIoT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5MBS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99%</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 eEDGE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eEDGE_5GC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NBI17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NBI17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
                          <a:cs typeface="Times New Roman" panose="02020603050405020304" pitchFamily="18" charset="0"/>
                        </a:rPr>
                        <a:t>CT4 impacts removed</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562633138"/>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Enabling Multi-USIM Devices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MUSIM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Start of Pause of Charging via User Plane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SPOCUP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Restoration of PDN Connections in PGW-C/SMF Set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RPCPSET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18/12/20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Enhancement of Inter-PLMN Roaming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EoIPR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eNA_Ph2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eNA_Ph2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r>
                        <a:rPr lang="en-US" sz="1000" dirty="0">
                          <a:solidFill>
                            <a:srgbClr val="0070C0"/>
                          </a:solidFill>
                          <a:effectLst/>
                          <a:latin typeface="Arial "/>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56582280"/>
              </p:ext>
            </p:extLst>
          </p:nvPr>
        </p:nvGraphicFramePr>
        <p:xfrm>
          <a:off x="607774" y="1910931"/>
          <a:ext cx="9694874" cy="3510489"/>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AKMA</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AKMA-CT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MPS2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MPS2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SMS_SBI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SMS_SBI</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Stage 3 (CT4) of 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Integration of GBA into SBA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GBA_5G</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930039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System enhancement for redundant PDU session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TEI17_SE_RPS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gn="ct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97264</TotalTime>
  <Words>2601</Words>
  <Application>Microsoft Office PowerPoint</Application>
  <PresentationFormat>Widescreen</PresentationFormat>
  <Paragraphs>739</Paragraphs>
  <Slides>30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MS PGothic</vt:lpstr>
      <vt:lpstr>宋体</vt:lpstr>
      <vt:lpstr>Arial</vt:lpstr>
      <vt:lpstr>Arial </vt:lpstr>
      <vt:lpstr>Calibri</vt:lpstr>
      <vt:lpstr>Calibri Light</vt:lpstr>
      <vt:lpstr>Times New Roman</vt:lpstr>
      <vt:lpstr>Wingdings</vt:lpstr>
      <vt:lpstr>Office Theme</vt:lpstr>
      <vt:lpstr>CT WG4 Status Report  to TSG CT#97</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18 Status</vt:lpstr>
      <vt:lpstr>Release 18 Status</vt:lpstr>
      <vt:lpstr>Backward Incompatible Changes</vt:lpstr>
      <vt:lpstr>For Information to CT</vt:lpstr>
      <vt:lpstr>For Information to CT</vt:lpstr>
      <vt:lpstr>For Action to CT</vt:lpstr>
      <vt:lpstr>Acknowledgement</vt:lpstr>
      <vt:lpstr>Annex</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1487</cp:revision>
  <cp:lastPrinted>2021-03-17T12:26:32Z</cp:lastPrinted>
  <dcterms:created xsi:type="dcterms:W3CDTF">2010-02-05T13:52:04Z</dcterms:created>
  <dcterms:modified xsi:type="dcterms:W3CDTF">2022-09-06T06:43:01Z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(3)GnAA5i7VPf6xWNdPFeCXTFiBgOOuzsoFSzt9oEqXflSWPil6nNlgqZ8ztuP1w+zifSDjFAgC
pM0xQU2dq2gEtCh3VF8SFkdkZFFFNAmjr49KjtHGG/VqlDXHaULMh1TtH52cM93fYWY8mfep
gkfwsR6jzcOXw/mwSFn7cu8A7tg7egMZoenSFpepL0mzDjP/WP/K0oJSpf+f1D3JbTbGOk8o
r7gdmEcZIPLVZEfT71</vt:lpwstr>
  </property>
  <property fmtid="{D5CDD505-2E9C-101B-9397-08002B2CF9AE}" pid="3" name="_2015_ms_pID_7253431">
    <vt:lpwstr>XHRjPOzBhbrvO4PIZ9Cs93LOt4CMEjkhAW/Fqyctc6kT7g2x1GbxdC
xHv4D6qDFfloGaV4XhtDpUcGaY2ZdtyEJmwIahL3XG/BT5ZNCJQvTzOzxgmI0g6sGbebryVu
W8u04LOdk/+aoNTzlMCtL2dw00AbnUpJimiSx9eacFH52WDm+07NxZ4R6YICPfGUkhmlgOmR
6Lfen2sM2QofWg3S8/0RBEVBj+S3mvQuuOe8</vt:lpwstr>
  </property>
  <property fmtid="{D5CDD505-2E9C-101B-9397-08002B2CF9AE}" pid="4" name="_2015_ms_pID_7253432">
    <vt:lpwstr>2w==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1662444829</vt:lpwstr>
  </property>
</Properties>
</file>