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31"/>
  </p:notesMasterIdLst>
  <p:handoutMasterIdLst>
    <p:handoutMasterId r:id="rId32"/>
  </p:handoutMasterIdLst>
  <p:sldIdLst>
    <p:sldId id="341" r:id="rId2"/>
    <p:sldId id="444" r:id="rId3"/>
    <p:sldId id="366" r:id="rId4"/>
    <p:sldId id="405" r:id="rId5"/>
    <p:sldId id="445" r:id="rId6"/>
    <p:sldId id="406" r:id="rId7"/>
    <p:sldId id="455" r:id="rId8"/>
    <p:sldId id="456" r:id="rId9"/>
    <p:sldId id="457" r:id="rId10"/>
    <p:sldId id="458" r:id="rId11"/>
    <p:sldId id="441" r:id="rId12"/>
    <p:sldId id="399" r:id="rId13"/>
    <p:sldId id="401" r:id="rId14"/>
    <p:sldId id="467" r:id="rId15"/>
    <p:sldId id="468" r:id="rId16"/>
    <p:sldId id="469" r:id="rId17"/>
    <p:sldId id="470" r:id="rId18"/>
    <p:sldId id="471" r:id="rId19"/>
    <p:sldId id="472" r:id="rId20"/>
    <p:sldId id="450" r:id="rId21"/>
    <p:sldId id="373" r:id="rId22"/>
    <p:sldId id="374" r:id="rId23"/>
    <p:sldId id="375" r:id="rId24"/>
    <p:sldId id="365" r:id="rId25"/>
    <p:sldId id="376" r:id="rId26"/>
    <p:sldId id="387" r:id="rId27"/>
    <p:sldId id="453" r:id="rId28"/>
    <p:sldId id="454" r:id="rId29"/>
    <p:sldId id="379" r:id="rId3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43E53B"/>
    <a:srgbClr val="FFFFFF"/>
    <a:srgbClr val="FF6600"/>
    <a:srgbClr val="1A4669"/>
    <a:srgbClr val="C6D254"/>
    <a:srgbClr val="B1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44" autoAdjust="0"/>
    <p:restoredTop sz="86410" autoAdjust="0"/>
  </p:normalViewPr>
  <p:slideViewPr>
    <p:cSldViewPr snapToGrid="0">
      <p:cViewPr varScale="1">
        <p:scale>
          <a:sx n="116" d="100"/>
          <a:sy n="116" d="100"/>
        </p:scale>
        <p:origin x="324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5" d="100"/>
          <a:sy n="45" d="100"/>
        </p:scale>
        <p:origin x="2808" y="6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35364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58799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2021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11763" y="84287"/>
            <a:ext cx="30766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3GPP TSG-CT Meeting #</a:t>
            </a:r>
            <a:r>
              <a:rPr lang="sv-SE" altLang="en-US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97E</a:t>
            </a:r>
            <a:endParaRPr lang="sv-SE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altLang="zh-CN" sz="12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E-meeting</a:t>
            </a:r>
            <a:r>
              <a:rPr lang="en-GB" sz="12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12</a:t>
            </a:r>
            <a:r>
              <a:rPr lang="en-GB" sz="1200" b="1" kern="1200" baseline="300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</a:t>
            </a:r>
            <a:r>
              <a:rPr lang="en-GB" sz="12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– </a:t>
            </a:r>
            <a:r>
              <a:rPr lang="en-GB" sz="12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14</a:t>
            </a:r>
            <a:r>
              <a:rPr lang="en-GB" sz="1200" b="1" kern="1200" baseline="300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</a:t>
            </a:r>
            <a:r>
              <a:rPr lang="en-GB" sz="12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September</a:t>
            </a:r>
            <a:r>
              <a:rPr lang="en-GB" sz="12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2022</a:t>
            </a:r>
            <a:endParaRPr lang="es-ES" sz="12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8894763" y="12700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CP-222015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2.jpe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susana.fernandez@ericsson.com" TargetMode="External"/><Relationship Id="rId11" Type="http://schemas.openxmlformats.org/officeDocument/2006/relationships/image" Target="../media/image6.jpeg"/><Relationship Id="rId5" Type="http://schemas.openxmlformats.org/officeDocument/2006/relationships/hyperlink" Target="mailto:n.tangudu@samsung.com" TargetMode="External"/><Relationship Id="rId10" Type="http://schemas.openxmlformats.org/officeDocument/2006/relationships/hyperlink" Target="mailto:Dongwook.Kim@etsi.org" TargetMode="External"/><Relationship Id="rId4" Type="http://schemas.openxmlformats.org/officeDocument/2006/relationships/hyperlink" Target="mailto:yanyali@huawei.com" TargetMode="External"/><Relationship Id="rId9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941942" y="820051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CT WG3 Status Report </a:t>
            </a:r>
            <a:br>
              <a:rPr lang="en-US" altLang="en-US" dirty="0"/>
            </a:br>
            <a:r>
              <a:rPr lang="en-US" altLang="en-US" dirty="0"/>
              <a:t>to TSG </a:t>
            </a:r>
            <a:r>
              <a:rPr lang="en-US" altLang="en-US" dirty="0" smtClean="0"/>
              <a:t>CT#97</a:t>
            </a:r>
            <a:r>
              <a:rPr lang="en-US" altLang="zh-CN" dirty="0" smtClean="0"/>
              <a:t>e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31412" y="4301138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Yali Yan</a:t>
            </a:r>
          </a:p>
          <a:p>
            <a:pPr marL="0" indent="0" eaLnBrk="1" hangingPunct="1">
              <a:buNone/>
            </a:pPr>
            <a:r>
              <a:rPr lang="en-GB" altLang="de-DE" dirty="0"/>
              <a:t>TSG CT WG3 Chair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Huawei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81667" y="442777"/>
            <a:ext cx="10515600" cy="1325563"/>
          </a:xfrm>
        </p:spPr>
        <p:txBody>
          <a:bodyPr/>
          <a:lstStyle/>
          <a:p>
            <a:r>
              <a:rPr lang="en-US" dirty="0"/>
              <a:t>TS/TR sent to CT Plenary</a:t>
            </a:r>
          </a:p>
        </p:txBody>
      </p:sp>
      <p:graphicFrame>
        <p:nvGraphicFramePr>
          <p:cNvPr id="5" name="Tableau 3">
            <a:extLst>
              <a:ext uri="{FF2B5EF4-FFF2-40B4-BE49-F238E27FC236}">
                <a16:creationId xmlns="" xmlns:a16="http://schemas.microsoft.com/office/drawing/2014/main" id="{CCBFFC8F-EDCB-4E4F-9118-93D416A7C6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2735105"/>
              </p:ext>
            </p:extLst>
          </p:nvPr>
        </p:nvGraphicFramePr>
        <p:xfrm>
          <a:off x="381667" y="2006146"/>
          <a:ext cx="10030959" cy="949578"/>
        </p:xfrm>
        <a:graphic>
          <a:graphicData uri="http://schemas.openxmlformats.org/drawingml/2006/table">
            <a:tbl>
              <a:tblPr firstRow="1" firstCol="1" bandRow="1"/>
              <a:tblGrid>
                <a:gridCol w="13317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212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30157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49928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977081">
                  <a:extLst>
                    <a:ext uri="{9D8B030D-6E8A-4147-A177-3AD203B41FA5}">
                      <a16:colId xmlns="" xmlns:a16="http://schemas.microsoft.com/office/drawing/2014/main" val="1391414016"/>
                    </a:ext>
                  </a:extLst>
                </a:gridCol>
              </a:tblGrid>
              <a:tr h="140422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Sent for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6810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CP-222129</a:t>
                      </a:r>
                      <a:endParaRPr lang="fr-FR" altLang="zh-CN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altLang="zh-CN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3GPP TS 29.537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2.0.0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Huawei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Approval</a:t>
                      </a:r>
                      <a:endParaRPr lang="en-US" altLang="zh-CN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6810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CP-222130</a:t>
                      </a:r>
                      <a:endParaRPr lang="fr-FR" altLang="zh-CN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altLang="zh-CN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3GPP TS 29.580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2.0.0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Huawei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Approval</a:t>
                      </a:r>
                      <a:endParaRPr lang="en-US" altLang="zh-CN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242018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81667" y="442777"/>
            <a:ext cx="10515600" cy="1325563"/>
          </a:xfrm>
        </p:spPr>
        <p:txBody>
          <a:bodyPr/>
          <a:lstStyle/>
          <a:p>
            <a:r>
              <a:rPr lang="en-US" dirty="0"/>
              <a:t>Exception sheet for work item</a:t>
            </a:r>
          </a:p>
        </p:txBody>
      </p:sp>
      <p:graphicFrame>
        <p:nvGraphicFramePr>
          <p:cNvPr id="5" name="Tableau 3">
            <a:extLst>
              <a:ext uri="{FF2B5EF4-FFF2-40B4-BE49-F238E27FC236}">
                <a16:creationId xmlns="" xmlns:a16="http://schemas.microsoft.com/office/drawing/2014/main" id="{CCBFFC8F-EDCB-4E4F-9118-93D416A7C6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100475"/>
              </p:ext>
            </p:extLst>
          </p:nvPr>
        </p:nvGraphicFramePr>
        <p:xfrm>
          <a:off x="381667" y="1940243"/>
          <a:ext cx="10830029" cy="2078461"/>
        </p:xfrm>
        <a:graphic>
          <a:graphicData uri="http://schemas.openxmlformats.org/drawingml/2006/table">
            <a:tbl>
              <a:tblPr firstRow="1" firstCol="1" bandRow="1"/>
              <a:tblGrid>
                <a:gridCol w="14413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11948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324303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3405352">
                  <a:extLst>
                    <a:ext uri="{9D8B030D-6E8A-4147-A177-3AD203B41FA5}">
                      <a16:colId xmlns="" xmlns:a16="http://schemas.microsoft.com/office/drawing/2014/main" val="3630095427"/>
                    </a:ext>
                  </a:extLst>
                </a:gridCol>
                <a:gridCol w="1539551">
                  <a:extLst>
                    <a:ext uri="{9D8B030D-6E8A-4147-A177-3AD203B41FA5}">
                      <a16:colId xmlns="" xmlns:a16="http://schemas.microsoft.com/office/drawing/2014/main" val="1391414016"/>
                    </a:ext>
                  </a:extLst>
                </a:gridCol>
              </a:tblGrid>
              <a:tr h="386890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Remaining Issues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Expected Completion Date </a:t>
                      </a:r>
                      <a:endParaRPr lang="fr-FR" sz="1400" b="1" kern="1200" dirty="0">
                        <a:solidFill>
                          <a:srgbClr val="FFFFFF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1933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N/A</a:t>
                      </a:r>
                      <a:endParaRPr lang="fr-FR" altLang="zh-CN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n-US" altLang="zh-CN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6620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n-US" altLang="zh-CN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6620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n-U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4072766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8502680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B3392D1-2C3C-4A36-923D-B59C0EA91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2254" y="431794"/>
            <a:ext cx="10515600" cy="1325563"/>
          </a:xfrm>
        </p:spPr>
        <p:txBody>
          <a:bodyPr/>
          <a:lstStyle/>
          <a:p>
            <a:r>
              <a:rPr lang="es-ES" dirty="0"/>
              <a:t>Pre-Release </a:t>
            </a:r>
            <a:r>
              <a:rPr lang="es-ES" dirty="0" smtClean="0"/>
              <a:t>17 </a:t>
            </a:r>
            <a:r>
              <a:rPr lang="es-ES" dirty="0"/>
              <a:t>Status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E155232-FDB5-4FCF-8D65-33C4D8EB6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0353" y="1847753"/>
            <a:ext cx="10515600" cy="4245565"/>
          </a:xfrm>
        </p:spPr>
        <p:txBody>
          <a:bodyPr/>
          <a:lstStyle/>
          <a:p>
            <a:r>
              <a:rPr lang="es-ES" sz="2000" dirty="0"/>
              <a:t>No </a:t>
            </a:r>
            <a:r>
              <a:rPr lang="es-ES" sz="2000" dirty="0" smtClean="0"/>
              <a:t>CRs are </a:t>
            </a:r>
            <a:r>
              <a:rPr lang="es-ES" sz="2000" dirty="0"/>
              <a:t>agreed in pre-Release </a:t>
            </a:r>
            <a:r>
              <a:rPr lang="es-ES" sz="2000" dirty="0" smtClean="0"/>
              <a:t>15.</a:t>
            </a:r>
            <a:endParaRPr lang="es-ES" sz="2000" dirty="0"/>
          </a:p>
          <a:p>
            <a:r>
              <a:rPr lang="es-ES" sz="2000" dirty="0"/>
              <a:t>5</a:t>
            </a:r>
            <a:r>
              <a:rPr lang="es-ES" sz="2000" dirty="0" smtClean="0"/>
              <a:t> </a:t>
            </a:r>
            <a:r>
              <a:rPr lang="es-ES" sz="2000" dirty="0"/>
              <a:t>CRs (Cat. F) </a:t>
            </a:r>
            <a:r>
              <a:rPr lang="es-ES" sz="2000" dirty="0" smtClean="0"/>
              <a:t>are </a:t>
            </a:r>
            <a:r>
              <a:rPr lang="es-ES" sz="2000" dirty="0"/>
              <a:t>agreed in Release 15, </a:t>
            </a:r>
            <a:r>
              <a:rPr lang="es-ES" sz="2000" dirty="0" smtClean="0"/>
              <a:t>i.e. 4 </a:t>
            </a:r>
            <a:r>
              <a:rPr lang="es-ES" sz="2000" dirty="0"/>
              <a:t>CRs on </a:t>
            </a:r>
            <a:r>
              <a:rPr lang="es-ES" altLang="zh-CN" sz="2000" dirty="0"/>
              <a:t>5GS_Ph1-CT, 1 CR on NAPS-CT </a:t>
            </a:r>
            <a:r>
              <a:rPr lang="es-ES" altLang="zh-CN" sz="2000" dirty="0" smtClean="0"/>
              <a:t>WI.</a:t>
            </a:r>
          </a:p>
          <a:p>
            <a:r>
              <a:rPr lang="es-ES" altLang="zh-CN" sz="2000" dirty="0" smtClean="0"/>
              <a:t>6 </a:t>
            </a:r>
            <a:r>
              <a:rPr lang="es-ES" altLang="zh-CN" sz="2000" dirty="0"/>
              <a:t>CRs (Cat. F) </a:t>
            </a:r>
            <a:r>
              <a:rPr lang="es-ES" altLang="zh-CN" sz="2000" dirty="0" smtClean="0"/>
              <a:t>are </a:t>
            </a:r>
            <a:r>
              <a:rPr lang="es-ES" altLang="zh-CN" sz="2000" dirty="0"/>
              <a:t>agreed in Release 16, </a:t>
            </a:r>
            <a:r>
              <a:rPr lang="es-ES" altLang="zh-CN" sz="2000" dirty="0" smtClean="0"/>
              <a:t>i.e. 1 CR on eNA WI, 1 CR on 5G_eLCS WI, 1 CR on eV2XARC WI, 2 CRs </a:t>
            </a:r>
            <a:r>
              <a:rPr lang="es-ES" altLang="zh-CN" sz="2000" dirty="0"/>
              <a:t>on </a:t>
            </a:r>
            <a:r>
              <a:rPr lang="es-ES" altLang="zh-CN" sz="2000" dirty="0" smtClean="0"/>
              <a:t>5G_URLLC WI, 1 CR on eNAPIs WI.</a:t>
            </a:r>
            <a:endParaRPr lang="es-ES" altLang="zh-CN" sz="2000" dirty="0"/>
          </a:p>
          <a:p>
            <a:r>
              <a:rPr lang="es-ES" altLang="zh-CN" sz="2000" dirty="0"/>
              <a:t>Corrections not considered as FASMO </a:t>
            </a:r>
            <a:r>
              <a:rPr lang="es-ES" altLang="zh-CN" sz="2000" dirty="0" smtClean="0"/>
              <a:t>are </a:t>
            </a:r>
            <a:r>
              <a:rPr lang="es-ES" altLang="zh-CN" sz="2000" dirty="0"/>
              <a:t>moved to further </a:t>
            </a:r>
            <a:r>
              <a:rPr lang="es-ES" altLang="zh-CN" sz="2000" dirty="0" smtClean="0"/>
              <a:t>releases.</a:t>
            </a:r>
            <a:endParaRPr lang="es-ES" altLang="zh-CN" dirty="0"/>
          </a:p>
          <a:p>
            <a:endParaRPr lang="es-ES" dirty="0"/>
          </a:p>
          <a:p>
            <a:pPr lvl="1"/>
            <a:endParaRPr lang="es-ES" dirty="0"/>
          </a:p>
          <a:p>
            <a:pPr marL="457200" lvl="1" indent="0">
              <a:buNone/>
            </a:pPr>
            <a:endParaRPr lang="es-ES" dirty="0"/>
          </a:p>
          <a:p>
            <a:pPr marL="457200" lvl="1" indent="0">
              <a:buNone/>
            </a:pPr>
            <a:endParaRPr lang="es-ES" dirty="0"/>
          </a:p>
          <a:p>
            <a:pPr marL="0" indent="0">
              <a:buNone/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9163504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B3392D1-2C3C-4A36-923D-B59C0EA91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405" y="529314"/>
            <a:ext cx="10515600" cy="1325563"/>
          </a:xfrm>
        </p:spPr>
        <p:txBody>
          <a:bodyPr/>
          <a:lstStyle/>
          <a:p>
            <a:r>
              <a:rPr lang="es-ES" altLang="zh-CN" dirty="0"/>
              <a:t>Release 17 Status   </a:t>
            </a:r>
            <a:r>
              <a:rPr lang="es-ES" altLang="zh-CN" dirty="0" smtClean="0"/>
              <a:t>       -   </a:t>
            </a:r>
            <a:r>
              <a:rPr lang="es-ES" altLang="zh-CN" dirty="0"/>
              <a:t>General</a:t>
            </a:r>
            <a:endParaRPr lang="es-E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E155232-FDB5-4FCF-8D65-33C4D8EB6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0370" y="1788974"/>
            <a:ext cx="10046354" cy="4539712"/>
          </a:xfrm>
        </p:spPr>
        <p:txBody>
          <a:bodyPr/>
          <a:lstStyle/>
          <a:p>
            <a:r>
              <a:rPr lang="es-ES" altLang="zh-CN" sz="2000" dirty="0" smtClean="0"/>
              <a:t>37 </a:t>
            </a:r>
            <a:r>
              <a:rPr lang="es-ES" altLang="zh-CN" sz="2000" dirty="0"/>
              <a:t>CRs with Cat. B are </a:t>
            </a:r>
            <a:r>
              <a:rPr lang="es-ES" altLang="zh-CN" sz="2000" dirty="0" smtClean="0"/>
              <a:t>agreed in R</a:t>
            </a:r>
            <a:r>
              <a:rPr lang="en-US" altLang="zh-CN" sz="2000" dirty="0" smtClean="0"/>
              <a:t>el-17.</a:t>
            </a:r>
            <a:endParaRPr lang="es-ES" altLang="zh-CN" sz="2000" dirty="0" smtClean="0"/>
          </a:p>
          <a:p>
            <a:r>
              <a:rPr lang="es-ES" altLang="zh-CN" sz="2000" dirty="0"/>
              <a:t>298 CRs with Cat. F are </a:t>
            </a:r>
            <a:r>
              <a:rPr lang="es-ES" altLang="zh-CN" sz="2000" dirty="0" smtClean="0"/>
              <a:t>agreed in Rel-17</a:t>
            </a:r>
            <a:r>
              <a:rPr lang="en-GB" altLang="zh-CN" sz="2000" dirty="0" smtClean="0"/>
              <a:t>.</a:t>
            </a:r>
            <a:endParaRPr lang="es-ES" altLang="zh-CN" sz="2000" dirty="0" smtClean="0"/>
          </a:p>
          <a:p>
            <a:r>
              <a:rPr lang="es-ES" altLang="zh-CN" sz="2000" dirty="0" smtClean="0"/>
              <a:t>Completion of 3 remaing work items (i.e. EDGEAPP, EVEX and 5MBS) to align </a:t>
            </a:r>
            <a:r>
              <a:rPr lang="es-ES" altLang="zh-CN" sz="2000" dirty="0"/>
              <a:t>with the feedback from stage 2 and any related additional </a:t>
            </a:r>
            <a:r>
              <a:rPr lang="es-ES" altLang="zh-CN" sz="2000" dirty="0" smtClean="0"/>
              <a:t>requirements received during the meeting. </a:t>
            </a:r>
          </a:p>
          <a:p>
            <a:r>
              <a:rPr lang="en-US" altLang="zh-CN" sz="2000" dirty="0"/>
              <a:t>Continuous corrections or clarifications on other work items. </a:t>
            </a:r>
            <a:endParaRPr lang="es-ES" altLang="zh-CN" sz="2000" dirty="0" smtClean="0"/>
          </a:p>
          <a:p>
            <a:r>
              <a:rPr lang="en-US" altLang="zh-CN" sz="2000" dirty="0" smtClean="0"/>
              <a:t>2 remaining new TSs (i.e. TS 29.537 and TS 29.580) are sent to the Plenary for Approval.</a:t>
            </a:r>
          </a:p>
          <a:p>
            <a:r>
              <a:rPr lang="es-ES" sz="2000" dirty="0" smtClean="0"/>
              <a:t>Contributions still expected </a:t>
            </a:r>
            <a:r>
              <a:rPr lang="es-ES" sz="2000" dirty="0"/>
              <a:t>in the upcoming meetings to </a:t>
            </a:r>
            <a:r>
              <a:rPr lang="es-ES" sz="2000" dirty="0" smtClean="0"/>
              <a:t>do further corrections and/or alignment with other stage 3 specifications.</a:t>
            </a:r>
            <a:endParaRPr lang="es-ES" dirty="0"/>
          </a:p>
          <a:p>
            <a:pPr marL="457200" lvl="1" indent="0">
              <a:buNone/>
            </a:pPr>
            <a:endParaRPr lang="es-ES" dirty="0"/>
          </a:p>
          <a:p>
            <a:pPr marL="0" indent="0">
              <a:buNone/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90882506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B3392D1-2C3C-4A36-923D-B59C0EA91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405" y="529314"/>
            <a:ext cx="10515600" cy="1325563"/>
          </a:xfrm>
        </p:spPr>
        <p:txBody>
          <a:bodyPr/>
          <a:lstStyle/>
          <a:p>
            <a:r>
              <a:rPr lang="es-ES" altLang="zh-CN" dirty="0"/>
              <a:t>Release 17 Status </a:t>
            </a:r>
            <a:r>
              <a:rPr lang="es-ES" altLang="zh-CN" dirty="0" smtClean="0"/>
              <a:t>                             (1/6)</a:t>
            </a:r>
            <a:endParaRPr lang="es-E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E155232-FDB5-4FCF-8D65-33C4D8EB6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0370" y="1788974"/>
            <a:ext cx="11183176" cy="4539712"/>
          </a:xfrm>
        </p:spPr>
        <p:txBody>
          <a:bodyPr/>
          <a:lstStyle/>
          <a:p>
            <a:r>
              <a:rPr lang="es-ES" altLang="zh-CN" sz="2000" dirty="0"/>
              <a:t>MPS2 [</a:t>
            </a:r>
            <a:r>
              <a:rPr lang="en-US" altLang="zh-CN" sz="2000" i="1" dirty="0"/>
              <a:t>Multimedia Priority Service (MPS) Phase 2</a:t>
            </a:r>
            <a:r>
              <a:rPr lang="es-ES" altLang="zh-CN" sz="2000" dirty="0" smtClean="0"/>
              <a:t>]</a:t>
            </a:r>
            <a:endParaRPr lang="es-ES" altLang="zh-CN" sz="2000" dirty="0"/>
          </a:p>
          <a:p>
            <a:pPr lvl="1">
              <a:spcAft>
                <a:spcPts val="600"/>
              </a:spcAft>
            </a:pPr>
            <a:r>
              <a:rPr lang="en-US" altLang="zh-CN" sz="1800" dirty="0"/>
              <a:t>Allocate value to </a:t>
            </a:r>
            <a:r>
              <a:rPr lang="en-GB" altLang="zh-CN" sz="1800" dirty="0"/>
              <a:t>FAILED_QOS_UPDATE for Specific-Action AVP in TS </a:t>
            </a:r>
            <a:r>
              <a:rPr lang="en-GB" altLang="zh-CN" sz="1800" dirty="0" smtClean="0"/>
              <a:t>29.214</a:t>
            </a:r>
            <a:endParaRPr lang="es-ES" altLang="zh-CN" sz="2000" dirty="0"/>
          </a:p>
          <a:p>
            <a:r>
              <a:rPr lang="es-ES" altLang="zh-CN" sz="2000" dirty="0"/>
              <a:t>pfdManEnh [</a:t>
            </a:r>
            <a:r>
              <a:rPr lang="en-US" altLang="zh-CN" sz="2000" i="1" dirty="0"/>
              <a:t>PFD Management Enhancement</a:t>
            </a:r>
            <a:r>
              <a:rPr lang="es-ES" altLang="zh-CN" sz="2000" dirty="0" smtClean="0"/>
              <a:t>]</a:t>
            </a:r>
            <a:endParaRPr lang="es-ES" altLang="zh-CN" sz="2000" dirty="0"/>
          </a:p>
          <a:p>
            <a:pPr lvl="1">
              <a:spcAft>
                <a:spcPts val="600"/>
              </a:spcAft>
            </a:pPr>
            <a:r>
              <a:rPr lang="es-ES" altLang="zh-CN" sz="1800" dirty="0"/>
              <a:t>Correction on caching timer in Nnef_PFDManagement </a:t>
            </a:r>
            <a:r>
              <a:rPr lang="es-ES" altLang="zh-CN" sz="1800" dirty="0" smtClean="0"/>
              <a:t>API</a:t>
            </a:r>
            <a:endParaRPr lang="es-ES" altLang="zh-CN" sz="1800" dirty="0"/>
          </a:p>
          <a:p>
            <a:r>
              <a:rPr lang="es-ES" altLang="zh-CN" sz="2000" dirty="0">
                <a:solidFill>
                  <a:prstClr val="black"/>
                </a:solidFill>
              </a:rPr>
              <a:t>SBIProtoc17 [</a:t>
            </a:r>
            <a:r>
              <a:rPr lang="en-US" altLang="zh-CN" sz="2000" i="1" dirty="0">
                <a:solidFill>
                  <a:prstClr val="black"/>
                </a:solidFill>
              </a:rPr>
              <a:t>Service Based Interface Protocol Enhancement Release 17</a:t>
            </a:r>
            <a:r>
              <a:rPr lang="es-ES" altLang="zh-CN" sz="2000" dirty="0" smtClean="0">
                <a:solidFill>
                  <a:prstClr val="black"/>
                </a:solidFill>
              </a:rPr>
              <a:t>]</a:t>
            </a:r>
            <a:endParaRPr lang="es-ES" altLang="zh-CN" sz="2000" dirty="0">
              <a:solidFill>
                <a:prstClr val="black"/>
              </a:solidFill>
            </a:endParaRPr>
          </a:p>
          <a:p>
            <a:pPr lvl="1">
              <a:spcAft>
                <a:spcPts val="600"/>
              </a:spcAft>
            </a:pPr>
            <a:r>
              <a:rPr lang="es-ES" altLang="zh-CN" sz="1800" dirty="0">
                <a:solidFill>
                  <a:prstClr val="black"/>
                </a:solidFill>
              </a:rPr>
              <a:t>Most CRs are related to </a:t>
            </a:r>
            <a:r>
              <a:rPr lang="es-ES" altLang="zh-CN" sz="1800" dirty="0" smtClean="0">
                <a:solidFill>
                  <a:prstClr val="black"/>
                </a:solidFill>
              </a:rPr>
              <a:t>alignment with SBI template, definition </a:t>
            </a:r>
            <a:r>
              <a:rPr lang="es-ES" altLang="zh-CN" sz="1800" dirty="0">
                <a:solidFill>
                  <a:prstClr val="black"/>
                </a:solidFill>
              </a:rPr>
              <a:t>of description </a:t>
            </a:r>
            <a:r>
              <a:rPr lang="es-ES" altLang="zh-CN" sz="1800" dirty="0" smtClean="0">
                <a:solidFill>
                  <a:prstClr val="black"/>
                </a:solidFill>
              </a:rPr>
              <a:t>fields in the OpenAPI files etc.</a:t>
            </a:r>
            <a:endParaRPr lang="es-ES" altLang="zh-CN" sz="1800" dirty="0"/>
          </a:p>
          <a:p>
            <a:r>
              <a:rPr lang="es-ES" altLang="zh-CN" sz="2000" dirty="0" smtClean="0"/>
              <a:t>AKMA-CT </a:t>
            </a:r>
            <a:r>
              <a:rPr lang="es-ES" altLang="zh-CN" sz="2000" dirty="0"/>
              <a:t>[</a:t>
            </a:r>
            <a:r>
              <a:rPr lang="en-GB" altLang="zh-CN" sz="2000" i="1" dirty="0"/>
              <a:t>Authentication and key management for applications based on 3GPP credential in 5G</a:t>
            </a:r>
            <a:r>
              <a:rPr lang="es-ES" altLang="zh-CN" sz="2000" dirty="0" smtClean="0"/>
              <a:t>]</a:t>
            </a:r>
            <a:endParaRPr lang="es-ES" altLang="zh-CN" sz="2000" dirty="0"/>
          </a:p>
          <a:p>
            <a:pPr lvl="1"/>
            <a:r>
              <a:rPr lang="en-US" altLang="zh-CN" sz="1800" dirty="0" smtClean="0"/>
              <a:t>Support of new </a:t>
            </a:r>
            <a:r>
              <a:rPr lang="en-GB" altLang="zh-CN" sz="1800" dirty="0" err="1" smtClean="0"/>
              <a:t>Naanf_AKMA_ApplicationKey_AnonUser_Get</a:t>
            </a:r>
            <a:r>
              <a:rPr lang="en-GB" altLang="zh-CN" sz="1800" dirty="0" smtClean="0"/>
              <a:t> </a:t>
            </a:r>
            <a:r>
              <a:rPr lang="en-GB" altLang="zh-CN" sz="1800" dirty="0"/>
              <a:t>service </a:t>
            </a:r>
            <a:r>
              <a:rPr lang="en-GB" altLang="zh-CN" sz="1800" dirty="0" smtClean="0"/>
              <a:t>operation by reusing the definition of </a:t>
            </a:r>
            <a:r>
              <a:rPr lang="en-GB" altLang="zh-CN" sz="1800" dirty="0" err="1" smtClean="0"/>
              <a:t>Naanf_AKMA_ApplicationKey_Get</a:t>
            </a:r>
            <a:r>
              <a:rPr lang="en-GB" altLang="zh-CN" sz="1800" dirty="0" smtClean="0"/>
              <a:t> </a:t>
            </a:r>
            <a:r>
              <a:rPr lang="en-GB" altLang="zh-CN" sz="1800" dirty="0"/>
              <a:t>service </a:t>
            </a:r>
            <a:r>
              <a:rPr lang="en-GB" altLang="zh-CN" sz="1800" dirty="0" smtClean="0"/>
              <a:t>operation</a:t>
            </a:r>
          </a:p>
          <a:p>
            <a:pPr lvl="1"/>
            <a:r>
              <a:rPr lang="en-GB" altLang="zh-CN" sz="1800" dirty="0" smtClean="0"/>
              <a:t>An LS is sent to SA3 (C3-224730) on further clarification about </a:t>
            </a:r>
            <a:r>
              <a:rPr lang="en-GB" altLang="zh-CN" sz="1800" dirty="0"/>
              <a:t>the new </a:t>
            </a:r>
            <a:r>
              <a:rPr lang="en-GB" altLang="zh-CN" sz="1800" dirty="0" err="1"/>
              <a:t>Naanf_AKMA_ApplicationKey_AnonUser_Get</a:t>
            </a:r>
            <a:r>
              <a:rPr lang="en-GB" altLang="zh-CN" sz="1800" dirty="0"/>
              <a:t> service operation</a:t>
            </a:r>
          </a:p>
        </p:txBody>
      </p:sp>
    </p:spTree>
    <p:extLst>
      <p:ext uri="{BB962C8B-B14F-4D97-AF65-F5344CB8AC3E}">
        <p14:creationId xmlns:p14="http://schemas.microsoft.com/office/powerpoint/2010/main" val="83097502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B3392D1-2C3C-4A36-923D-B59C0EA91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405" y="529314"/>
            <a:ext cx="10515600" cy="1325563"/>
          </a:xfrm>
        </p:spPr>
        <p:txBody>
          <a:bodyPr/>
          <a:lstStyle/>
          <a:p>
            <a:r>
              <a:rPr lang="es-ES" altLang="zh-CN" dirty="0"/>
              <a:t>Release 17 Status </a:t>
            </a:r>
            <a:r>
              <a:rPr lang="es-ES" altLang="zh-CN" dirty="0" smtClean="0"/>
              <a:t>                             (2/6)</a:t>
            </a:r>
            <a:endParaRPr lang="es-E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E155232-FDB5-4FCF-8D65-33C4D8EB6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0370" y="1788974"/>
            <a:ext cx="11183176" cy="4539712"/>
          </a:xfrm>
        </p:spPr>
        <p:txBody>
          <a:bodyPr/>
          <a:lstStyle/>
          <a:p>
            <a:r>
              <a:rPr lang="es-ES" altLang="zh-CN" sz="2000" dirty="0">
                <a:solidFill>
                  <a:prstClr val="black"/>
                </a:solidFill>
              </a:rPr>
              <a:t>EDGEAPP [</a:t>
            </a:r>
            <a:r>
              <a:rPr lang="en-GB" altLang="zh-CN" sz="2000" i="1" dirty="0">
                <a:solidFill>
                  <a:prstClr val="black"/>
                </a:solidFill>
              </a:rPr>
              <a:t>CT aspects for Enabling Edge </a:t>
            </a:r>
            <a:r>
              <a:rPr lang="en-GB" altLang="zh-CN" sz="2000" i="1" dirty="0" smtClean="0">
                <a:solidFill>
                  <a:prstClr val="black"/>
                </a:solidFill>
              </a:rPr>
              <a:t>Applications</a:t>
            </a:r>
            <a:r>
              <a:rPr lang="es-ES" altLang="zh-CN" sz="2000" dirty="0" smtClean="0">
                <a:solidFill>
                  <a:prstClr val="black"/>
                </a:solidFill>
              </a:rPr>
              <a:t>] </a:t>
            </a:r>
            <a:r>
              <a:rPr lang="es-ES" altLang="zh-CN" sz="2000" dirty="0" smtClean="0">
                <a:solidFill>
                  <a:srgbClr val="2A6EA8"/>
                </a:solidFill>
              </a:rPr>
              <a:t>with 100% completion</a:t>
            </a:r>
            <a:endParaRPr lang="es-ES" altLang="zh-CN" sz="2000" dirty="0">
              <a:solidFill>
                <a:srgbClr val="2A6EA8"/>
              </a:solidFill>
            </a:endParaRPr>
          </a:p>
          <a:p>
            <a:pPr lvl="1"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1800" dirty="0" smtClean="0">
                <a:solidFill>
                  <a:prstClr val="black"/>
                </a:solidFill>
              </a:rPr>
              <a:t>Completion of AF specific UE Id retrieval, e.g. definition of new application errors</a:t>
            </a:r>
            <a:endParaRPr lang="en-GB" altLang="zh-CN" sz="1800" dirty="0">
              <a:solidFill>
                <a:prstClr val="black"/>
              </a:solidFill>
            </a:endParaRPr>
          </a:p>
          <a:p>
            <a:pPr lvl="1"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1800" dirty="0" smtClean="0">
                <a:solidFill>
                  <a:prstClr val="black"/>
                </a:solidFill>
              </a:rPr>
              <a:t>Support of failure handling and redirections for EES/ECS APIs</a:t>
            </a:r>
          </a:p>
          <a:p>
            <a:pPr lvl="1">
              <a:spcAft>
                <a:spcPts val="600"/>
              </a:spcAft>
            </a:pPr>
            <a:r>
              <a:rPr lang="es-ES" altLang="zh-CN" sz="1800" dirty="0">
                <a:solidFill>
                  <a:prstClr val="black"/>
                </a:solidFill>
              </a:rPr>
              <a:t>Other miscellaneous changes (e.g. </a:t>
            </a:r>
            <a:r>
              <a:rPr lang="es-ES" altLang="zh-CN" sz="1800" dirty="0" smtClean="0">
                <a:solidFill>
                  <a:prstClr val="black"/>
                </a:solidFill>
              </a:rPr>
              <a:t>Removal of unused reference to OMA from TS 29.558, alignment with naming convention, </a:t>
            </a:r>
            <a:r>
              <a:rPr lang="es-ES" altLang="zh-CN" sz="1800" dirty="0">
                <a:solidFill>
                  <a:prstClr val="black"/>
                </a:solidFill>
              </a:rPr>
              <a:t>etc</a:t>
            </a:r>
            <a:r>
              <a:rPr lang="es-ES" altLang="zh-CN" sz="1800" dirty="0" smtClean="0">
                <a:solidFill>
                  <a:prstClr val="black"/>
                </a:solidFill>
              </a:rPr>
              <a:t>.)</a:t>
            </a:r>
            <a:r>
              <a:rPr lang="en-GB" altLang="zh-CN" sz="1800" dirty="0" smtClean="0">
                <a:solidFill>
                  <a:prstClr val="black"/>
                </a:solidFill>
              </a:rPr>
              <a:t> </a:t>
            </a:r>
            <a:endParaRPr lang="en-GB" altLang="zh-CN" sz="1800" dirty="0">
              <a:solidFill>
                <a:prstClr val="black"/>
              </a:solidFill>
            </a:endParaRPr>
          </a:p>
          <a:p>
            <a:r>
              <a:rPr lang="es-ES" altLang="zh-CN" sz="2000" dirty="0" smtClean="0"/>
              <a:t>TEI17_DCAMP </a:t>
            </a:r>
            <a:r>
              <a:rPr lang="es-ES" altLang="zh-CN" sz="2000" dirty="0"/>
              <a:t>[</a:t>
            </a:r>
            <a:r>
              <a:rPr lang="en-GB" altLang="zh-CN" sz="2000" i="1" dirty="0"/>
              <a:t>CT aspects on Dynamically Changing AM Policies in the 5GC</a:t>
            </a:r>
            <a:r>
              <a:rPr lang="es-ES" altLang="zh-CN" sz="2000" dirty="0" smtClean="0"/>
              <a:t>]</a:t>
            </a:r>
            <a:endParaRPr lang="es-ES" altLang="zh-CN" sz="2000" dirty="0"/>
          </a:p>
          <a:p>
            <a:pPr lvl="1"/>
            <a:r>
              <a:rPr lang="en-US" altLang="zh-CN" sz="1800" dirty="0" smtClean="0"/>
              <a:t>Corrections </a:t>
            </a:r>
            <a:r>
              <a:rPr lang="en-US" altLang="zh-CN" sz="1800" dirty="0"/>
              <a:t>on TEI17_DCAMP related </a:t>
            </a:r>
            <a:r>
              <a:rPr lang="en-US" altLang="zh-CN" sz="1800" dirty="0" smtClean="0"/>
              <a:t>procedures, </a:t>
            </a:r>
            <a:r>
              <a:rPr lang="en-US" altLang="zh-CN" sz="1800" dirty="0"/>
              <a:t>e.g. </a:t>
            </a:r>
            <a:r>
              <a:rPr lang="en-US" altLang="zh-CN" sz="1800" dirty="0" smtClean="0"/>
              <a:t>notification </a:t>
            </a:r>
            <a:r>
              <a:rPr lang="en-US" altLang="zh-CN" sz="1800" dirty="0"/>
              <a:t>about AF application AM context event/termination </a:t>
            </a:r>
            <a:r>
              <a:rPr lang="en-US" altLang="zh-CN" sz="1800" dirty="0" smtClean="0"/>
              <a:t>procedure</a:t>
            </a:r>
            <a:endParaRPr lang="en-US" altLang="zh-CN" sz="1800" dirty="0"/>
          </a:p>
          <a:p>
            <a:pPr lvl="1"/>
            <a:r>
              <a:rPr lang="en-US" altLang="zh-CN" sz="1800" dirty="0"/>
              <a:t>Correction on </a:t>
            </a:r>
            <a:r>
              <a:rPr lang="en-GB" altLang="zh-CN" sz="1800" dirty="0" err="1"/>
              <a:t>Nbsf_Management</a:t>
            </a:r>
            <a:r>
              <a:rPr lang="en-US" altLang="zh-CN" sz="1800" dirty="0" smtClean="0"/>
              <a:t> Service operations, e.g.  Wrong attribute names in the main body</a:t>
            </a:r>
          </a:p>
          <a:p>
            <a:r>
              <a:rPr lang="es-ES" altLang="zh-CN" sz="2000" dirty="0">
                <a:solidFill>
                  <a:prstClr val="black"/>
                </a:solidFill>
              </a:rPr>
              <a:t>IIoT [</a:t>
            </a:r>
            <a:r>
              <a:rPr lang="en-US" altLang="zh-CN" sz="2000" i="1" dirty="0">
                <a:solidFill>
                  <a:prstClr val="black"/>
                </a:solidFill>
              </a:rPr>
              <a:t>CT aspects of support of enhanced Industrial </a:t>
            </a:r>
            <a:r>
              <a:rPr lang="en-US" altLang="zh-CN" sz="2000" i="1" dirty="0" err="1">
                <a:solidFill>
                  <a:prstClr val="black"/>
                </a:solidFill>
              </a:rPr>
              <a:t>IoT</a:t>
            </a:r>
            <a:r>
              <a:rPr lang="es-ES" altLang="zh-CN" sz="2000" dirty="0">
                <a:solidFill>
                  <a:prstClr val="black"/>
                </a:solidFill>
              </a:rPr>
              <a:t>]</a:t>
            </a:r>
          </a:p>
          <a:p>
            <a:pPr lvl="1"/>
            <a:r>
              <a:rPr lang="es-ES" altLang="zh-CN" sz="1800" dirty="0">
                <a:solidFill>
                  <a:prstClr val="black"/>
                </a:solidFill>
              </a:rPr>
              <a:t>Corrections on Ntsctsf services (e.g. </a:t>
            </a:r>
            <a:r>
              <a:rPr lang="en-US" altLang="zh-CN" sz="1800" dirty="0" err="1" smtClean="0">
                <a:solidFill>
                  <a:prstClr val="black"/>
                </a:solidFill>
              </a:rPr>
              <a:t>Ntsctsf_QoSandTSCAssistance</a:t>
            </a:r>
            <a:r>
              <a:rPr lang="en-US" altLang="zh-CN" sz="1800" dirty="0" smtClean="0">
                <a:solidFill>
                  <a:prstClr val="black"/>
                </a:solidFill>
              </a:rPr>
              <a:t> and </a:t>
            </a:r>
            <a:r>
              <a:rPr lang="en-US" altLang="zh-CN" sz="1800" dirty="0" err="1">
                <a:solidFill>
                  <a:prstClr val="black"/>
                </a:solidFill>
              </a:rPr>
              <a:t>Ntsctsf_TimeSynchronization</a:t>
            </a:r>
            <a:r>
              <a:rPr lang="es-ES" altLang="zh-CN" sz="1800" dirty="0">
                <a:solidFill>
                  <a:prstClr val="black"/>
                </a:solidFill>
              </a:rPr>
              <a:t>)</a:t>
            </a:r>
          </a:p>
          <a:p>
            <a:pPr lvl="1"/>
            <a:r>
              <a:rPr lang="en-US" altLang="zh-CN" sz="1800" dirty="0" smtClean="0">
                <a:solidFill>
                  <a:prstClr val="black"/>
                </a:solidFill>
              </a:rPr>
              <a:t>Transferring </a:t>
            </a:r>
            <a:r>
              <a:rPr lang="en-US" altLang="zh-CN" sz="1800" dirty="0">
                <a:solidFill>
                  <a:prstClr val="black"/>
                </a:solidFill>
              </a:rPr>
              <a:t>the functionality of mapping between the external identifiers to the internal identifiers from the NEF to </a:t>
            </a:r>
            <a:r>
              <a:rPr lang="en-US" altLang="zh-CN" sz="1800" dirty="0" smtClean="0">
                <a:solidFill>
                  <a:prstClr val="black"/>
                </a:solidFill>
              </a:rPr>
              <a:t>TSCTSF</a:t>
            </a:r>
            <a:endParaRPr lang="en-US" altLang="zh-CN" sz="1800" dirty="0">
              <a:solidFill>
                <a:prstClr val="black"/>
              </a:solidFill>
            </a:endParaRPr>
          </a:p>
          <a:p>
            <a:pPr marL="457200" lvl="1" indent="0">
              <a:buNone/>
            </a:pPr>
            <a:endParaRPr lang="en-US" altLang="zh-CN" sz="1800" dirty="0"/>
          </a:p>
        </p:txBody>
      </p:sp>
    </p:spTree>
    <p:extLst>
      <p:ext uri="{BB962C8B-B14F-4D97-AF65-F5344CB8AC3E}">
        <p14:creationId xmlns:p14="http://schemas.microsoft.com/office/powerpoint/2010/main" val="99615841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B3392D1-2C3C-4A36-923D-B59C0EA91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405" y="529314"/>
            <a:ext cx="10515600" cy="1325563"/>
          </a:xfrm>
        </p:spPr>
        <p:txBody>
          <a:bodyPr/>
          <a:lstStyle/>
          <a:p>
            <a:r>
              <a:rPr lang="es-ES" altLang="zh-CN" dirty="0"/>
              <a:t>Release 17 Status </a:t>
            </a:r>
            <a:r>
              <a:rPr lang="es-ES" altLang="zh-CN" dirty="0" smtClean="0"/>
              <a:t>                             (3/6)</a:t>
            </a:r>
            <a:endParaRPr lang="es-E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E155232-FDB5-4FCF-8D65-33C4D8EB6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0370" y="1788974"/>
            <a:ext cx="11183176" cy="4539712"/>
          </a:xfrm>
        </p:spPr>
        <p:txBody>
          <a:bodyPr/>
          <a:lstStyle/>
          <a:p>
            <a:r>
              <a:rPr lang="en-GB" altLang="zh-CN" sz="2000" dirty="0" err="1" smtClean="0">
                <a:solidFill>
                  <a:prstClr val="black"/>
                </a:solidFill>
              </a:rPr>
              <a:t>eNPN</a:t>
            </a:r>
            <a:r>
              <a:rPr lang="en-GB" altLang="zh-CN" sz="2000" dirty="0" smtClean="0">
                <a:solidFill>
                  <a:prstClr val="black"/>
                </a:solidFill>
              </a:rPr>
              <a:t> </a:t>
            </a:r>
            <a:r>
              <a:rPr lang="en-GB" altLang="zh-CN" sz="2000" dirty="0">
                <a:solidFill>
                  <a:prstClr val="black"/>
                </a:solidFill>
              </a:rPr>
              <a:t>[</a:t>
            </a:r>
            <a:r>
              <a:rPr lang="en-US" altLang="zh-CN" sz="2000" i="1" dirty="0">
                <a:solidFill>
                  <a:prstClr val="black"/>
                </a:solidFill>
              </a:rPr>
              <a:t>CT aspects of Enhanced support of Non-Public Networks</a:t>
            </a:r>
            <a:r>
              <a:rPr lang="en-GB" altLang="zh-CN" sz="2000" dirty="0" smtClean="0">
                <a:solidFill>
                  <a:prstClr val="black"/>
                </a:solidFill>
              </a:rPr>
              <a:t>]</a:t>
            </a:r>
            <a:endParaRPr lang="es-ES" altLang="zh-CN" sz="2000" dirty="0">
              <a:solidFill>
                <a:prstClr val="black"/>
              </a:solidFill>
            </a:endParaRPr>
          </a:p>
          <a:p>
            <a:pPr lvl="1">
              <a:spcAft>
                <a:spcPts val="0"/>
              </a:spcAft>
            </a:pPr>
            <a:r>
              <a:rPr lang="en-GB" altLang="zh-CN" sz="1800" dirty="0" smtClean="0"/>
              <a:t>Default </a:t>
            </a:r>
            <a:r>
              <a:rPr lang="en-GB" altLang="zh-CN" sz="1800" dirty="0"/>
              <a:t>UE credentials for </a:t>
            </a:r>
            <a:r>
              <a:rPr lang="en-GB" altLang="zh-CN" sz="1800" dirty="0" smtClean="0"/>
              <a:t>primary/secondary authentication</a:t>
            </a:r>
            <a:endParaRPr lang="en-US" altLang="zh-CN" sz="1800" dirty="0">
              <a:solidFill>
                <a:prstClr val="black"/>
              </a:solidFill>
            </a:endParaRPr>
          </a:p>
          <a:p>
            <a:r>
              <a:rPr lang="en-GB" altLang="zh-CN" sz="2000" dirty="0">
                <a:solidFill>
                  <a:prstClr val="black"/>
                </a:solidFill>
              </a:rPr>
              <a:t>eNS_Ph2 [</a:t>
            </a:r>
            <a:r>
              <a:rPr lang="en-US" altLang="zh-CN" sz="2000" i="1" dirty="0">
                <a:solidFill>
                  <a:prstClr val="black"/>
                </a:solidFill>
              </a:rPr>
              <a:t>Enhancement of Network Slicing Phase 2</a:t>
            </a:r>
            <a:r>
              <a:rPr lang="en-GB" altLang="zh-CN" sz="2000" dirty="0" smtClean="0">
                <a:solidFill>
                  <a:prstClr val="black"/>
                </a:solidFill>
              </a:rPr>
              <a:t>]</a:t>
            </a:r>
            <a:endParaRPr lang="es-ES" altLang="zh-CN" sz="2000" dirty="0">
              <a:solidFill>
                <a:prstClr val="black"/>
              </a:solidFill>
            </a:endParaRPr>
          </a:p>
          <a:p>
            <a:pPr lvl="1">
              <a:spcAft>
                <a:spcPts val="0"/>
              </a:spcAft>
            </a:pPr>
            <a:r>
              <a:rPr lang="en-US" altLang="zh-CN" sz="1800" dirty="0" smtClean="0">
                <a:solidFill>
                  <a:prstClr val="black"/>
                </a:solidFill>
              </a:rPr>
              <a:t>Support of </a:t>
            </a:r>
            <a:r>
              <a:rPr lang="en-GB" altLang="zh-CN" sz="1800" dirty="0"/>
              <a:t>1:1 mapping between VPLMN S-NSSAI and HPLMN S-NSSAI </a:t>
            </a:r>
            <a:r>
              <a:rPr lang="en-GB" altLang="zh-CN" sz="1800" dirty="0" smtClean="0"/>
              <a:t>when </a:t>
            </a:r>
            <a:r>
              <a:rPr lang="en-GB" altLang="zh-CN" sz="1800" dirty="0"/>
              <a:t>UE-Slice-MBR enforcement is used in roaming </a:t>
            </a:r>
            <a:r>
              <a:rPr lang="en-GB" altLang="zh-CN" sz="1800" dirty="0" smtClean="0"/>
              <a:t>case</a:t>
            </a:r>
            <a:r>
              <a:rPr lang="es-ES" altLang="zh-CN" sz="1800" dirty="0" smtClean="0">
                <a:solidFill>
                  <a:prstClr val="black"/>
                </a:solidFill>
              </a:rPr>
              <a:t>, based on stage 2’s reply LS</a:t>
            </a:r>
          </a:p>
          <a:p>
            <a:r>
              <a:rPr lang="en-GB" altLang="zh-CN" sz="2000" dirty="0">
                <a:solidFill>
                  <a:prstClr val="black"/>
                </a:solidFill>
              </a:rPr>
              <a:t>ID_UAS [</a:t>
            </a:r>
            <a:r>
              <a:rPr lang="en-US" altLang="zh-CN" sz="2000" i="1" dirty="0">
                <a:solidFill>
                  <a:prstClr val="black"/>
                </a:solidFill>
              </a:rPr>
              <a:t>CT aspects for Support of </a:t>
            </a:r>
            <a:r>
              <a:rPr lang="en-US" altLang="zh-CN" sz="2000" i="1" dirty="0" err="1">
                <a:solidFill>
                  <a:prstClr val="black"/>
                </a:solidFill>
              </a:rPr>
              <a:t>Uncrewed</a:t>
            </a:r>
            <a:r>
              <a:rPr lang="en-US" altLang="zh-CN" sz="2000" i="1" dirty="0">
                <a:solidFill>
                  <a:prstClr val="black"/>
                </a:solidFill>
              </a:rPr>
              <a:t> Aerial Systems Connectivity, Identification, and Tracking</a:t>
            </a:r>
            <a:r>
              <a:rPr lang="en-GB" altLang="zh-CN" sz="2000" dirty="0">
                <a:solidFill>
                  <a:prstClr val="black"/>
                </a:solidFill>
              </a:rPr>
              <a:t>]</a:t>
            </a:r>
            <a:endParaRPr lang="es-ES" altLang="zh-CN" sz="2000" dirty="0">
              <a:solidFill>
                <a:prstClr val="black"/>
              </a:solidFill>
            </a:endParaRPr>
          </a:p>
          <a:p>
            <a:pPr lvl="1">
              <a:spcAft>
                <a:spcPts val="0"/>
              </a:spcAft>
            </a:pPr>
            <a:r>
              <a:rPr lang="es-ES" altLang="zh-CN" sz="1800" dirty="0">
                <a:solidFill>
                  <a:prstClr val="black"/>
                </a:solidFill>
              </a:rPr>
              <a:t>Introduction of </a:t>
            </a:r>
            <a:r>
              <a:rPr lang="en-US" altLang="zh-CN" sz="1800" dirty="0"/>
              <a:t>CAA-Level UAV ID to the authorization response</a:t>
            </a:r>
            <a:endParaRPr lang="es-ES" altLang="zh-CN" sz="1800" dirty="0">
              <a:solidFill>
                <a:prstClr val="black"/>
              </a:solidFill>
            </a:endParaRPr>
          </a:p>
          <a:p>
            <a:pPr lvl="1">
              <a:spcAft>
                <a:spcPts val="0"/>
              </a:spcAft>
            </a:pPr>
            <a:r>
              <a:rPr lang="es-ES" altLang="zh-CN" sz="1800" dirty="0">
                <a:solidFill>
                  <a:prstClr val="black"/>
                </a:solidFill>
              </a:rPr>
              <a:t>Other miscellaneous changes (e.g. definition of description and Operation Id fields, update of presence condition, etc.)</a:t>
            </a:r>
            <a:r>
              <a:rPr lang="en-GB" altLang="zh-CN" sz="1800" dirty="0">
                <a:solidFill>
                  <a:prstClr val="black"/>
                </a:solidFill>
              </a:rPr>
              <a:t> </a:t>
            </a:r>
            <a:endParaRPr lang="es-ES" altLang="zh-CN" sz="1800" dirty="0" smtClean="0">
              <a:solidFill>
                <a:prstClr val="black"/>
              </a:solidFill>
            </a:endParaRPr>
          </a:p>
          <a:p>
            <a:r>
              <a:rPr lang="en-GB" altLang="zh-CN" sz="2000" dirty="0">
                <a:solidFill>
                  <a:prstClr val="black"/>
                </a:solidFill>
              </a:rPr>
              <a:t>5G_P</a:t>
            </a:r>
            <a:r>
              <a:rPr lang="en-US" altLang="zh-CN" sz="2000" dirty="0" err="1">
                <a:solidFill>
                  <a:prstClr val="black"/>
                </a:solidFill>
              </a:rPr>
              <a:t>roSe</a:t>
            </a:r>
            <a:r>
              <a:rPr lang="en-US" altLang="zh-CN" sz="2000" dirty="0">
                <a:solidFill>
                  <a:prstClr val="black"/>
                </a:solidFill>
              </a:rPr>
              <a:t> [</a:t>
            </a:r>
            <a:r>
              <a:rPr lang="en-US" altLang="zh-CN" sz="2000" i="1" dirty="0">
                <a:solidFill>
                  <a:prstClr val="black"/>
                </a:solidFill>
              </a:rPr>
              <a:t>CT aspects of proximity based services in 5GS</a:t>
            </a:r>
            <a:r>
              <a:rPr lang="en-US" altLang="zh-CN" sz="2000" dirty="0">
                <a:solidFill>
                  <a:prstClr val="black"/>
                </a:solidFill>
              </a:rPr>
              <a:t>]</a:t>
            </a:r>
            <a:endParaRPr lang="es-ES" altLang="zh-CN" sz="2000" dirty="0">
              <a:solidFill>
                <a:prstClr val="black"/>
              </a:solidFill>
            </a:endParaRPr>
          </a:p>
          <a:p>
            <a:pPr lvl="1">
              <a:spcAft>
                <a:spcPts val="0"/>
              </a:spcAft>
            </a:pPr>
            <a:r>
              <a:rPr lang="en-US" altLang="zh-CN" sz="1800" dirty="0" smtClean="0">
                <a:solidFill>
                  <a:prstClr val="black"/>
                </a:solidFill>
              </a:rPr>
              <a:t>Update the reference of the application errors for </a:t>
            </a:r>
            <a:r>
              <a:rPr lang="en-GB" altLang="zh-CN" sz="1800" dirty="0" err="1" smtClean="0"/>
              <a:t>Naf_ProSe</a:t>
            </a:r>
            <a:r>
              <a:rPr lang="en-GB" altLang="zh-CN" sz="1800" dirty="0" smtClean="0"/>
              <a:t> API</a:t>
            </a:r>
            <a:endParaRPr lang="en-GB" altLang="zh-CN" sz="1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760950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B3392D1-2C3C-4A36-923D-B59C0EA91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405" y="529314"/>
            <a:ext cx="10515600" cy="1325563"/>
          </a:xfrm>
        </p:spPr>
        <p:txBody>
          <a:bodyPr/>
          <a:lstStyle/>
          <a:p>
            <a:r>
              <a:rPr lang="es-ES" altLang="zh-CN" dirty="0"/>
              <a:t>Release 17 Status </a:t>
            </a:r>
            <a:r>
              <a:rPr lang="es-ES" altLang="zh-CN" dirty="0" smtClean="0"/>
              <a:t>                             (4/6)</a:t>
            </a:r>
            <a:endParaRPr lang="es-E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E155232-FDB5-4FCF-8D65-33C4D8EB6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2133" y="1747785"/>
            <a:ext cx="11183176" cy="4539712"/>
          </a:xfrm>
        </p:spPr>
        <p:txBody>
          <a:bodyPr/>
          <a:lstStyle/>
          <a:p>
            <a:r>
              <a:rPr lang="en-GB" altLang="zh-CN" sz="2000" dirty="0" smtClean="0">
                <a:solidFill>
                  <a:prstClr val="black"/>
                </a:solidFill>
              </a:rPr>
              <a:t>eEDGE_5GC </a:t>
            </a:r>
            <a:r>
              <a:rPr lang="en-GB" altLang="zh-CN" sz="2000" dirty="0">
                <a:solidFill>
                  <a:prstClr val="black"/>
                </a:solidFill>
              </a:rPr>
              <a:t>[</a:t>
            </a:r>
            <a:r>
              <a:rPr lang="en-US" altLang="zh-CN" sz="2000" i="1" dirty="0">
                <a:solidFill>
                  <a:prstClr val="black"/>
                </a:solidFill>
              </a:rPr>
              <a:t>CT Aspects of 5G </a:t>
            </a:r>
            <a:r>
              <a:rPr lang="en-US" altLang="zh-CN" sz="2000" i="1" dirty="0" err="1">
                <a:solidFill>
                  <a:prstClr val="black"/>
                </a:solidFill>
              </a:rPr>
              <a:t>eEDGE</a:t>
            </a:r>
            <a:r>
              <a:rPr lang="en-GB" altLang="zh-CN" sz="2000" dirty="0" smtClean="0">
                <a:solidFill>
                  <a:prstClr val="black"/>
                </a:solidFill>
              </a:rPr>
              <a:t>]</a:t>
            </a:r>
            <a:endParaRPr lang="es-ES" altLang="zh-CN" sz="2000" dirty="0">
              <a:solidFill>
                <a:prstClr val="black"/>
              </a:solidFill>
            </a:endParaRPr>
          </a:p>
          <a:p>
            <a:pPr lvl="1"/>
            <a:r>
              <a:rPr lang="en-US" altLang="zh-CN" sz="1800" dirty="0" smtClean="0">
                <a:solidFill>
                  <a:prstClr val="black"/>
                </a:solidFill>
              </a:rPr>
              <a:t>Support of User </a:t>
            </a:r>
            <a:r>
              <a:rPr lang="en-US" altLang="zh-CN" sz="1800" dirty="0">
                <a:solidFill>
                  <a:prstClr val="black"/>
                </a:solidFill>
              </a:rPr>
              <a:t>plane latency requirement </a:t>
            </a:r>
            <a:r>
              <a:rPr lang="en-US" altLang="zh-CN" sz="1800" dirty="0" smtClean="0">
                <a:solidFill>
                  <a:prstClr val="black"/>
                </a:solidFill>
              </a:rPr>
              <a:t>via N5 interface</a:t>
            </a:r>
            <a:endParaRPr lang="es-ES" altLang="zh-CN" sz="1800" dirty="0">
              <a:solidFill>
                <a:prstClr val="black"/>
              </a:solidFill>
            </a:endParaRPr>
          </a:p>
          <a:p>
            <a:pPr lvl="1"/>
            <a:r>
              <a:rPr lang="en-US" altLang="zh-CN" sz="1800" dirty="0"/>
              <a:t>Support of GET for Individual EAS Deployment Information Data </a:t>
            </a:r>
            <a:r>
              <a:rPr lang="en-US" altLang="zh-CN" sz="1800" dirty="0" smtClean="0"/>
              <a:t>resource</a:t>
            </a:r>
            <a:endParaRPr lang="es-ES" altLang="zh-CN" sz="1800" dirty="0">
              <a:solidFill>
                <a:prstClr val="black"/>
              </a:solidFill>
            </a:endParaRPr>
          </a:p>
          <a:p>
            <a:pPr lvl="1"/>
            <a:r>
              <a:rPr lang="es-ES" altLang="zh-CN" sz="1800" dirty="0">
                <a:solidFill>
                  <a:prstClr val="black"/>
                </a:solidFill>
              </a:rPr>
              <a:t>Precedence </a:t>
            </a:r>
            <a:r>
              <a:rPr lang="es-ES" altLang="zh-CN" sz="1800" dirty="0" smtClean="0">
                <a:solidFill>
                  <a:prstClr val="black"/>
                </a:solidFill>
              </a:rPr>
              <a:t>handling </a:t>
            </a:r>
            <a:r>
              <a:rPr lang="es-ES" altLang="zh-CN" sz="1800" dirty="0">
                <a:solidFill>
                  <a:prstClr val="black"/>
                </a:solidFill>
              </a:rPr>
              <a:t>of URSP </a:t>
            </a:r>
            <a:r>
              <a:rPr lang="es-ES" altLang="zh-CN" sz="1800" dirty="0" smtClean="0">
                <a:solidFill>
                  <a:prstClr val="black"/>
                </a:solidFill>
              </a:rPr>
              <a:t>guidance </a:t>
            </a:r>
          </a:p>
          <a:p>
            <a:pPr lvl="1"/>
            <a:r>
              <a:rPr lang="es-ES" altLang="zh-CN" sz="1800" dirty="0" smtClean="0">
                <a:solidFill>
                  <a:prstClr val="black"/>
                </a:solidFill>
              </a:rPr>
              <a:t>An LS is sent to CT4 for further clarification on </a:t>
            </a:r>
            <a:r>
              <a:rPr lang="en-US" altLang="zh-CN" sz="1800" dirty="0" smtClean="0">
                <a:solidFill>
                  <a:prstClr val="black"/>
                </a:solidFill>
              </a:rPr>
              <a:t>feature </a:t>
            </a:r>
            <a:r>
              <a:rPr lang="en-US" altLang="zh-CN" sz="1800" dirty="0">
                <a:solidFill>
                  <a:prstClr val="black"/>
                </a:solidFill>
              </a:rPr>
              <a:t>negotiation for the indirect </a:t>
            </a:r>
            <a:r>
              <a:rPr lang="en-US" altLang="zh-CN" sz="1800" dirty="0" smtClean="0">
                <a:solidFill>
                  <a:prstClr val="black"/>
                </a:solidFill>
              </a:rPr>
              <a:t>subscription</a:t>
            </a:r>
            <a:endParaRPr lang="es-ES" altLang="zh-CN" sz="1800" dirty="0">
              <a:solidFill>
                <a:prstClr val="black"/>
              </a:solidFill>
            </a:endParaRPr>
          </a:p>
          <a:p>
            <a:r>
              <a:rPr lang="en-GB" altLang="zh-CN" sz="2000" dirty="0" smtClean="0">
                <a:solidFill>
                  <a:prstClr val="black"/>
                </a:solidFill>
              </a:rPr>
              <a:t>eNA_Ph2 </a:t>
            </a:r>
            <a:r>
              <a:rPr lang="en-GB" altLang="zh-CN" sz="2000" dirty="0">
                <a:solidFill>
                  <a:prstClr val="black"/>
                </a:solidFill>
              </a:rPr>
              <a:t>[</a:t>
            </a:r>
            <a:r>
              <a:rPr lang="en-GB" altLang="zh-CN" sz="2000" i="1" dirty="0">
                <a:solidFill>
                  <a:prstClr val="black"/>
                </a:solidFill>
              </a:rPr>
              <a:t>Enablers for Network Automation for 5G - phase </a:t>
            </a:r>
            <a:r>
              <a:rPr lang="en-GB" altLang="zh-CN" sz="2000" i="1" dirty="0" smtClean="0">
                <a:solidFill>
                  <a:prstClr val="black"/>
                </a:solidFill>
              </a:rPr>
              <a:t>2</a:t>
            </a:r>
            <a:r>
              <a:rPr lang="en-GB" altLang="zh-CN" sz="2000" dirty="0" smtClean="0">
                <a:solidFill>
                  <a:prstClr val="black"/>
                </a:solidFill>
              </a:rPr>
              <a:t>]</a:t>
            </a:r>
            <a:endParaRPr lang="en-GB" altLang="zh-CN" sz="2000" dirty="0">
              <a:solidFill>
                <a:prstClr val="black"/>
              </a:solidFill>
            </a:endParaRPr>
          </a:p>
          <a:p>
            <a:pPr lvl="1"/>
            <a:r>
              <a:rPr lang="en-US" altLang="zh-CN" sz="1800" dirty="0" smtClean="0">
                <a:solidFill>
                  <a:prstClr val="black"/>
                </a:solidFill>
              </a:rPr>
              <a:t>Finalization of data collection services </a:t>
            </a:r>
            <a:r>
              <a:rPr lang="en-GB" altLang="zh-CN" sz="1800" dirty="0"/>
              <a:t>(i.e. </a:t>
            </a:r>
            <a:r>
              <a:rPr lang="en-GB" altLang="zh-CN" sz="1800" dirty="0" err="1" smtClean="0"/>
              <a:t>Nnwdaf</a:t>
            </a:r>
            <a:r>
              <a:rPr lang="en-GB" altLang="zh-CN" sz="1800" dirty="0" smtClean="0"/>
              <a:t>/</a:t>
            </a:r>
            <a:r>
              <a:rPr lang="en-US" altLang="zh-CN" sz="1800" dirty="0" err="1"/>
              <a:t>Ndccf</a:t>
            </a:r>
            <a:r>
              <a:rPr lang="en-US" altLang="zh-CN" sz="1800" dirty="0"/>
              <a:t>/</a:t>
            </a:r>
            <a:r>
              <a:rPr lang="en-US" altLang="zh-CN" sz="1800" dirty="0" err="1"/>
              <a:t>Nadrf</a:t>
            </a:r>
            <a:r>
              <a:rPr lang="en-US" altLang="zh-CN" sz="1800" dirty="0"/>
              <a:t>/</a:t>
            </a:r>
            <a:r>
              <a:rPr lang="en-US" altLang="zh-CN" sz="1800" dirty="0" err="1"/>
              <a:t>Nmfaf</a:t>
            </a:r>
            <a:r>
              <a:rPr lang="en-US" altLang="zh-CN" sz="1800" dirty="0" smtClean="0"/>
              <a:t>_(3ca)</a:t>
            </a:r>
            <a:r>
              <a:rPr lang="en-US" altLang="zh-CN" sz="1800" dirty="0" err="1" smtClean="0"/>
              <a:t>DataManagement</a:t>
            </a:r>
            <a:r>
              <a:rPr lang="en-GB" altLang="zh-CN" sz="1800" dirty="0" smtClean="0"/>
              <a:t> services), based on late stage 2 requirements</a:t>
            </a:r>
          </a:p>
          <a:p>
            <a:pPr lvl="1"/>
            <a:r>
              <a:rPr lang="en-GB" altLang="zh-CN" sz="1800" dirty="0" smtClean="0">
                <a:solidFill>
                  <a:prstClr val="black"/>
                </a:solidFill>
              </a:rPr>
              <a:t>Resolution of the remaining Editor’s Notes for ML model, analytics subsets, multiple events supported by DCCF</a:t>
            </a:r>
            <a:r>
              <a:rPr lang="en-US" altLang="zh-CN" sz="1800" dirty="0" smtClean="0"/>
              <a:t> etc.</a:t>
            </a:r>
            <a:endParaRPr lang="en-US" altLang="zh-CN" sz="1800" dirty="0">
              <a:solidFill>
                <a:prstClr val="black"/>
              </a:solidFill>
            </a:endParaRPr>
          </a:p>
          <a:p>
            <a:pPr lvl="1"/>
            <a:r>
              <a:rPr lang="en-US" altLang="zh-CN" sz="1800" dirty="0" smtClean="0"/>
              <a:t>Other miscellaneous corrections (e.g. incorrect cardinalities, and missing supported features)</a:t>
            </a:r>
            <a:endParaRPr lang="en-US" altLang="zh-CN" sz="1800" dirty="0">
              <a:solidFill>
                <a:prstClr val="black"/>
              </a:solidFill>
            </a:endParaRPr>
          </a:p>
          <a:p>
            <a:pPr lvl="1"/>
            <a:r>
              <a:rPr lang="es-ES" altLang="zh-CN" sz="1800" dirty="0">
                <a:solidFill>
                  <a:prstClr val="black"/>
                </a:solidFill>
              </a:rPr>
              <a:t>An LS is sent to </a:t>
            </a:r>
            <a:r>
              <a:rPr lang="es-ES" altLang="zh-CN" sz="1800" dirty="0" smtClean="0">
                <a:solidFill>
                  <a:prstClr val="black"/>
                </a:solidFill>
              </a:rPr>
              <a:t>SA2 on </a:t>
            </a:r>
            <a:r>
              <a:rPr lang="en-US" altLang="zh-CN" sz="1800" dirty="0" smtClean="0">
                <a:solidFill>
                  <a:prstClr val="black"/>
                </a:solidFill>
              </a:rPr>
              <a:t>exposing the 5GS information to </a:t>
            </a:r>
            <a:r>
              <a:rPr lang="en-US" altLang="zh-CN" sz="1800" dirty="0">
                <a:solidFill>
                  <a:prstClr val="black"/>
                </a:solidFill>
              </a:rPr>
              <a:t>an</a:t>
            </a:r>
            <a:r>
              <a:rPr lang="en-US" altLang="zh-CN" sz="1800" dirty="0" smtClean="0">
                <a:solidFill>
                  <a:prstClr val="black"/>
                </a:solidFill>
              </a:rPr>
              <a:t> untrusted AF</a:t>
            </a:r>
          </a:p>
          <a:p>
            <a:r>
              <a:rPr lang="es-ES" altLang="zh-CN" sz="2000" dirty="0">
                <a:solidFill>
                  <a:prstClr val="black"/>
                </a:solidFill>
              </a:rPr>
              <a:t>NBI17 [</a:t>
            </a:r>
            <a:r>
              <a:rPr lang="en-GB" altLang="zh-CN" sz="2000" i="1" dirty="0">
                <a:solidFill>
                  <a:prstClr val="black"/>
                </a:solidFill>
              </a:rPr>
              <a:t>Enhancements of 3GPP Northbound Interfaces and Application Layer APIs</a:t>
            </a:r>
            <a:r>
              <a:rPr lang="es-ES" altLang="zh-CN" sz="2000" dirty="0">
                <a:solidFill>
                  <a:prstClr val="black"/>
                </a:solidFill>
              </a:rPr>
              <a:t>]</a:t>
            </a:r>
          </a:p>
          <a:p>
            <a:pPr lvl="1"/>
            <a:r>
              <a:rPr lang="es-ES" altLang="zh-CN" sz="1800" dirty="0">
                <a:solidFill>
                  <a:prstClr val="black"/>
                </a:solidFill>
              </a:rPr>
              <a:t>Most CRs are related to definition of Tags and OperationId fields, aligning the handling of application errors with other </a:t>
            </a:r>
            <a:r>
              <a:rPr lang="es-ES" altLang="zh-CN" sz="1800" dirty="0" smtClean="0">
                <a:solidFill>
                  <a:prstClr val="black"/>
                </a:solidFill>
              </a:rPr>
              <a:t>specifications</a:t>
            </a:r>
            <a:endParaRPr lang="es-ES" altLang="zh-CN" sz="1800" dirty="0">
              <a:solidFill>
                <a:prstClr val="black"/>
              </a:solidFill>
            </a:endParaRPr>
          </a:p>
          <a:p>
            <a:pPr lvl="1"/>
            <a:endParaRPr lang="en-GB" altLang="zh-CN" sz="1800" dirty="0">
              <a:solidFill>
                <a:prstClr val="black"/>
              </a:solidFill>
            </a:endParaRPr>
          </a:p>
          <a:p>
            <a:pPr lvl="1"/>
            <a:endParaRPr lang="es-ES" altLang="zh-CN" sz="1800" dirty="0">
              <a:solidFill>
                <a:prstClr val="black"/>
              </a:solidFill>
            </a:endParaRPr>
          </a:p>
          <a:p>
            <a:pPr lvl="1">
              <a:spcAft>
                <a:spcPts val="0"/>
              </a:spcAft>
            </a:pPr>
            <a:endParaRPr lang="es-ES" altLang="zh-CN" sz="1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955010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B3392D1-2C3C-4A36-923D-B59C0EA91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405" y="529314"/>
            <a:ext cx="10515600" cy="1325563"/>
          </a:xfrm>
        </p:spPr>
        <p:txBody>
          <a:bodyPr/>
          <a:lstStyle/>
          <a:p>
            <a:r>
              <a:rPr lang="es-ES" altLang="zh-CN" dirty="0"/>
              <a:t>Release 17 Status </a:t>
            </a:r>
            <a:r>
              <a:rPr lang="es-ES" altLang="zh-CN" dirty="0" smtClean="0"/>
              <a:t>                             (5/6)</a:t>
            </a:r>
            <a:endParaRPr lang="es-E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E155232-FDB5-4FCF-8D65-33C4D8EB6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0370" y="1788974"/>
            <a:ext cx="11183176" cy="4539712"/>
          </a:xfrm>
        </p:spPr>
        <p:txBody>
          <a:bodyPr/>
          <a:lstStyle/>
          <a:p>
            <a:r>
              <a:rPr lang="en-GB" altLang="zh-CN" sz="2000" dirty="0" smtClean="0">
                <a:solidFill>
                  <a:prstClr val="black"/>
                </a:solidFill>
              </a:rPr>
              <a:t>5MBS [</a:t>
            </a:r>
            <a:r>
              <a:rPr lang="en-US" altLang="zh-CN" sz="2000" i="1" dirty="0" smtClean="0">
                <a:solidFill>
                  <a:prstClr val="black"/>
                </a:solidFill>
              </a:rPr>
              <a:t>CT aspects of the architectural enhancements for 5G multicast-broadcast services</a:t>
            </a:r>
            <a:r>
              <a:rPr lang="en-GB" altLang="zh-CN" sz="2000" dirty="0" smtClean="0">
                <a:solidFill>
                  <a:prstClr val="black"/>
                </a:solidFill>
              </a:rPr>
              <a:t>] </a:t>
            </a:r>
            <a:r>
              <a:rPr lang="en-GB" altLang="zh-CN" sz="2000" dirty="0" smtClean="0">
                <a:solidFill>
                  <a:srgbClr val="2A6EA8"/>
                </a:solidFill>
              </a:rPr>
              <a:t>with 100% completion</a:t>
            </a:r>
            <a:endParaRPr lang="es-ES" altLang="zh-CN" sz="2000" dirty="0" smtClean="0">
              <a:solidFill>
                <a:srgbClr val="2A6EA8"/>
              </a:solidFill>
            </a:endParaRPr>
          </a:p>
          <a:p>
            <a:pPr lvl="1">
              <a:spcAft>
                <a:spcPts val="0"/>
              </a:spcAft>
            </a:pPr>
            <a:r>
              <a:rPr lang="fr-FR" altLang="ja-JP" sz="1800" dirty="0">
                <a:solidFill>
                  <a:prstClr val="black"/>
                </a:solidFill>
              </a:rPr>
              <a:t>Finalization</a:t>
            </a:r>
            <a:r>
              <a:rPr lang="es-ES" altLang="zh-CN" sz="1800" dirty="0" smtClean="0">
                <a:solidFill>
                  <a:prstClr val="black"/>
                </a:solidFill>
              </a:rPr>
              <a:t> of </a:t>
            </a:r>
            <a:r>
              <a:rPr lang="en-GB" altLang="zh-CN" sz="1800" dirty="0"/>
              <a:t>Multicast/Broadcast policy </a:t>
            </a:r>
            <a:r>
              <a:rPr lang="en-GB" altLang="zh-CN" sz="1800" dirty="0" smtClean="0"/>
              <a:t>control (i.e. </a:t>
            </a:r>
            <a:r>
              <a:rPr lang="en-GB" altLang="zh-CN" sz="1800" dirty="0" err="1"/>
              <a:t>Npcf_MBSPolicyControl</a:t>
            </a:r>
            <a:r>
              <a:rPr lang="en-GB" altLang="zh-CN" sz="1800" dirty="0"/>
              <a:t> and </a:t>
            </a:r>
            <a:r>
              <a:rPr lang="en-GB" altLang="zh-CN" sz="1800" dirty="0" err="1"/>
              <a:t>Npcf_MBSPolicyAuthorization</a:t>
            </a:r>
            <a:r>
              <a:rPr lang="en-GB" altLang="zh-CN" sz="1800" dirty="0"/>
              <a:t> </a:t>
            </a:r>
            <a:r>
              <a:rPr lang="en-GB" altLang="zh-CN" sz="1800" dirty="0" smtClean="0"/>
              <a:t>services), Multicast/Broadcast </a:t>
            </a:r>
            <a:r>
              <a:rPr lang="en-GB" altLang="zh-CN" sz="1800" dirty="0"/>
              <a:t>Service </a:t>
            </a:r>
            <a:r>
              <a:rPr lang="en-GB" altLang="zh-CN" sz="1800" dirty="0" smtClean="0"/>
              <a:t>Function (i.e. </a:t>
            </a:r>
            <a:r>
              <a:rPr lang="en-US" altLang="zh-CN" sz="1800" dirty="0" err="1"/>
              <a:t>Nmbsf_MBSUserService</a:t>
            </a:r>
            <a:r>
              <a:rPr lang="en-GB" altLang="zh-CN" sz="1800" dirty="0"/>
              <a:t> and </a:t>
            </a:r>
            <a:r>
              <a:rPr lang="en-US" altLang="zh-CN" sz="1800" dirty="0" err="1"/>
              <a:t>Nmbsf_MBSUserDataIngestSession</a:t>
            </a:r>
            <a:r>
              <a:rPr lang="en-GB" altLang="zh-CN" sz="1800" dirty="0"/>
              <a:t> </a:t>
            </a:r>
            <a:r>
              <a:rPr lang="en-GB" altLang="zh-CN" sz="1800" dirty="0" smtClean="0"/>
              <a:t>services)</a:t>
            </a:r>
            <a:r>
              <a:rPr lang="en-US" altLang="zh-CN" sz="1800" dirty="0" smtClean="0">
                <a:solidFill>
                  <a:prstClr val="black"/>
                </a:solidFill>
              </a:rPr>
              <a:t>, and NEF </a:t>
            </a:r>
            <a:r>
              <a:rPr lang="en-GB" altLang="zh-CN" sz="1800" dirty="0"/>
              <a:t>Multicast/Broadcast Multicast/Broadcast </a:t>
            </a:r>
            <a:r>
              <a:rPr lang="en-GB" altLang="zh-CN" sz="1800" dirty="0" smtClean="0"/>
              <a:t>services </a:t>
            </a:r>
            <a:r>
              <a:rPr lang="en-US" altLang="zh-CN" sz="1800" dirty="0" smtClean="0">
                <a:solidFill>
                  <a:prstClr val="black"/>
                </a:solidFill>
              </a:rPr>
              <a:t>based on the new stage 2 requirements</a:t>
            </a:r>
          </a:p>
          <a:p>
            <a:pPr lvl="1">
              <a:spcAft>
                <a:spcPts val="0"/>
              </a:spcAft>
            </a:pPr>
            <a:r>
              <a:rPr lang="en-US" altLang="zh-CN" sz="1800" dirty="0" smtClean="0">
                <a:solidFill>
                  <a:prstClr val="black"/>
                </a:solidFill>
              </a:rPr>
              <a:t>TS 29.537 (</a:t>
            </a:r>
            <a:r>
              <a:rPr lang="en-US" altLang="zh-CN" sz="1800" dirty="0"/>
              <a:t>Multicast/Broadcast Policy Control services</a:t>
            </a:r>
            <a:r>
              <a:rPr lang="en-US" altLang="zh-CN" sz="1800" dirty="0" smtClean="0">
                <a:solidFill>
                  <a:prstClr val="black"/>
                </a:solidFill>
              </a:rPr>
              <a:t>) and TS 29.580 (</a:t>
            </a:r>
            <a:r>
              <a:rPr lang="en-US" altLang="zh-CN" sz="1800" dirty="0"/>
              <a:t>Multicast/Broadcast Service Function services</a:t>
            </a:r>
            <a:r>
              <a:rPr lang="en-US" altLang="zh-CN" sz="1800" dirty="0" smtClean="0">
                <a:solidFill>
                  <a:prstClr val="black"/>
                </a:solidFill>
              </a:rPr>
              <a:t>) are sent to the Plenary for Approval</a:t>
            </a:r>
          </a:p>
          <a:p>
            <a:r>
              <a:rPr lang="en-US" altLang="zh-CN" sz="2000" dirty="0" err="1">
                <a:solidFill>
                  <a:prstClr val="black"/>
                </a:solidFill>
              </a:rPr>
              <a:t>eSEAL</a:t>
            </a:r>
            <a:r>
              <a:rPr lang="en-US" altLang="zh-CN" sz="2000" dirty="0">
                <a:solidFill>
                  <a:prstClr val="black"/>
                </a:solidFill>
              </a:rPr>
              <a:t> [</a:t>
            </a:r>
            <a:r>
              <a:rPr lang="en-US" altLang="zh-CN" sz="2000" i="1" dirty="0">
                <a:solidFill>
                  <a:prstClr val="black"/>
                </a:solidFill>
              </a:rPr>
              <a:t>Enhanced Service Enabler Architecture Layer for Verticals</a:t>
            </a:r>
            <a:r>
              <a:rPr lang="en-US" altLang="zh-CN" sz="2000" dirty="0">
                <a:solidFill>
                  <a:prstClr val="black"/>
                </a:solidFill>
              </a:rPr>
              <a:t>]</a:t>
            </a:r>
            <a:endParaRPr lang="es-ES" altLang="zh-CN" sz="2000" dirty="0">
              <a:solidFill>
                <a:prstClr val="black"/>
              </a:solidFill>
            </a:endParaRPr>
          </a:p>
          <a:p>
            <a:pPr lvl="1"/>
            <a:r>
              <a:rPr lang="en-US" altLang="zh-CN" sz="1800" dirty="0">
                <a:solidFill>
                  <a:prstClr val="black"/>
                </a:solidFill>
              </a:rPr>
              <a:t>Corrections on several SEAL APIs, e.g. update of Resource URI in the main </a:t>
            </a:r>
            <a:r>
              <a:rPr lang="en-US" altLang="zh-CN" sz="1800" dirty="0" smtClean="0">
                <a:solidFill>
                  <a:prstClr val="black"/>
                </a:solidFill>
              </a:rPr>
              <a:t>body</a:t>
            </a:r>
            <a:endParaRPr lang="en-US" altLang="zh-CN" sz="1800" dirty="0">
              <a:solidFill>
                <a:prstClr val="black"/>
              </a:solidFill>
            </a:endParaRPr>
          </a:p>
          <a:p>
            <a:r>
              <a:rPr lang="en-US" altLang="zh-CN" sz="2000" dirty="0">
                <a:solidFill>
                  <a:prstClr val="black"/>
                </a:solidFill>
              </a:rPr>
              <a:t>5GMARCH [</a:t>
            </a:r>
            <a:r>
              <a:rPr lang="en-US" altLang="zh-CN" sz="2000" i="1" dirty="0">
                <a:solidFill>
                  <a:prstClr val="black"/>
                </a:solidFill>
              </a:rPr>
              <a:t>CT aspects for enabling MSGin5G Service</a:t>
            </a:r>
            <a:r>
              <a:rPr lang="en-US" altLang="zh-CN" sz="2000" dirty="0">
                <a:solidFill>
                  <a:prstClr val="black"/>
                </a:solidFill>
              </a:rPr>
              <a:t>]</a:t>
            </a:r>
          </a:p>
          <a:p>
            <a:pPr lvl="1">
              <a:spcAft>
                <a:spcPts val="0"/>
              </a:spcAft>
            </a:pPr>
            <a:r>
              <a:rPr lang="en-US" altLang="zh-CN" sz="1800" dirty="0">
                <a:solidFill>
                  <a:prstClr val="black"/>
                </a:solidFill>
              </a:rPr>
              <a:t>Update</a:t>
            </a:r>
            <a:r>
              <a:rPr lang="zh-CN" altLang="en-US" sz="1800" dirty="0">
                <a:solidFill>
                  <a:prstClr val="black"/>
                </a:solidFill>
              </a:rPr>
              <a:t> </a:t>
            </a:r>
            <a:r>
              <a:rPr lang="en-US" altLang="zh-CN" sz="1800" dirty="0">
                <a:solidFill>
                  <a:prstClr val="black"/>
                </a:solidFill>
              </a:rPr>
              <a:t>of</a:t>
            </a:r>
            <a:r>
              <a:rPr lang="zh-CN" altLang="en-US" sz="1800" dirty="0">
                <a:solidFill>
                  <a:prstClr val="black"/>
                </a:solidFill>
              </a:rPr>
              <a:t> </a:t>
            </a:r>
            <a:r>
              <a:rPr lang="fr-FR" altLang="zh-CN" sz="1800" dirty="0">
                <a:solidFill>
                  <a:prstClr val="black"/>
                </a:solidFill>
              </a:rPr>
              <a:t>the </a:t>
            </a:r>
            <a:r>
              <a:rPr lang="en-US" altLang="zh-CN" sz="1800" dirty="0">
                <a:solidFill>
                  <a:prstClr val="black"/>
                </a:solidFill>
              </a:rPr>
              <a:t>presence</a:t>
            </a:r>
            <a:r>
              <a:rPr lang="zh-CN" altLang="en-US" sz="1800" dirty="0">
                <a:solidFill>
                  <a:prstClr val="black"/>
                </a:solidFill>
              </a:rPr>
              <a:t> </a:t>
            </a:r>
            <a:r>
              <a:rPr lang="en-US" altLang="zh-CN" sz="1800" dirty="0">
                <a:solidFill>
                  <a:prstClr val="black"/>
                </a:solidFill>
              </a:rPr>
              <a:t>condition</a:t>
            </a:r>
            <a:r>
              <a:rPr lang="zh-CN" altLang="en-US" sz="1800" dirty="0">
                <a:solidFill>
                  <a:prstClr val="black"/>
                </a:solidFill>
              </a:rPr>
              <a:t> </a:t>
            </a:r>
            <a:r>
              <a:rPr lang="en-US" altLang="zh-CN" sz="1800" dirty="0">
                <a:solidFill>
                  <a:prstClr val="black"/>
                </a:solidFill>
              </a:rPr>
              <a:t>for</a:t>
            </a:r>
            <a:r>
              <a:rPr lang="zh-CN" altLang="en-US" sz="1800" dirty="0">
                <a:solidFill>
                  <a:prstClr val="black"/>
                </a:solidFill>
              </a:rPr>
              <a:t> </a:t>
            </a:r>
            <a:r>
              <a:rPr lang="en-US" altLang="zh-CN" sz="1800" dirty="0">
                <a:solidFill>
                  <a:prstClr val="black"/>
                </a:solidFill>
              </a:rPr>
              <a:t>some </a:t>
            </a:r>
            <a:r>
              <a:rPr lang="en-US" altLang="zh-CN" sz="1800" dirty="0" smtClean="0">
                <a:solidFill>
                  <a:prstClr val="black"/>
                </a:solidFill>
              </a:rPr>
              <a:t>attributes</a:t>
            </a:r>
            <a:endParaRPr lang="es-ES" altLang="zh-CN" sz="1800" dirty="0" smtClean="0">
              <a:solidFill>
                <a:prstClr val="black"/>
              </a:solidFill>
            </a:endParaRPr>
          </a:p>
          <a:p>
            <a:pPr lvl="1">
              <a:spcAft>
                <a:spcPts val="0"/>
              </a:spcAft>
            </a:pPr>
            <a:endParaRPr lang="es-ES" altLang="zh-CN" sz="1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974227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B3392D1-2C3C-4A36-923D-B59C0EA91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405" y="529314"/>
            <a:ext cx="10515600" cy="1325563"/>
          </a:xfrm>
        </p:spPr>
        <p:txBody>
          <a:bodyPr/>
          <a:lstStyle/>
          <a:p>
            <a:r>
              <a:rPr lang="es-ES" altLang="zh-CN" dirty="0"/>
              <a:t>Release 17 Status </a:t>
            </a:r>
            <a:r>
              <a:rPr lang="es-ES" altLang="zh-CN" dirty="0" smtClean="0"/>
              <a:t>                             (6/6)</a:t>
            </a:r>
            <a:endParaRPr lang="es-E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E155232-FDB5-4FCF-8D65-33C4D8EB6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0370" y="1788974"/>
            <a:ext cx="11183176" cy="4539712"/>
          </a:xfrm>
        </p:spPr>
        <p:txBody>
          <a:bodyPr/>
          <a:lstStyle/>
          <a:p>
            <a:r>
              <a:rPr lang="en-GB" altLang="zh-CN" sz="2000" dirty="0" smtClean="0">
                <a:solidFill>
                  <a:prstClr val="black"/>
                </a:solidFill>
              </a:rPr>
              <a:t>EVEX </a:t>
            </a:r>
            <a:r>
              <a:rPr lang="en-GB" altLang="zh-CN" sz="2000" dirty="0">
                <a:solidFill>
                  <a:prstClr val="black"/>
                </a:solidFill>
              </a:rPr>
              <a:t>[</a:t>
            </a:r>
            <a:r>
              <a:rPr lang="en-US" altLang="zh-CN" sz="2000" i="1" dirty="0">
                <a:solidFill>
                  <a:prstClr val="black"/>
                </a:solidFill>
              </a:rPr>
              <a:t>CT aspects of 5GMS AF Event Exposure</a:t>
            </a:r>
            <a:r>
              <a:rPr lang="en-GB" altLang="zh-CN" sz="2000" dirty="0">
                <a:solidFill>
                  <a:prstClr val="black"/>
                </a:solidFill>
              </a:rPr>
              <a:t>] </a:t>
            </a:r>
            <a:r>
              <a:rPr lang="en-GB" altLang="zh-CN" sz="2000" dirty="0">
                <a:solidFill>
                  <a:srgbClr val="2A6EA8"/>
                </a:solidFill>
              </a:rPr>
              <a:t>with </a:t>
            </a:r>
            <a:r>
              <a:rPr lang="en-GB" altLang="zh-CN" sz="2000" dirty="0" smtClean="0">
                <a:solidFill>
                  <a:srgbClr val="2A6EA8"/>
                </a:solidFill>
              </a:rPr>
              <a:t>100% </a:t>
            </a:r>
            <a:r>
              <a:rPr lang="en-GB" altLang="zh-CN" sz="2000" dirty="0">
                <a:solidFill>
                  <a:srgbClr val="2A6EA8"/>
                </a:solidFill>
              </a:rPr>
              <a:t>completion</a:t>
            </a:r>
            <a:endParaRPr lang="es-ES" altLang="zh-CN" sz="2000" dirty="0">
              <a:solidFill>
                <a:srgbClr val="2A6EA8"/>
              </a:solidFill>
            </a:endParaRPr>
          </a:p>
          <a:p>
            <a:pPr lvl="1">
              <a:spcAft>
                <a:spcPts val="0"/>
              </a:spcAft>
            </a:pPr>
            <a:r>
              <a:rPr lang="fr-FR" altLang="ja-JP" sz="1800" dirty="0">
                <a:solidFill>
                  <a:prstClr val="black"/>
                </a:solidFill>
              </a:rPr>
              <a:t>Finalization</a:t>
            </a:r>
            <a:r>
              <a:rPr lang="es-ES" altLang="zh-CN" sz="1800" dirty="0">
                <a:solidFill>
                  <a:prstClr val="black"/>
                </a:solidFill>
              </a:rPr>
              <a:t> </a:t>
            </a:r>
            <a:r>
              <a:rPr lang="es-ES" altLang="zh-CN" sz="1800" dirty="0" smtClean="0">
                <a:solidFill>
                  <a:prstClr val="black"/>
                </a:solidFill>
              </a:rPr>
              <a:t>of NEF/AF </a:t>
            </a:r>
            <a:r>
              <a:rPr lang="en-US" altLang="zh-CN" sz="1800" dirty="0">
                <a:solidFill>
                  <a:prstClr val="black"/>
                </a:solidFill>
              </a:rPr>
              <a:t>Data Collection and Reporting </a:t>
            </a:r>
            <a:r>
              <a:rPr lang="en-US" altLang="zh-CN" sz="1800" dirty="0" smtClean="0">
                <a:solidFill>
                  <a:prstClr val="black"/>
                </a:solidFill>
              </a:rPr>
              <a:t>APIs, based on late stage 2 requirements</a:t>
            </a:r>
            <a:endParaRPr lang="es-ES" altLang="zh-CN" sz="1800" dirty="0">
              <a:solidFill>
                <a:prstClr val="black"/>
              </a:solidFill>
            </a:endParaRPr>
          </a:p>
          <a:p>
            <a:pPr lvl="1">
              <a:spcAft>
                <a:spcPts val="0"/>
              </a:spcAft>
            </a:pPr>
            <a:r>
              <a:rPr lang="en-US" altLang="zh-CN" sz="1800" dirty="0" smtClean="0">
                <a:solidFill>
                  <a:prstClr val="black"/>
                </a:solidFill>
              </a:rPr>
              <a:t>Support of the </a:t>
            </a:r>
            <a:r>
              <a:rPr lang="en-GB" altLang="zh-CN" sz="1800" dirty="0" smtClean="0"/>
              <a:t>Media </a:t>
            </a:r>
            <a:r>
              <a:rPr lang="en-GB" altLang="zh-CN" sz="1800" dirty="0"/>
              <a:t>Streaming Event Exposure </a:t>
            </a:r>
            <a:r>
              <a:rPr lang="en-US" altLang="zh-CN" sz="1800" dirty="0" smtClean="0"/>
              <a:t>service (i.e. </a:t>
            </a:r>
            <a:r>
              <a:rPr lang="en-US" altLang="zh-CN" sz="1800" dirty="0" err="1" smtClean="0"/>
              <a:t>Nnef_MSEventExposure</a:t>
            </a:r>
            <a:r>
              <a:rPr lang="en-US" altLang="zh-CN" sz="1800" dirty="0" smtClean="0"/>
              <a:t>) to support exposing the Data Collection service of DCAF to an untrusted consumer</a:t>
            </a:r>
            <a:endParaRPr lang="es-ES" altLang="zh-CN" sz="1800" dirty="0" smtClean="0">
              <a:solidFill>
                <a:prstClr val="black"/>
              </a:solidFill>
            </a:endParaRPr>
          </a:p>
          <a:p>
            <a:r>
              <a:rPr lang="es-ES" altLang="zh-CN" sz="2000" dirty="0">
                <a:solidFill>
                  <a:prstClr val="black"/>
                </a:solidFill>
              </a:rPr>
              <a:t>Quite </a:t>
            </a:r>
            <a:r>
              <a:rPr lang="es-ES" altLang="zh-CN" sz="2000" dirty="0" smtClean="0">
                <a:solidFill>
                  <a:prstClr val="black"/>
                </a:solidFill>
              </a:rPr>
              <a:t>few </a:t>
            </a:r>
            <a:r>
              <a:rPr lang="es-ES" altLang="zh-CN" sz="2000" dirty="0">
                <a:solidFill>
                  <a:prstClr val="black"/>
                </a:solidFill>
              </a:rPr>
              <a:t>contributions to enhance functionality &amp; descriptions for different WIs (TEI17 + WI code CRs).</a:t>
            </a:r>
          </a:p>
          <a:p>
            <a:r>
              <a:rPr lang="es-ES" altLang="zh-CN" sz="2000" dirty="0">
                <a:solidFill>
                  <a:prstClr val="black"/>
                </a:solidFill>
              </a:rPr>
              <a:t>No contributions on the remaining WIs during this Plenary Cycle.</a:t>
            </a:r>
          </a:p>
          <a:p>
            <a:pPr lvl="1">
              <a:spcAft>
                <a:spcPts val="0"/>
              </a:spcAft>
            </a:pPr>
            <a:endParaRPr lang="es-ES" altLang="zh-CN" sz="1800" dirty="0">
              <a:solidFill>
                <a:prstClr val="black"/>
              </a:solidFill>
            </a:endParaRPr>
          </a:p>
          <a:p>
            <a:pPr marL="457200" lvl="1" indent="0">
              <a:buNone/>
            </a:pPr>
            <a:endParaRPr lang="es-ES" altLang="zh-CN" sz="1800" dirty="0">
              <a:solidFill>
                <a:prstClr val="black"/>
              </a:solidFill>
            </a:endParaRPr>
          </a:p>
          <a:p>
            <a:pPr lvl="1">
              <a:spcAft>
                <a:spcPts val="0"/>
              </a:spcAft>
            </a:pPr>
            <a:endParaRPr lang="es-ES" altLang="zh-CN" sz="1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896299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605513" y="405925"/>
            <a:ext cx="10515600" cy="1325563"/>
          </a:xfrm>
        </p:spPr>
        <p:txBody>
          <a:bodyPr/>
          <a:lstStyle/>
          <a:p>
            <a:r>
              <a:rPr lang="en-GB" altLang="en-US" dirty="0"/>
              <a:t>TSG CT WG3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1993467" y="1979496"/>
            <a:ext cx="301942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Yali Yan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hlinkClick r:id="rId4"/>
              </a:rPr>
              <a:t>yanyali@huawei.com</a:t>
            </a:r>
            <a:r>
              <a:rPr lang="en-US" altLang="en-US" sz="1800" dirty="0"/>
              <a:t> 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248223" y="1979496"/>
            <a:ext cx="334327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Narendranath Durga Tangudu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Vice Chair</a:t>
            </a:r>
            <a:br>
              <a:rPr lang="fr-FR" altLang="en-US" sz="1800" dirty="0"/>
            </a:br>
            <a:r>
              <a:rPr lang="en-US" altLang="en-US" sz="1800" dirty="0">
                <a:hlinkClick r:id="rId5"/>
              </a:rPr>
              <a:t>n.tangudu@samsung.com</a:t>
            </a:r>
            <a:r>
              <a:rPr lang="en-US" altLang="en-US" sz="1800" dirty="0"/>
              <a:t> 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248223" y="3955551"/>
            <a:ext cx="3591999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Susana Fernández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CT3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 </a:t>
            </a:r>
            <a:r>
              <a:rPr lang="fr-FR" altLang="en-US" sz="1800" dirty="0">
                <a:hlinkClick r:id="rId6"/>
              </a:rPr>
              <a:t>susana.fernandez@ericsson.com</a:t>
            </a:r>
            <a:r>
              <a:rPr lang="fr-FR" altLang="en-US" sz="1800" dirty="0"/>
              <a:t> 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842EC52A-6723-4BDA-8917-B92EE270996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588" y="3955551"/>
            <a:ext cx="1161382" cy="1511088"/>
          </a:xfrm>
          <a:prstGeom prst="rect">
            <a:avLst/>
          </a:prstGeom>
        </p:spPr>
      </p:pic>
      <p:pic>
        <p:nvPicPr>
          <p:cNvPr id="7" name="Picture 6" descr="A person wearing a suit&#10;&#10;Description automatically generated with low confidence">
            <a:extLst>
              <a:ext uri="{FF2B5EF4-FFF2-40B4-BE49-F238E27FC236}">
                <a16:creationId xmlns="" xmlns:a16="http://schemas.microsoft.com/office/drawing/2014/main" id="{4FA32BC2-197B-4D2A-A846-611ABAE34BC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512" y="1885679"/>
            <a:ext cx="1198573" cy="1635079"/>
          </a:xfrm>
          <a:prstGeom prst="rect">
            <a:avLst/>
          </a:prstGeom>
        </p:spPr>
      </p:pic>
      <p:pic>
        <p:nvPicPr>
          <p:cNvPr id="11" name="Picture 2" descr="A person in a suit&#10;&#10;Description automatically generated with medium confidence">
            <a:extLst>
              <a:ext uri="{FF2B5EF4-FFF2-40B4-BE49-F238E27FC236}">
                <a16:creationId xmlns="" xmlns:a16="http://schemas.microsoft.com/office/drawing/2014/main" id="{8B07BF5F-4AFA-4A8B-9A03-4B35B048A8CD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2"/>
          <a:stretch/>
        </p:blipFill>
        <p:spPr>
          <a:xfrm>
            <a:off x="5520588" y="2062247"/>
            <a:ext cx="1161535" cy="1325563"/>
          </a:xfrm>
          <a:prstGeom prst="rect">
            <a:avLst/>
          </a:prstGeom>
        </p:spPr>
      </p:pic>
      <p:sp>
        <p:nvSpPr>
          <p:cNvPr id="12" name="Content Placeholder 2"/>
          <p:cNvSpPr txBox="1">
            <a:spLocks/>
          </p:cNvSpPr>
          <p:nvPr/>
        </p:nvSpPr>
        <p:spPr bwMode="auto">
          <a:xfrm>
            <a:off x="1993467" y="3955551"/>
            <a:ext cx="3343275" cy="1384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Dongwook Kim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de-DE" altLang="en-US" sz="1800" dirty="0">
                <a:hlinkClick r:id="rId10"/>
              </a:rPr>
              <a:t>Dongwook.Kim@etsi.org</a:t>
            </a:r>
            <a:r>
              <a:rPr lang="de-DE" altLang="en-US" sz="1800" dirty="0"/>
              <a:t> </a:t>
            </a: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54" t="10090" r="15327" b="26748"/>
          <a:stretch/>
        </p:blipFill>
        <p:spPr>
          <a:xfrm>
            <a:off x="616495" y="3955551"/>
            <a:ext cx="1193126" cy="1511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00643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B3392D1-2C3C-4A36-923D-B59C0EA91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405" y="529314"/>
            <a:ext cx="10515600" cy="1325563"/>
          </a:xfrm>
        </p:spPr>
        <p:txBody>
          <a:bodyPr/>
          <a:lstStyle/>
          <a:p>
            <a:r>
              <a:rPr lang="es-ES" dirty="0"/>
              <a:t>Release 18 Status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E155232-FDB5-4FCF-8D65-33C4D8EB6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0405" y="1764261"/>
            <a:ext cx="10645346" cy="2055327"/>
          </a:xfrm>
        </p:spPr>
        <p:txBody>
          <a:bodyPr/>
          <a:lstStyle/>
          <a:p>
            <a:r>
              <a:rPr lang="es-ES" altLang="zh-CN" sz="2000" dirty="0" smtClean="0"/>
              <a:t>Agreement or endorsement of new Rel-18 WIDs: </a:t>
            </a:r>
            <a:endParaRPr lang="es-ES" altLang="zh-CN" sz="2000" dirty="0"/>
          </a:p>
          <a:p>
            <a:pPr lvl="1"/>
            <a:r>
              <a:rPr lang="es-ES" altLang="zh-CN" sz="1800" dirty="0" smtClean="0"/>
              <a:t>1 new WID </a:t>
            </a:r>
            <a:r>
              <a:rPr lang="es-ES" altLang="zh-CN" sz="1800" dirty="0"/>
              <a:t>(</a:t>
            </a:r>
            <a:r>
              <a:rPr lang="en-GB" altLang="zh-CN" sz="1800" dirty="0"/>
              <a:t>UEP18</a:t>
            </a:r>
            <a:r>
              <a:rPr lang="es-ES" altLang="zh-CN" sz="1800" dirty="0"/>
              <a:t>) </a:t>
            </a:r>
            <a:r>
              <a:rPr lang="es-ES" altLang="zh-CN" sz="1800" dirty="0" smtClean="0"/>
              <a:t>is </a:t>
            </a:r>
            <a:r>
              <a:rPr lang="es-ES" altLang="zh-CN" sz="1800" dirty="0"/>
              <a:t>agreed;</a:t>
            </a:r>
          </a:p>
          <a:p>
            <a:pPr lvl="1"/>
            <a:r>
              <a:rPr lang="es-ES" altLang="zh-CN" sz="1800" dirty="0"/>
              <a:t>1 new WID (</a:t>
            </a:r>
            <a:r>
              <a:rPr lang="en-US" altLang="zh-CN" sz="1800" dirty="0"/>
              <a:t>IMSProtoc18</a:t>
            </a:r>
            <a:r>
              <a:rPr lang="es-ES" altLang="zh-CN" sz="1800" dirty="0"/>
              <a:t>) </a:t>
            </a:r>
            <a:r>
              <a:rPr lang="es-ES" altLang="zh-CN" sz="1800" dirty="0" smtClean="0"/>
              <a:t>is </a:t>
            </a:r>
            <a:r>
              <a:rPr lang="es-ES" altLang="zh-CN" sz="1800" dirty="0"/>
              <a:t>endorsed</a:t>
            </a:r>
            <a:r>
              <a:rPr lang="es-ES" altLang="zh-CN" sz="1800" dirty="0" smtClean="0"/>
              <a:t>.</a:t>
            </a:r>
            <a:endParaRPr lang="es-ES" altLang="zh-CN" sz="2000" dirty="0" smtClean="0"/>
          </a:p>
          <a:p>
            <a:r>
              <a:rPr lang="es-ES" altLang="zh-CN" sz="2000" dirty="0"/>
              <a:t>No </a:t>
            </a:r>
            <a:r>
              <a:rPr lang="es-ES" altLang="zh-CN" sz="2000" dirty="0" smtClean="0"/>
              <a:t>CRs are agreed </a:t>
            </a:r>
            <a:r>
              <a:rPr lang="es-ES" altLang="zh-CN" sz="2000" dirty="0"/>
              <a:t>in Rel-18.</a:t>
            </a:r>
          </a:p>
          <a:p>
            <a:r>
              <a:rPr lang="es-ES" altLang="zh-CN" sz="2000" dirty="0"/>
              <a:t>Contributions considered as corrections or useful clarifications </a:t>
            </a:r>
            <a:r>
              <a:rPr lang="es-ES" altLang="zh-CN" sz="2000" dirty="0" smtClean="0"/>
              <a:t>are </a:t>
            </a:r>
            <a:r>
              <a:rPr lang="es-ES" altLang="zh-CN" sz="2000" dirty="0"/>
              <a:t>moved to </a:t>
            </a:r>
            <a:r>
              <a:rPr lang="es-ES" altLang="zh-CN" sz="2000" dirty="0" smtClean="0"/>
              <a:t>Rel-17</a:t>
            </a:r>
            <a:r>
              <a:rPr lang="es-ES" altLang="zh-CN" sz="2000" dirty="0"/>
              <a:t>.</a:t>
            </a:r>
          </a:p>
          <a:p>
            <a:pPr lvl="1"/>
            <a:endParaRPr lang="es-ES" altLang="zh-CN" sz="1800" dirty="0"/>
          </a:p>
          <a:p>
            <a:pPr marL="457200" lvl="1" indent="0">
              <a:buNone/>
            </a:pPr>
            <a:endParaRPr lang="es-ES" sz="2000" dirty="0"/>
          </a:p>
          <a:p>
            <a:pPr marL="0" indent="0">
              <a:buNone/>
            </a:pPr>
            <a:endParaRPr lang="es-ES" dirty="0"/>
          </a:p>
          <a:p>
            <a:pPr lvl="1"/>
            <a:endParaRPr lang="es-ES" dirty="0"/>
          </a:p>
          <a:p>
            <a:pPr marL="457200" lvl="1" indent="0">
              <a:buNone/>
            </a:pPr>
            <a:endParaRPr lang="es-ES" dirty="0"/>
          </a:p>
          <a:p>
            <a:pPr marL="0" indent="0">
              <a:buNone/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82521639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49875" y="500062"/>
            <a:ext cx="10515600" cy="1325563"/>
          </a:xfrm>
        </p:spPr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None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043191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26308" y="430301"/>
            <a:ext cx="10515600" cy="1325563"/>
          </a:xfrm>
        </p:spPr>
        <p:txBody>
          <a:bodyPr/>
          <a:lstStyle/>
          <a:p>
            <a:r>
              <a:rPr lang="en-US" dirty="0"/>
              <a:t>For Information to CT 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26308" y="1755864"/>
            <a:ext cx="11172568" cy="4351338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US" altLang="zh-CN" sz="1800" kern="1000" dirty="0">
                <a:ea typeface="MS PGothic" panose="020B0600070205080204" pitchFamily="34" charset="-128"/>
                <a:cs typeface="Arial" panose="020B0604020202020204" pitchFamily="34" charset="0"/>
              </a:rPr>
              <a:t>CT3 work focused on:</a:t>
            </a:r>
          </a:p>
          <a:p>
            <a:pPr lvl="1">
              <a:lnSpc>
                <a:spcPct val="80000"/>
              </a:lnSpc>
              <a:buClrTx/>
              <a:defRPr/>
            </a:pPr>
            <a:r>
              <a:rPr lang="en-US" altLang="zh-CN" sz="1600" kern="1000" dirty="0" smtClean="0">
                <a:ea typeface="MS PGothic" panose="020B0600070205080204" pitchFamily="34" charset="-128"/>
                <a:cs typeface="Arial" panose="020B0604020202020204" pitchFamily="34" charset="0"/>
              </a:rPr>
              <a:t>Continuous corrections and completion of Rel-17 Work Items</a:t>
            </a:r>
          </a:p>
          <a:p>
            <a:pPr lvl="1">
              <a:lnSpc>
                <a:spcPct val="80000"/>
              </a:lnSpc>
              <a:buClrTx/>
              <a:defRPr/>
            </a:pPr>
            <a:r>
              <a:rPr lang="en-US" altLang="zh-CN" sz="1600" kern="1000" dirty="0" smtClean="0">
                <a:ea typeface="MS PGothic" panose="020B0600070205080204" pitchFamily="34" charset="-128"/>
                <a:cs typeface="Arial" panose="020B0604020202020204" pitchFamily="34" charset="0"/>
              </a:rPr>
              <a:t>Agreeing/endorsing revised Rel-17 Work Items and new </a:t>
            </a:r>
            <a:r>
              <a:rPr lang="en-US" altLang="zh-CN" sz="1600" kern="1000" dirty="0">
                <a:ea typeface="MS PGothic" panose="020B0600070205080204" pitchFamily="34" charset="-128"/>
                <a:cs typeface="Arial" panose="020B0604020202020204" pitchFamily="34" charset="0"/>
              </a:rPr>
              <a:t>Release 18 Work </a:t>
            </a:r>
            <a:r>
              <a:rPr lang="en-US" altLang="zh-CN" sz="1600" kern="1000" dirty="0" smtClean="0">
                <a:ea typeface="MS PGothic" panose="020B0600070205080204" pitchFamily="34" charset="-128"/>
                <a:cs typeface="Arial" panose="020B0604020202020204" pitchFamily="34" charset="0"/>
              </a:rPr>
              <a:t>Items</a:t>
            </a:r>
            <a:endParaRPr lang="en-US" altLang="zh-CN" sz="1600" kern="1000" dirty="0"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lvl="2">
              <a:lnSpc>
                <a:spcPct val="80000"/>
              </a:lnSpc>
              <a:defRPr/>
            </a:pPr>
            <a:r>
              <a:rPr lang="en-GB" altLang="zh-CN" sz="1400" dirty="0" smtClean="0"/>
              <a:t>The </a:t>
            </a:r>
            <a:r>
              <a:rPr lang="en-GB" altLang="zh-CN" sz="1400" dirty="0"/>
              <a:t>revised WID on 5MBS has been handled in CT3 but finally postponed due to no conclusion reached in other WG, CT3 agrees to endorse the WID as C3-224656 per CT3 </a:t>
            </a:r>
            <a:r>
              <a:rPr lang="en-GB" altLang="zh-CN" sz="1400" dirty="0" smtClean="0"/>
              <a:t>aspects</a:t>
            </a:r>
            <a:endParaRPr lang="en-US" altLang="zh-CN" sz="1400" kern="1000" dirty="0" smtClean="0"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lvl="1">
              <a:lnSpc>
                <a:spcPct val="80000"/>
              </a:lnSpc>
              <a:buClrTx/>
              <a:defRPr/>
            </a:pPr>
            <a:r>
              <a:rPr lang="en-US" altLang="zh-CN" sz="1600" kern="1000" dirty="0">
                <a:ea typeface="MS PGothic" panose="020B0600070205080204" pitchFamily="34" charset="-128"/>
                <a:cs typeface="Arial" panose="020B0604020202020204" pitchFamily="34" charset="0"/>
              </a:rPr>
              <a:t>Essential corrections on Release 16 &amp; Release 15 specifications</a:t>
            </a:r>
            <a:r>
              <a:rPr lang="en-US" altLang="zh-CN" sz="1600" kern="1000" dirty="0" smtClean="0">
                <a:ea typeface="MS PGothic" panose="020B0600070205080204" pitchFamily="34" charset="-128"/>
                <a:cs typeface="Arial" panose="020B0604020202020204" pitchFamily="34" charset="0"/>
              </a:rPr>
              <a:t>.</a:t>
            </a:r>
            <a:endParaRPr lang="en-US" altLang="zh-CN" sz="1600" kern="1000" dirty="0"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r>
              <a:rPr lang="en-GB" altLang="zh-CN" sz="1800" kern="1000" dirty="0" smtClean="0">
                <a:ea typeface="MS PGothic" panose="020B0600070205080204" pitchFamily="34" charset="-128"/>
                <a:cs typeface="Arial" panose="020B0604020202020204" pitchFamily="34" charset="0"/>
              </a:rPr>
              <a:t>CT1-CT3 </a:t>
            </a:r>
            <a:r>
              <a:rPr lang="en-GB" altLang="zh-CN" sz="1800" kern="1000" dirty="0">
                <a:ea typeface="MS PGothic" panose="020B0600070205080204" pitchFamily="34" charset="-128"/>
                <a:cs typeface="Arial" panose="020B0604020202020204" pitchFamily="34" charset="0"/>
              </a:rPr>
              <a:t>coordination </a:t>
            </a:r>
            <a:r>
              <a:rPr lang="en-GB" altLang="zh-CN" sz="1800" kern="1000" dirty="0" smtClean="0">
                <a:ea typeface="MS PGothic" panose="020B0600070205080204" pitchFamily="34" charset="-128"/>
                <a:cs typeface="Arial" panose="020B0604020202020204" pitchFamily="34" charset="0"/>
              </a:rPr>
              <a:t>on </a:t>
            </a:r>
            <a:r>
              <a:rPr lang="en-US" altLang="zh-CN" sz="1800" kern="1000" dirty="0">
                <a:ea typeface="MS PGothic" panose="020B0600070205080204" pitchFamily="34" charset="-128"/>
                <a:cs typeface="Arial" panose="020B0604020202020204" pitchFamily="34" charset="0"/>
              </a:rPr>
              <a:t>Requesting V2XP, </a:t>
            </a:r>
            <a:r>
              <a:rPr lang="en-US" altLang="zh-CN" sz="1800" kern="1000" dirty="0" err="1">
                <a:ea typeface="MS PGothic" panose="020B0600070205080204" pitchFamily="34" charset="-128"/>
                <a:cs typeface="Arial" panose="020B0604020202020204" pitchFamily="34" charset="0"/>
              </a:rPr>
              <a:t>ProSeP</a:t>
            </a:r>
            <a:r>
              <a:rPr lang="en-US" altLang="zh-CN" sz="1800" kern="1000" dirty="0">
                <a:ea typeface="MS PGothic" panose="020B0600070205080204" pitchFamily="34" charset="-128"/>
                <a:cs typeface="Arial" panose="020B0604020202020204" pitchFamily="34" charset="0"/>
              </a:rPr>
              <a:t> or both at registration </a:t>
            </a:r>
            <a:r>
              <a:rPr lang="en-US" altLang="zh-CN" sz="1800" kern="1000" dirty="0" smtClean="0">
                <a:ea typeface="MS PGothic" panose="020B0600070205080204" pitchFamily="34" charset="-128"/>
                <a:cs typeface="Arial" panose="020B0604020202020204" pitchFamily="34" charset="0"/>
              </a:rPr>
              <a:t>procedure that impact both groups</a:t>
            </a:r>
            <a:endParaRPr lang="en-GB" altLang="zh-CN" sz="1800" kern="1000" dirty="0"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r>
              <a:rPr lang="en-GB" altLang="zh-CN" sz="1800" kern="1000" dirty="0" smtClean="0">
                <a:ea typeface="MS PGothic" panose="020B0600070205080204" pitchFamily="34" charset="-128"/>
                <a:cs typeface="Arial" panose="020B0604020202020204" pitchFamily="34" charset="0"/>
              </a:rPr>
              <a:t>CT3-CT4 </a:t>
            </a:r>
            <a:r>
              <a:rPr lang="en-GB" altLang="zh-CN" sz="1800" kern="1000" dirty="0">
                <a:ea typeface="MS PGothic" panose="020B0600070205080204" pitchFamily="34" charset="-128"/>
                <a:cs typeface="Arial" panose="020B0604020202020204" pitchFamily="34" charset="0"/>
              </a:rPr>
              <a:t>coordination required for some topics</a:t>
            </a:r>
          </a:p>
          <a:p>
            <a:pPr lvl="1">
              <a:lnSpc>
                <a:spcPct val="80000"/>
              </a:lnSpc>
              <a:defRPr/>
            </a:pPr>
            <a:r>
              <a:rPr lang="en-GB" altLang="zh-CN" sz="1600" kern="1000" dirty="0">
                <a:ea typeface="MS PGothic" panose="020B0600070205080204" pitchFamily="34" charset="-128"/>
                <a:cs typeface="Arial" panose="020B0604020202020204" pitchFamily="34" charset="0"/>
              </a:rPr>
              <a:t>Functionality that affect both WGs, API design principles or work split for Work Items that impact both groups. </a:t>
            </a:r>
            <a:endParaRPr lang="en-GB" altLang="zh-CN" sz="1000" kern="1000" dirty="0"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r>
              <a:rPr lang="en-GB" altLang="zh-CN" sz="1800" dirty="0" smtClean="0"/>
              <a:t>Rapporteurs </a:t>
            </a:r>
            <a:r>
              <a:rPr lang="en-GB" altLang="zh-CN" sz="1800" dirty="0"/>
              <a:t>organized several calls to </a:t>
            </a:r>
            <a:r>
              <a:rPr lang="en-GB" altLang="zh-CN" sz="1800" dirty="0" smtClean="0"/>
              <a:t>collaborate </a:t>
            </a:r>
            <a:r>
              <a:rPr lang="en-GB" altLang="zh-CN" sz="1800" dirty="0"/>
              <a:t>with stage 2 about the </a:t>
            </a:r>
            <a:r>
              <a:rPr lang="en-GB" altLang="zh-CN" sz="1800" dirty="0" smtClean="0"/>
              <a:t>additional requirements </a:t>
            </a:r>
            <a:r>
              <a:rPr lang="en-GB" altLang="zh-CN" sz="1800" dirty="0"/>
              <a:t>and/or the way forward for CT3 before the start of the </a:t>
            </a:r>
            <a:r>
              <a:rPr lang="en-GB" altLang="zh-CN" sz="1800" dirty="0" smtClean="0"/>
              <a:t>meeting</a:t>
            </a:r>
          </a:p>
          <a:p>
            <a:pPr>
              <a:lnSpc>
                <a:spcPct val="80000"/>
              </a:lnSpc>
              <a:defRPr/>
            </a:pPr>
            <a:r>
              <a:rPr lang="en-US" altLang="zh-CN" sz="1800" dirty="0" smtClean="0"/>
              <a:t>E-meeting </a:t>
            </a:r>
            <a:r>
              <a:rPr lang="en-US" altLang="zh-CN" sz="1800" dirty="0"/>
              <a:t>experience improves in each meeting 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sz="1600" dirty="0"/>
              <a:t>Still the process is quite time consuming and reaching agreements is more difficult than in F2F meetings.</a:t>
            </a:r>
          </a:p>
          <a:p>
            <a:pPr lvl="1">
              <a:lnSpc>
                <a:spcPct val="80000"/>
              </a:lnSpc>
              <a:defRPr/>
            </a:pPr>
            <a:endParaRPr lang="en-US" altLang="zh-CN" sz="1500" kern="1000" dirty="0"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0" indent="0">
              <a:buNone/>
              <a:defRPr/>
            </a:pPr>
            <a:endParaRPr lang="en-GB" altLang="es-ES" sz="2000" dirty="0">
              <a:ea typeface="宋体" panose="02010600030101010101" pitchFamily="2" charset="-122"/>
            </a:endParaRPr>
          </a:p>
          <a:p>
            <a:pPr lvl="1">
              <a:buFont typeface="Wingdings" panose="05000000000000000000" pitchFamily="2" charset="2"/>
              <a:buChar char="q"/>
              <a:defRPr/>
            </a:pPr>
            <a:endParaRPr lang="en-GB" altLang="es-ES" sz="1600" dirty="0">
              <a:ea typeface="宋体" panose="02010600030101010101" pitchFamily="2" charset="-122"/>
            </a:endParaRPr>
          </a:p>
          <a:p>
            <a:pPr marL="0" indent="0">
              <a:lnSpc>
                <a:spcPct val="80000"/>
              </a:lnSpc>
              <a:buFontTx/>
              <a:buNone/>
              <a:defRPr/>
            </a:pPr>
            <a:endParaRPr lang="en-US" altLang="zh-CN" sz="1600" dirty="0"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097417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67710" y="500062"/>
            <a:ext cx="10515600" cy="1325563"/>
          </a:xfrm>
        </p:spPr>
        <p:txBody>
          <a:bodyPr/>
          <a:lstStyle/>
          <a:p>
            <a:r>
              <a:rPr lang="en-US" dirty="0"/>
              <a:t>For Action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 identified action</a:t>
            </a:r>
          </a:p>
        </p:txBody>
      </p:sp>
    </p:spTree>
    <p:extLst>
      <p:ext uri="{BB962C8B-B14F-4D97-AF65-F5344CB8AC3E}">
        <p14:creationId xmlns:p14="http://schemas.microsoft.com/office/powerpoint/2010/main" val="348408720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640492" y="500062"/>
            <a:ext cx="10515600" cy="1325563"/>
          </a:xfrm>
        </p:spPr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640492" y="1825625"/>
            <a:ext cx="10515600" cy="4351338"/>
          </a:xfrm>
        </p:spPr>
        <p:txBody>
          <a:bodyPr/>
          <a:lstStyle/>
          <a:p>
            <a:pPr>
              <a:defRPr/>
            </a:pPr>
            <a:r>
              <a:rPr lang="en-US" altLang="ja-JP" sz="2400" b="1" dirty="0">
                <a:ea typeface="MS PGothic" panose="020B0600070205080204" pitchFamily="34" charset="-128"/>
              </a:rPr>
              <a:t>The Chair wants to thank</a:t>
            </a:r>
            <a:endParaRPr lang="en-US" altLang="ja-JP" sz="2000" b="1" dirty="0">
              <a:ea typeface="MS PGothic" panose="020B0600070205080204" pitchFamily="34" charset="-128"/>
            </a:endParaRPr>
          </a:p>
          <a:p>
            <a:pPr lvl="1">
              <a:defRPr/>
            </a:pPr>
            <a:r>
              <a:rPr lang="nb-NO" altLang="zh-CN" sz="2000" dirty="0">
                <a:latin typeface="Arial" panose="020B0604020202020204" pitchFamily="34" charset="0"/>
              </a:rPr>
              <a:t>Vice Chairs, Naren and Susana for </a:t>
            </a:r>
            <a:r>
              <a:rPr lang="en-US" altLang="zh-CN" sz="2000" dirty="0">
                <a:latin typeface="Arial" panose="020B0604020202020204" pitchFamily="34" charset="0"/>
              </a:rPr>
              <a:t>their support </a:t>
            </a:r>
            <a:r>
              <a:rPr lang="nb-NO" altLang="zh-CN" sz="2000" dirty="0">
                <a:latin typeface="Arial" panose="020B0604020202020204" pitchFamily="34" charset="0"/>
              </a:rPr>
              <a:t>in the CT3 management.</a:t>
            </a:r>
          </a:p>
          <a:p>
            <a:pPr lvl="1">
              <a:defRPr/>
            </a:pPr>
            <a:r>
              <a:rPr lang="nb-NO" altLang="zh-CN" sz="2000" dirty="0">
                <a:latin typeface="Arial" panose="020B0604020202020204" pitchFamily="34" charset="0"/>
              </a:rPr>
              <a:t>MCC </a:t>
            </a:r>
            <a:r>
              <a:rPr lang="nb-NO" altLang="zh-CN" sz="2000" dirty="0" smtClean="0">
                <a:latin typeface="Arial" panose="020B0604020202020204" pitchFamily="34" charset="0"/>
              </a:rPr>
              <a:t>Dongwook </a:t>
            </a:r>
            <a:r>
              <a:rPr lang="nb-NO" altLang="zh-CN" sz="2000" dirty="0">
                <a:latin typeface="Arial" panose="020B0604020202020204" pitchFamily="34" charset="0"/>
              </a:rPr>
              <a:t>for </a:t>
            </a:r>
            <a:r>
              <a:rPr lang="en-US" altLang="zh-CN" sz="2000" dirty="0" smtClean="0">
                <a:latin typeface="Arial" panose="020B0604020202020204" pitchFamily="34" charset="0"/>
              </a:rPr>
              <a:t>his</a:t>
            </a:r>
            <a:r>
              <a:rPr lang="nb-NO" altLang="zh-CN" sz="2000" dirty="0" smtClean="0">
                <a:latin typeface="Arial" panose="020B0604020202020204" pitchFamily="34" charset="0"/>
              </a:rPr>
              <a:t> </a:t>
            </a:r>
            <a:r>
              <a:rPr lang="nb-NO" altLang="zh-CN" sz="2000" dirty="0">
                <a:latin typeface="Arial" panose="020B0604020202020204" pitchFamily="34" charset="0"/>
              </a:rPr>
              <a:t>big effort and good work to support CT3 before, during and after the meeting.</a:t>
            </a:r>
          </a:p>
          <a:p>
            <a:pPr lvl="1">
              <a:defRPr/>
            </a:pPr>
            <a:r>
              <a:rPr lang="en-US" altLang="zh-CN" sz="2000" dirty="0">
                <a:latin typeface="Arial" panose="020B0604020202020204" pitchFamily="34" charset="0"/>
              </a:rPr>
              <a:t>ETSI support for IT facilities.</a:t>
            </a:r>
            <a:endParaRPr lang="nb-NO" altLang="zh-CN" sz="2000" dirty="0">
              <a:latin typeface="Arial" panose="020B0604020202020204" pitchFamily="34" charset="0"/>
            </a:endParaRPr>
          </a:p>
          <a:p>
            <a:pPr lvl="1">
              <a:defRPr/>
            </a:pPr>
            <a:r>
              <a:rPr lang="en-US" altLang="ja-JP" sz="2000" dirty="0">
                <a:latin typeface="Arial" panose="020B0604020202020204" pitchFamily="34" charset="0"/>
                <a:ea typeface="MS PGothic" panose="020B0600070205080204" pitchFamily="34" charset="-128"/>
              </a:rPr>
              <a:t>All CT3 delegates, and specially TS rapporteurs, for their hard work, professionalism and commitment for the success of </a:t>
            </a:r>
            <a:r>
              <a:rPr lang="en-US" altLang="ja-JP" sz="2000" dirty="0" smtClean="0">
                <a:latin typeface="Arial" panose="020B0604020202020204" pitchFamily="34" charset="0"/>
                <a:ea typeface="MS PGothic" panose="020B0600070205080204" pitchFamily="34" charset="-128"/>
              </a:rPr>
              <a:t>the </a:t>
            </a:r>
            <a:r>
              <a:rPr lang="en-US" altLang="ja-JP" sz="2000" dirty="0">
                <a:latin typeface="Arial" panose="020B0604020202020204" pitchFamily="34" charset="0"/>
                <a:ea typeface="MS PGothic" panose="020B0600070205080204" pitchFamily="34" charset="-128"/>
              </a:rPr>
              <a:t>challenging meeting.</a:t>
            </a:r>
          </a:p>
          <a:p>
            <a:pPr lvl="1">
              <a:defRPr/>
            </a:pPr>
            <a:r>
              <a:rPr lang="en-US" altLang="ja-JP" sz="2000" dirty="0">
                <a:latin typeface="Arial" panose="020B0604020202020204" pitchFamily="34" charset="0"/>
                <a:ea typeface="MS PGothic" panose="020B0600070205080204" pitchFamily="34" charset="-128"/>
              </a:rPr>
              <a:t>CT WG Chairs, CT Chair and MCCs for helping with the good practices in the handling of e-meetings and coordination activities.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14845" y="1459053"/>
            <a:ext cx="10515600" cy="1288835"/>
          </a:xfrm>
        </p:spPr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178767412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1478533"/>
              </p:ext>
            </p:extLst>
          </p:nvPr>
        </p:nvGraphicFramePr>
        <p:xfrm>
          <a:off x="263611" y="1853514"/>
          <a:ext cx="11117898" cy="4249187"/>
        </p:xfrm>
        <a:graphic>
          <a:graphicData uri="http://schemas.openxmlformats.org/drawingml/2006/table">
            <a:tbl>
              <a:tblPr firstRow="1" firstCol="1" bandRow="1"/>
              <a:tblGrid>
                <a:gridCol w="112600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97501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1325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76683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223679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28463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90679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C3-224228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Removal of the mapping of GPSIs and Group Identifiers to a SUPI list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0666</a:t>
                      </a: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 3516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10643746"/>
                  </a:ext>
                </a:extLst>
              </a:tr>
              <a:tr h="47530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C3-224263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Mapping of GPSIs and Group Identifiers to a SUPI list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29.565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0025</a:t>
                      </a: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 3516</a:t>
                      </a: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810189087"/>
                  </a:ext>
                </a:extLst>
              </a:tr>
              <a:tr h="42836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C3-224723</a:t>
                      </a:r>
                      <a:endParaRPr lang="es-ES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Correction to UE-Slice-MBR handling for VPLMN S-NSSAI to HPLMN S-NSSAI mapping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29.507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0227</a:t>
                      </a: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 23.501 CR #3670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582054710"/>
                  </a:ext>
                </a:extLst>
              </a:tr>
              <a:tr h="42836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C3-224559</a:t>
                      </a:r>
                      <a:endParaRPr lang="es-ES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The events subscribed by the NEF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29.122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0595</a:t>
                      </a: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CR#0735</a:t>
                      </a:r>
                      <a:endParaRPr lang="en-GB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239141424"/>
                  </a:ext>
                </a:extLst>
              </a:tr>
              <a:tr h="42836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C3-224600</a:t>
                      </a:r>
                      <a:endParaRPr lang="es-ES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The events subscribed by the NEF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29.522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0683</a:t>
                      </a: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CR#0735</a:t>
                      </a:r>
                      <a:endParaRPr lang="en-GB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665415652"/>
                  </a:ext>
                </a:extLst>
              </a:tr>
              <a:tr h="42836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C3-224637</a:t>
                      </a:r>
                      <a:endParaRPr lang="es-ES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Define API resource clauses in </a:t>
                      </a:r>
                      <a:r>
                        <a:rPr lang="en-US" altLang="zh-CN" sz="12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Nnef_MBSUserDataIngestSession</a:t>
                      </a: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API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s-ES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29.522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0691</a:t>
                      </a: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26.502 CR#0007</a:t>
                      </a:r>
                      <a:endParaRPr lang="en-GB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836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C3-224638</a:t>
                      </a:r>
                      <a:endParaRPr lang="es-ES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Define API data model  in </a:t>
                      </a:r>
                      <a:r>
                        <a:rPr lang="en-US" altLang="zh-CN" sz="12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Nnef_MBSUserDataIngestSession</a:t>
                      </a: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API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29.522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0693</a:t>
                      </a: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26.502 CR#0007</a:t>
                      </a:r>
                      <a:endParaRPr lang="en-GB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836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C3-224639</a:t>
                      </a:r>
                      <a:endParaRPr lang="es-ES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Define Service and Service Operations in </a:t>
                      </a:r>
                      <a:r>
                        <a:rPr lang="en-US" altLang="zh-CN" sz="12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Nnef_MBSUserDataIngestSession</a:t>
                      </a: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API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29.522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0694</a:t>
                      </a: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26.502 CR#0007</a:t>
                      </a:r>
                      <a:endParaRPr lang="en-GB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836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C3-224640</a:t>
                      </a:r>
                      <a:endParaRPr lang="es-ES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Define </a:t>
                      </a:r>
                      <a:r>
                        <a:rPr lang="en-US" altLang="zh-CN" sz="12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OpenAPI</a:t>
                      </a: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file of </a:t>
                      </a:r>
                      <a:r>
                        <a:rPr lang="en-US" altLang="zh-CN" sz="12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Nnef_MBSUserDataIngestSession</a:t>
                      </a: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API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29.522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0695</a:t>
                      </a: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26.502 CR#0007</a:t>
                      </a:r>
                      <a:endParaRPr lang="en-GB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63611" y="445573"/>
            <a:ext cx="10515600" cy="1325563"/>
          </a:xfrm>
        </p:spPr>
        <p:txBody>
          <a:bodyPr/>
          <a:lstStyle/>
          <a:p>
            <a:r>
              <a:rPr lang="en-US" dirty="0"/>
              <a:t>CRs for conditional </a:t>
            </a:r>
            <a:r>
              <a:rPr lang="en-US" dirty="0" smtClean="0"/>
              <a:t>approval              (1/3)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433250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7686172"/>
              </p:ext>
            </p:extLst>
          </p:nvPr>
        </p:nvGraphicFramePr>
        <p:xfrm>
          <a:off x="263611" y="1853514"/>
          <a:ext cx="11117898" cy="4249187"/>
        </p:xfrm>
        <a:graphic>
          <a:graphicData uri="http://schemas.openxmlformats.org/drawingml/2006/table">
            <a:tbl>
              <a:tblPr firstRow="1" firstCol="1" bandRow="1"/>
              <a:tblGrid>
                <a:gridCol w="112600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97501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1325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76683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223679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28463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90679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C3-224704</a:t>
                      </a:r>
                      <a:endParaRPr lang="es-ES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Adding the support of MBS Service Requirements for the </a:t>
                      </a:r>
                      <a:r>
                        <a:rPr lang="en-US" altLang="zh-CN" sz="12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Nnef_MBSSession</a:t>
                      </a: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API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0699</a:t>
                      </a: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 29.571 CR#0366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10643746"/>
                  </a:ext>
                </a:extLst>
              </a:tr>
              <a:tr h="47530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C3-224657</a:t>
                      </a:r>
                      <a:endParaRPr lang="es-ES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Modification of data type for Network slice capability Enablement API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29.549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0094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 23.434 CR#0107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810189087"/>
                  </a:ext>
                </a:extLst>
              </a:tr>
              <a:tr h="42836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C3-224577</a:t>
                      </a:r>
                      <a:endParaRPr lang="es-ES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Updates to Media Streaming </a:t>
                      </a:r>
                      <a:r>
                        <a:rPr lang="en-US" altLang="zh-CN" sz="12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QoE</a:t>
                      </a: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metrics Event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29.517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0076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26.501 CR#0040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582054710"/>
                  </a:ext>
                </a:extLst>
              </a:tr>
              <a:tr h="42836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C3-224578</a:t>
                      </a:r>
                      <a:endParaRPr lang="es-ES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Updates to Media Streaming Consumption Event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29.517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0077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26.501 CR#0040</a:t>
                      </a:r>
                      <a:endParaRPr lang="zh-CN" altLang="en-US" sz="12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239141424"/>
                  </a:ext>
                </a:extLst>
              </a:tr>
              <a:tr h="42836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C3-224579</a:t>
                      </a:r>
                      <a:endParaRPr lang="es-ES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Updates to Media Streaming Network Assistance Invocation Event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29.517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0078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26.501 CR#0040</a:t>
                      </a:r>
                      <a:endParaRPr lang="zh-CN" altLang="en-US" sz="12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665415652"/>
                  </a:ext>
                </a:extLst>
              </a:tr>
              <a:tr h="42836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C3-224580</a:t>
                      </a:r>
                      <a:endParaRPr lang="es-ES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Updates to Media Streaming Dynamic Policy Invocation Event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29.517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0079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26.501 CR#0040</a:t>
                      </a:r>
                      <a:endParaRPr lang="zh-CN" altLang="en-US" sz="12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836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C3-224581</a:t>
                      </a:r>
                      <a:endParaRPr lang="es-ES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Updates to Media Streaming Access Event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29.517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0080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26.501 CR#0040</a:t>
                      </a:r>
                      <a:endParaRPr lang="zh-CN" altLang="en-US" sz="12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836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C3-224582</a:t>
                      </a:r>
                      <a:endParaRPr lang="es-ES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Updates to Media Streaming </a:t>
                      </a:r>
                      <a:r>
                        <a:rPr lang="en-US" altLang="zh-CN" sz="12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QoE</a:t>
                      </a: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metrics Event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29.591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0089</a:t>
                      </a: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26.501 CR#0040</a:t>
                      </a:r>
                      <a:endParaRPr lang="zh-CN" altLang="en-US" sz="12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endParaRPr lang="en-GB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836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C3-224583</a:t>
                      </a:r>
                      <a:endParaRPr lang="es-ES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Updates to Media Streaming Consumption Event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29.591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0090</a:t>
                      </a: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26.501 CR#0040</a:t>
                      </a:r>
                      <a:endParaRPr lang="zh-CN" altLang="en-US" sz="12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63611" y="445573"/>
            <a:ext cx="10515600" cy="1325563"/>
          </a:xfrm>
        </p:spPr>
        <p:txBody>
          <a:bodyPr/>
          <a:lstStyle/>
          <a:p>
            <a:r>
              <a:rPr lang="en-US" altLang="zh-CN" dirty="0"/>
              <a:t>CRs for conditional approval       </a:t>
            </a:r>
            <a:r>
              <a:rPr lang="en-US" altLang="zh-CN" dirty="0" smtClean="0"/>
              <a:t>       (2/3)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682844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5853083"/>
              </p:ext>
            </p:extLst>
          </p:nvPr>
        </p:nvGraphicFramePr>
        <p:xfrm>
          <a:off x="263611" y="1853514"/>
          <a:ext cx="11117898" cy="2107352"/>
        </p:xfrm>
        <a:graphic>
          <a:graphicData uri="http://schemas.openxmlformats.org/drawingml/2006/table">
            <a:tbl>
              <a:tblPr firstRow="1" firstCol="1" bandRow="1"/>
              <a:tblGrid>
                <a:gridCol w="112600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97501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1325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76683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223679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28463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90679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C3-224584</a:t>
                      </a:r>
                      <a:endParaRPr lang="es-ES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Updates to Media Streaming Network Assistance Invocation Event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29.591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de-DE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0091</a:t>
                      </a: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26.501 CR#0040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10643746"/>
                  </a:ext>
                </a:extLst>
              </a:tr>
              <a:tr h="47530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C3-224585</a:t>
                      </a:r>
                      <a:endParaRPr lang="es-ES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Updates to Media Streaming Dynamic Policy Invocation Event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29.591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0092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26.501 CR#0040</a:t>
                      </a:r>
                      <a:endParaRPr lang="zh-CN" altLang="zh-CN" sz="12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810189087"/>
                  </a:ext>
                </a:extLst>
              </a:tr>
              <a:tr h="42836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C3-224586</a:t>
                      </a:r>
                      <a:endParaRPr lang="es-ES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Updates to Media Streaming Access Event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29.591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0093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26.501 CR#0040</a:t>
                      </a:r>
                      <a:endParaRPr lang="zh-CN" altLang="zh-CN" sz="12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582054710"/>
                  </a:ext>
                </a:extLst>
              </a:tr>
              <a:tr h="42836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C3-224690</a:t>
                      </a:r>
                      <a:endParaRPr lang="es-ES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of Reason header for handling of Identity header errors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29.165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1032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24.229 CR#6564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239141424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63611" y="445573"/>
            <a:ext cx="10515600" cy="1325563"/>
          </a:xfrm>
        </p:spPr>
        <p:txBody>
          <a:bodyPr/>
          <a:lstStyle/>
          <a:p>
            <a:r>
              <a:rPr lang="en-US" altLang="zh-CN" dirty="0"/>
              <a:t>CRs for conditional approval          </a:t>
            </a:r>
            <a:r>
              <a:rPr lang="en-US" altLang="zh-CN" dirty="0" smtClean="0"/>
              <a:t>    (3/3)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171060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388219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Yali Yan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CT WG3 Chair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yanyali@huawei.com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>
          <a:xfrm>
            <a:off x="485991" y="517015"/>
            <a:ext cx="10515600" cy="1325563"/>
          </a:xfrm>
        </p:spPr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503609" y="423556"/>
            <a:ext cx="10515600" cy="1325563"/>
          </a:xfrm>
        </p:spPr>
        <p:txBody>
          <a:bodyPr/>
          <a:lstStyle/>
          <a:p>
            <a:r>
              <a:rPr lang="en-US" altLang="fr-FR" dirty="0"/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404757" y="2073801"/>
            <a:ext cx="5460584" cy="1912245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>
              <a:buClrTx/>
            </a:pPr>
            <a:r>
              <a:rPr lang="en-US" altLang="fr-FR" dirty="0" smtClean="0"/>
              <a:t>CT3#123-e (18</a:t>
            </a:r>
            <a:r>
              <a:rPr lang="en-US" altLang="fr-FR" baseline="30000" dirty="0" smtClean="0"/>
              <a:t>th</a:t>
            </a:r>
            <a:r>
              <a:rPr lang="en-US" altLang="fr-FR" dirty="0" smtClean="0"/>
              <a:t>- 26</a:t>
            </a:r>
            <a:r>
              <a:rPr lang="en-US" altLang="fr-FR" baseline="30000" dirty="0" smtClean="0"/>
              <a:t>th</a:t>
            </a:r>
            <a:r>
              <a:rPr lang="en-US" altLang="fr-FR" dirty="0" smtClean="0"/>
              <a:t> August, </a:t>
            </a:r>
            <a:r>
              <a:rPr lang="en-US" altLang="fr-FR" dirty="0"/>
              <a:t>2022)</a:t>
            </a:r>
          </a:p>
          <a:p>
            <a:pPr marL="457200" lvl="1" indent="0">
              <a:buClrTx/>
              <a:buNone/>
            </a:pPr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049024" y="2073801"/>
            <a:ext cx="5120774" cy="1665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>
              <a:buClrTx/>
            </a:pPr>
            <a:r>
              <a:rPr lang="en-US" altLang="fr-FR" dirty="0" smtClean="0">
                <a:solidFill>
                  <a:schemeClr val="bg1">
                    <a:lumMod val="75000"/>
                  </a:schemeClr>
                </a:solidFill>
              </a:rPr>
              <a:t>CT3#124-e, CANCELLED</a:t>
            </a:r>
            <a:endParaRPr lang="en-US" altLang="fr-FR" dirty="0">
              <a:solidFill>
                <a:schemeClr val="bg1">
                  <a:lumMod val="75000"/>
                </a:schemeClr>
              </a:solidFill>
            </a:endParaRPr>
          </a:p>
          <a:p>
            <a:pPr lvl="1">
              <a:buClrTx/>
            </a:pPr>
            <a:r>
              <a:rPr lang="en-US" altLang="fr-FR" dirty="0" smtClean="0"/>
              <a:t>CT3#125, (14</a:t>
            </a:r>
            <a:r>
              <a:rPr lang="en-US" altLang="fr-FR" baseline="30000" dirty="0" smtClean="0"/>
              <a:t>th </a:t>
            </a:r>
            <a:r>
              <a:rPr lang="en-US" altLang="fr-FR" dirty="0" smtClean="0"/>
              <a:t>- 18</a:t>
            </a:r>
            <a:r>
              <a:rPr lang="en-US" altLang="fr-FR" baseline="30000" dirty="0" smtClean="0"/>
              <a:t>th</a:t>
            </a:r>
            <a:r>
              <a:rPr lang="en-US" altLang="fr-FR" dirty="0" smtClean="0"/>
              <a:t> November, 2022</a:t>
            </a:r>
            <a:r>
              <a:rPr lang="en-US" altLang="fr-FR" dirty="0" smtClean="0"/>
              <a:t>)</a:t>
            </a:r>
            <a:endParaRPr lang="en-US" altLang="fr-FR" dirty="0"/>
          </a:p>
          <a:p>
            <a:pPr marL="0" indent="0">
              <a:buNone/>
            </a:pPr>
            <a:endParaRPr lang="en-US" altLang="fr-FR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02265" y="407081"/>
            <a:ext cx="10515600" cy="1325563"/>
          </a:xfrm>
        </p:spPr>
        <p:txBody>
          <a:bodyPr/>
          <a:lstStyle/>
          <a:p>
            <a:r>
              <a:rPr lang="en-US" dirty="0"/>
              <a:t>TSG WG CT3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02265" y="1825625"/>
            <a:ext cx="9960935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CT3#123-e</a:t>
            </a:r>
            <a:r>
              <a:rPr lang="en-US" dirty="0"/>
              <a:t>:</a:t>
            </a:r>
          </a:p>
          <a:p>
            <a:r>
              <a:rPr lang="en-US" dirty="0"/>
              <a:t>Number of handled documents</a:t>
            </a:r>
          </a:p>
          <a:p>
            <a:pPr lvl="1"/>
            <a:r>
              <a:rPr lang="en-US" dirty="0" smtClean="0"/>
              <a:t>787 </a:t>
            </a:r>
            <a:r>
              <a:rPr lang="en-US" dirty="0"/>
              <a:t>documents allocated</a:t>
            </a:r>
          </a:p>
          <a:p>
            <a:r>
              <a:rPr lang="en-US" dirty="0"/>
              <a:t>Agreed CRs </a:t>
            </a:r>
          </a:p>
          <a:p>
            <a:pPr lvl="1"/>
            <a:r>
              <a:rPr lang="en-US" dirty="0"/>
              <a:t>Cat B/C/F : </a:t>
            </a:r>
            <a:r>
              <a:rPr lang="en-US" dirty="0" smtClean="0"/>
              <a:t>37/0/298</a:t>
            </a:r>
            <a:endParaRPr lang="en-US" dirty="0"/>
          </a:p>
          <a:p>
            <a:r>
              <a:rPr lang="en-US" dirty="0"/>
              <a:t>Agreed </a:t>
            </a:r>
            <a:r>
              <a:rPr lang="en-US" dirty="0" err="1"/>
              <a:t>pCRs</a:t>
            </a:r>
            <a:endParaRPr lang="en-US" dirty="0"/>
          </a:p>
          <a:p>
            <a:pPr lvl="1"/>
            <a:r>
              <a:rPr lang="en-US" dirty="0" smtClean="0"/>
              <a:t>15</a:t>
            </a:r>
            <a:endParaRPr lang="en-US" dirty="0"/>
          </a:p>
          <a:p>
            <a:r>
              <a:rPr lang="en-US" dirty="0"/>
              <a:t>Attendances</a:t>
            </a:r>
          </a:p>
          <a:p>
            <a:pPr lvl="1"/>
            <a:r>
              <a:rPr lang="en-US" altLang="fr-FR" dirty="0" smtClean="0"/>
              <a:t>169 </a:t>
            </a:r>
            <a:r>
              <a:rPr lang="en-US" altLang="fr-FR" dirty="0"/>
              <a:t>registered/ </a:t>
            </a:r>
            <a:r>
              <a:rPr lang="en-US" altLang="fr-FR" dirty="0" smtClean="0"/>
              <a:t>158 </a:t>
            </a:r>
            <a:r>
              <a:rPr lang="en-US" altLang="fr-FR" dirty="0"/>
              <a:t>attendants</a:t>
            </a:r>
          </a:p>
          <a:p>
            <a:pPr marL="914400" lvl="2" indent="0">
              <a:buNone/>
            </a:pPr>
            <a:endParaRPr lang="en-US" altLang="fr-FR" dirty="0"/>
          </a:p>
        </p:txBody>
      </p:sp>
    </p:spTree>
    <p:extLst>
      <p:ext uri="{BB962C8B-B14F-4D97-AF65-F5344CB8AC3E}">
        <p14:creationId xmlns:p14="http://schemas.microsoft.com/office/powerpoint/2010/main" val="157330795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205176" y="348650"/>
            <a:ext cx="10515600" cy="1325563"/>
          </a:xfrm>
        </p:spPr>
        <p:txBody>
          <a:bodyPr/>
          <a:lstStyle/>
          <a:p>
            <a:r>
              <a:rPr lang="en-US" altLang="fr-FR" sz="3600" dirty="0"/>
              <a:t>New/Revised agreed  Study/Work Items led by CT3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="" xmlns:a16="http://schemas.microsoft.com/office/drawing/2014/main" id="{89995A97-A301-4353-AC44-D056417F49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9123786"/>
              </p:ext>
            </p:extLst>
          </p:nvPr>
        </p:nvGraphicFramePr>
        <p:xfrm>
          <a:off x="328743" y="1789403"/>
          <a:ext cx="10976565" cy="2030545"/>
        </p:xfrm>
        <a:graphic>
          <a:graphicData uri="http://schemas.openxmlformats.org/drawingml/2006/table">
            <a:tbl>
              <a:tblPr firstRow="1" firstCol="1" bandRow="1"/>
              <a:tblGrid>
                <a:gridCol w="109365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0018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2843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463665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16000">
                  <a:extLst>
                    <a:ext uri="{9D8B030D-6E8A-4147-A177-3AD203B41FA5}">
                      <a16:colId xmlns="" xmlns:a16="http://schemas.microsoft.com/office/drawing/2014/main" val="2714402546"/>
                    </a:ext>
                  </a:extLst>
                </a:gridCol>
              </a:tblGrid>
              <a:tr h="2800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Release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5547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CP-222128</a:t>
                      </a:r>
                      <a:endParaRPr lang="fr-FR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1200"/>
                        </a:spcAft>
                      </a:pPr>
                      <a:r>
                        <a:rPr lang="en-US" altLang="zh-CN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Revised WID on CT aspects of 5GMS AF Event Exposure (EVEX)</a:t>
                      </a:r>
                      <a:endParaRPr lang="fr-FR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Qualcomm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/>
                      <a:r>
                        <a:rPr lang="en-GB" altLang="zh-CN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The objective of this work item is to implement stage-3 for the stage-2 impacts of EVEX work on NEF and AF APIs</a:t>
                      </a:r>
                      <a:r>
                        <a:rPr lang="en-GB" altLang="zh-CN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marL="0" algn="l" defTabSz="914400" rtl="0" eaLnBrk="1" latinLnBrk="0" hangingPunct="0"/>
                      <a:r>
                        <a:rPr lang="en-GB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Revised to update</a:t>
                      </a:r>
                      <a:r>
                        <a:rPr lang="en-GB" sz="1400" kern="1200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the target completion plenary as CT#97e</a:t>
                      </a:r>
                      <a:endParaRPr lang="es-E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Rel-17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662809107"/>
                  </a:ext>
                </a:extLst>
              </a:tr>
              <a:tr h="897026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altLang="zh-CN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CP-222131</a:t>
                      </a:r>
                      <a:endParaRPr lang="fr-FR" altLang="zh-CN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New WID on Rel-18 Enhancements of UE Policy </a:t>
                      </a:r>
                      <a:r>
                        <a:rPr lang="en-US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Control (</a:t>
                      </a:r>
                      <a:r>
                        <a:rPr lang="en-GB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UEP18</a:t>
                      </a:r>
                      <a:r>
                        <a:rPr lang="en-US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)</a:t>
                      </a: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Ericsson</a:t>
                      </a:r>
                      <a:endParaRPr lang="fr-FR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The objective is to </a:t>
                      </a:r>
                      <a:r>
                        <a:rPr lang="en-GB" altLang="zh-CN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specify the stage 3 procedures related to the technical improvements identified for </a:t>
                      </a:r>
                      <a:r>
                        <a:rPr lang="en-US" altLang="zh-CN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UE Policy Control </a:t>
                      </a:r>
                      <a:r>
                        <a:rPr lang="en-GB" altLang="zh-CN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APIs in release 18. </a:t>
                      </a:r>
                      <a:endParaRPr lang="en-GB" altLang="zh-CN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Rel-18</a:t>
                      </a:r>
                      <a:endParaRPr lang="en-U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368224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98119" y="465807"/>
            <a:ext cx="10515600" cy="1325563"/>
          </a:xfrm>
        </p:spPr>
        <p:txBody>
          <a:bodyPr/>
          <a:lstStyle/>
          <a:p>
            <a:r>
              <a:rPr lang="en-US" dirty="0"/>
              <a:t>Rel-17 Work Plan </a:t>
            </a:r>
            <a:r>
              <a:rPr lang="en-US" dirty="0" smtClean="0"/>
              <a:t>                               (</a:t>
            </a:r>
            <a:r>
              <a:rPr lang="en-US" dirty="0"/>
              <a:t>1/3) </a:t>
            </a:r>
          </a:p>
        </p:txBody>
      </p:sp>
      <p:graphicFrame>
        <p:nvGraphicFramePr>
          <p:cNvPr id="6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8536062"/>
              </p:ext>
            </p:extLst>
          </p:nvPr>
        </p:nvGraphicFramePr>
        <p:xfrm>
          <a:off x="361425" y="1791371"/>
          <a:ext cx="11064457" cy="3645600"/>
        </p:xfrm>
        <a:graphic>
          <a:graphicData uri="http://schemas.openxmlformats.org/drawingml/2006/table">
            <a:tbl>
              <a:tblPr firstRow="1" firstCol="1" bandRow="1"/>
              <a:tblGrid>
                <a:gridCol w="689750"/>
                <a:gridCol w="4315175"/>
                <a:gridCol w="1142402"/>
                <a:gridCol w="746576"/>
                <a:gridCol w="569746"/>
                <a:gridCol w="769253"/>
                <a:gridCol w="691224"/>
                <a:gridCol w="626444"/>
                <a:gridCol w="1513887"/>
              </a:tblGrid>
              <a:tr h="44311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UID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Name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1000" noProof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Group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End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Status </a:t>
                      </a:r>
                      <a:r>
                        <a:rPr lang="en-US" sz="1000" b="1" noProof="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old</a:t>
                      </a:r>
                      <a:endParaRPr lang="en-US" sz="1000" noProof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Status new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Notes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</a:tr>
              <a:tr h="22661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880058</a:t>
                      </a:r>
                      <a:endParaRPr lang="zh-CN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18415"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Stage 3 of Multimedia Priority Service (MPS) Phase 2</a:t>
                      </a:r>
                      <a:endParaRPr lang="zh-CN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18415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MPS2</a:t>
                      </a:r>
                      <a:endParaRPr lang="zh-CN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C3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03/21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CP-201207</a:t>
                      </a:r>
                    </a:p>
                  </a:txBody>
                  <a:tcPr marL="44447" marR="44447" marT="0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661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880032</a:t>
                      </a:r>
                      <a:endParaRPr lang="zh-CN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18415"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PFD Management Enhancement </a:t>
                      </a:r>
                      <a:endParaRPr lang="zh-CN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18415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pfdManEnh</a:t>
                      </a:r>
                      <a:endParaRPr lang="zh-CN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C3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12/20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CP-210183</a:t>
                      </a:r>
                    </a:p>
                  </a:txBody>
                  <a:tcPr marL="44447" marR="44447" marT="0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29773">
                <a:tc>
                  <a:txBody>
                    <a:bodyPr/>
                    <a:lstStyle/>
                    <a:p>
                      <a:pPr indent="18415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890032</a:t>
                      </a:r>
                      <a:endParaRPr lang="zh-CN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18415"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Authentication and key management for applications based on 3GPP credential in 5G</a:t>
                      </a:r>
                      <a:endParaRPr lang="zh-CN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18415"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AKMA-CT</a:t>
                      </a:r>
                      <a:endParaRPr lang="zh-CN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C3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06/21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CP-203107</a:t>
                      </a:r>
                    </a:p>
                  </a:txBody>
                  <a:tcPr marL="44447" marR="44447" marT="0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661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890072</a:t>
                      </a:r>
                      <a:endParaRPr lang="zh-CN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CT aspects on PAP/CHAP protocols usage in 5GS</a:t>
                      </a:r>
                      <a:endParaRPr lang="zh-CN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PAP_CHAP</a:t>
                      </a:r>
                      <a:endParaRPr lang="zh-CN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C3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03/21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CP-210251</a:t>
                      </a:r>
                    </a:p>
                  </a:txBody>
                  <a:tcPr marL="44447" marR="44447" marT="0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661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900035</a:t>
                      </a:r>
                      <a:endParaRPr lang="zh-CN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CT aspects for Enabling Edge Applications</a:t>
                      </a:r>
                      <a:endParaRPr lang="zh-CN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EDGEAPP</a:t>
                      </a:r>
                      <a:endParaRPr lang="zh-CN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C3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06/22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99%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en-US" sz="10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CP-221106</a:t>
                      </a:r>
                    </a:p>
                  </a:txBody>
                  <a:tcPr marL="44447" marR="44447" marT="0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661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910082</a:t>
                      </a:r>
                      <a:endParaRPr lang="zh-CN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CT aspects on Dynamically Changing AM Policies in the 5GC</a:t>
                      </a:r>
                      <a:endParaRPr lang="zh-CN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TEI17_DCAMP</a:t>
                      </a:r>
                      <a:endParaRPr lang="zh-CN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C3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en-US" altLang="zh-CN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en-US" altLang="zh-CN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CP-213205</a:t>
                      </a:r>
                    </a:p>
                  </a:txBody>
                  <a:tcPr marL="44447" marR="44447" marT="0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661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910011</a:t>
                      </a:r>
                      <a:endParaRPr lang="zh-CN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N7 Interfaces Enhancements to Support GERAN and UTRAN</a:t>
                      </a:r>
                      <a:endParaRPr lang="zh-CN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TEI17_NIESGU</a:t>
                      </a:r>
                      <a:endParaRPr lang="zh-CN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C3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09/21</a:t>
                      </a:r>
                      <a:endParaRPr lang="en-US" altLang="zh-CN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en-US" altLang="zh-CN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en-US" altLang="zh-CN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CP-211194</a:t>
                      </a:r>
                    </a:p>
                  </a:txBody>
                  <a:tcPr marL="44447" marR="44447" marT="0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021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910085</a:t>
                      </a:r>
                      <a:endParaRPr lang="zh-CN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CT aspects on Dynamic Management of Group-based Event Monitoring</a:t>
                      </a:r>
                      <a:endParaRPr lang="zh-CN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TEI17_GEM</a:t>
                      </a:r>
                      <a:endParaRPr lang="zh-CN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C3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  <a:endParaRPr lang="en-US" altLang="zh-CN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CP-220059</a:t>
                      </a:r>
                    </a:p>
                  </a:txBody>
                  <a:tcPr marL="44447" marR="44447" marT="0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661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910088</a:t>
                      </a:r>
                      <a:endParaRPr lang="zh-CN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Enablers for Network Automation for 5G - phase 2</a:t>
                      </a:r>
                      <a:endParaRPr lang="zh-CN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eNA_Ph2</a:t>
                      </a:r>
                      <a:endParaRPr lang="zh-CN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C3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CP-213261</a:t>
                      </a:r>
                    </a:p>
                  </a:txBody>
                  <a:tcPr marL="44447" marR="44447" marT="0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29773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920053</a:t>
                      </a:r>
                      <a:endParaRPr lang="zh-CN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Enhancements of 3GPP Northbound Interfaces and Application Layer APIs</a:t>
                      </a:r>
                      <a:endParaRPr lang="zh-CN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NBI17</a:t>
                      </a:r>
                      <a:endParaRPr lang="zh-CN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C3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CP-220058</a:t>
                      </a:r>
                    </a:p>
                  </a:txBody>
                  <a:tcPr marL="44447" marR="44447" marT="0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3209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920012</a:t>
                      </a:r>
                      <a:endParaRPr lang="zh-CN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Enhancement of 5G PCC related services in Rel-17</a:t>
                      </a:r>
                      <a:endParaRPr lang="zh-CN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en5GPccSer17</a:t>
                      </a:r>
                      <a:endParaRPr lang="zh-CN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C3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CP-220060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3209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960021</a:t>
                      </a:r>
                      <a:endParaRPr lang="zh-CN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CT aspects of 5GMS AF Event Exposure</a:t>
                      </a:r>
                      <a:endParaRPr lang="zh-CN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EVEX</a:t>
                      </a:r>
                      <a:endParaRPr lang="zh-CN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C3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06/22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95%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en-US" sz="10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CP-222218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Content Placeholder 2">
            <a:extLst>
              <a:ext uri="{FF2B5EF4-FFF2-40B4-BE49-F238E27FC236}">
                <a16:creationId xmlns:a16="http://schemas.microsoft.com/office/drawing/2014/main" xmlns="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288735" y="5540630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  <a:t>Legend</a:t>
            </a:r>
            <a:b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</a:br>
            <a:r>
              <a:rPr lang="fi-FI" altLang="de-DE" sz="1000" dirty="0">
                <a:solidFill>
                  <a:prstClr val="black"/>
                </a:solidFill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prstClr val="black"/>
                </a:solidFill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  <a:t>– </a:t>
            </a:r>
            <a:r>
              <a:rPr lang="fi-FI" altLang="de-DE" sz="1000" dirty="0" smtClean="0">
                <a:solidFill>
                  <a:prstClr val="black"/>
                </a:solidFill>
                <a:latin typeface="Arial" panose="020B0604020202020204" pitchFamily="34" charset="0"/>
              </a:rPr>
              <a:t>small outstanding issues</a:t>
            </a:r>
            <a: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  <a:t/>
            </a:r>
            <a:b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</a:br>
            <a:r>
              <a:rPr lang="fi-FI" altLang="de-DE" sz="1000" dirty="0">
                <a:solidFill>
                  <a:prstClr val="black"/>
                </a:solidFill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  <a:t>– </a:t>
            </a:r>
            <a:r>
              <a:rPr lang="fi-FI" altLang="de-DE" sz="1000" dirty="0" smtClean="0">
                <a:solidFill>
                  <a:prstClr val="black"/>
                </a:solidFill>
                <a:latin typeface="Arial" panose="020B0604020202020204" pitchFamily="34" charset="0"/>
              </a:rPr>
              <a:t>Exception sheet </a:t>
            </a:r>
            <a:endParaRPr lang="fi-FI" altLang="de-DE" sz="1000" dirty="0">
              <a:solidFill>
                <a:prstClr val="black"/>
              </a:solidFill>
              <a:latin typeface="Arial" panose="020B0604020202020204" pitchFamily="34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0070C0"/>
                </a:solidFill>
                <a:latin typeface="Arial" panose="020B0604020202020204" pitchFamily="34" charset="0"/>
              </a:rPr>
              <a:t>blue text </a:t>
            </a:r>
            <a: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  <a:t>    </a:t>
            </a:r>
            <a:r>
              <a:rPr lang="fi-FI" altLang="de-DE" sz="1000" dirty="0" smtClean="0">
                <a:solidFill>
                  <a:prstClr val="black"/>
                </a:solidFill>
                <a:latin typeface="Arial" panose="020B0604020202020204" pitchFamily="34" charset="0"/>
              </a:rPr>
              <a:t> -  </a:t>
            </a:r>
            <a: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  <a:t>Updated text since last plenary</a:t>
            </a:r>
          </a:p>
        </p:txBody>
      </p:sp>
    </p:spTree>
    <p:extLst>
      <p:ext uri="{BB962C8B-B14F-4D97-AF65-F5344CB8AC3E}">
        <p14:creationId xmlns:p14="http://schemas.microsoft.com/office/powerpoint/2010/main" val="62054180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98119" y="465807"/>
            <a:ext cx="10515600" cy="1325563"/>
          </a:xfrm>
        </p:spPr>
        <p:txBody>
          <a:bodyPr/>
          <a:lstStyle/>
          <a:p>
            <a:r>
              <a:rPr lang="en-US" dirty="0"/>
              <a:t>Rel-17 Work Plan </a:t>
            </a:r>
            <a:r>
              <a:rPr lang="en-US" dirty="0" smtClean="0"/>
              <a:t>                               (</a:t>
            </a:r>
            <a:r>
              <a:rPr lang="en-US" dirty="0"/>
              <a:t>2</a:t>
            </a:r>
            <a:r>
              <a:rPr lang="en-US" dirty="0" smtClean="0"/>
              <a:t>/3</a:t>
            </a:r>
            <a:r>
              <a:rPr lang="en-US" dirty="0"/>
              <a:t>) </a:t>
            </a:r>
          </a:p>
        </p:txBody>
      </p:sp>
      <p:graphicFrame>
        <p:nvGraphicFramePr>
          <p:cNvPr id="6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9991775"/>
              </p:ext>
            </p:extLst>
          </p:nvPr>
        </p:nvGraphicFramePr>
        <p:xfrm>
          <a:off x="361425" y="1791372"/>
          <a:ext cx="11064457" cy="3637366"/>
        </p:xfrm>
        <a:graphic>
          <a:graphicData uri="http://schemas.openxmlformats.org/drawingml/2006/table">
            <a:tbl>
              <a:tblPr firstRow="1" firstCol="1" bandRow="1"/>
              <a:tblGrid>
                <a:gridCol w="689750"/>
                <a:gridCol w="4315175"/>
                <a:gridCol w="1142402"/>
                <a:gridCol w="746576"/>
                <a:gridCol w="569746"/>
                <a:gridCol w="769253"/>
                <a:gridCol w="691224"/>
                <a:gridCol w="626444"/>
                <a:gridCol w="1513887"/>
              </a:tblGrid>
              <a:tr h="3996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UID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Name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1000" noProof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Group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End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Status </a:t>
                      </a:r>
                      <a:r>
                        <a:rPr lang="en-US" sz="1000" b="1" noProof="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old</a:t>
                      </a:r>
                      <a:endParaRPr lang="en-US" sz="1000" noProof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Status new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Notes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</a:tr>
              <a:tr h="204379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911036</a:t>
                      </a:r>
                      <a:endParaRPr lang="zh-CN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Study on enhanced IMS to 5GC Integration Phase 2</a:t>
                      </a:r>
                      <a:endParaRPr lang="zh-CN" sz="9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FS_eIMS5G2</a:t>
                      </a:r>
                      <a:endParaRPr lang="zh-CN" sz="9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C3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03/21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CP-201358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4379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911035</a:t>
                      </a:r>
                      <a:endParaRPr lang="zh-CN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IMS Stage-3 IETF Protocol Alignment</a:t>
                      </a:r>
                      <a:endParaRPr lang="zh-CN" sz="9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IMSProtoc17</a:t>
                      </a:r>
                      <a:endParaRPr lang="zh-CN" sz="9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C3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09/21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CP-201167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7602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880053</a:t>
                      </a:r>
                      <a:endParaRPr lang="zh-CN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Service Based Interface Protocol Enhancement Release 17</a:t>
                      </a:r>
                      <a:endParaRPr lang="zh-CN" sz="9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SBIProtoc17</a:t>
                      </a:r>
                      <a:endParaRPr lang="zh-CN" sz="9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C3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09/21</a:t>
                      </a:r>
                      <a:endParaRPr lang="en-US" altLang="zh-CN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CP-211088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4379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900005</a:t>
                      </a:r>
                      <a:endParaRPr lang="zh-CN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Reliable Data Service Serialization Indication</a:t>
                      </a:r>
                      <a:endParaRPr lang="zh-CN" sz="9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RDSSI</a:t>
                      </a:r>
                      <a:endParaRPr lang="zh-CN" sz="9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C3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09/21</a:t>
                      </a:r>
                      <a:endParaRPr lang="en-US" altLang="zh-CN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CP-203234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4379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900003</a:t>
                      </a:r>
                      <a:endParaRPr lang="zh-CN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CT aspects on Same PCF Selection For AMF and SMF</a:t>
                      </a:r>
                      <a:endParaRPr lang="zh-CN" sz="9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TEI17_SPSFAS</a:t>
                      </a:r>
                      <a:endParaRPr lang="zh-CN" sz="9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C3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09/21</a:t>
                      </a:r>
                      <a:endParaRPr lang="en-US" altLang="zh-CN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en-US" altLang="zh-CN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CP-211184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6487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910057</a:t>
                      </a:r>
                      <a:endParaRPr lang="zh-CN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CT aspects of Access Traffic Steering, Switch and Splitting support in the 5G system architecture; Phase 2</a:t>
                      </a:r>
                      <a:endParaRPr lang="zh-CN" sz="9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ATSSS_Ph2</a:t>
                      </a:r>
                      <a:endParaRPr lang="zh-CN" sz="9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C3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en-US" altLang="zh-CN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en-US" altLang="zh-CN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CP-210136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4379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910061</a:t>
                      </a:r>
                      <a:endParaRPr lang="zh-CN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CT aspects of support of enhanced Industrial IoT</a:t>
                      </a:r>
                      <a:endParaRPr lang="zh-CN" sz="9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IIoT</a:t>
                      </a:r>
                      <a:endParaRPr lang="zh-CN" sz="9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C3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  <a:endParaRPr lang="en-US" altLang="zh-CN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en-US" altLang="zh-CN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en-US" altLang="zh-CN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CP-212267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7621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910067</a:t>
                      </a:r>
                      <a:endParaRPr lang="zh-CN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CT aspects of Enhanced support of Non-Public Networks</a:t>
                      </a:r>
                      <a:endParaRPr lang="zh-CN" sz="9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eNPN</a:t>
                      </a:r>
                      <a:endParaRPr lang="zh-CN" sz="9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C3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  <a:endParaRPr lang="en-US" altLang="zh-CN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CP-220309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4379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910042</a:t>
                      </a:r>
                      <a:endParaRPr lang="zh-CN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Enhancement of Network Slicing Phase 2</a:t>
                      </a:r>
                      <a:endParaRPr lang="zh-CN" sz="9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eNS_Ph2</a:t>
                      </a:r>
                      <a:endParaRPr lang="zh-CN" sz="9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C3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CP-220096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87602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910070</a:t>
                      </a:r>
                      <a:endParaRPr lang="zh-CN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CT aspects for Support of </a:t>
                      </a:r>
                      <a:r>
                        <a:rPr lang="en-US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Uncrewed</a:t>
                      </a: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 Aerial Systems Connectivity, Identification, and Tracking</a:t>
                      </a:r>
                      <a:endParaRPr lang="zh-CN" sz="9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ID_UAS</a:t>
                      </a:r>
                      <a:endParaRPr lang="zh-CN" sz="9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C3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CP-211333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7382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910050</a:t>
                      </a:r>
                      <a:endParaRPr lang="zh-CN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CT Aspects of 5G </a:t>
                      </a:r>
                      <a:r>
                        <a:rPr lang="en-US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eEDGE</a:t>
                      </a:r>
                      <a:endParaRPr lang="zh-CN" sz="9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eEDGE_5GC</a:t>
                      </a:r>
                      <a:endParaRPr lang="zh-CN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C3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CP-212265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7382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910054</a:t>
                      </a:r>
                      <a:endParaRPr lang="zh-CN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Enhancement to the 5GC LoCation Services-Phase 2</a:t>
                      </a:r>
                      <a:endParaRPr lang="zh-CN" sz="9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5G_eLCS_ph2</a:t>
                      </a:r>
                      <a:endParaRPr lang="zh-CN" sz="9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C3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  <a:endParaRPr lang="en-US" altLang="zh-CN" sz="1000" dirty="0" smtClean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CP-211090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7382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910073</a:t>
                      </a:r>
                      <a:endParaRPr lang="zh-CN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CT aspects of proximity based services in 5GS</a:t>
                      </a:r>
                      <a:endParaRPr lang="zh-CN" sz="9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5G_ProSe</a:t>
                      </a:r>
                      <a:endParaRPr lang="zh-CN" sz="9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C3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1200"/>
                        </a:spcAft>
                      </a:pPr>
                      <a:r>
                        <a:rPr lang="fr-FR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CP-221267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Content Placeholder 2">
            <a:extLst>
              <a:ext uri="{FF2B5EF4-FFF2-40B4-BE49-F238E27FC236}">
                <a16:creationId xmlns:a16="http://schemas.microsoft.com/office/drawing/2014/main" xmlns="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280498" y="5499441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  <a:t>Legend</a:t>
            </a:r>
            <a:b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</a:br>
            <a:r>
              <a:rPr lang="fi-FI" altLang="de-DE" sz="1000" dirty="0">
                <a:solidFill>
                  <a:prstClr val="black"/>
                </a:solidFill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prstClr val="black"/>
                </a:solidFill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  <a:t>– </a:t>
            </a:r>
            <a:r>
              <a:rPr lang="fi-FI" altLang="de-DE" sz="1000" dirty="0" smtClean="0">
                <a:solidFill>
                  <a:prstClr val="black"/>
                </a:solidFill>
                <a:latin typeface="Arial" panose="020B0604020202020204" pitchFamily="34" charset="0"/>
              </a:rPr>
              <a:t>small outstanding issues</a:t>
            </a:r>
            <a: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  <a:t/>
            </a:r>
            <a:b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</a:br>
            <a:r>
              <a:rPr lang="fi-FI" altLang="de-DE" sz="1000" dirty="0">
                <a:solidFill>
                  <a:prstClr val="black"/>
                </a:solidFill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  <a:t>– </a:t>
            </a:r>
            <a:r>
              <a:rPr lang="fi-FI" altLang="de-DE" sz="1000" dirty="0" smtClean="0">
                <a:solidFill>
                  <a:prstClr val="black"/>
                </a:solidFill>
                <a:latin typeface="Arial" panose="020B0604020202020204" pitchFamily="34" charset="0"/>
              </a:rPr>
              <a:t>Exception sheet </a:t>
            </a:r>
            <a:endParaRPr lang="fi-FI" altLang="de-DE" sz="1000" dirty="0">
              <a:solidFill>
                <a:prstClr val="black"/>
              </a:solidFill>
              <a:latin typeface="Arial" panose="020B0604020202020204" pitchFamily="34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0070C0"/>
                </a:solidFill>
                <a:latin typeface="Arial" panose="020B0604020202020204" pitchFamily="34" charset="0"/>
              </a:rPr>
              <a:t>blue text </a:t>
            </a:r>
            <a: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  <a:t>    </a:t>
            </a:r>
            <a:r>
              <a:rPr lang="fi-FI" altLang="de-DE" sz="1000" dirty="0" smtClean="0">
                <a:solidFill>
                  <a:prstClr val="black"/>
                </a:solidFill>
                <a:latin typeface="Arial" panose="020B0604020202020204" pitchFamily="34" charset="0"/>
              </a:rPr>
              <a:t> -  </a:t>
            </a:r>
            <a: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  <a:t>Updated text since last plenary</a:t>
            </a:r>
          </a:p>
        </p:txBody>
      </p:sp>
    </p:spTree>
    <p:extLst>
      <p:ext uri="{BB962C8B-B14F-4D97-AF65-F5344CB8AC3E}">
        <p14:creationId xmlns:p14="http://schemas.microsoft.com/office/powerpoint/2010/main" val="24974485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98119" y="465807"/>
            <a:ext cx="10515600" cy="1325563"/>
          </a:xfrm>
        </p:spPr>
        <p:txBody>
          <a:bodyPr/>
          <a:lstStyle/>
          <a:p>
            <a:r>
              <a:rPr lang="en-US" dirty="0"/>
              <a:t>Rel-17 Work Plan </a:t>
            </a:r>
            <a:r>
              <a:rPr lang="en-US" dirty="0" smtClean="0"/>
              <a:t>                               (</a:t>
            </a:r>
            <a:r>
              <a:rPr lang="en-US" dirty="0"/>
              <a:t>3</a:t>
            </a:r>
            <a:r>
              <a:rPr lang="en-US" dirty="0" smtClean="0"/>
              <a:t>/3</a:t>
            </a:r>
            <a:r>
              <a:rPr lang="en-US" dirty="0"/>
              <a:t>) </a:t>
            </a:r>
          </a:p>
        </p:txBody>
      </p:sp>
      <p:graphicFrame>
        <p:nvGraphicFramePr>
          <p:cNvPr id="6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6088427"/>
              </p:ext>
            </p:extLst>
          </p:nvPr>
        </p:nvGraphicFramePr>
        <p:xfrm>
          <a:off x="361425" y="1791369"/>
          <a:ext cx="11064457" cy="3744959"/>
        </p:xfrm>
        <a:graphic>
          <a:graphicData uri="http://schemas.openxmlformats.org/drawingml/2006/table">
            <a:tbl>
              <a:tblPr firstRow="1" firstCol="1" bandRow="1"/>
              <a:tblGrid>
                <a:gridCol w="689750"/>
                <a:gridCol w="4315175"/>
                <a:gridCol w="1142402"/>
                <a:gridCol w="746576"/>
                <a:gridCol w="569746"/>
                <a:gridCol w="769253"/>
                <a:gridCol w="691224"/>
                <a:gridCol w="626444"/>
                <a:gridCol w="1513887"/>
              </a:tblGrid>
              <a:tr h="33329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UID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Name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1000" noProof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Group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End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Status </a:t>
                      </a:r>
                      <a:r>
                        <a:rPr lang="en-US" sz="1000" b="1" noProof="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old</a:t>
                      </a:r>
                      <a:endParaRPr lang="en-US" sz="1000" noProof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Status new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Notes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</a:tr>
              <a:tr h="171281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920056</a:t>
                      </a:r>
                      <a:endParaRPr lang="zh-CN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BEst</a:t>
                      </a: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 Practice of PFCP</a:t>
                      </a:r>
                      <a:endParaRPr lang="zh-CN" sz="9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BEPoP</a:t>
                      </a:r>
                      <a:endParaRPr lang="zh-CN" sz="9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C3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09/21</a:t>
                      </a:r>
                      <a:endParaRPr lang="en-US" altLang="zh-CN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CP-212024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2703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920057</a:t>
                      </a:r>
                      <a:endParaRPr lang="zh-CN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CT aspects of 5GC architecture for satellite networks</a:t>
                      </a:r>
                      <a:endParaRPr lang="zh-CN" sz="9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5GSAT_ARCH-CT</a:t>
                      </a:r>
                      <a:endParaRPr lang="zh-CN" sz="9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C3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09/21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CP-211164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23264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910057</a:t>
                      </a:r>
                      <a:endParaRPr lang="zh-CN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CT aspects of Enhanced application layer support for V2X services</a:t>
                      </a:r>
                      <a:endParaRPr lang="zh-CN" sz="9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eV2XAPP</a:t>
                      </a:r>
                      <a:endParaRPr lang="zh-CN" sz="9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C3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  <a:endParaRPr lang="en-US" altLang="zh-CN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CP-211109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2703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910080</a:t>
                      </a:r>
                      <a:endParaRPr lang="zh-CN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CT aspects on support for Signed Attestation for Priority and Emergency Sessions</a:t>
                      </a:r>
                      <a:endParaRPr lang="zh-CN" sz="9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TEI17_SAPES</a:t>
                      </a:r>
                      <a:endParaRPr lang="zh-CN" sz="9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C3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09/21</a:t>
                      </a:r>
                      <a:endParaRPr lang="en-US" altLang="zh-CN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CP-210272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2703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920046</a:t>
                      </a:r>
                      <a:endParaRPr lang="zh-CN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CT Aspects of Application Layer Support for </a:t>
                      </a:r>
                      <a:r>
                        <a:rPr lang="en-US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Uncrewed</a:t>
                      </a: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 Aerial Systems (UAS)</a:t>
                      </a:r>
                      <a:endParaRPr lang="zh-CN" sz="9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UASAPP</a:t>
                      </a:r>
                      <a:endParaRPr lang="zh-CN" sz="9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C3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  <a:endParaRPr lang="en-US" altLang="zh-CN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en-US" altLang="zh-CN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CP-220303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2703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920044</a:t>
                      </a:r>
                      <a:endParaRPr lang="zh-CN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CT aspects of the architectural enhancements for 5G multicast-broadcast services</a:t>
                      </a:r>
                      <a:endParaRPr lang="zh-CN" sz="9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5MBS</a:t>
                      </a:r>
                      <a:endParaRPr lang="zh-CN" sz="9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C3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06/22</a:t>
                      </a:r>
                      <a:endParaRPr lang="en-US" sz="10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85%</a:t>
                      </a:r>
                      <a:endParaRPr lang="en-US" altLang="zh-CN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en-US" altLang="zh-CN" sz="10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CP-222199</a:t>
                      </a:r>
                      <a:endParaRPr lang="fr-FR" sz="1000" kern="12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1281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920050</a:t>
                      </a:r>
                      <a:endParaRPr lang="zh-CN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Enhanced Service Enabler Architecture Layer for Verticals</a:t>
                      </a:r>
                      <a:endParaRPr lang="zh-CN" sz="9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eSEAL</a:t>
                      </a:r>
                      <a:endParaRPr lang="zh-CN" sz="9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C3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  <a:endParaRPr lang="en-US" altLang="zh-CN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en-US" altLang="zh-CN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en-US" altLang="zh-CN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CP-212098</a:t>
                      </a:r>
                    </a:p>
                  </a:txBody>
                  <a:tcPr marL="44447" marR="44447" marT="0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3159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930038</a:t>
                      </a:r>
                      <a:endParaRPr lang="zh-CN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System enhancement for redundant PDU session</a:t>
                      </a:r>
                      <a:endParaRPr lang="zh-CN" sz="9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TEI17_SE_RPS</a:t>
                      </a:r>
                      <a:endParaRPr lang="zh-CN" sz="9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C3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  <a:endParaRPr lang="en-US" altLang="zh-CN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CP-212099</a:t>
                      </a:r>
                    </a:p>
                  </a:txBody>
                  <a:tcPr marL="44447" marR="44447" marT="0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1281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930042</a:t>
                      </a:r>
                      <a:endParaRPr lang="zh-CN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CT aspects for enabling MSGin5G Service</a:t>
                      </a:r>
                      <a:endParaRPr lang="zh-CN" sz="9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5GMARCH</a:t>
                      </a:r>
                      <a:endParaRPr lang="zh-CN" sz="9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C3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CP-212268</a:t>
                      </a:r>
                    </a:p>
                  </a:txBody>
                  <a:tcPr marL="44447" marR="44447" marT="0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3264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940049</a:t>
                      </a:r>
                      <a:endParaRPr lang="zh-CN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Enhancements of 3GPP profiles for cryptographic algorithms and security protocols</a:t>
                      </a:r>
                      <a:endParaRPr lang="zh-CN" sz="9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eCryptPr</a:t>
                      </a:r>
                      <a:endParaRPr lang="zh-CN" sz="9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C3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CP-213083</a:t>
                      </a:r>
                    </a:p>
                  </a:txBody>
                  <a:tcPr marL="44447" marR="44447" marT="0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12703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930019</a:t>
                      </a:r>
                      <a:endParaRPr lang="zh-CN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CT aspects of NB-IoT/eMTC Non-Terrestrial Networks in EPS</a:t>
                      </a:r>
                      <a:endParaRPr lang="zh-CN" sz="9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IoT_SAT_ARCH_EPS</a:t>
                      </a:r>
                      <a:endParaRPr lang="zh-CN" sz="9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C3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CP-213273</a:t>
                      </a:r>
                    </a:p>
                  </a:txBody>
                  <a:tcPr marL="44447" marR="44447" marT="0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7977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940002</a:t>
                      </a:r>
                      <a:endParaRPr lang="zh-CN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Restoration of Profiles related to UDR</a:t>
                      </a:r>
                      <a:endParaRPr lang="zh-CN" sz="9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ReP_UDR</a:t>
                      </a:r>
                      <a:endParaRPr lang="zh-CN" sz="9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C3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CP-220100</a:t>
                      </a:r>
                    </a:p>
                  </a:txBody>
                  <a:tcPr marL="44447" marR="44447" marT="0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12703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950047</a:t>
                      </a:r>
                      <a:endParaRPr lang="zh-CN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CT aspects of Architecture Enhancement for NR Reduced Capability Devices</a:t>
                      </a:r>
                      <a:endParaRPr lang="zh-CN" sz="9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ARCH_NR_REDCAP</a:t>
                      </a:r>
                      <a:endParaRPr lang="zh-CN" sz="9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C3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CP-221</a:t>
                      </a: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265</a:t>
                      </a:r>
                      <a:endParaRPr lang="fr-FR" altLang="zh-CN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Content Placeholder 2">
            <a:extLst>
              <a:ext uri="{FF2B5EF4-FFF2-40B4-BE49-F238E27FC236}">
                <a16:creationId xmlns:a16="http://schemas.microsoft.com/office/drawing/2014/main" xmlns="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280498" y="5532393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  <a:t>Legend</a:t>
            </a:r>
            <a:b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</a:br>
            <a:r>
              <a:rPr lang="fi-FI" altLang="de-DE" sz="1000" dirty="0">
                <a:solidFill>
                  <a:prstClr val="black"/>
                </a:solidFill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prstClr val="black"/>
                </a:solidFill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  <a:t>– </a:t>
            </a:r>
            <a:r>
              <a:rPr lang="fi-FI" altLang="de-DE" sz="1000" dirty="0" smtClean="0">
                <a:solidFill>
                  <a:prstClr val="black"/>
                </a:solidFill>
                <a:latin typeface="Arial" panose="020B0604020202020204" pitchFamily="34" charset="0"/>
              </a:rPr>
              <a:t>small outstanding issues</a:t>
            </a:r>
            <a: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  <a:t/>
            </a:r>
            <a:b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</a:br>
            <a:r>
              <a:rPr lang="fi-FI" altLang="de-DE" sz="1000" dirty="0">
                <a:solidFill>
                  <a:prstClr val="black"/>
                </a:solidFill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  <a:t>– </a:t>
            </a:r>
            <a:r>
              <a:rPr lang="fi-FI" altLang="de-DE" sz="1000" dirty="0" smtClean="0">
                <a:solidFill>
                  <a:prstClr val="black"/>
                </a:solidFill>
                <a:latin typeface="Arial" panose="020B0604020202020204" pitchFamily="34" charset="0"/>
              </a:rPr>
              <a:t>Exception sheet </a:t>
            </a:r>
            <a:endParaRPr lang="fi-FI" altLang="de-DE" sz="1000" dirty="0">
              <a:solidFill>
                <a:prstClr val="black"/>
              </a:solidFill>
              <a:latin typeface="Arial" panose="020B0604020202020204" pitchFamily="34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0070C0"/>
                </a:solidFill>
                <a:latin typeface="Arial" panose="020B0604020202020204" pitchFamily="34" charset="0"/>
              </a:rPr>
              <a:t>blue text </a:t>
            </a:r>
            <a: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  <a:t>    </a:t>
            </a:r>
            <a:r>
              <a:rPr lang="fi-FI" altLang="de-DE" sz="1000" dirty="0" smtClean="0">
                <a:solidFill>
                  <a:prstClr val="black"/>
                </a:solidFill>
                <a:latin typeface="Arial" panose="020B0604020202020204" pitchFamily="34" charset="0"/>
              </a:rPr>
              <a:t> -  </a:t>
            </a:r>
            <a: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  <a:t>Updated text since last plenary</a:t>
            </a:r>
          </a:p>
        </p:txBody>
      </p:sp>
    </p:spTree>
    <p:extLst>
      <p:ext uri="{BB962C8B-B14F-4D97-AF65-F5344CB8AC3E}">
        <p14:creationId xmlns:p14="http://schemas.microsoft.com/office/powerpoint/2010/main" val="69717031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98119" y="465807"/>
            <a:ext cx="10515600" cy="1325563"/>
          </a:xfrm>
        </p:spPr>
        <p:txBody>
          <a:bodyPr/>
          <a:lstStyle/>
          <a:p>
            <a:r>
              <a:rPr lang="en-US" dirty="0" smtClean="0"/>
              <a:t>Rel-18 </a:t>
            </a:r>
            <a:r>
              <a:rPr lang="en-US" dirty="0"/>
              <a:t>Work Plan </a:t>
            </a:r>
            <a:r>
              <a:rPr lang="en-US" dirty="0" smtClean="0"/>
              <a:t>                               (1/1) </a:t>
            </a:r>
            <a:endParaRPr lang="en-US" dirty="0"/>
          </a:p>
        </p:txBody>
      </p:sp>
      <p:graphicFrame>
        <p:nvGraphicFramePr>
          <p:cNvPr id="6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5478262"/>
              </p:ext>
            </p:extLst>
          </p:nvPr>
        </p:nvGraphicFramePr>
        <p:xfrm>
          <a:off x="361425" y="1791372"/>
          <a:ext cx="11064457" cy="1926340"/>
        </p:xfrm>
        <a:graphic>
          <a:graphicData uri="http://schemas.openxmlformats.org/drawingml/2006/table">
            <a:tbl>
              <a:tblPr firstRow="1" firstCol="1" bandRow="1"/>
              <a:tblGrid>
                <a:gridCol w="689750"/>
                <a:gridCol w="4315175"/>
                <a:gridCol w="1142402"/>
                <a:gridCol w="746576"/>
                <a:gridCol w="569746"/>
                <a:gridCol w="769253"/>
                <a:gridCol w="691224"/>
                <a:gridCol w="626444"/>
                <a:gridCol w="1513887"/>
              </a:tblGrid>
              <a:tr h="50428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UID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Name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1000" noProof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Group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End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Status </a:t>
                      </a:r>
                      <a:r>
                        <a:rPr lang="en-US" sz="1000" b="1" noProof="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old</a:t>
                      </a:r>
                      <a:endParaRPr lang="en-US" sz="1000" noProof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Status new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Notes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</a:tr>
              <a:tr h="489101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960054</a:t>
                      </a:r>
                      <a:endParaRPr lang="zh-CN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18415"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Rel-18 Enhancements of 3GPP Northbound and Application Layer interfaces and APIs</a:t>
                      </a:r>
                      <a:endParaRPr lang="zh-CN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18415"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NBI18</a:t>
                      </a:r>
                      <a:endParaRPr lang="zh-CN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Rel-18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C3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12/23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altLang="zh-CN" sz="10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CP-221330</a:t>
                      </a:r>
                      <a:endParaRPr lang="fr-FR" altLang="zh-CN" sz="10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62097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960060</a:t>
                      </a:r>
                      <a:endParaRPr lang="zh-CN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18415" hangingPunct="0">
                        <a:spcAft>
                          <a:spcPts val="900"/>
                        </a:spcAft>
                      </a:pPr>
                      <a:r>
                        <a:rPr lang="en-GB" sz="10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Service Based Interface Protocol Improvements Release 18</a:t>
                      </a:r>
                      <a:endParaRPr lang="zh-CN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18415"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SBIProtoc18</a:t>
                      </a:r>
                      <a:endParaRPr lang="zh-CN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Rel-18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C3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12/23</a:t>
                      </a:r>
                      <a:endParaRPr lang="en-US" altLang="zh-CN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altLang="zh-CN" sz="10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CP-221083</a:t>
                      </a:r>
                      <a:endParaRPr lang="fr-FR" altLang="zh-CN" sz="10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5429">
                <a:tc>
                  <a:txBody>
                    <a:bodyPr/>
                    <a:lstStyle/>
                    <a:p>
                      <a:pPr indent="18415" hangingPunct="0">
                        <a:spcAft>
                          <a:spcPts val="900"/>
                        </a:spcAft>
                      </a:pPr>
                      <a:endParaRPr lang="zh-CN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18415" hangingPunct="0">
                        <a:spcAft>
                          <a:spcPts val="900"/>
                        </a:spcAft>
                      </a:pPr>
                      <a:r>
                        <a:rPr lang="en-US" altLang="zh-CN" sz="1000" kern="1200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Rel-18 Enhancements of UE Policy Control</a:t>
                      </a:r>
                      <a:endParaRPr lang="zh-CN" sz="1000" kern="12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18415" hangingPunct="0">
                        <a:spcAft>
                          <a:spcPts val="900"/>
                        </a:spcAft>
                      </a:pPr>
                      <a:r>
                        <a:rPr lang="en-GB" altLang="zh-CN" sz="1000" kern="1200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UEP18</a:t>
                      </a:r>
                      <a:endParaRPr lang="zh-CN" sz="1000" kern="12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Rel-18</a:t>
                      </a:r>
                      <a:endParaRPr lang="en-US" sz="1000" kern="12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C3</a:t>
                      </a:r>
                      <a:endParaRPr lang="en-US" sz="10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12/23</a:t>
                      </a:r>
                      <a:endParaRPr lang="en-US" altLang="zh-CN" sz="10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  <a:endParaRPr lang="en-US" sz="10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dirty="0" smtClean="0">
                          <a:solidFill>
                            <a:srgbClr val="2A6EA8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CP-222</a:t>
                      </a:r>
                      <a:r>
                        <a:rPr lang="en-US" altLang="zh-CN" sz="1000" kern="1200" dirty="0" smtClean="0">
                          <a:solidFill>
                            <a:srgbClr val="2A6EA8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131</a:t>
                      </a:r>
                      <a:endParaRPr lang="fr-FR" altLang="zh-CN" sz="1000" kern="1200" dirty="0" smtClean="0">
                        <a:solidFill>
                          <a:srgbClr val="2A6EA8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5429">
                <a:tc>
                  <a:txBody>
                    <a:bodyPr/>
                    <a:lstStyle/>
                    <a:p>
                      <a:pPr indent="18415" hangingPunct="0">
                        <a:spcAft>
                          <a:spcPts val="900"/>
                        </a:spcAft>
                      </a:pPr>
                      <a:endParaRPr lang="zh-CN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IMS Stage-3 IETF Protocol Alignment</a:t>
                      </a:r>
                      <a:endParaRPr lang="zh-CN" sz="1000" kern="12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IMSProtoc18</a:t>
                      </a:r>
                      <a:endParaRPr lang="zh-CN" sz="1000" kern="12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Rel-18</a:t>
                      </a:r>
                      <a:endParaRPr lang="en-US" sz="1000" kern="12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C3</a:t>
                      </a:r>
                      <a:endParaRPr lang="en-US" sz="10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12/23</a:t>
                      </a:r>
                      <a:endParaRPr lang="en-US" altLang="zh-CN" sz="10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  <a:endParaRPr lang="en-US" sz="10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dirty="0" smtClean="0">
                          <a:solidFill>
                            <a:srgbClr val="2A6EA8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CP-222</a:t>
                      </a:r>
                      <a:r>
                        <a:rPr lang="en-US" altLang="zh-CN" sz="1000" kern="1200" dirty="0" smtClean="0">
                          <a:solidFill>
                            <a:srgbClr val="2A6EA8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177</a:t>
                      </a:r>
                      <a:endParaRPr lang="fr-FR" altLang="zh-CN" sz="1000" kern="1200" dirty="0" smtClean="0">
                        <a:solidFill>
                          <a:srgbClr val="2A6EA8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7" name="Content Placeholder 2">
            <a:extLst>
              <a:ext uri="{FF2B5EF4-FFF2-40B4-BE49-F238E27FC236}">
                <a16:creationId xmlns:a16="http://schemas.microsoft.com/office/drawing/2014/main" xmlns="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98119" y="5540630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  <a:t>Legend</a:t>
            </a:r>
            <a:b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</a:br>
            <a:r>
              <a:rPr lang="fi-FI" altLang="de-DE" sz="1000" dirty="0">
                <a:solidFill>
                  <a:prstClr val="black"/>
                </a:solidFill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prstClr val="black"/>
                </a:solidFill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  <a:t>– </a:t>
            </a:r>
            <a:r>
              <a:rPr lang="fi-FI" altLang="de-DE" sz="1000" dirty="0" smtClean="0">
                <a:solidFill>
                  <a:prstClr val="black"/>
                </a:solidFill>
                <a:latin typeface="Arial" panose="020B0604020202020204" pitchFamily="34" charset="0"/>
              </a:rPr>
              <a:t>small outstanding issues</a:t>
            </a:r>
            <a: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  <a:t/>
            </a:r>
            <a:b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</a:br>
            <a:r>
              <a:rPr lang="fi-FI" altLang="de-DE" sz="1000" dirty="0">
                <a:solidFill>
                  <a:prstClr val="black"/>
                </a:solidFill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  <a:t>– </a:t>
            </a:r>
            <a:r>
              <a:rPr lang="fi-FI" altLang="de-DE" sz="1000" dirty="0" smtClean="0">
                <a:solidFill>
                  <a:prstClr val="black"/>
                </a:solidFill>
                <a:latin typeface="Arial" panose="020B0604020202020204" pitchFamily="34" charset="0"/>
              </a:rPr>
              <a:t>Exception sheet </a:t>
            </a:r>
            <a:endParaRPr lang="fi-FI" altLang="de-DE" sz="1000" dirty="0">
              <a:solidFill>
                <a:prstClr val="black"/>
              </a:solidFill>
              <a:latin typeface="Arial" panose="020B0604020202020204" pitchFamily="34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0070C0"/>
                </a:solidFill>
                <a:latin typeface="Arial" panose="020B0604020202020204" pitchFamily="34" charset="0"/>
              </a:rPr>
              <a:t>blue text </a:t>
            </a:r>
            <a: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  <a:t>    </a:t>
            </a:r>
            <a:r>
              <a:rPr lang="fi-FI" altLang="de-DE" sz="1000" dirty="0" smtClean="0">
                <a:solidFill>
                  <a:prstClr val="black"/>
                </a:solidFill>
                <a:latin typeface="Arial" panose="020B0604020202020204" pitchFamily="34" charset="0"/>
              </a:rPr>
              <a:t> -  </a:t>
            </a:r>
            <a: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  <a:t>Updated text since last plenary</a:t>
            </a:r>
          </a:p>
        </p:txBody>
      </p:sp>
    </p:spTree>
    <p:extLst>
      <p:ext uri="{BB962C8B-B14F-4D97-AF65-F5344CB8AC3E}">
        <p14:creationId xmlns:p14="http://schemas.microsoft.com/office/powerpoint/2010/main" val="355372292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 Them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64090</TotalTime>
  <Words>2730</Words>
  <Application>Microsoft Office PowerPoint</Application>
  <PresentationFormat>宽屏</PresentationFormat>
  <Paragraphs>749</Paragraphs>
  <Slides>29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0" baseType="lpstr">
      <vt:lpstr>Arial </vt:lpstr>
      <vt:lpstr>MS Mincho</vt:lpstr>
      <vt:lpstr>MS PGothic</vt:lpstr>
      <vt:lpstr>MS PGothic</vt:lpstr>
      <vt:lpstr>宋体</vt:lpstr>
      <vt:lpstr>Arial</vt:lpstr>
      <vt:lpstr>Calibri</vt:lpstr>
      <vt:lpstr>Calibri Light</vt:lpstr>
      <vt:lpstr>Times New Roman</vt:lpstr>
      <vt:lpstr>Wingdings</vt:lpstr>
      <vt:lpstr>Office Theme</vt:lpstr>
      <vt:lpstr>CT WG3 Status Report  to TSG CT#97e</vt:lpstr>
      <vt:lpstr>TSG CT WG3 Officials</vt:lpstr>
      <vt:lpstr>Meeting Calendar</vt:lpstr>
      <vt:lpstr>TSG WG CT3 Statistics</vt:lpstr>
      <vt:lpstr>New/Revised agreed  Study/Work Items led by CT3</vt:lpstr>
      <vt:lpstr>Rel-17 Work Plan                                (1/3) </vt:lpstr>
      <vt:lpstr>Rel-17 Work Plan                                (2/3) </vt:lpstr>
      <vt:lpstr>Rel-17 Work Plan                                (3/3) </vt:lpstr>
      <vt:lpstr>Rel-18 Work Plan                                (1/1) </vt:lpstr>
      <vt:lpstr>TS/TR sent to CT Plenary</vt:lpstr>
      <vt:lpstr>Exception sheet for work item</vt:lpstr>
      <vt:lpstr>Pre-Release 17 Status</vt:lpstr>
      <vt:lpstr>Release 17 Status          -   General</vt:lpstr>
      <vt:lpstr>Release 17 Status                              (1/6)</vt:lpstr>
      <vt:lpstr>Release 17 Status                              (2/6)</vt:lpstr>
      <vt:lpstr>Release 17 Status                              (3/6)</vt:lpstr>
      <vt:lpstr>Release 17 Status                              (4/6)</vt:lpstr>
      <vt:lpstr>Release 17 Status                              (5/6)</vt:lpstr>
      <vt:lpstr>Release 17 Status                              (6/6)</vt:lpstr>
      <vt:lpstr>Release 18 Status</vt:lpstr>
      <vt:lpstr>Backward Incompatible Changes</vt:lpstr>
      <vt:lpstr>For Information to CT </vt:lpstr>
      <vt:lpstr>For Action to CT</vt:lpstr>
      <vt:lpstr>Acknowledgement</vt:lpstr>
      <vt:lpstr>Annex</vt:lpstr>
      <vt:lpstr>CRs for conditional approval              (1/3) </vt:lpstr>
      <vt:lpstr>CRs for conditional approval              (2/3) </vt:lpstr>
      <vt:lpstr>CRs for conditional approval              (3/3) </vt:lpstr>
      <vt:lpstr>Thank You!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Rapporteur</cp:lastModifiedBy>
  <cp:revision>3732</cp:revision>
  <dcterms:created xsi:type="dcterms:W3CDTF">2010-02-05T13:52:04Z</dcterms:created>
  <dcterms:modified xsi:type="dcterms:W3CDTF">2022-09-05T07:35:18Z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UpdateProcess">
    <vt:lpwstr>End</vt:lpwstr>
  </property>
  <property fmtid="{D5CDD505-2E9C-101B-9397-08002B2CF9AE}" pid="3" name="_2015_ms_pID_725343">
    <vt:lpwstr>(3)kMVcEnfzOiolpvobiKxaHfnhKjOdkBQTF8EE6BHZTShLd7f7HHXVdLu5Xv/rtLL5OaD009z0
OrkDhHQNWUnRznmURwpFp7qGjT32604CTibOtNgU1bd0fBdvu1l8TarIDPaxJyuU0HESvG36
fGpGCageeCgrmC2YqCvKtTDfmBjnIXXdECBoxYxmu/PNkcUxW+vIHQvfSQPzoeKyc5bZFjbR
eSzbnXrEkw4YwA3r62</vt:lpwstr>
  </property>
  <property fmtid="{D5CDD505-2E9C-101B-9397-08002B2CF9AE}" pid="4" name="_2015_ms_pID_7253431">
    <vt:lpwstr>0tM5SiKnf1wckiFm9ITf336xXuIYwZ7Fq6pjrMVjLcjRkY0mpywtbb
6T6ip2VhulZcR0i7eBJKCPiF3oiBQCCfZVWRzx1oMUpEUDBWfo5yiT6goB2CWoiBd/YfLtDl
cDbXcGnvGX8qTp2+UcVLXJv27AsSbvwAyXl89kj92o6Lvy3/MheyY3H31aax17QYjQzggsAR
AEImSKb4b/HMF6A5R/8oGOALI8B/CFgNT29r</vt:lpwstr>
  </property>
  <property fmtid="{D5CDD505-2E9C-101B-9397-08002B2CF9AE}" pid="5" name="_2015_ms_pID_7253432">
    <vt:lpwstr>vg==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1662081179</vt:lpwstr>
  </property>
</Properties>
</file>