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30"/>
  </p:notesMasterIdLst>
  <p:handoutMasterIdLst>
    <p:handoutMasterId r:id="rId31"/>
  </p:handoutMasterIdLst>
  <p:sldIdLst>
    <p:sldId id="341" r:id="rId3"/>
    <p:sldId id="363" r:id="rId4"/>
    <p:sldId id="366" r:id="rId5"/>
    <p:sldId id="377" r:id="rId6"/>
    <p:sldId id="368" r:id="rId7"/>
    <p:sldId id="390" r:id="rId8"/>
    <p:sldId id="391" r:id="rId9"/>
    <p:sldId id="392" r:id="rId10"/>
    <p:sldId id="393" r:id="rId11"/>
    <p:sldId id="402" r:id="rId12"/>
    <p:sldId id="370" r:id="rId13"/>
    <p:sldId id="407" r:id="rId14"/>
    <p:sldId id="372" r:id="rId15"/>
    <p:sldId id="383" r:id="rId16"/>
    <p:sldId id="371" r:id="rId17"/>
    <p:sldId id="404" r:id="rId18"/>
    <p:sldId id="399" r:id="rId19"/>
    <p:sldId id="375" r:id="rId20"/>
    <p:sldId id="400" r:id="rId21"/>
    <p:sldId id="403" r:id="rId22"/>
    <p:sldId id="405" r:id="rId23"/>
    <p:sldId id="365" r:id="rId24"/>
    <p:sldId id="376" r:id="rId25"/>
    <p:sldId id="385" r:id="rId26"/>
    <p:sldId id="395" r:id="rId27"/>
    <p:sldId id="406" r:id="rId28"/>
    <p:sldId id="398" r:id="rId2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9112" autoAdjust="0"/>
  </p:normalViewPr>
  <p:slideViewPr>
    <p:cSldViewPr snapToGrid="0">
      <p:cViewPr varScale="1">
        <p:scale>
          <a:sx n="67" d="100"/>
          <a:sy n="67" d="100"/>
        </p:scale>
        <p:origin x="54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ms1ce9\Desktop\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ems1ce9\Desktop\stat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Number of tdocs in CT1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noTDOC!$C$3</c:f>
              <c:strCache>
                <c:ptCount val="1"/>
                <c:pt idx="0">
                  <c:v>begin of meeting</c:v>
                </c:pt>
              </c:strCache>
            </c:strRef>
          </c:tx>
          <c:spPr>
            <a:ln w="19050" cap="rnd">
              <a:solidFill>
                <a:schemeClr val="accent1"/>
              </a:solidFill>
              <a:round/>
            </a:ln>
            <a:effectLst/>
          </c:spPr>
          <c:marker>
            <c:symbol val="none"/>
          </c:marker>
          <c:cat>
            <c:strRef>
              <c:f>noTDOC!$B$4:$B$22</c:f>
              <c:strCache>
                <c:ptCount val="18"/>
                <c:pt idx="0">
                  <c:v>Jan 2018</c:v>
                </c:pt>
                <c:pt idx="1">
                  <c:v>Feb 2018</c:v>
                </c:pt>
                <c:pt idx="2">
                  <c:v>Apr 2018</c:v>
                </c:pt>
                <c:pt idx="3">
                  <c:v>May 2018</c:v>
                </c:pt>
                <c:pt idx="4">
                  <c:v>Jul 2018</c:v>
                </c:pt>
                <c:pt idx="5">
                  <c:v>Aug 2018</c:v>
                </c:pt>
                <c:pt idx="6">
                  <c:v>Oct 2018</c:v>
                </c:pt>
                <c:pt idx="7">
                  <c:v>Nov 2018</c:v>
                </c:pt>
                <c:pt idx="8">
                  <c:v>Jan 2019</c:v>
                </c:pt>
                <c:pt idx="9">
                  <c:v>Feb 2019</c:v>
                </c:pt>
                <c:pt idx="10">
                  <c:v>Apr 2019</c:v>
                </c:pt>
                <c:pt idx="11">
                  <c:v>May 2019</c:v>
                </c:pt>
                <c:pt idx="12">
                  <c:v>Aug 2019</c:v>
                </c:pt>
                <c:pt idx="13">
                  <c:v>Oct 2019</c:v>
                </c:pt>
                <c:pt idx="14">
                  <c:v>Nov 2019</c:v>
                </c:pt>
                <c:pt idx="15">
                  <c:v>Feb electronic</c:v>
                </c:pt>
                <c:pt idx="16">
                  <c:v>April electronic</c:v>
                </c:pt>
                <c:pt idx="17">
                  <c:v>June-electronic</c:v>
                </c:pt>
              </c:strCache>
            </c:strRef>
          </c:cat>
          <c:val>
            <c:numRef>
              <c:f>noTDOC!$C$4:$C$22</c:f>
              <c:numCache>
                <c:formatCode>General</c:formatCode>
                <c:ptCount val="18"/>
                <c:pt idx="0">
                  <c:v>377</c:v>
                </c:pt>
                <c:pt idx="1">
                  <c:v>400</c:v>
                </c:pt>
                <c:pt idx="2">
                  <c:v>422</c:v>
                </c:pt>
                <c:pt idx="3">
                  <c:v>472</c:v>
                </c:pt>
                <c:pt idx="4">
                  <c:v>531</c:v>
                </c:pt>
                <c:pt idx="5">
                  <c:v>404</c:v>
                </c:pt>
                <c:pt idx="6">
                  <c:v>548</c:v>
                </c:pt>
                <c:pt idx="7">
                  <c:v>479</c:v>
                </c:pt>
                <c:pt idx="8">
                  <c:v>350</c:v>
                </c:pt>
                <c:pt idx="9">
                  <c:v>376</c:v>
                </c:pt>
                <c:pt idx="10">
                  <c:v>438</c:v>
                </c:pt>
                <c:pt idx="11">
                  <c:v>450</c:v>
                </c:pt>
                <c:pt idx="12">
                  <c:v>720</c:v>
                </c:pt>
                <c:pt idx="13">
                  <c:v>535</c:v>
                </c:pt>
                <c:pt idx="14">
                  <c:v>525</c:v>
                </c:pt>
                <c:pt idx="15">
                  <c:v>571</c:v>
                </c:pt>
                <c:pt idx="16">
                  <c:v>562</c:v>
                </c:pt>
                <c:pt idx="17">
                  <c:v>765</c:v>
                </c:pt>
              </c:numCache>
            </c:numRef>
          </c:val>
          <c:smooth val="0"/>
          <c:extLst>
            <c:ext xmlns:c16="http://schemas.microsoft.com/office/drawing/2014/chart" uri="{C3380CC4-5D6E-409C-BE32-E72D297353CC}">
              <c16:uniqueId val="{00000000-2DA2-49F7-ADAF-786E0E82DA70}"/>
            </c:ext>
          </c:extLst>
        </c:ser>
        <c:ser>
          <c:idx val="1"/>
          <c:order val="1"/>
          <c:tx>
            <c:strRef>
              <c:f>noTDOC!$D$3</c:f>
              <c:strCache>
                <c:ptCount val="1"/>
                <c:pt idx="0">
                  <c:v>end of meeting</c:v>
                </c:pt>
              </c:strCache>
            </c:strRef>
          </c:tx>
          <c:spPr>
            <a:ln w="19050" cap="rnd">
              <a:solidFill>
                <a:schemeClr val="accent2"/>
              </a:solidFill>
              <a:round/>
            </a:ln>
            <a:effectLst/>
          </c:spPr>
          <c:marker>
            <c:symbol val="none"/>
          </c:marker>
          <c:cat>
            <c:strRef>
              <c:f>noTDOC!$B$4:$B$22</c:f>
              <c:strCache>
                <c:ptCount val="18"/>
                <c:pt idx="0">
                  <c:v>Jan 2018</c:v>
                </c:pt>
                <c:pt idx="1">
                  <c:v>Feb 2018</c:v>
                </c:pt>
                <c:pt idx="2">
                  <c:v>Apr 2018</c:v>
                </c:pt>
                <c:pt idx="3">
                  <c:v>May 2018</c:v>
                </c:pt>
                <c:pt idx="4">
                  <c:v>Jul 2018</c:v>
                </c:pt>
                <c:pt idx="5">
                  <c:v>Aug 2018</c:v>
                </c:pt>
                <c:pt idx="6">
                  <c:v>Oct 2018</c:v>
                </c:pt>
                <c:pt idx="7">
                  <c:v>Nov 2018</c:v>
                </c:pt>
                <c:pt idx="8">
                  <c:v>Jan 2019</c:v>
                </c:pt>
                <c:pt idx="9">
                  <c:v>Feb 2019</c:v>
                </c:pt>
                <c:pt idx="10">
                  <c:v>Apr 2019</c:v>
                </c:pt>
                <c:pt idx="11">
                  <c:v>May 2019</c:v>
                </c:pt>
                <c:pt idx="12">
                  <c:v>Aug 2019</c:v>
                </c:pt>
                <c:pt idx="13">
                  <c:v>Oct 2019</c:v>
                </c:pt>
                <c:pt idx="14">
                  <c:v>Nov 2019</c:v>
                </c:pt>
                <c:pt idx="15">
                  <c:v>Feb electronic</c:v>
                </c:pt>
                <c:pt idx="16">
                  <c:v>April electronic</c:v>
                </c:pt>
                <c:pt idx="17">
                  <c:v>June-electronic</c:v>
                </c:pt>
              </c:strCache>
            </c:strRef>
          </c:cat>
          <c:val>
            <c:numRef>
              <c:f>noTDOC!$D$4:$D$22</c:f>
              <c:numCache>
                <c:formatCode>General</c:formatCode>
                <c:ptCount val="18"/>
                <c:pt idx="0">
                  <c:v>710</c:v>
                </c:pt>
                <c:pt idx="1">
                  <c:v>725</c:v>
                </c:pt>
                <c:pt idx="2">
                  <c:v>801</c:v>
                </c:pt>
                <c:pt idx="3">
                  <c:v>812</c:v>
                </c:pt>
                <c:pt idx="4">
                  <c:v>884</c:v>
                </c:pt>
                <c:pt idx="5">
                  <c:v>771</c:v>
                </c:pt>
                <c:pt idx="6">
                  <c:v>969</c:v>
                </c:pt>
                <c:pt idx="7">
                  <c:v>895</c:v>
                </c:pt>
                <c:pt idx="8">
                  <c:v>643</c:v>
                </c:pt>
                <c:pt idx="9">
                  <c:v>703</c:v>
                </c:pt>
                <c:pt idx="10">
                  <c:v>750</c:v>
                </c:pt>
                <c:pt idx="11">
                  <c:v>839</c:v>
                </c:pt>
                <c:pt idx="12">
                  <c:v>1135</c:v>
                </c:pt>
                <c:pt idx="13">
                  <c:v>920</c:v>
                </c:pt>
                <c:pt idx="14">
                  <c:v>940</c:v>
                </c:pt>
                <c:pt idx="15">
                  <c:v>840</c:v>
                </c:pt>
                <c:pt idx="16">
                  <c:v>895</c:v>
                </c:pt>
                <c:pt idx="17">
                  <c:v>1168</c:v>
                </c:pt>
              </c:numCache>
            </c:numRef>
          </c:val>
          <c:smooth val="0"/>
          <c:extLst>
            <c:ext xmlns:c16="http://schemas.microsoft.com/office/drawing/2014/chart" uri="{C3380CC4-5D6E-409C-BE32-E72D297353CC}">
              <c16:uniqueId val="{00000001-2DA2-49F7-ADAF-786E0E82DA70}"/>
            </c:ext>
          </c:extLst>
        </c:ser>
        <c:dLbls>
          <c:showLegendKey val="0"/>
          <c:showVal val="0"/>
          <c:showCatName val="0"/>
          <c:showSerName val="0"/>
          <c:showPercent val="0"/>
          <c:showBubbleSize val="0"/>
        </c:dLbls>
        <c:smooth val="0"/>
        <c:axId val="800624832"/>
        <c:axId val="800625160"/>
      </c:lineChart>
      <c:catAx>
        <c:axId val="800624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800625160"/>
        <c:crosses val="autoZero"/>
        <c:auto val="1"/>
        <c:lblAlgn val="ctr"/>
        <c:lblOffset val="100"/>
        <c:noMultiLvlLbl val="0"/>
      </c:catAx>
      <c:valAx>
        <c:axId val="800625160"/>
        <c:scaling>
          <c:orientation val="minMax"/>
          <c:min val="2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800624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solidFill>
      <a:schemeClr val="bg1"/>
    </a:solidFill>
    <a:ln w="6350" cap="flat" cmpd="sng" algn="ctr">
      <a:solidFill>
        <a:schemeClr val="tx1">
          <a:lumMod val="15000"/>
          <a:lumOff val="85000"/>
        </a:schemeClr>
      </a:solidFill>
      <a:round/>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CT1</a:t>
            </a:r>
            <a:r>
              <a:rPr lang="de-DE" baseline="0"/>
              <a:t> - agreed CR/pCR</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manualLayout>
          <c:layoutTarget val="inner"/>
          <c:xMode val="edge"/>
          <c:yMode val="edge"/>
          <c:x val="3.8078664080033471E-2"/>
          <c:y val="0.10825245016590301"/>
          <c:w val="0.95225950017117422"/>
          <c:h val="0.75727580803881478"/>
        </c:manualLayout>
      </c:layout>
      <c:barChart>
        <c:barDir val="col"/>
        <c:grouping val="stacked"/>
        <c:varyColors val="0"/>
        <c:ser>
          <c:idx val="0"/>
          <c:order val="0"/>
          <c:tx>
            <c:strRef>
              <c:f>CRs!$C$4</c:f>
              <c:strCache>
                <c:ptCount val="1"/>
                <c:pt idx="0">
                  <c:v>agreedCR</c:v>
                </c:pt>
              </c:strCache>
            </c:strRef>
          </c:tx>
          <c:spPr>
            <a:solidFill>
              <a:schemeClr val="accent1">
                <a:shade val="76000"/>
              </a:schemeClr>
            </a:solidFill>
            <a:ln>
              <a:noFill/>
            </a:ln>
            <a:effectLst/>
          </c:spPr>
          <c:invertIfNegative val="0"/>
          <c:cat>
            <c:strRef>
              <c:f>CRs!$D$3:$I$3</c:f>
              <c:strCache>
                <c:ptCount val="6"/>
                <c:pt idx="0">
                  <c:v>Aug</c:v>
                </c:pt>
                <c:pt idx="1">
                  <c:v>Oct</c:v>
                </c:pt>
                <c:pt idx="2">
                  <c:v>Nov</c:v>
                </c:pt>
                <c:pt idx="3">
                  <c:v>Feb-e</c:v>
                </c:pt>
                <c:pt idx="4">
                  <c:v>April-e</c:v>
                </c:pt>
                <c:pt idx="5">
                  <c:v>June-e</c:v>
                </c:pt>
              </c:strCache>
            </c:strRef>
          </c:cat>
          <c:val>
            <c:numRef>
              <c:f>CRs!$D$4:$I$4</c:f>
              <c:numCache>
                <c:formatCode>General</c:formatCode>
                <c:ptCount val="6"/>
                <c:pt idx="0">
                  <c:v>244</c:v>
                </c:pt>
                <c:pt idx="1">
                  <c:v>207</c:v>
                </c:pt>
                <c:pt idx="2">
                  <c:v>213</c:v>
                </c:pt>
                <c:pt idx="3">
                  <c:v>194</c:v>
                </c:pt>
                <c:pt idx="4">
                  <c:v>304</c:v>
                </c:pt>
                <c:pt idx="5">
                  <c:v>394</c:v>
                </c:pt>
              </c:numCache>
            </c:numRef>
          </c:val>
          <c:extLst>
            <c:ext xmlns:c16="http://schemas.microsoft.com/office/drawing/2014/chart" uri="{C3380CC4-5D6E-409C-BE32-E72D297353CC}">
              <c16:uniqueId val="{00000000-B8C3-4531-AEB5-62F6B2FFA9D2}"/>
            </c:ext>
          </c:extLst>
        </c:ser>
        <c:ser>
          <c:idx val="1"/>
          <c:order val="1"/>
          <c:tx>
            <c:strRef>
              <c:f>CRs!$C$5</c:f>
              <c:strCache>
                <c:ptCount val="1"/>
                <c:pt idx="0">
                  <c:v>agreedpCR</c:v>
                </c:pt>
              </c:strCache>
            </c:strRef>
          </c:tx>
          <c:spPr>
            <a:solidFill>
              <a:schemeClr val="accent1">
                <a:tint val="77000"/>
              </a:schemeClr>
            </a:solidFill>
            <a:ln>
              <a:noFill/>
            </a:ln>
            <a:effectLst/>
          </c:spPr>
          <c:invertIfNegative val="0"/>
          <c:cat>
            <c:strRef>
              <c:f>CRs!$D$3:$I$3</c:f>
              <c:strCache>
                <c:ptCount val="6"/>
                <c:pt idx="0">
                  <c:v>Aug</c:v>
                </c:pt>
                <c:pt idx="1">
                  <c:v>Oct</c:v>
                </c:pt>
                <c:pt idx="2">
                  <c:v>Nov</c:v>
                </c:pt>
                <c:pt idx="3">
                  <c:v>Feb-e</c:v>
                </c:pt>
                <c:pt idx="4">
                  <c:v>April-e</c:v>
                </c:pt>
                <c:pt idx="5">
                  <c:v>June-e</c:v>
                </c:pt>
              </c:strCache>
            </c:strRef>
          </c:cat>
          <c:val>
            <c:numRef>
              <c:f>CRs!$D$5:$I$5</c:f>
              <c:numCache>
                <c:formatCode>General</c:formatCode>
                <c:ptCount val="6"/>
                <c:pt idx="0">
                  <c:v>92</c:v>
                </c:pt>
                <c:pt idx="1">
                  <c:v>95</c:v>
                </c:pt>
                <c:pt idx="2">
                  <c:v>59</c:v>
                </c:pt>
                <c:pt idx="3">
                  <c:v>107</c:v>
                </c:pt>
                <c:pt idx="4">
                  <c:v>42</c:v>
                </c:pt>
                <c:pt idx="5">
                  <c:v>36</c:v>
                </c:pt>
              </c:numCache>
            </c:numRef>
          </c:val>
          <c:extLst>
            <c:ext xmlns:c16="http://schemas.microsoft.com/office/drawing/2014/chart" uri="{C3380CC4-5D6E-409C-BE32-E72D297353CC}">
              <c16:uniqueId val="{00000001-B8C3-4531-AEB5-62F6B2FFA9D2}"/>
            </c:ext>
          </c:extLst>
        </c:ser>
        <c:dLbls>
          <c:showLegendKey val="0"/>
          <c:showVal val="0"/>
          <c:showCatName val="0"/>
          <c:showSerName val="0"/>
          <c:showPercent val="0"/>
          <c:showBubbleSize val="0"/>
        </c:dLbls>
        <c:gapWidth val="150"/>
        <c:overlap val="100"/>
        <c:axId val="707297040"/>
        <c:axId val="707299008"/>
      </c:barChart>
      <c:catAx>
        <c:axId val="707297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707299008"/>
        <c:crosses val="autoZero"/>
        <c:auto val="1"/>
        <c:lblAlgn val="ctr"/>
        <c:lblOffset val="100"/>
        <c:noMultiLvlLbl val="0"/>
      </c:catAx>
      <c:valAx>
        <c:axId val="707299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707297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19.06.2020</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163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CT#88-e	</a:t>
            </a:r>
          </a:p>
          <a:p>
            <a:pPr eaLnBrk="1" hangingPunct="1">
              <a:defRPr/>
            </a:pPr>
            <a:r>
              <a:rPr lang="sv-SE" altLang="en-US" sz="1200" b="1" dirty="0">
                <a:latin typeface="Arial "/>
              </a:rPr>
              <a:t>Online – 29 June - 01 </a:t>
            </a:r>
            <a:r>
              <a:rPr lang="sv-SE" altLang="en-US" sz="1200" b="1" dirty="0" err="1">
                <a:latin typeface="Arial "/>
              </a:rPr>
              <a:t>July</a:t>
            </a:r>
            <a:r>
              <a:rPr lang="sv-SE" altLang="en-US" sz="1200" b="1" dirty="0">
                <a:latin typeface="Arial "/>
              </a:rPr>
              <a:t> 2020</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CP-201157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19.06.2020</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WG1 Status Report </a:t>
            </a:r>
            <a:br>
              <a:rPr lang="en-US" altLang="en-US" dirty="0"/>
            </a:br>
            <a:r>
              <a:rPr lang="en-US" altLang="en-US" dirty="0"/>
              <a:t>to TSG CT</a:t>
            </a:r>
            <a:r>
              <a:rPr lang="en-US" altLang="en-US"/>
              <a:t>#88</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Peter Leis</a:t>
            </a:r>
          </a:p>
          <a:p>
            <a:pPr marL="0" indent="0" eaLnBrk="1" hangingPunct="1">
              <a:buFontTx/>
              <a:buNone/>
            </a:pPr>
            <a:r>
              <a:rPr lang="en-GB" altLang="en-US" dirty="0"/>
              <a:t>CT1 chairman, Nokia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V</a:t>
            </a:r>
          </a:p>
        </p:txBody>
      </p:sp>
      <p:graphicFrame>
        <p:nvGraphicFramePr>
          <p:cNvPr id="4" name="Tableau 3"/>
          <p:cNvGraphicFramePr>
            <a:graphicFrameLocks noGrp="1"/>
          </p:cNvGraphicFramePr>
          <p:nvPr>
            <p:extLst>
              <p:ext uri="{D42A27DB-BD31-4B8C-83A1-F6EECF244321}">
                <p14:modId xmlns:p14="http://schemas.microsoft.com/office/powerpoint/2010/main" val="2451956419"/>
              </p:ext>
            </p:extLst>
          </p:nvPr>
        </p:nvGraphicFramePr>
        <p:xfrm>
          <a:off x="784312" y="2126071"/>
          <a:ext cx="10188488" cy="2333857"/>
        </p:xfrm>
        <a:graphic>
          <a:graphicData uri="http://schemas.openxmlformats.org/drawingml/2006/table">
            <a:tbl>
              <a:tblPr firstRow="1" firstCol="1" bandRow="1"/>
              <a:tblGrid>
                <a:gridCol w="5673638">
                  <a:extLst>
                    <a:ext uri="{9D8B030D-6E8A-4147-A177-3AD203B41FA5}">
                      <a16:colId xmlns:a16="http://schemas.microsoft.com/office/drawing/2014/main" val="20000"/>
                    </a:ext>
                  </a:extLst>
                </a:gridCol>
                <a:gridCol w="1130531">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79205">
                  <a:extLst>
                    <a:ext uri="{9D8B030D-6E8A-4147-A177-3AD203B41FA5}">
                      <a16:colId xmlns:a16="http://schemas.microsoft.com/office/drawing/2014/main" val="20003"/>
                    </a:ext>
                  </a:extLst>
                </a:gridCol>
                <a:gridCol w="500494">
                  <a:extLst>
                    <a:ext uri="{9D8B030D-6E8A-4147-A177-3AD203B41FA5}">
                      <a16:colId xmlns:a16="http://schemas.microsoft.com/office/drawing/2014/main" val="20004"/>
                    </a:ext>
                  </a:extLst>
                </a:gridCol>
                <a:gridCol w="1147331">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algn="l" fontAlgn="t"/>
                      <a:r>
                        <a:rPr lang="en-US" sz="1600" kern="1200" dirty="0">
                          <a:solidFill>
                            <a:srgbClr val="000000"/>
                          </a:solidFill>
                          <a:effectLst/>
                          <a:latin typeface="Arial"/>
                          <a:cs typeface="+mn-cs"/>
                        </a:rPr>
                        <a:t>CT aspects of enh2MCPTT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ctr"/>
                      <a:r>
                        <a:rPr lang="de-DE" sz="1200" b="0" i="0" u="none" strike="noStrike" kern="1200" dirty="0">
                          <a:solidFill>
                            <a:srgbClr val="000000"/>
                          </a:solidFill>
                          <a:effectLst/>
                          <a:latin typeface="Arial" panose="020B0604020202020204" pitchFamily="34" charset="0"/>
                          <a:ea typeface="+mn-ea"/>
                          <a:cs typeface="+mn-cs"/>
                        </a:rPr>
                        <a:t>enh2MCPTT-CT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06.12.2019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chemeClr val="tx1"/>
                          </a:solidFill>
                          <a:effectLst/>
                          <a:latin typeface="Arial" panose="020B0604020202020204" pitchFamily="34" charset="0"/>
                          <a:ea typeface="+mn-ea"/>
                          <a:cs typeface="+mn-cs"/>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CP-193148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ctr"/>
                      <a:r>
                        <a:rPr lang="en-US" sz="1600" kern="1200" dirty="0">
                          <a:solidFill>
                            <a:srgbClr val="000000"/>
                          </a:solidFill>
                          <a:effectLst/>
                          <a:latin typeface="Arial"/>
                          <a:ea typeface="+mn-ea"/>
                          <a:cs typeface="+mn-cs"/>
                        </a:rPr>
                        <a:t>Video enhancement of IMS CAT/CRS/announcement services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err="1">
                          <a:solidFill>
                            <a:srgbClr val="000000"/>
                          </a:solidFill>
                          <a:effectLst/>
                          <a:latin typeface="Arial" panose="020B0604020202020204" pitchFamily="34" charset="0"/>
                        </a:rPr>
                        <a:t>eIMSVideo</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CP-193149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29230747"/>
                  </a:ext>
                </a:extLst>
              </a:tr>
              <a:tr h="352697">
                <a:tc>
                  <a:txBody>
                    <a:bodyPr/>
                    <a:lstStyle/>
                    <a:p>
                      <a:pPr algn="l" fontAlgn="ctr"/>
                      <a:r>
                        <a:rPr lang="en-US" sz="1600" kern="1200" dirty="0">
                          <a:solidFill>
                            <a:srgbClr val="000000"/>
                          </a:solidFill>
                          <a:effectLst/>
                          <a:latin typeface="Arial"/>
                          <a:ea typeface="+mn-ea"/>
                          <a:cs typeface="+mn-cs"/>
                        </a:rPr>
                        <a:t>CT1 aspects of 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5G_URLLC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CP-192022</a:t>
                      </a:r>
                    </a:p>
                    <a:p>
                      <a:pPr algn="r" fontAlgn="ctr"/>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237424770"/>
                  </a:ext>
                </a:extLst>
              </a:tr>
              <a:tr h="352697">
                <a:tc>
                  <a:txBody>
                    <a:bodyPr/>
                    <a:lstStyle/>
                    <a:p>
                      <a:pPr algn="l" fontAlgn="ctr"/>
                      <a:r>
                        <a:rPr lang="en-US" sz="1600" kern="1200" dirty="0">
                          <a:solidFill>
                            <a:srgbClr val="000000"/>
                          </a:solidFill>
                          <a:effectLst/>
                          <a:latin typeface="Arial"/>
                          <a:ea typeface="+mn-ea"/>
                          <a:cs typeface="+mn-cs"/>
                        </a:rPr>
                        <a:t>CT1 aspects of support for integrated access and backhaul (IAB)</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IABARC-CT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29.06.2020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err="1">
                          <a:solidFill>
                            <a:srgbClr val="000000"/>
                          </a:solidFill>
                          <a:effectLst/>
                          <a:latin typeface="Arial" panose="020B0604020202020204" pitchFamily="34" charset="0"/>
                          <a:ea typeface="+mn-ea"/>
                          <a:cs typeface="+mn-cs"/>
                        </a:rPr>
                        <a:t>new</a:t>
                      </a:r>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4669108"/>
                  </a:ext>
                </a:extLst>
              </a:tr>
              <a:tr h="352697">
                <a:tc>
                  <a:txBody>
                    <a:bodyPr/>
                    <a:lstStyle/>
                    <a:p>
                      <a:pPr algn="l" fontAlgn="ctr"/>
                      <a:r>
                        <a:rPr lang="en-US" sz="1600" kern="1200" dirty="0">
                          <a:solidFill>
                            <a:srgbClr val="000000"/>
                          </a:solidFill>
                          <a:effectLst/>
                          <a:latin typeface="Arial"/>
                          <a:ea typeface="+mn-ea"/>
                          <a:cs typeface="+mn-cs"/>
                        </a:rPr>
                        <a:t>CT1 aspects 5GS Enhanced support of Over the air (OTA) mechanism for UICC configuration parameter update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5GS_OTAF</a:t>
                      </a:r>
                    </a:p>
                    <a:p>
                      <a:pPr algn="l"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19.09.2019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CP-192257</a:t>
                      </a:r>
                    </a:p>
                    <a:p>
                      <a:pPr algn="r" fontAlgn="ctr"/>
                      <a:endParaRPr lang="de-DE" sz="12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32878128"/>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0" y="5293190"/>
            <a:ext cx="411527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cs typeface="Arial" panose="020B0604020202020204" pitchFamily="34" charset="0"/>
              </a:rPr>
              <a:t>, </a:t>
            </a:r>
            <a:r>
              <a:rPr lang="fi-FI" altLang="de-DE" sz="1000" dirty="0" err="1">
                <a:latin typeface="Arial" panose="020B0604020202020204" pitchFamily="34" charset="0"/>
                <a:cs typeface="Arial" panose="020B0604020202020204" pitchFamily="34" charset="0"/>
              </a:rPr>
              <a:t>below</a:t>
            </a:r>
            <a:r>
              <a:rPr lang="fi-FI" altLang="de-DE" sz="1000" dirty="0">
                <a:latin typeface="Arial" panose="020B0604020202020204" pitchFamily="34" charset="0"/>
                <a:cs typeface="Arial" panose="020B0604020202020204" pitchFamily="34" charset="0"/>
              </a:rPr>
              <a:t> 70%</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16380099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039947624"/>
              </p:ext>
            </p:extLst>
          </p:nvPr>
        </p:nvGraphicFramePr>
        <p:xfrm>
          <a:off x="838200" y="2056493"/>
          <a:ext cx="10411095" cy="2773899"/>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b"/>
                      <a:r>
                        <a:rPr lang="de-DE" sz="1200" kern="1200" dirty="0">
                          <a:solidFill>
                            <a:srgbClr val="000000"/>
                          </a:solidFill>
                          <a:effectLst/>
                          <a:latin typeface="Arial"/>
                          <a:ea typeface="+mn-ea"/>
                          <a:cs typeface="+mn-cs"/>
                        </a:rPr>
                        <a:t>CP-201173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r>
                        <a:rPr lang="en-US" sz="1200" kern="1200" dirty="0">
                          <a:solidFill>
                            <a:srgbClr val="000000"/>
                          </a:solidFill>
                          <a:effectLst/>
                          <a:latin typeface="Arial"/>
                          <a:ea typeface="Times New Roman"/>
                          <a:cs typeface="+mn-cs"/>
                        </a:rPr>
                        <a:t>3GPP TS 24.193 v2.0.0 Access Traffic Steering, Switching and Splitting (ATSSS); Stage 3</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0"/>
                        </a:spcAft>
                        <a:buClrTx/>
                        <a:buSzTx/>
                        <a:buFontTx/>
                        <a:buNone/>
                        <a:tabLst/>
                        <a:defRPr/>
                      </a:pPr>
                      <a:r>
                        <a:rPr lang="en-GB" sz="1200" kern="1200" dirty="0">
                          <a:solidFill>
                            <a:srgbClr val="000000"/>
                          </a:solidFill>
                          <a:effectLst/>
                          <a:latin typeface="Arial"/>
                          <a:ea typeface="Times New Roman"/>
                          <a:cs typeface="+mn-cs"/>
                        </a:rPr>
                        <a:t>2.0.0</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r>
                        <a:rPr lang="fr-FR" sz="1200" kern="1200" dirty="0" err="1">
                          <a:solidFill>
                            <a:srgbClr val="000000"/>
                          </a:solidFill>
                          <a:effectLst/>
                          <a:latin typeface="Arial"/>
                          <a:ea typeface="Times New Roman"/>
                          <a:cs typeface="+mn-cs"/>
                        </a:rPr>
                        <a:t>Xingyue</a:t>
                      </a:r>
                      <a:r>
                        <a:rPr lang="fr-FR" sz="1200" kern="1200" dirty="0">
                          <a:solidFill>
                            <a:srgbClr val="000000"/>
                          </a:solidFill>
                          <a:effectLst/>
                          <a:latin typeface="Arial"/>
                          <a:ea typeface="Times New Roman"/>
                          <a:cs typeface="+mn-cs"/>
                        </a:rPr>
                        <a:t> Zhou</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r>
                        <a:rPr lang="fr-FR" sz="1200" kern="1200" dirty="0" err="1">
                          <a:solidFill>
                            <a:srgbClr val="000000"/>
                          </a:solidFill>
                          <a:effectLst/>
                          <a:latin typeface="Arial"/>
                          <a:ea typeface="Times New Roman"/>
                          <a:cs typeface="+mn-cs"/>
                        </a:rPr>
                        <a:t>Approval</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t"/>
                      <a:r>
                        <a:rPr lang="de-DE" sz="1200" kern="1200" dirty="0">
                          <a:solidFill>
                            <a:srgbClr val="000000"/>
                          </a:solidFill>
                          <a:effectLst/>
                          <a:latin typeface="Arial"/>
                          <a:cs typeface="+mn-cs"/>
                        </a:rPr>
                        <a:t>CP-201181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cs typeface="+mn-cs"/>
                        </a:rPr>
                        <a:t>3GPP TS 24.486 v2.0.0 on Vehicle-to-Everything (V2X) Application Enabler (VAE) layer; Protocol aspects; Stage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rgbClr val="000000"/>
                          </a:solidFill>
                          <a:effectLst/>
                          <a:latin typeface="Arial"/>
                          <a:ea typeface="Times New Roman"/>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200" kern="1200" dirty="0">
                          <a:solidFill>
                            <a:srgbClr val="000000"/>
                          </a:solidFill>
                          <a:effectLst/>
                          <a:latin typeface="Arial"/>
                          <a:ea typeface="Times New Roman"/>
                          <a:cs typeface="+mn-cs"/>
                        </a:rPr>
                        <a:t>Christian Herrero-Veron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r>
                        <a:rPr lang="fr-FR" sz="1200" kern="1200" dirty="0" err="1">
                          <a:solidFill>
                            <a:srgbClr val="000000"/>
                          </a:solidFill>
                          <a:effectLst/>
                          <a:latin typeface="Arial"/>
                          <a:ea typeface="Times New Roman"/>
                          <a:cs typeface="+mn-cs"/>
                        </a:rPr>
                        <a:t>Approval</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297269">
                <a:tc>
                  <a:txBody>
                    <a:bodyPr/>
                    <a:lstStyle/>
                    <a:p>
                      <a:pPr algn="l" fontAlgn="t"/>
                      <a:r>
                        <a:rPr lang="de-DE" sz="1200" kern="1200" dirty="0">
                          <a:solidFill>
                            <a:srgbClr val="000000"/>
                          </a:solidFill>
                          <a:effectLst/>
                          <a:latin typeface="Arial"/>
                          <a:cs typeface="+mn-cs"/>
                        </a:rPr>
                        <a:t>CP-201180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a:cs typeface="+mn-cs"/>
                        </a:rPr>
                        <a:t>3GPP TS 24.548 v2.0.0 on Network Resource Management - Service Enabler Architecture Layer for Verticals (SEAL); Protocol specification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rgbClr val="000000"/>
                          </a:solidFill>
                          <a:effectLst/>
                          <a:latin typeface="Arial"/>
                          <a:ea typeface="Times New Roman"/>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rgbClr val="000000"/>
                          </a:solidFill>
                          <a:effectLst/>
                          <a:latin typeface="Arial"/>
                          <a:ea typeface="Times New Roman"/>
                          <a:cs typeface="+mn-cs"/>
                        </a:rPr>
                        <a:t>Christian Herrero-Veron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r>
                        <a:rPr lang="fr-FR" sz="1200" kern="1200" dirty="0" err="1">
                          <a:solidFill>
                            <a:srgbClr val="000000"/>
                          </a:solidFill>
                          <a:effectLst/>
                          <a:latin typeface="Arial"/>
                          <a:ea typeface="Times New Roman"/>
                          <a:cs typeface="+mn-cs"/>
                        </a:rPr>
                        <a:t>Approval</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957745890"/>
                  </a:ext>
                </a:extLst>
              </a:tr>
              <a:tr h="391817">
                <a:tc>
                  <a:txBody>
                    <a:bodyPr/>
                    <a:lstStyle/>
                    <a:p>
                      <a:pPr algn="l" fontAlgn="t"/>
                      <a:endParaRPr lang="de-DE" sz="9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de-DE" sz="9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gn="l" fontAlgn="t"/>
                      <a:endParaRPr lang="de-DE" sz="9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de-DE" sz="9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200" u="none" kern="1200" dirty="0">
                        <a:solidFill>
                          <a:srgbClr val="000000"/>
                        </a:solidFill>
                        <a:effectLst/>
                        <a:latin typeface="Arial"/>
                        <a:cs typeface="+mn-cs"/>
                      </a:endParaRPr>
                    </a:p>
                  </a:txBody>
                  <a:tcPr marL="66675" marR="66675" marT="38100" marB="28575">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gn="l" fontAlgn="t"/>
                      <a:endParaRPr lang="de-DE" sz="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gn="l" fontAlgn="t"/>
                      <a:endParaRPr lang="de-DE" sz="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8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bl>
          </a:graphicData>
        </a:graphic>
      </p:graphicFrame>
      <p:sp>
        <p:nvSpPr>
          <p:cNvPr id="2" name="Titre 1"/>
          <p:cNvSpPr>
            <a:spLocks noGrp="1"/>
          </p:cNvSpPr>
          <p:nvPr>
            <p:ph type="title"/>
          </p:nvPr>
        </p:nvSpPr>
        <p:spPr/>
        <p:txBody>
          <a:bodyPr/>
          <a:lstStyle/>
          <a:p>
            <a:r>
              <a:rPr lang="en-US" dirty="0"/>
              <a:t>TS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Status of older releases</a:t>
            </a:r>
          </a:p>
        </p:txBody>
      </p:sp>
      <p:sp>
        <p:nvSpPr>
          <p:cNvPr id="3" name="Espace réservé du contenu 2"/>
          <p:cNvSpPr>
            <a:spLocks noGrp="1"/>
          </p:cNvSpPr>
          <p:nvPr>
            <p:ph idx="1"/>
          </p:nvPr>
        </p:nvSpPr>
        <p:spPr/>
        <p:txBody>
          <a:bodyPr/>
          <a:lstStyle/>
          <a:p>
            <a:r>
              <a:rPr lang="en-US" sz="2400" dirty="0"/>
              <a:t> Rel-13: 7 CAT F CRs on MCPTT were agreed</a:t>
            </a:r>
          </a:p>
          <a:p>
            <a:r>
              <a:rPr lang="en-US" sz="2400" dirty="0"/>
              <a:t> Rel-14: 6 CAT F CRs on Mission Critical items were agreed</a:t>
            </a:r>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sz="2400" dirty="0"/>
              <a:t> 2 CRs on 5GS_Ph1-CT were agreed, both CRs are backward compatible</a:t>
            </a:r>
          </a:p>
          <a:p>
            <a:r>
              <a:rPr lang="en-US" sz="2400" dirty="0"/>
              <a:t> 3 CRs on Mission Critical items were agreed</a:t>
            </a:r>
          </a:p>
          <a:p>
            <a:r>
              <a:rPr lang="en-US" sz="2400" dirty="0"/>
              <a:t> 1 CR on IMS was agreed</a:t>
            </a:r>
          </a:p>
          <a:p>
            <a:r>
              <a:rPr lang="en-US" sz="2400" dirty="0"/>
              <a:t> Overall Rel-15 is stable</a:t>
            </a:r>
          </a:p>
        </p:txBody>
      </p:sp>
    </p:spTree>
    <p:extLst>
      <p:ext uri="{BB962C8B-B14F-4D97-AF65-F5344CB8AC3E}">
        <p14:creationId xmlns:p14="http://schemas.microsoft.com/office/powerpoint/2010/main" val="360478863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r>
                        <a:rPr lang="fr-FR" sz="1800" b="1" kern="1200" dirty="0">
                          <a:solidFill>
                            <a:schemeClr val="tx1"/>
                          </a:solidFill>
                          <a:effectLst/>
                          <a:latin typeface="+mn-lt"/>
                          <a:ea typeface="+mn-ea"/>
                          <a:cs typeface="+mn-cs"/>
                        </a:rPr>
                        <a:t>n/a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8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3641567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 (I)</a:t>
            </a:r>
          </a:p>
        </p:txBody>
      </p:sp>
      <p:sp>
        <p:nvSpPr>
          <p:cNvPr id="3" name="Espace réservé du contenu 2"/>
          <p:cNvSpPr>
            <a:spLocks noGrp="1"/>
          </p:cNvSpPr>
          <p:nvPr>
            <p:ph idx="1"/>
          </p:nvPr>
        </p:nvSpPr>
        <p:spPr/>
        <p:txBody>
          <a:bodyPr/>
          <a:lstStyle/>
          <a:p>
            <a:r>
              <a:rPr lang="en-US" altLang="de-DE" sz="2400" dirty="0">
                <a:cs typeface="Arial" panose="020B0604020202020204" pitchFamily="34" charset="0"/>
              </a:rPr>
              <a:t> 3 revised work items were agreed</a:t>
            </a:r>
          </a:p>
          <a:p>
            <a:r>
              <a:rPr lang="en-US" altLang="de-DE" sz="2400" dirty="0">
                <a:cs typeface="Arial" panose="020B0604020202020204" pitchFamily="34" charset="0"/>
              </a:rPr>
              <a:t> 2 revised work items were endorsed</a:t>
            </a:r>
          </a:p>
          <a:p>
            <a:r>
              <a:rPr lang="en-US" sz="2400" dirty="0">
                <a:cs typeface="Arial" panose="020B0604020202020204" pitchFamily="34" charset="0"/>
              </a:rPr>
              <a:t> Significant progress on Rel-16 in the two electronic meetings in Q2</a:t>
            </a:r>
          </a:p>
          <a:p>
            <a:r>
              <a:rPr lang="en-US" altLang="de-DE" sz="2400" dirty="0">
                <a:cs typeface="Arial" panose="020B0604020202020204" pitchFamily="34" charset="0"/>
              </a:rPr>
              <a:t> </a:t>
            </a:r>
            <a:r>
              <a:rPr lang="en-US" sz="2400" dirty="0"/>
              <a:t>ATSSS </a:t>
            </a:r>
          </a:p>
          <a:p>
            <a:pPr lvl="1"/>
            <a:r>
              <a:rPr lang="en-US" sz="2000" dirty="0"/>
              <a:t>CT1 decided on the protocol for  “Performance Management Function Protocol”, decision was taken during CT1#123-e</a:t>
            </a:r>
          </a:p>
          <a:p>
            <a:r>
              <a:rPr lang="en-US" sz="2400" dirty="0">
                <a:cs typeface="Arial" panose="020B0604020202020204" pitchFamily="34" charset="0"/>
              </a:rPr>
              <a:t> CT1 provides two exception sheets to CT#88-e -&gt; </a:t>
            </a:r>
            <a:r>
              <a:rPr lang="en-US" sz="2400" dirty="0" err="1">
                <a:cs typeface="Arial" panose="020B0604020202020204" pitchFamily="34" charset="0"/>
              </a:rPr>
              <a:t>eNS</a:t>
            </a:r>
            <a:r>
              <a:rPr lang="en-US" sz="2400" dirty="0">
                <a:cs typeface="Arial" panose="020B0604020202020204" pitchFamily="34" charset="0"/>
              </a:rPr>
              <a:t> and vertical LAN</a:t>
            </a:r>
          </a:p>
          <a:p>
            <a:r>
              <a:rPr lang="en-US" sz="2400" dirty="0">
                <a:cs typeface="Arial" panose="020B0604020202020204" pitchFamily="34" charset="0"/>
              </a:rPr>
              <a:t> see next slide for more information on completion of work items</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DB0BF-11D7-4649-82E3-8E0CCD214552}"/>
              </a:ext>
            </a:extLst>
          </p:cNvPr>
          <p:cNvSpPr>
            <a:spLocks noGrp="1"/>
          </p:cNvSpPr>
          <p:nvPr>
            <p:ph type="title"/>
          </p:nvPr>
        </p:nvSpPr>
        <p:spPr/>
        <p:txBody>
          <a:bodyPr/>
          <a:lstStyle/>
          <a:p>
            <a:r>
              <a:rPr lang="en-US" dirty="0"/>
              <a:t>Rel 16 – Status of work items</a:t>
            </a:r>
            <a:endParaRPr lang="de-DE" dirty="0"/>
          </a:p>
        </p:txBody>
      </p:sp>
      <p:sp>
        <p:nvSpPr>
          <p:cNvPr id="3" name="Content Placeholder 2">
            <a:extLst>
              <a:ext uri="{FF2B5EF4-FFF2-40B4-BE49-F238E27FC236}">
                <a16:creationId xmlns:a16="http://schemas.microsoft.com/office/drawing/2014/main" id="{219918FF-B681-400F-9278-FB32B1170DF1}"/>
              </a:ext>
            </a:extLst>
          </p:cNvPr>
          <p:cNvSpPr>
            <a:spLocks noGrp="1"/>
          </p:cNvSpPr>
          <p:nvPr>
            <p:ph idx="1"/>
          </p:nvPr>
        </p:nvSpPr>
        <p:spPr/>
        <p:txBody>
          <a:bodyPr/>
          <a:lstStyle/>
          <a:p>
            <a:r>
              <a:rPr lang="de-DE" sz="2400" dirty="0"/>
              <a:t> 5WWC: </a:t>
            </a:r>
            <a:r>
              <a:rPr lang="en-GB" sz="2400" dirty="0"/>
              <a:t>The work is at 100% completion. However, CRs are expected on impacts from BBF LS LIAISE-394 and to align with stage-2. </a:t>
            </a:r>
            <a:endParaRPr lang="de-DE" sz="2400" dirty="0"/>
          </a:p>
          <a:p>
            <a:r>
              <a:rPr lang="de-DE" sz="2400" dirty="0"/>
              <a:t>5G_eLCS: </a:t>
            </a:r>
            <a:r>
              <a:rPr lang="en-US" sz="2400" dirty="0"/>
              <a:t>The work is almost complete at 99% completion.  ”</a:t>
            </a:r>
            <a:r>
              <a:rPr lang="en-GB" sz="2400" dirty="0"/>
              <a:t>UE initiated Event Reporting Procedure for Low Power Event Reporting and Triggered 5GC-MT-LR” may be fixed based on further analysis in CT1, an LS has been sent to SA2.</a:t>
            </a:r>
            <a:endParaRPr lang="de-DE" sz="2400" dirty="0"/>
          </a:p>
          <a:p>
            <a:r>
              <a:rPr lang="de-DE" sz="2400" dirty="0"/>
              <a:t> 5G_CIoT: The </a:t>
            </a:r>
            <a:r>
              <a:rPr lang="en-US" sz="2400" dirty="0"/>
              <a:t>work is almost complete at 99% completion. Work is expected to align with pending reply LSs from SA2 (already sent out by SA2) and SA3.</a:t>
            </a:r>
            <a:endParaRPr lang="de-DE" sz="2400" dirty="0"/>
          </a:p>
          <a:p>
            <a:r>
              <a:rPr lang="en-US" sz="2400" dirty="0"/>
              <a:t>eV2XARC: The work is almost complete at 99% completion. It is expected that postponed CRs on support of TCP/IP for V2X in EPS will come back, further AT commands have to be completed (completely under CT1 responsibility).</a:t>
            </a:r>
            <a:endParaRPr lang="de-DE" sz="2400" dirty="0"/>
          </a:p>
        </p:txBody>
      </p:sp>
    </p:spTree>
    <p:extLst>
      <p:ext uri="{BB962C8B-B14F-4D97-AF65-F5344CB8AC3E}">
        <p14:creationId xmlns:p14="http://schemas.microsoft.com/office/powerpoint/2010/main" val="88961970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 (I)</a:t>
            </a:r>
          </a:p>
        </p:txBody>
      </p:sp>
      <p:sp>
        <p:nvSpPr>
          <p:cNvPr id="3" name="Espace réservé du contenu 2"/>
          <p:cNvSpPr>
            <a:spLocks noGrp="1"/>
          </p:cNvSpPr>
          <p:nvPr>
            <p:ph idx="1"/>
          </p:nvPr>
        </p:nvSpPr>
        <p:spPr/>
        <p:txBody>
          <a:bodyPr/>
          <a:lstStyle/>
          <a:p>
            <a:r>
              <a:rPr lang="en-US" sz="2400" dirty="0"/>
              <a:t> CT1 cancelled the July ad-hoc</a:t>
            </a:r>
          </a:p>
          <a:p>
            <a:r>
              <a:rPr lang="en-US" sz="2400" dirty="0"/>
              <a:t> CT1 has scheduled one electronic meeting in Q3 2020 -&gt; CT1#125-e, 2020-08-20 to 2020-08-28</a:t>
            </a:r>
          </a:p>
          <a:p>
            <a:r>
              <a:rPr lang="en-US" sz="2400" dirty="0"/>
              <a:t> CT1 plans two electronic meetings in Q4 2020</a:t>
            </a:r>
            <a:endParaRPr lang="en-US" dirty="0"/>
          </a:p>
        </p:txBody>
      </p:sp>
    </p:spTree>
    <p:extLst>
      <p:ext uri="{BB962C8B-B14F-4D97-AF65-F5344CB8AC3E}">
        <p14:creationId xmlns:p14="http://schemas.microsoft.com/office/powerpoint/2010/main" val="307944619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 </a:t>
            </a:r>
            <a:r>
              <a:rPr lang="en-US" sz="2400" dirty="0"/>
              <a:t>n/a</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de-DE" dirty="0"/>
              <a:t>Experience </a:t>
            </a:r>
            <a:r>
              <a:rPr lang="de-DE" dirty="0" err="1"/>
              <a:t>with</a:t>
            </a:r>
            <a:r>
              <a:rPr lang="de-DE" dirty="0"/>
              <a:t> e-meeting </a:t>
            </a:r>
          </a:p>
        </p:txBody>
      </p:sp>
      <p:sp>
        <p:nvSpPr>
          <p:cNvPr id="3" name="Content Placeholder 2">
            <a:extLst>
              <a:ext uri="{FF2B5EF4-FFF2-40B4-BE49-F238E27FC236}">
                <a16:creationId xmlns:a16="http://schemas.microsoft.com/office/drawing/2014/main" id="{E2D65EBC-5EF6-444F-9CD6-5A81BF32804D}"/>
              </a:ext>
            </a:extLst>
          </p:cNvPr>
          <p:cNvSpPr>
            <a:spLocks noGrp="1"/>
          </p:cNvSpPr>
          <p:nvPr>
            <p:ph idx="1"/>
          </p:nvPr>
        </p:nvSpPr>
        <p:spPr/>
        <p:txBody>
          <a:bodyPr/>
          <a:lstStyle/>
          <a:p>
            <a:r>
              <a:rPr lang="de-DE" sz="2400" dirty="0"/>
              <a:t>High </a:t>
            </a:r>
            <a:r>
              <a:rPr lang="en-GB" sz="2400" dirty="0"/>
              <a:t>number of emails in both electronic meetings resulted in very busy meetings:</a:t>
            </a:r>
          </a:p>
          <a:p>
            <a:pPr lvl="1"/>
            <a:r>
              <a:rPr lang="en-GB" sz="2000" dirty="0"/>
              <a:t>CT1#123-e roughly 3500 emails</a:t>
            </a:r>
          </a:p>
          <a:p>
            <a:pPr lvl="1"/>
            <a:r>
              <a:rPr lang="en-GB" sz="2000" dirty="0"/>
              <a:t>CT1#124-e roughly 4100 emails</a:t>
            </a:r>
          </a:p>
          <a:p>
            <a:r>
              <a:rPr lang="en-GB" sz="2400" dirty="0"/>
              <a:t> During CT1#124-e we experienced delays in email distribution over the email exploder</a:t>
            </a:r>
          </a:p>
          <a:p>
            <a:r>
              <a:rPr lang="en-GB" sz="2400" dirty="0"/>
              <a:t> Conference calls </a:t>
            </a:r>
          </a:p>
          <a:p>
            <a:pPr lvl="1"/>
            <a:r>
              <a:rPr lang="en-GB" sz="2000" dirty="0"/>
              <a:t>Used </a:t>
            </a:r>
            <a:r>
              <a:rPr lang="en-GB" sz="2000" dirty="0" err="1"/>
              <a:t>GoTo</a:t>
            </a:r>
            <a:r>
              <a:rPr lang="en-GB" sz="2000" dirty="0"/>
              <a:t> Meeting, timeslot 13:00 UTC to 15:00 UTC</a:t>
            </a:r>
          </a:p>
          <a:p>
            <a:pPr lvl="1"/>
            <a:r>
              <a:rPr lang="en-GB" sz="2000" dirty="0"/>
              <a:t>Can help to find way forward </a:t>
            </a:r>
          </a:p>
          <a:p>
            <a:r>
              <a:rPr lang="en-GB" sz="2400" dirty="0"/>
              <a:t>Decision making over email not always </a:t>
            </a:r>
            <a:r>
              <a:rPr lang="de-DE" sz="2400" dirty="0"/>
              <a:t>easy</a:t>
            </a:r>
          </a:p>
          <a:p>
            <a:pPr lvl="1"/>
            <a:r>
              <a:rPr lang="en-GB" sz="2000" dirty="0"/>
              <a:t>sometimes slow (different </a:t>
            </a:r>
            <a:r>
              <a:rPr lang="en-GB" sz="2000" dirty="0" err="1"/>
              <a:t>timezones</a:t>
            </a:r>
            <a:r>
              <a:rPr lang="en-GB" sz="2000" dirty="0"/>
              <a:t>), no f2f offline discussion</a:t>
            </a:r>
          </a:p>
          <a:p>
            <a:pPr lvl="1"/>
            <a:r>
              <a:rPr lang="en-US" sz="2000" dirty="0"/>
              <a:t>as a consequence, complex topics are more easily shifted out of the meeting</a:t>
            </a:r>
            <a:endParaRPr lang="de-DE" sz="2000" dirty="0"/>
          </a:p>
        </p:txBody>
      </p:sp>
    </p:spTree>
    <p:extLst>
      <p:ext uri="{BB962C8B-B14F-4D97-AF65-F5344CB8AC3E}">
        <p14:creationId xmlns:p14="http://schemas.microsoft.com/office/powerpoint/2010/main" val="236612057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099" name="Content Placeholder 2"/>
          <p:cNvSpPr txBox="1">
            <a:spLocks/>
          </p:cNvSpPr>
          <p:nvPr/>
        </p:nvSpPr>
        <p:spPr bwMode="auto">
          <a:xfrm>
            <a:off x="2162175"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Leis</a:t>
            </a:r>
          </a:p>
          <a:p>
            <a:pPr>
              <a:lnSpc>
                <a:spcPct val="100000"/>
              </a:lnSpc>
              <a:spcBef>
                <a:spcPct val="0"/>
              </a:spcBef>
              <a:buFontTx/>
              <a:buNone/>
            </a:pPr>
            <a:r>
              <a:rPr lang="fr-FR" altLang="en-US" sz="1800" dirty="0"/>
              <a:t>TSG CT WG1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peter.leis@nokia.com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Lena Chaponniere</a:t>
            </a:r>
          </a:p>
          <a:p>
            <a:pPr>
              <a:lnSpc>
                <a:spcPct val="100000"/>
              </a:lnSpc>
              <a:spcBef>
                <a:spcPct val="0"/>
              </a:spcBef>
              <a:buFontTx/>
              <a:buNone/>
            </a:pPr>
            <a:r>
              <a:rPr lang="fr-FR" altLang="en-US" sz="1800" dirty="0"/>
              <a:t>TSG CT WG1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lguellec@QTI.QUALCOMM.COM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4239191"/>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Jörgen</a:t>
            </a:r>
            <a:r>
              <a:rPr lang="fr-FR" altLang="en-US" sz="1800" dirty="0"/>
              <a:t> Axell</a:t>
            </a:r>
          </a:p>
          <a:p>
            <a:pPr>
              <a:lnSpc>
                <a:spcPct val="100000"/>
              </a:lnSpc>
              <a:spcBef>
                <a:spcPct val="0"/>
              </a:spcBef>
              <a:buFontTx/>
              <a:buNone/>
            </a:pPr>
            <a:r>
              <a:rPr lang="fr-FR" altLang="en-US" sz="1800" dirty="0"/>
              <a:t>TSG CT WG1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jorgen.axell@ericsson.com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240497"/>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Frederic Firmin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frederic.firmin@etsi.org</a:t>
            </a:r>
          </a:p>
        </p:txBody>
      </p:sp>
      <p:pic>
        <p:nvPicPr>
          <p:cNvPr id="3" name="Picture 2">
            <a:extLst>
              <a:ext uri="{FF2B5EF4-FFF2-40B4-BE49-F238E27FC236}">
                <a16:creationId xmlns:a16="http://schemas.microsoft.com/office/drawing/2014/main" id="{DDF97E6B-DDB8-4C46-9F27-A6CCE883E7F5}"/>
              </a:ext>
            </a:extLst>
          </p:cNvPr>
          <p:cNvPicPr>
            <a:picLocks noChangeAspect="1"/>
          </p:cNvPicPr>
          <p:nvPr/>
        </p:nvPicPr>
        <p:blipFill>
          <a:blip r:embed="rId4"/>
          <a:stretch>
            <a:fillRect/>
          </a:stretch>
        </p:blipFill>
        <p:spPr>
          <a:xfrm>
            <a:off x="838200" y="2034641"/>
            <a:ext cx="1244600" cy="1695313"/>
          </a:xfrm>
          <a:prstGeom prst="rect">
            <a:avLst/>
          </a:prstGeom>
        </p:spPr>
      </p:pic>
      <p:pic>
        <p:nvPicPr>
          <p:cNvPr id="5" name="Picture 4">
            <a:extLst>
              <a:ext uri="{FF2B5EF4-FFF2-40B4-BE49-F238E27FC236}">
                <a16:creationId xmlns:a16="http://schemas.microsoft.com/office/drawing/2014/main" id="{D97AB2F7-E326-4837-B8ED-56680EDBB2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4045074"/>
            <a:ext cx="1349924" cy="1524442"/>
          </a:xfrm>
          <a:prstGeom prst="rect">
            <a:avLst/>
          </a:prstGeom>
        </p:spPr>
      </p:pic>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6"/>
          <a:stretch>
            <a:fillRect/>
          </a:stretch>
        </p:blipFill>
        <p:spPr>
          <a:xfrm>
            <a:off x="6096000" y="2034641"/>
            <a:ext cx="1268078" cy="1268078"/>
          </a:xfrm>
          <a:prstGeom prst="rect">
            <a:avLst/>
          </a:prstGeom>
        </p:spPr>
      </p:pic>
      <p:pic>
        <p:nvPicPr>
          <p:cNvPr id="12" name="Picture 11" descr="http://3gpp.org/local/cache-vignettes/L120xH150/Frederic-987eb-88854.jpg">
            <a:extLst>
              <a:ext uri="{FF2B5EF4-FFF2-40B4-BE49-F238E27FC236}">
                <a16:creationId xmlns:a16="http://schemas.microsoft.com/office/drawing/2014/main" id="{CDCA7CF8-2B1E-48E2-9231-4228ACED05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6200" y="4045074"/>
            <a:ext cx="1219554" cy="15244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de-DE" dirty="0" err="1"/>
              <a:t>Some</a:t>
            </a:r>
            <a:r>
              <a:rPr lang="de-DE" dirty="0"/>
              <a:t> </a:t>
            </a:r>
            <a:r>
              <a:rPr lang="de-DE" dirty="0" err="1"/>
              <a:t>stats</a:t>
            </a:r>
            <a:r>
              <a:rPr lang="de-DE" dirty="0"/>
              <a:t>, </a:t>
            </a:r>
            <a:r>
              <a:rPr lang="de-DE" dirty="0" err="1"/>
              <a:t>number</a:t>
            </a:r>
            <a:r>
              <a:rPr lang="de-DE" dirty="0"/>
              <a:t> </a:t>
            </a:r>
            <a:r>
              <a:rPr lang="de-DE" dirty="0" err="1"/>
              <a:t>of</a:t>
            </a:r>
            <a:r>
              <a:rPr lang="de-DE" dirty="0"/>
              <a:t> </a:t>
            </a:r>
            <a:r>
              <a:rPr lang="de-DE" dirty="0" err="1"/>
              <a:t>tdocs</a:t>
            </a:r>
            <a:endParaRPr lang="de-DE" dirty="0"/>
          </a:p>
        </p:txBody>
      </p:sp>
      <p:sp>
        <p:nvSpPr>
          <p:cNvPr id="6" name="Content Placeholder 2">
            <a:extLst>
              <a:ext uri="{FF2B5EF4-FFF2-40B4-BE49-F238E27FC236}">
                <a16:creationId xmlns:a16="http://schemas.microsoft.com/office/drawing/2014/main" id="{7DEDA0A1-7B78-4E72-9469-0595F17D68E7}"/>
              </a:ext>
            </a:extLst>
          </p:cNvPr>
          <p:cNvSpPr txBox="1">
            <a:spLocks/>
          </p:cNvSpPr>
          <p:nvPr/>
        </p:nvSpPr>
        <p:spPr bwMode="auto">
          <a:xfrm>
            <a:off x="8829675" y="4972050"/>
            <a:ext cx="26003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de-DE" sz="1600" dirty="0"/>
              <a:t>E-meeting in </a:t>
            </a:r>
            <a:r>
              <a:rPr lang="de-DE" sz="1600" dirty="0" err="1"/>
              <a:t>February</a:t>
            </a:r>
            <a:r>
              <a:rPr lang="de-DE" sz="1600" dirty="0"/>
              <a:t> and April </a:t>
            </a:r>
            <a:r>
              <a:rPr lang="de-DE" sz="1600" dirty="0" err="1"/>
              <a:t>had</a:t>
            </a:r>
            <a:r>
              <a:rPr lang="de-DE" sz="1600" dirty="0"/>
              <a:t> limited </a:t>
            </a:r>
            <a:r>
              <a:rPr lang="de-DE" sz="1600" dirty="0" err="1"/>
              <a:t>scope</a:t>
            </a:r>
            <a:endParaRPr lang="de-DE" sz="1600" dirty="0"/>
          </a:p>
          <a:p>
            <a:pPr>
              <a:buFont typeface="Arial" panose="020B0604020202020204" pitchFamily="34" charset="0"/>
              <a:buChar char="•"/>
            </a:pPr>
            <a:r>
              <a:rPr lang="de-DE" sz="1600" dirty="0"/>
              <a:t>E-meeting in June </a:t>
            </a:r>
            <a:r>
              <a:rPr lang="de-DE" sz="1600" dirty="0" err="1"/>
              <a:t>had</a:t>
            </a:r>
            <a:r>
              <a:rPr lang="de-DE" sz="1600" dirty="0"/>
              <a:t> </a:t>
            </a:r>
            <a:r>
              <a:rPr lang="de-DE" sz="1600" dirty="0" err="1"/>
              <a:t>full</a:t>
            </a:r>
            <a:r>
              <a:rPr lang="de-DE" sz="1600" dirty="0"/>
              <a:t> </a:t>
            </a:r>
            <a:r>
              <a:rPr lang="de-DE" sz="1600" dirty="0" err="1"/>
              <a:t>scope</a:t>
            </a:r>
            <a:endParaRPr lang="de-DE" sz="1600" dirty="0"/>
          </a:p>
        </p:txBody>
      </p:sp>
      <p:graphicFrame>
        <p:nvGraphicFramePr>
          <p:cNvPr id="9" name="Content Placeholder 8">
            <a:extLst>
              <a:ext uri="{FF2B5EF4-FFF2-40B4-BE49-F238E27FC236}">
                <a16:creationId xmlns:a16="http://schemas.microsoft.com/office/drawing/2014/main" id="{8D424D9E-6511-40DA-ACB9-4B136C82B916}"/>
              </a:ext>
            </a:extLst>
          </p:cNvPr>
          <p:cNvGraphicFramePr>
            <a:graphicFrameLocks noGrp="1"/>
          </p:cNvGraphicFramePr>
          <p:nvPr>
            <p:ph idx="1"/>
            <p:extLst>
              <p:ext uri="{D42A27DB-BD31-4B8C-83A1-F6EECF244321}">
                <p14:modId xmlns:p14="http://schemas.microsoft.com/office/powerpoint/2010/main" val="2124417626"/>
              </p:ext>
            </p:extLst>
          </p:nvPr>
        </p:nvGraphicFramePr>
        <p:xfrm>
          <a:off x="838200" y="1825625"/>
          <a:ext cx="7991475" cy="4241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79509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de-DE" dirty="0" err="1"/>
              <a:t>Some</a:t>
            </a:r>
            <a:r>
              <a:rPr lang="de-DE" dirty="0"/>
              <a:t> </a:t>
            </a:r>
            <a:r>
              <a:rPr lang="de-DE" dirty="0" err="1"/>
              <a:t>stats</a:t>
            </a:r>
            <a:r>
              <a:rPr lang="de-DE" dirty="0"/>
              <a:t>, </a:t>
            </a:r>
            <a:r>
              <a:rPr lang="de-DE" dirty="0" err="1"/>
              <a:t>agreed</a:t>
            </a:r>
            <a:r>
              <a:rPr lang="de-DE" dirty="0"/>
              <a:t> CRs</a:t>
            </a:r>
          </a:p>
        </p:txBody>
      </p:sp>
      <p:sp>
        <p:nvSpPr>
          <p:cNvPr id="6" name="Content Placeholder 2">
            <a:extLst>
              <a:ext uri="{FF2B5EF4-FFF2-40B4-BE49-F238E27FC236}">
                <a16:creationId xmlns:a16="http://schemas.microsoft.com/office/drawing/2014/main" id="{7DEDA0A1-7B78-4E72-9469-0595F17D68E7}"/>
              </a:ext>
            </a:extLst>
          </p:cNvPr>
          <p:cNvSpPr txBox="1">
            <a:spLocks/>
          </p:cNvSpPr>
          <p:nvPr/>
        </p:nvSpPr>
        <p:spPr bwMode="auto">
          <a:xfrm>
            <a:off x="6696075" y="2811461"/>
            <a:ext cx="4657725"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000" dirty="0"/>
          </a:p>
        </p:txBody>
      </p:sp>
      <p:graphicFrame>
        <p:nvGraphicFramePr>
          <p:cNvPr id="7" name="Content Placeholder 6">
            <a:extLst>
              <a:ext uri="{FF2B5EF4-FFF2-40B4-BE49-F238E27FC236}">
                <a16:creationId xmlns:a16="http://schemas.microsoft.com/office/drawing/2014/main" id="{6FE72A25-FFB4-4676-8087-DD56B023B109}"/>
              </a:ext>
            </a:extLst>
          </p:cNvPr>
          <p:cNvGraphicFramePr>
            <a:graphicFrameLocks noGrp="1"/>
          </p:cNvGraphicFramePr>
          <p:nvPr>
            <p:ph idx="1"/>
            <p:extLst>
              <p:ext uri="{D42A27DB-BD31-4B8C-83A1-F6EECF244321}">
                <p14:modId xmlns:p14="http://schemas.microsoft.com/office/powerpoint/2010/main" val="814575658"/>
              </p:ext>
            </p:extLst>
          </p:nvPr>
        </p:nvGraphicFramePr>
        <p:xfrm>
          <a:off x="838199" y="1825624"/>
          <a:ext cx="7991475" cy="4356099"/>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a:extLst>
              <a:ext uri="{FF2B5EF4-FFF2-40B4-BE49-F238E27FC236}">
                <a16:creationId xmlns:a16="http://schemas.microsoft.com/office/drawing/2014/main" id="{A627830A-2E0C-4870-98F2-A1F2CB4715C3}"/>
              </a:ext>
            </a:extLst>
          </p:cNvPr>
          <p:cNvSpPr txBox="1">
            <a:spLocks/>
          </p:cNvSpPr>
          <p:nvPr/>
        </p:nvSpPr>
        <p:spPr bwMode="auto">
          <a:xfrm>
            <a:off x="8753475" y="4791073"/>
            <a:ext cx="26003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de-DE" sz="1600" dirty="0"/>
              <a:t>E-meeting in </a:t>
            </a:r>
            <a:r>
              <a:rPr lang="de-DE" sz="1600" dirty="0" err="1"/>
              <a:t>February</a:t>
            </a:r>
            <a:r>
              <a:rPr lang="de-DE" sz="1600" dirty="0"/>
              <a:t> and April </a:t>
            </a:r>
            <a:r>
              <a:rPr lang="de-DE" sz="1600" dirty="0" err="1"/>
              <a:t>had</a:t>
            </a:r>
            <a:r>
              <a:rPr lang="de-DE" sz="1600" dirty="0"/>
              <a:t> limited </a:t>
            </a:r>
            <a:r>
              <a:rPr lang="de-DE" sz="1600" dirty="0" err="1"/>
              <a:t>scope</a:t>
            </a:r>
            <a:endParaRPr lang="de-DE" sz="1600" dirty="0"/>
          </a:p>
          <a:p>
            <a:pPr>
              <a:buFont typeface="Arial" panose="020B0604020202020204" pitchFamily="34" charset="0"/>
              <a:buChar char="•"/>
            </a:pPr>
            <a:r>
              <a:rPr lang="de-DE" sz="1600" dirty="0"/>
              <a:t>E-meeting in June </a:t>
            </a:r>
            <a:r>
              <a:rPr lang="de-DE" sz="1600" dirty="0" err="1"/>
              <a:t>had</a:t>
            </a:r>
            <a:r>
              <a:rPr lang="de-DE" sz="1600" dirty="0"/>
              <a:t> </a:t>
            </a:r>
            <a:r>
              <a:rPr lang="de-DE" sz="1600" dirty="0" err="1"/>
              <a:t>full</a:t>
            </a:r>
            <a:r>
              <a:rPr lang="de-DE" sz="1600" dirty="0"/>
              <a:t> </a:t>
            </a:r>
            <a:r>
              <a:rPr lang="de-DE" sz="1600" dirty="0" err="1"/>
              <a:t>scope</a:t>
            </a:r>
            <a:endParaRPr lang="de-DE" sz="1600" dirty="0"/>
          </a:p>
        </p:txBody>
      </p:sp>
    </p:spTree>
    <p:extLst>
      <p:ext uri="{BB962C8B-B14F-4D97-AF65-F5344CB8AC3E}">
        <p14:creationId xmlns:p14="http://schemas.microsoft.com/office/powerpoint/2010/main" val="259078074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pPr marL="0" indent="0">
              <a:buNone/>
            </a:pPr>
            <a:r>
              <a:rPr lang="en-US" altLang="en-US" dirty="0">
                <a:ea typeface="MS PGothic" panose="020B0600070205080204" pitchFamily="34" charset="-128"/>
              </a:rPr>
              <a:t>The CT1 Chairman wants to thank</a:t>
            </a:r>
          </a:p>
          <a:p>
            <a:r>
              <a:rPr lang="en-US" altLang="en-US" sz="2600" dirty="0">
                <a:ea typeface="MS PGothic" panose="020B0600070205080204" pitchFamily="34" charset="-128"/>
              </a:rPr>
              <a:t> Lena Chaponniere for chairing the breakout stream on “services” topics</a:t>
            </a:r>
          </a:p>
          <a:p>
            <a:r>
              <a:rPr lang="en-US" altLang="en-US" sz="2600" dirty="0">
                <a:ea typeface="MS PGothic" panose="020B0600070205080204" pitchFamily="34" charset="-128"/>
              </a:rPr>
              <a:t> Jörgen Axell for chairing the breakout stream on “IMS and MC” topics</a:t>
            </a:r>
          </a:p>
          <a:p>
            <a:r>
              <a:rPr lang="en-US" altLang="ja-JP" sz="2600" dirty="0">
                <a:ea typeface="MS PGothic" panose="020B0600070205080204" pitchFamily="34" charset="-128"/>
              </a:rPr>
              <a:t> Frédéric Firmin for his excellent support before, during and after the meeting</a:t>
            </a:r>
          </a:p>
          <a:p>
            <a:r>
              <a:rPr lang="en-US" altLang="ja-JP" sz="2600" dirty="0">
                <a:ea typeface="MS PGothic" panose="020B0600070205080204" pitchFamily="34" charset="-128"/>
              </a:rPr>
              <a:t> Most important the CT1 delegates for their dedication and hard work during very busy and demanding electronic meetings</a:t>
            </a:r>
            <a:endParaRPr lang="en-US" altLang="en-US" sz="2600" dirty="0">
              <a:ea typeface="MS PGothic" panose="020B0600070205080204" pitchFamily="34" charset="-128"/>
            </a:endParaRP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47999907"/>
              </p:ext>
            </p:extLst>
          </p:nvPr>
        </p:nvGraphicFramePr>
        <p:xfrm>
          <a:off x="800100" y="1999343"/>
          <a:ext cx="10420893" cy="3976555"/>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14981">
                  <a:extLst>
                    <a:ext uri="{9D8B030D-6E8A-4147-A177-3AD203B41FA5}">
                      <a16:colId xmlns:a16="http://schemas.microsoft.com/office/drawing/2014/main" val="20003"/>
                    </a:ext>
                  </a:extLst>
                </a:gridCol>
                <a:gridCol w="1915068">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C1-203962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Service gap control: Exceptions to start of timer T3447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2308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23.502 CR 2204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C1-203462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Corrections for Enhanced Coverage in 5GS for </a:t>
                      </a:r>
                      <a:r>
                        <a:rPr lang="en-US" sz="1000" b="0" i="0" u="none" strike="noStrike" kern="1200" dirty="0" err="1">
                          <a:solidFill>
                            <a:srgbClr val="000000"/>
                          </a:solidFill>
                          <a:effectLst/>
                          <a:latin typeface="Arial" panose="020B0604020202020204" pitchFamily="34" charset="0"/>
                          <a:ea typeface="+mn-ea"/>
                          <a:cs typeface="+mn-cs"/>
                        </a:rPr>
                        <a:t>CIoT</a:t>
                      </a:r>
                      <a:endParaRPr lang="en-US" sz="10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2316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TS/TR 23.501 CR 2302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C1-204156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Updates to non-allowed area restrictions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0"/>
                        </a:spcAft>
                        <a:buClrTx/>
                        <a:buSzTx/>
                        <a:buFontTx/>
                        <a:buNone/>
                        <a:tabLst/>
                        <a:defRPr/>
                      </a:pPr>
                      <a:r>
                        <a:rPr lang="de-DE" sz="1000" b="0" i="0" u="none" strike="noStrike" kern="1200" dirty="0">
                          <a:solidFill>
                            <a:srgbClr val="000000"/>
                          </a:solidFill>
                          <a:effectLst/>
                          <a:latin typeface="Arial" panose="020B0604020202020204" pitchFamily="34" charset="0"/>
                          <a:ea typeface="+mn-ea"/>
                          <a:cs typeface="+mn-cs"/>
                        </a:rPr>
                        <a:t>24,501</a:t>
                      </a:r>
                    </a:p>
                    <a:p>
                      <a:pPr algn="r" fontAlgn="ctr"/>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2327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23.501 CR 2243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C1-204162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Redirection of UE from N1 mode to S1 mode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2372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 24.501 CR 2077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C1-202638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Initial Registration after 5G-SRVCC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2115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TS/TR 38.331 CR 1508 (RAN2)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C1-204119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Provisioning of DNS server security information to the UE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24,008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3226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24.301CR 3404, TS 24.501 CR 2345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C1-202705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Allowed SSC mode for association between an application and a PDU session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 24501 CR 2183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C1-202706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Handling of unallowed SSC mode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2183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 24.526 CR 0075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C1-204013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IPv6 configuration for W-AGF acting on behalf of FN-RG</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2220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23.316 CR 2046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Access </a:t>
                      </a:r>
                      <a:r>
                        <a:rPr lang="de-DE" sz="1000" b="0" i="0" u="none" strike="noStrike" kern="1200" dirty="0" err="1">
                          <a:solidFill>
                            <a:srgbClr val="000000"/>
                          </a:solidFill>
                          <a:effectLst/>
                          <a:latin typeface="Arial" panose="020B0604020202020204" pitchFamily="34" charset="0"/>
                          <a:ea typeface="+mn-ea"/>
                          <a:cs typeface="+mn-cs"/>
                        </a:rPr>
                        <a:t>network</a:t>
                      </a:r>
                      <a:r>
                        <a:rPr lang="de-DE" sz="1000" b="0" i="0" u="none" strike="noStrike" kern="1200" dirty="0">
                          <a:solidFill>
                            <a:srgbClr val="000000"/>
                          </a:solidFill>
                          <a:effectLst/>
                          <a:latin typeface="Arial" panose="020B0604020202020204" pitchFamily="34" charset="0"/>
                          <a:ea typeface="+mn-ea"/>
                          <a:cs typeface="+mn-cs"/>
                        </a:rPr>
                        <a:t> </a:t>
                      </a:r>
                      <a:r>
                        <a:rPr lang="de-DE" sz="1000" b="0" i="0" u="none" strike="noStrike" kern="1200" dirty="0" err="1">
                          <a:solidFill>
                            <a:srgbClr val="000000"/>
                          </a:solidFill>
                          <a:effectLst/>
                          <a:latin typeface="Arial" panose="020B0604020202020204" pitchFamily="34" charset="0"/>
                          <a:ea typeface="+mn-ea"/>
                          <a:cs typeface="+mn-cs"/>
                        </a:rPr>
                        <a:t>parameters</a:t>
                      </a:r>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134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23.502 CR 2291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for conditional approval I</a:t>
            </a:r>
          </a:p>
        </p:txBody>
      </p:sp>
    </p:spTree>
    <p:extLst>
      <p:ext uri="{BB962C8B-B14F-4D97-AF65-F5344CB8AC3E}">
        <p14:creationId xmlns:p14="http://schemas.microsoft.com/office/powerpoint/2010/main" val="359429552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289712474"/>
              </p:ext>
            </p:extLst>
          </p:nvPr>
        </p:nvGraphicFramePr>
        <p:xfrm>
          <a:off x="802105" y="2008868"/>
          <a:ext cx="10418888" cy="3976555"/>
        </p:xfrm>
        <a:graphic>
          <a:graphicData uri="http://schemas.openxmlformats.org/drawingml/2006/table">
            <a:tbl>
              <a:tblPr firstRow="1" firstCol="1" bandRow="1"/>
              <a:tblGrid>
                <a:gridCol w="1066062">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14981">
                  <a:extLst>
                    <a:ext uri="{9D8B030D-6E8A-4147-A177-3AD203B41FA5}">
                      <a16:colId xmlns:a16="http://schemas.microsoft.com/office/drawing/2014/main" val="20003"/>
                    </a:ext>
                  </a:extLst>
                </a:gridCol>
                <a:gridCol w="1915068">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C1-204041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err="1">
                          <a:solidFill>
                            <a:srgbClr val="000000"/>
                          </a:solidFill>
                          <a:effectLst/>
                          <a:latin typeface="Arial" panose="020B0604020202020204" pitchFamily="34" charset="0"/>
                          <a:ea typeface="+mn-ea"/>
                          <a:cs typeface="+mn-cs"/>
                        </a:rPr>
                        <a:t>Correction</a:t>
                      </a:r>
                      <a:r>
                        <a:rPr lang="de-DE" sz="1000" b="0" i="0" u="none" strike="noStrike" kern="1200" dirty="0">
                          <a:solidFill>
                            <a:srgbClr val="000000"/>
                          </a:solidFill>
                          <a:effectLst/>
                          <a:latin typeface="Arial" panose="020B0604020202020204" pitchFamily="34" charset="0"/>
                          <a:ea typeface="+mn-ea"/>
                          <a:cs typeface="+mn-cs"/>
                        </a:rPr>
                        <a:t> </a:t>
                      </a:r>
                      <a:r>
                        <a:rPr lang="de-DE" sz="1000" b="0" i="0" u="none" strike="noStrike" kern="1200" dirty="0" err="1">
                          <a:solidFill>
                            <a:srgbClr val="000000"/>
                          </a:solidFill>
                          <a:effectLst/>
                          <a:latin typeface="Arial" panose="020B0604020202020204" pitchFamily="34" charset="0"/>
                          <a:ea typeface="+mn-ea"/>
                          <a:cs typeface="+mn-cs"/>
                        </a:rPr>
                        <a:t>of</a:t>
                      </a:r>
                      <a:r>
                        <a:rPr lang="de-DE" sz="1000" b="0" i="0" u="none" strike="noStrike" kern="1200" dirty="0">
                          <a:solidFill>
                            <a:srgbClr val="000000"/>
                          </a:solidFill>
                          <a:effectLst/>
                          <a:latin typeface="Arial" panose="020B0604020202020204" pitchFamily="34" charset="0"/>
                          <a:ea typeface="+mn-ea"/>
                          <a:cs typeface="+mn-cs"/>
                        </a:rPr>
                        <a:t> TNGF </a:t>
                      </a:r>
                      <a:r>
                        <a:rPr lang="de-DE" sz="1000" b="0" i="0" u="none" strike="noStrike" kern="1200" dirty="0" err="1">
                          <a:solidFill>
                            <a:srgbClr val="000000"/>
                          </a:solidFill>
                          <a:effectLst/>
                          <a:latin typeface="Arial" panose="020B0604020202020204" pitchFamily="34" charset="0"/>
                          <a:ea typeface="+mn-ea"/>
                          <a:cs typeface="+mn-cs"/>
                        </a:rPr>
                        <a:t>procedure</a:t>
                      </a:r>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135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23.502 CR 2293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C1-204189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SUPI/SUCI </a:t>
                      </a:r>
                      <a:r>
                        <a:rPr lang="de-DE" sz="1000" b="0" i="0" u="none" strike="noStrike" kern="1200" dirty="0" err="1">
                          <a:solidFill>
                            <a:srgbClr val="000000"/>
                          </a:solidFill>
                          <a:effectLst/>
                          <a:latin typeface="Arial" panose="020B0604020202020204" pitchFamily="34" charset="0"/>
                          <a:ea typeface="+mn-ea"/>
                          <a:cs typeface="+mn-cs"/>
                        </a:rPr>
                        <a:t>of</a:t>
                      </a:r>
                      <a:r>
                        <a:rPr lang="de-DE" sz="1000" b="0" i="0" u="none" strike="noStrike" kern="1200" dirty="0">
                          <a:solidFill>
                            <a:srgbClr val="000000"/>
                          </a:solidFill>
                          <a:effectLst/>
                          <a:latin typeface="Arial" panose="020B0604020202020204" pitchFamily="34" charset="0"/>
                          <a:ea typeface="+mn-ea"/>
                          <a:cs typeface="+mn-cs"/>
                        </a:rPr>
                        <a:t> N5GC </a:t>
                      </a:r>
                      <a:r>
                        <a:rPr lang="de-DE" sz="1000" b="0" i="0" u="none" strike="noStrike" kern="1200" dirty="0" err="1">
                          <a:solidFill>
                            <a:srgbClr val="000000"/>
                          </a:solidFill>
                          <a:effectLst/>
                          <a:latin typeface="Arial" panose="020B0604020202020204" pitchFamily="34" charset="0"/>
                          <a:ea typeface="+mn-ea"/>
                          <a:cs typeface="+mn-cs"/>
                        </a:rPr>
                        <a:t>devices</a:t>
                      </a:r>
                      <a:endParaRPr lang="de-DE" sz="10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143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TS/TR 23.316 CR 2042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C1-202774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Clarification S-NSSAI status in AMF for NSSAA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2038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 29.518/29.571 CR 0324/0202 (CT4)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C1-203938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Adding AAA-S via NSSAAF to support NSSAA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2228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23.501 CR2372,  23.502 CR2316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C1-204025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coding of configuration of PC5 RAT selection and Tx profiles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24,588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0109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C1-204004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coding of configuration of default mode of communication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 7 CR 0110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C1-204008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coding of PC5 QoS mapping configuration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24,588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0113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C1-204010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coding of validity timers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0109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C1-204003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configuration of PC5 RAT selection and Tx profiles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39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0109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C1-204026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configuration of default mode of communication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0110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for conditional approval II</a:t>
            </a:r>
          </a:p>
        </p:txBody>
      </p:sp>
    </p:spTree>
    <p:extLst>
      <p:ext uri="{BB962C8B-B14F-4D97-AF65-F5344CB8AC3E}">
        <p14:creationId xmlns:p14="http://schemas.microsoft.com/office/powerpoint/2010/main" val="3689268318"/>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69362962"/>
              </p:ext>
            </p:extLst>
          </p:nvPr>
        </p:nvGraphicFramePr>
        <p:xfrm>
          <a:off x="802105" y="1999343"/>
          <a:ext cx="10418888" cy="4077063"/>
        </p:xfrm>
        <a:graphic>
          <a:graphicData uri="http://schemas.openxmlformats.org/drawingml/2006/table">
            <a:tbl>
              <a:tblPr firstRow="1" firstCol="1" bandRow="1"/>
              <a:tblGrid>
                <a:gridCol w="1066062">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167356">
                  <a:extLst>
                    <a:ext uri="{9D8B030D-6E8A-4147-A177-3AD203B41FA5}">
                      <a16:colId xmlns:a16="http://schemas.microsoft.com/office/drawing/2014/main" val="20003"/>
                    </a:ext>
                  </a:extLst>
                </a:gridCol>
                <a:gridCol w="1962693">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C1-204007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Correction of PC5 QoS mapping configuration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42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0113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C1-203896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Alignment of the name of cause#5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51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TS24.587 CR 0016.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C1-203899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Handling of PC5 unicast link ID update accept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0110, 0112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r>
                        <a:rPr lang="de-DE" sz="1000" b="0" i="0" u="none" strike="noStrike" kern="1200">
                          <a:solidFill>
                            <a:srgbClr val="000000"/>
                          </a:solidFill>
                          <a:effectLst/>
                          <a:latin typeface="Arial" panose="020B0604020202020204" pitchFamily="34" charset="0"/>
                          <a:ea typeface="+mn-ea"/>
                          <a:cs typeface="+mn-cs"/>
                        </a:rPr>
                        <a:t>C1-203976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Mapping between V2X Service ID and PFI for a PC5 unicast link establishment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a:solidFill>
                            <a:srgbClr val="000000"/>
                          </a:solidFill>
                          <a:effectLst/>
                          <a:latin typeface="Arial" panose="020B0604020202020204" pitchFamily="34" charset="0"/>
                          <a:ea typeface="+mn-ea"/>
                          <a:cs typeface="+mn-cs"/>
                        </a:rPr>
                        <a:t>66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0130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C1-203975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Updating PC5 unicast link modification procedure</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24,587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67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23.287  CR 0130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C1-203782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SRVCC from E-UTRAN to GERAN/UTRAN when IMS voice call is initiated in 5GS and support of scenario where the SCC AS sends a request to the HSS to retrieve the SRVCC data for the UE using 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24,237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1298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 29.328 CR 0632 (CT4)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C1-204123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err="1">
                          <a:solidFill>
                            <a:srgbClr val="000000"/>
                          </a:solidFill>
                          <a:effectLst/>
                          <a:latin typeface="Arial" panose="020B0604020202020204" pitchFamily="34" charset="0"/>
                          <a:ea typeface="+mn-ea"/>
                          <a:cs typeface="+mn-cs"/>
                        </a:rPr>
                        <a:t>Sending</a:t>
                      </a:r>
                      <a:r>
                        <a:rPr lang="de-DE" sz="1000" b="0" i="0" u="none" strike="noStrike" kern="1200" dirty="0">
                          <a:solidFill>
                            <a:srgbClr val="000000"/>
                          </a:solidFill>
                          <a:effectLst/>
                          <a:latin typeface="Arial" panose="020B0604020202020204" pitchFamily="34" charset="0"/>
                          <a:ea typeface="+mn-ea"/>
                          <a:cs typeface="+mn-cs"/>
                        </a:rPr>
                        <a:t> CAG </a:t>
                      </a:r>
                      <a:r>
                        <a:rPr lang="de-DE" sz="1000" b="0" i="0" u="none" strike="noStrike" kern="1200" dirty="0" err="1">
                          <a:solidFill>
                            <a:srgbClr val="000000"/>
                          </a:solidFill>
                          <a:effectLst/>
                          <a:latin typeface="Arial" panose="020B0604020202020204" pitchFamily="34" charset="0"/>
                          <a:ea typeface="+mn-ea"/>
                          <a:cs typeface="+mn-cs"/>
                        </a:rPr>
                        <a:t>information</a:t>
                      </a:r>
                      <a:r>
                        <a:rPr lang="de-DE" sz="1000" b="0" i="0" u="none" strike="noStrike" kern="1200" dirty="0">
                          <a:solidFill>
                            <a:srgbClr val="000000"/>
                          </a:solidFill>
                          <a:effectLst/>
                          <a:latin typeface="Arial" panose="020B0604020202020204" pitchFamily="34" charset="0"/>
                          <a:ea typeface="+mn-ea"/>
                          <a:cs typeface="+mn-cs"/>
                        </a:rPr>
                        <a:t> list - </a:t>
                      </a:r>
                      <a:r>
                        <a:rPr lang="de-DE" sz="1000" b="0" i="0" u="none" strike="noStrike" kern="1200" dirty="0" err="1">
                          <a:solidFill>
                            <a:srgbClr val="000000"/>
                          </a:solidFill>
                          <a:effectLst/>
                          <a:latin typeface="Arial" panose="020B0604020202020204" pitchFamily="34" charset="0"/>
                          <a:ea typeface="+mn-ea"/>
                          <a:cs typeface="+mn-cs"/>
                        </a:rPr>
                        <a:t>option</a:t>
                      </a:r>
                      <a:r>
                        <a:rPr lang="de-DE" sz="1000" b="0" i="0" u="none" strike="noStrike" kern="1200" dirty="0">
                          <a:solidFill>
                            <a:srgbClr val="000000"/>
                          </a:solidFill>
                          <a:effectLst/>
                          <a:latin typeface="Arial" panose="020B0604020202020204" pitchFamily="34" charset="0"/>
                          <a:ea typeface="+mn-ea"/>
                          <a:cs typeface="+mn-cs"/>
                        </a:rPr>
                        <a:t> 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23,122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522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TS 24.501 CR 2128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C1-202840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Providing configured human readable name for CAG-ID</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2009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23.501 CR 2267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63042">
                <a:tc>
                  <a:txBody>
                    <a:bodyPr/>
                    <a:lstStyle/>
                    <a:p>
                      <a:pPr algn="l" fontAlgn="ctr"/>
                      <a:r>
                        <a:rPr lang="de-DE" sz="1000" b="0" i="0" u="none" strike="noStrike" kern="1200" dirty="0">
                          <a:solidFill>
                            <a:srgbClr val="000000"/>
                          </a:solidFill>
                          <a:effectLst/>
                          <a:latin typeface="Arial" panose="020B0604020202020204" pitchFamily="34" charset="0"/>
                          <a:ea typeface="+mn-ea"/>
                          <a:cs typeface="+mn-cs"/>
                        </a:rPr>
                        <a:t>C1-203814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kern="1200" dirty="0">
                          <a:solidFill>
                            <a:srgbClr val="000000"/>
                          </a:solidFill>
                          <a:effectLst/>
                          <a:latin typeface="Arial" panose="020B0604020202020204" pitchFamily="34" charset="0"/>
                          <a:ea typeface="+mn-ea"/>
                          <a:cs typeface="+mn-cs"/>
                        </a:rPr>
                        <a:t>Clarification on the non-supported functions and procedures for SNPN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24,501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kern="1200" dirty="0">
                          <a:solidFill>
                            <a:srgbClr val="000000"/>
                          </a:solidFill>
                          <a:effectLst/>
                          <a:latin typeface="Arial" panose="020B0604020202020204" pitchFamily="34" charset="0"/>
                          <a:ea typeface="+mn-ea"/>
                          <a:cs typeface="+mn-cs"/>
                        </a:rPr>
                        <a:t>2340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0" i="0" u="none" strike="noStrike" kern="1200" dirty="0">
                          <a:solidFill>
                            <a:srgbClr val="000000"/>
                          </a:solidFill>
                          <a:effectLst/>
                          <a:latin typeface="Arial" panose="020B0604020202020204" pitchFamily="34" charset="0"/>
                          <a:ea typeface="+mn-ea"/>
                          <a:cs typeface="+mn-cs"/>
                        </a:rPr>
                        <a:t>TS 23.501 CR 2223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r>
                        <a:rPr lang="de-DE" sz="1000" b="0" i="0" u="none" strike="noStrike" dirty="0">
                          <a:solidFill>
                            <a:srgbClr val="000000"/>
                          </a:solidFill>
                          <a:effectLst/>
                          <a:latin typeface="Arial" panose="020B0604020202020204" pitchFamily="34" charset="0"/>
                        </a:rPr>
                        <a:t>C1-203792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1000" b="0" i="0" u="none" strike="noStrike" dirty="0">
                          <a:solidFill>
                            <a:srgbClr val="000000"/>
                          </a:solidFill>
                          <a:effectLst/>
                          <a:latin typeface="Arial" panose="020B0604020202020204" pitchFamily="34" charset="0"/>
                        </a:rPr>
                        <a:t>Introduction of Bridge management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dirty="0">
                          <a:solidFill>
                            <a:srgbClr val="000000"/>
                          </a:solidFill>
                          <a:effectLst/>
                          <a:latin typeface="Arial" panose="020B0604020202020204" pitchFamily="34" charset="0"/>
                        </a:rPr>
                        <a:t>24,519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000" b="0" i="0" u="none" strike="noStrike" dirty="0">
                          <a:solidFill>
                            <a:srgbClr val="000000"/>
                          </a:solidFill>
                          <a:effectLst/>
                          <a:latin typeface="Arial" panose="020B0604020202020204" pitchFamily="34" charset="0"/>
                        </a:rPr>
                        <a:t>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1000" b="1" i="0" u="none" strike="noStrike" dirty="0">
                          <a:solidFill>
                            <a:srgbClr val="000000"/>
                          </a:solidFill>
                          <a:effectLst/>
                          <a:latin typeface="Arial" panose="020B0604020202020204" pitchFamily="34" charset="0"/>
                        </a:rPr>
                        <a:t>TS 23.501 CR 2230 (SA2)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for conditional approval III</a:t>
            </a:r>
          </a:p>
        </p:txBody>
      </p:sp>
    </p:spTree>
    <p:extLst>
      <p:ext uri="{BB962C8B-B14F-4D97-AF65-F5344CB8AC3E}">
        <p14:creationId xmlns:p14="http://schemas.microsoft.com/office/powerpoint/2010/main" val="106127208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Leis</a:t>
            </a:r>
          </a:p>
          <a:p>
            <a:pPr algn="ctr">
              <a:spcBef>
                <a:spcPct val="0"/>
              </a:spcBef>
              <a:buFontTx/>
              <a:buNone/>
            </a:pPr>
            <a:r>
              <a:rPr lang="fi-FI" altLang="en-US" sz="1400" dirty="0">
                <a:latin typeface="Arial" pitchFamily="34" charset="0"/>
                <a:cs typeface="Arial" pitchFamily="34" charset="0"/>
              </a:rPr>
              <a:t>3GPP TSG CT WG1 </a:t>
            </a:r>
            <a:r>
              <a:rPr lang="fi-FI" altLang="en-US" sz="1400" dirty="0" err="1">
                <a:latin typeface="Arial" pitchFamily="34" charset="0"/>
                <a:cs typeface="Arial" pitchFamily="34" charset="0"/>
              </a:rPr>
              <a:t>Chairman</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peter.leis@nokia.com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CT1#123-e (electronic)</a:t>
            </a:r>
          </a:p>
          <a:p>
            <a:pPr lvl="2"/>
            <a:r>
              <a:rPr lang="en-US" dirty="0"/>
              <a:t>Only Rel-15 and Rel-16 in scope</a:t>
            </a:r>
          </a:p>
          <a:p>
            <a:pPr lvl="1"/>
            <a:r>
              <a:rPr lang="en-US" altLang="fr-FR" dirty="0"/>
              <a:t>CT1#124-e (electronic)</a:t>
            </a:r>
          </a:p>
          <a:p>
            <a:pPr lvl="2"/>
            <a:r>
              <a:rPr lang="en-US" altLang="fr-FR" dirty="0"/>
              <a:t>All releases in scope</a:t>
            </a:r>
          </a:p>
          <a:p>
            <a:pPr lvl="2"/>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Electronic:</a:t>
            </a:r>
          </a:p>
          <a:p>
            <a:pPr lvl="2"/>
            <a:r>
              <a:rPr lang="en-US" altLang="fr-FR" dirty="0"/>
              <a:t>CT1#125-e</a:t>
            </a:r>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CT WG1 Statistics</a:t>
            </a:r>
          </a:p>
        </p:txBody>
      </p:sp>
      <p:sp>
        <p:nvSpPr>
          <p:cNvPr id="3" name="Espace réservé du contenu 2"/>
          <p:cNvSpPr>
            <a:spLocks noGrp="1"/>
          </p:cNvSpPr>
          <p:nvPr>
            <p:ph idx="1"/>
          </p:nvPr>
        </p:nvSpPr>
        <p:spPr>
          <a:xfrm>
            <a:off x="838199" y="1825625"/>
            <a:ext cx="5392920" cy="4351338"/>
          </a:xfrm>
        </p:spPr>
        <p:txBody>
          <a:bodyPr/>
          <a:lstStyle/>
          <a:p>
            <a:r>
              <a:rPr lang="en-US" sz="2400" dirty="0"/>
              <a:t>Number of handled documents</a:t>
            </a:r>
          </a:p>
          <a:p>
            <a:pPr lvl="1"/>
            <a:r>
              <a:rPr lang="en-US" altLang="fr-FR" sz="1800" dirty="0"/>
              <a:t>CT1#123-e: 934</a:t>
            </a:r>
            <a:endParaRPr lang="en-US" sz="1800" dirty="0"/>
          </a:p>
          <a:p>
            <a:pPr lvl="1"/>
            <a:r>
              <a:rPr lang="en-US" sz="1800" dirty="0"/>
              <a:t>CT1#124-e: 	1198</a:t>
            </a:r>
          </a:p>
          <a:p>
            <a:r>
              <a:rPr lang="en-US" sz="2400" dirty="0"/>
              <a:t>Agreed CRs </a:t>
            </a:r>
          </a:p>
          <a:p>
            <a:pPr lvl="1"/>
            <a:r>
              <a:rPr lang="en-US" altLang="fr-FR" sz="1800" dirty="0"/>
              <a:t>CT1#123-e:</a:t>
            </a:r>
            <a:r>
              <a:rPr lang="en-US" sz="1800" dirty="0"/>
              <a:t> Cat B/C/F 302</a:t>
            </a:r>
          </a:p>
          <a:p>
            <a:pPr lvl="1"/>
            <a:r>
              <a:rPr lang="en-US" sz="1800" dirty="0"/>
              <a:t>CT1#124-e: Cat B/C/F 394 </a:t>
            </a:r>
          </a:p>
          <a:p>
            <a:r>
              <a:rPr lang="en-US" sz="2400" dirty="0"/>
              <a:t>Agreed </a:t>
            </a:r>
            <a:r>
              <a:rPr lang="en-US" sz="2400" dirty="0" err="1"/>
              <a:t>pCRs</a:t>
            </a:r>
            <a:endParaRPr lang="en-US" sz="2400" dirty="0"/>
          </a:p>
          <a:p>
            <a:pPr lvl="1"/>
            <a:r>
              <a:rPr lang="en-US" altLang="fr-FR" sz="1800" dirty="0"/>
              <a:t>CT1#123-e:</a:t>
            </a:r>
            <a:r>
              <a:rPr lang="en-US" sz="1800" dirty="0"/>
              <a:t> 65</a:t>
            </a:r>
          </a:p>
          <a:p>
            <a:pPr lvl="1"/>
            <a:r>
              <a:rPr lang="en-US" sz="1800" dirty="0"/>
              <a:t>CT1#124-e: 36</a:t>
            </a:r>
          </a:p>
          <a:p>
            <a:r>
              <a:rPr lang="en-US" sz="2400" dirty="0"/>
              <a:t>Attendances</a:t>
            </a:r>
          </a:p>
          <a:p>
            <a:pPr lvl="1"/>
            <a:r>
              <a:rPr lang="en-US" altLang="fr-FR" sz="1800" dirty="0"/>
              <a:t>CT1#123-e: 108  registered</a:t>
            </a:r>
          </a:p>
          <a:p>
            <a:pPr lvl="1"/>
            <a:r>
              <a:rPr lang="en-US" altLang="fr-FR" sz="1800" dirty="0"/>
              <a:t>CT1#124-e: 133 registered</a:t>
            </a:r>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CT1#123-e had limited scope on Rel-15 and Rel-16</a:t>
            </a:r>
          </a:p>
          <a:p>
            <a:pPr lvl="1"/>
            <a:r>
              <a:rPr lang="en-US" altLang="fr-FR" sz="2000" dirty="0"/>
              <a:t>CT1#124-e all releases in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3381934698"/>
              </p:ext>
            </p:extLst>
          </p:nvPr>
        </p:nvGraphicFramePr>
        <p:xfrm>
          <a:off x="209550" y="2282825"/>
          <a:ext cx="11742738" cy="327037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1410220">
                  <a:extLst>
                    <a:ext uri="{9D8B030D-6E8A-4147-A177-3AD203B41FA5}">
                      <a16:colId xmlns:a16="http://schemas.microsoft.com/office/drawing/2014/main" val="20002"/>
                    </a:ext>
                  </a:extLst>
                </a:gridCol>
                <a:gridCol w="4679129">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algn="l" fontAlgn="b"/>
                      <a:r>
                        <a:rPr lang="de-DE" sz="1000" b="0" i="0" u="none" strike="noStrike" kern="1200">
                          <a:solidFill>
                            <a:srgbClr val="000000"/>
                          </a:solidFill>
                          <a:effectLst/>
                          <a:latin typeface="Arial" panose="020B0604020202020204" pitchFamily="34" charset="0"/>
                          <a:ea typeface="+mn-ea"/>
                          <a:cs typeface="+mn-cs"/>
                        </a:rPr>
                        <a:t>CP-201162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New WID on Multi-device and multi-identity enhancements</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Vivo</a:t>
                      </a: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000" b="0" i="0" u="none" strike="noStrike" kern="1200" dirty="0">
                          <a:solidFill>
                            <a:srgbClr val="000000"/>
                          </a:solidFill>
                          <a:effectLst/>
                          <a:latin typeface="Arial" panose="020B0604020202020204" pitchFamily="34" charset="0"/>
                          <a:ea typeface="+mn-ea"/>
                          <a:cs typeface="+mn-cs"/>
                        </a:rPr>
                        <a:t>specify the stage 3 procedures related to the </a:t>
                      </a:r>
                      <a:r>
                        <a:rPr lang="en-GB" sz="1000" b="0" i="0" u="none" strike="noStrike" kern="1200" dirty="0" err="1">
                          <a:solidFill>
                            <a:srgbClr val="000000"/>
                          </a:solidFill>
                          <a:effectLst/>
                          <a:latin typeface="Arial" panose="020B0604020202020204" pitchFamily="34" charset="0"/>
                          <a:ea typeface="+mn-ea"/>
                          <a:cs typeface="+mn-cs"/>
                        </a:rPr>
                        <a:t>MuD</a:t>
                      </a:r>
                      <a:r>
                        <a:rPr lang="en-GB" sz="1000" b="0" i="0" u="none" strike="noStrike" kern="1200" dirty="0">
                          <a:solidFill>
                            <a:srgbClr val="000000"/>
                          </a:solidFill>
                          <a:effectLst/>
                          <a:latin typeface="Arial" panose="020B0604020202020204" pitchFamily="34" charset="0"/>
                          <a:ea typeface="+mn-ea"/>
                          <a:cs typeface="+mn-cs"/>
                        </a:rPr>
                        <a:t> service requirements in 3GPP TS 22.173 CR0128R4 in SP‑190824</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algn="l" fontAlgn="b"/>
                      <a:r>
                        <a:rPr lang="de-DE" sz="1000" b="0" i="0" u="none" strike="noStrike" kern="1200">
                          <a:solidFill>
                            <a:srgbClr val="000000"/>
                          </a:solidFill>
                          <a:effectLst/>
                          <a:latin typeface="Arial" panose="020B0604020202020204" pitchFamily="34" charset="0"/>
                          <a:ea typeface="+mn-ea"/>
                          <a:cs typeface="+mn-cs"/>
                        </a:rPr>
                        <a:t>CP-201163</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New WID on Stage-3 5GS NAS protocol development 17</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Ericsson </a:t>
                      </a: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technical improvements and enhancements to 5GS NAS protocol, not of sufficient significance to be normally covered by a dedicated work item, also includes impact on EPS NAS protocol related to interworking with 5GS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algn="l" fontAlgn="b"/>
                      <a:r>
                        <a:rPr lang="de-DE" sz="1000" b="0" i="0" u="none" strike="noStrike" kern="1200">
                          <a:solidFill>
                            <a:srgbClr val="000000"/>
                          </a:solidFill>
                          <a:effectLst/>
                          <a:latin typeface="Arial" panose="020B0604020202020204" pitchFamily="34" charset="0"/>
                          <a:ea typeface="+mn-ea"/>
                          <a:cs typeface="+mn-cs"/>
                        </a:rPr>
                        <a:t>CP-201164</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New WID on Protocol enhancements for Mission Critical Services</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Ericsson</a:t>
                      </a: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minor protocol and procedural enhancements to support existing Stage 3 solutions </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80425026"/>
                  </a:ext>
                </a:extLst>
              </a:tr>
              <a:tr h="374962">
                <a:tc>
                  <a:txBody>
                    <a:bodyPr/>
                    <a:lstStyle/>
                    <a:p>
                      <a:pPr algn="l" fontAlgn="b"/>
                      <a:r>
                        <a:rPr lang="de-DE" sz="1000" b="0" i="0" u="none" strike="noStrike" kern="1200">
                          <a:solidFill>
                            <a:srgbClr val="000000"/>
                          </a:solidFill>
                          <a:effectLst/>
                          <a:latin typeface="Arial" panose="020B0604020202020204" pitchFamily="34" charset="0"/>
                          <a:ea typeface="+mn-ea"/>
                          <a:cs typeface="+mn-cs"/>
                        </a:rPr>
                        <a:t>CP-201165</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a:solidFill>
                            <a:srgbClr val="000000"/>
                          </a:solidFill>
                          <a:effectLst/>
                          <a:latin typeface="Arial" panose="020B0604020202020204" pitchFamily="34" charset="0"/>
                          <a:ea typeface="+mn-ea"/>
                          <a:cs typeface="+mn-cs"/>
                        </a:rPr>
                        <a:t>New WID on Stage-3 SAE Protocol Development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err="1">
                          <a:solidFill>
                            <a:srgbClr val="000000"/>
                          </a:solidFill>
                          <a:effectLst/>
                          <a:latin typeface="Arial" panose="020B0604020202020204" pitchFamily="34" charset="0"/>
                          <a:ea typeface="+mn-ea"/>
                          <a:cs typeface="+mn-cs"/>
                        </a:rPr>
                        <a:t>InterDigital</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technical improvements and enhancements to EPS, not of sufficient significance to be normally covered by a work item</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374962">
                <a:tc>
                  <a:txBody>
                    <a:bodyPr/>
                    <a:lstStyle/>
                    <a:p>
                      <a:pPr algn="l" fontAlgn="b"/>
                      <a:r>
                        <a:rPr lang="de-DE" sz="1000" b="0" i="0" u="none" strike="noStrike" kern="1200">
                          <a:solidFill>
                            <a:srgbClr val="000000"/>
                          </a:solidFill>
                          <a:effectLst/>
                          <a:latin typeface="Arial" panose="020B0604020202020204" pitchFamily="34" charset="0"/>
                          <a:ea typeface="+mn-ea"/>
                          <a:cs typeface="+mn-cs"/>
                        </a:rPr>
                        <a:t>CP-201166</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New WID on Enhancement for the 5G Control Plane Steering of Roaming for UE in CONNECTED mode</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NTT </a:t>
                      </a:r>
                      <a:r>
                        <a:rPr lang="fr-FR" sz="1000" b="0" i="0" u="none" strike="noStrike" kern="1200" dirty="0" err="1">
                          <a:solidFill>
                            <a:srgbClr val="000000"/>
                          </a:solidFill>
                          <a:effectLst/>
                          <a:latin typeface="Arial" panose="020B0604020202020204" pitchFamily="34" charset="0"/>
                          <a:ea typeface="+mn-ea"/>
                          <a:cs typeface="+mn-cs"/>
                        </a:rPr>
                        <a:t>DoCoMo</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to support the new requirements defined in Rel-17 for performing CP-SOR while the UE is in connected mode. </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374962">
                <a:tc>
                  <a:txBody>
                    <a:bodyPr/>
                    <a:lstStyle/>
                    <a:p>
                      <a:pPr algn="l" fontAlgn="b"/>
                      <a:r>
                        <a:rPr lang="de-DE" sz="1000" b="0" i="0" u="none" strike="noStrike" kern="1200">
                          <a:solidFill>
                            <a:srgbClr val="000000"/>
                          </a:solidFill>
                          <a:effectLst/>
                          <a:latin typeface="Arial" panose="020B0604020202020204" pitchFamily="34" charset="0"/>
                          <a:ea typeface="+mn-ea"/>
                          <a:cs typeface="+mn-cs"/>
                        </a:rPr>
                        <a:t>CP-201167</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a:solidFill>
                            <a:srgbClr val="000000"/>
                          </a:solidFill>
                          <a:effectLst/>
                          <a:latin typeface="Arial" panose="020B0604020202020204" pitchFamily="34" charset="0"/>
                          <a:ea typeface="+mn-ea"/>
                          <a:cs typeface="+mn-cs"/>
                        </a:rPr>
                        <a:t>New WID on IMS Stage-3 IETF Protocol Alignment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protocol alignment between 3GPP Stage 3 IMS work and IETF and minor technical improvements and enhancements to IMS, not of sufficient significance to be normally covered by a work item</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84835019"/>
                  </a:ext>
                </a:extLst>
              </a:tr>
              <a:tr h="374962">
                <a:tc>
                  <a:txBody>
                    <a:bodyPr/>
                    <a:lstStyle/>
                    <a:p>
                      <a:pPr algn="l" fontAlgn="b"/>
                      <a:r>
                        <a:rPr lang="de-DE" sz="1000" b="0" i="0" u="none" strike="noStrike" kern="1200" dirty="0">
                          <a:solidFill>
                            <a:srgbClr val="000000"/>
                          </a:solidFill>
                          <a:effectLst/>
                          <a:latin typeface="Arial" panose="020B0604020202020204" pitchFamily="34" charset="0"/>
                          <a:ea typeface="+mn-ea"/>
                          <a:cs typeface="+mn-cs"/>
                        </a:rPr>
                        <a:t>CP-201168</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b"/>
                      <a:r>
                        <a:rPr lang="en-US" sz="1000" b="0" i="0" u="none" strike="noStrike" kern="1200" dirty="0">
                          <a:solidFill>
                            <a:srgbClr val="000000"/>
                          </a:solidFill>
                          <a:effectLst/>
                          <a:latin typeface="Arial" panose="020B0604020202020204" pitchFamily="34" charset="0"/>
                          <a:ea typeface="+mn-ea"/>
                          <a:cs typeface="+mn-cs"/>
                        </a:rPr>
                        <a:t>New SID on Enhanced IMS to 5GC Integration Phase 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investigate enhancements to the IMS architecture and capabilities to better utilize the new features and services of the 5GC system and to enhance the IMS FE to integrate with the new network functions of 5GC.</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I</a:t>
            </a:r>
          </a:p>
        </p:txBody>
      </p:sp>
      <p:graphicFrame>
        <p:nvGraphicFramePr>
          <p:cNvPr id="4" name="Tableau 3"/>
          <p:cNvGraphicFramePr>
            <a:graphicFrameLocks noGrp="1"/>
          </p:cNvGraphicFramePr>
          <p:nvPr>
            <p:extLst>
              <p:ext uri="{D42A27DB-BD31-4B8C-83A1-F6EECF244321}">
                <p14:modId xmlns:p14="http://schemas.microsoft.com/office/powerpoint/2010/main" val="527325433"/>
              </p:ext>
            </p:extLst>
          </p:nvPr>
        </p:nvGraphicFramePr>
        <p:xfrm>
          <a:off x="784312" y="2126071"/>
          <a:ext cx="10188488" cy="2782348"/>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07690">
                  <a:extLst>
                    <a:ext uri="{9D8B030D-6E8A-4147-A177-3AD203B41FA5}">
                      <a16:colId xmlns:a16="http://schemas.microsoft.com/office/drawing/2014/main" val="20004"/>
                    </a:ext>
                  </a:extLst>
                </a:gridCol>
                <a:gridCol w="1162050">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algn="l" fontAlgn="t"/>
                      <a:r>
                        <a:rPr lang="en-US" sz="1600" kern="1200" dirty="0">
                          <a:solidFill>
                            <a:srgbClr val="000000"/>
                          </a:solidFill>
                          <a:effectLst/>
                          <a:latin typeface="Arial"/>
                          <a:cs typeface="+mn-cs"/>
                        </a:rPr>
                        <a:t> CT1 aspects of </a:t>
                      </a:r>
                      <a:r>
                        <a:rPr lang="en-US" sz="1600" kern="1200" dirty="0" err="1">
                          <a:solidFill>
                            <a:srgbClr val="000000"/>
                          </a:solidFill>
                          <a:effectLst/>
                          <a:latin typeface="Arial"/>
                          <a:cs typeface="+mn-cs"/>
                        </a:rPr>
                        <a:t>Vertical_LAN</a:t>
                      </a:r>
                      <a:endParaRPr lang="en-US" sz="1600" kern="1200" dirty="0">
                        <a:solidFill>
                          <a:srgbClr val="000000"/>
                        </a:solidFill>
                        <a:effectLst/>
                        <a:latin typeface="Arial"/>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t"/>
                      <a:r>
                        <a:rPr lang="de-DE" sz="1200" b="0" i="0" u="none" strike="noStrike" dirty="0" err="1">
                          <a:solidFill>
                            <a:srgbClr val="000000"/>
                          </a:solidFill>
                          <a:effectLst/>
                          <a:latin typeface="Arial" panose="020B0604020202020204" pitchFamily="34" charset="0"/>
                        </a:rPr>
                        <a:t>Vertical_LAN</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a:solidFill>
                            <a:srgbClr val="000000"/>
                          </a:solidFill>
                          <a:effectLst/>
                          <a:latin typeface="Arial" panose="020B0604020202020204" pitchFamily="34" charset="0"/>
                        </a:rPr>
                        <a:t>14.03.2019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CP-190195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en-US" sz="1600" kern="1200" dirty="0">
                          <a:solidFill>
                            <a:srgbClr val="000000"/>
                          </a:solidFill>
                          <a:effectLst/>
                          <a:latin typeface="Arial"/>
                          <a:cs typeface="+mn-cs"/>
                        </a:rPr>
                        <a:t> CT1 aspects of 5G_CIoT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t"/>
                      <a:r>
                        <a:rPr lang="de-DE" sz="1200" b="0" i="0" u="none" strike="noStrike">
                          <a:solidFill>
                            <a:srgbClr val="000000"/>
                          </a:solidFill>
                          <a:effectLst/>
                          <a:latin typeface="Arial" panose="020B0604020202020204" pitchFamily="34" charset="0"/>
                        </a:rPr>
                        <a:t>5G_CIoT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14.03.2019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kern="1200" dirty="0">
                          <a:solidFill>
                            <a:srgbClr val="000000"/>
                          </a:solidFill>
                          <a:effectLst/>
                          <a:latin typeface="Arial" panose="020B0604020202020204" pitchFamily="34" charset="0"/>
                          <a:ea typeface="+mn-ea"/>
                          <a:cs typeface="+mn-cs"/>
                        </a:rPr>
                        <a:t>CP-190198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600" kern="1200" dirty="0">
                          <a:solidFill>
                            <a:srgbClr val="000000"/>
                          </a:solidFill>
                          <a:effectLst/>
                          <a:latin typeface="Arial"/>
                          <a:cs typeface="+mn-cs"/>
                        </a:rPr>
                        <a:t> </a:t>
                      </a:r>
                      <a:r>
                        <a:rPr lang="en-US" sz="1600" kern="1200" dirty="0">
                          <a:solidFill>
                            <a:srgbClr val="000000"/>
                          </a:solidFill>
                          <a:effectLst/>
                          <a:latin typeface="Arial"/>
                          <a:ea typeface="+mn-ea"/>
                          <a:cs typeface="+mn-cs"/>
                        </a:rPr>
                        <a:t>CT1 aspects of V2XAPP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V2XAPP</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CP-191153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t"/>
                      <a:r>
                        <a:rPr lang="en-US" sz="1600" kern="1200" dirty="0">
                          <a:solidFill>
                            <a:srgbClr val="000000"/>
                          </a:solidFill>
                          <a:effectLst/>
                          <a:latin typeface="Arial"/>
                          <a:cs typeface="+mn-cs"/>
                        </a:rPr>
                        <a:t> CT1 aspects of eV2XARC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t"/>
                      <a:r>
                        <a:rPr lang="de-DE" sz="1200" b="0" i="0" u="none" strike="noStrike" dirty="0">
                          <a:solidFill>
                            <a:srgbClr val="000000"/>
                          </a:solidFill>
                          <a:effectLst/>
                          <a:latin typeface="Arial" panose="020B0604020202020204" pitchFamily="34" charset="0"/>
                        </a:rPr>
                        <a:t>eV2XARC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99%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CP-191154</a:t>
                      </a: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52697">
                <a:tc>
                  <a:txBody>
                    <a:bodyPr/>
                    <a:lstStyle/>
                    <a:p>
                      <a:pPr algn="l" fontAlgn="t"/>
                      <a:r>
                        <a:rPr lang="en-US" sz="1600" kern="1200" dirty="0">
                          <a:solidFill>
                            <a:srgbClr val="000000"/>
                          </a:solidFill>
                          <a:effectLst/>
                          <a:latin typeface="Arial"/>
                          <a:cs typeface="+mn-cs"/>
                        </a:rPr>
                        <a:t> CT1 aspects of 5G_eLCS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t"/>
                      <a:r>
                        <a:rPr lang="de-DE" sz="1200" b="0" i="0" u="none" strike="noStrike" dirty="0">
                          <a:solidFill>
                            <a:srgbClr val="000000"/>
                          </a:solidFill>
                          <a:effectLst/>
                          <a:latin typeface="Arial" panose="020B0604020202020204" pitchFamily="34" charset="0"/>
                        </a:rPr>
                        <a:t>5G_eLCS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07.03.2019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05.12.2019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CP-190190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algn="l" fontAlgn="t"/>
                      <a:r>
                        <a:rPr lang="de-DE" sz="1600" kern="1200" dirty="0">
                          <a:solidFill>
                            <a:srgbClr val="000000"/>
                          </a:solidFill>
                          <a:effectLst/>
                          <a:latin typeface="Arial"/>
                          <a:ea typeface="+mn-ea"/>
                          <a:cs typeface="+mn-cs"/>
                        </a:rPr>
                        <a:t> CT1 </a:t>
                      </a:r>
                      <a:r>
                        <a:rPr lang="de-DE" sz="1600" kern="1200" dirty="0" err="1">
                          <a:solidFill>
                            <a:srgbClr val="000000"/>
                          </a:solidFill>
                          <a:effectLst/>
                          <a:latin typeface="Arial"/>
                          <a:ea typeface="+mn-ea"/>
                          <a:cs typeface="+mn-cs"/>
                        </a:rPr>
                        <a:t>aspects</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of</a:t>
                      </a:r>
                      <a:r>
                        <a:rPr lang="de-DE" sz="1600" kern="1200" dirty="0">
                          <a:solidFill>
                            <a:srgbClr val="000000"/>
                          </a:solidFill>
                          <a:effectLst/>
                          <a:latin typeface="Arial"/>
                          <a:ea typeface="+mn-ea"/>
                          <a:cs typeface="+mn-cs"/>
                        </a:rPr>
                        <a:t> RACS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RACS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06.06.2019</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t" latinLnBrk="0" hangingPunct="1">
                        <a:lnSpc>
                          <a:spcPct val="100000"/>
                        </a:lnSpc>
                        <a:spcBef>
                          <a:spcPts val="0"/>
                        </a:spcBef>
                        <a:spcAft>
                          <a:spcPts val="0"/>
                        </a:spcAft>
                        <a:buClrTx/>
                        <a:buSzTx/>
                        <a:buFontTx/>
                        <a:buNone/>
                        <a:tabLst/>
                        <a:defRPr/>
                      </a:pPr>
                      <a:r>
                        <a:rPr lang="de-DE" sz="1200" b="0" i="0" u="none" strike="noStrike" dirty="0">
                          <a:solidFill>
                            <a:srgbClr val="000000"/>
                          </a:solidFill>
                          <a:effectLst/>
                          <a:latin typeface="Arial" panose="020B0604020202020204" pitchFamily="34" charset="0"/>
                        </a:rPr>
                        <a:t>12.03.2020</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ctr" latinLnBrk="0" hangingPunct="1"/>
                      <a:r>
                        <a:rPr lang="de-DE" sz="1200" b="0" i="0" u="none" strike="noStrike" kern="1200" dirty="0">
                          <a:solidFill>
                            <a:srgbClr val="000000"/>
                          </a:solidFill>
                          <a:effectLst/>
                          <a:latin typeface="Arial" panose="020B0604020202020204" pitchFamily="34" charset="0"/>
                          <a:ea typeface="+mn-ea"/>
                          <a:cs typeface="+mn-cs"/>
                        </a:rPr>
                        <a:t>CP-191061</a:t>
                      </a:r>
                    </a:p>
                    <a:p>
                      <a:pPr algn="r" fontAlgn="t"/>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96218358"/>
                  </a:ext>
                </a:extLst>
              </a:tr>
              <a:tr h="352697">
                <a:tc>
                  <a:txBody>
                    <a:bodyPr/>
                    <a:lstStyle/>
                    <a:p>
                      <a:pPr algn="l" fontAlgn="t"/>
                      <a:r>
                        <a:rPr lang="de-DE" sz="1600" kern="1200" dirty="0">
                          <a:solidFill>
                            <a:srgbClr val="000000"/>
                          </a:solidFill>
                          <a:effectLst/>
                          <a:latin typeface="Arial"/>
                          <a:cs typeface="+mn-cs"/>
                        </a:rPr>
                        <a:t> CT1 </a:t>
                      </a:r>
                      <a:r>
                        <a:rPr lang="de-DE" sz="1600" kern="1200" dirty="0" err="1">
                          <a:solidFill>
                            <a:srgbClr val="000000"/>
                          </a:solidFill>
                          <a:effectLst/>
                          <a:latin typeface="Arial"/>
                          <a:cs typeface="+mn-cs"/>
                        </a:rPr>
                        <a:t>aspects</a:t>
                      </a:r>
                      <a:r>
                        <a:rPr lang="de-DE" sz="1600" kern="1200" dirty="0">
                          <a:solidFill>
                            <a:srgbClr val="000000"/>
                          </a:solidFill>
                          <a:effectLst/>
                          <a:latin typeface="Arial"/>
                          <a:cs typeface="+mn-cs"/>
                        </a:rPr>
                        <a:t> </a:t>
                      </a:r>
                      <a:r>
                        <a:rPr lang="de-DE" sz="1600" kern="1200" dirty="0" err="1">
                          <a:solidFill>
                            <a:srgbClr val="000000"/>
                          </a:solidFill>
                          <a:effectLst/>
                          <a:latin typeface="Arial"/>
                          <a:cs typeface="+mn-cs"/>
                        </a:rPr>
                        <a:t>of</a:t>
                      </a:r>
                      <a:r>
                        <a:rPr lang="de-DE" sz="1600" kern="1200" dirty="0">
                          <a:solidFill>
                            <a:srgbClr val="000000"/>
                          </a:solidFill>
                          <a:effectLst/>
                          <a:latin typeface="Arial"/>
                          <a:cs typeface="+mn-cs"/>
                        </a:rPr>
                        <a:t> 5WWC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5WWC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07.03.2019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CP-190200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73374635"/>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5" y="5116844"/>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below</a:t>
            </a:r>
            <a:r>
              <a:rPr lang="fi-FI" altLang="de-DE" sz="1000" dirty="0">
                <a:latin typeface="Arial" panose="020B0604020202020204" pitchFamily="34" charset="0"/>
              </a:rPr>
              <a:t> 70%</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61143849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II</a:t>
            </a:r>
          </a:p>
        </p:txBody>
      </p:sp>
      <p:graphicFrame>
        <p:nvGraphicFramePr>
          <p:cNvPr id="4" name="Tableau 3"/>
          <p:cNvGraphicFramePr>
            <a:graphicFrameLocks noGrp="1"/>
          </p:cNvGraphicFramePr>
          <p:nvPr>
            <p:extLst>
              <p:ext uri="{D42A27DB-BD31-4B8C-83A1-F6EECF244321}">
                <p14:modId xmlns:p14="http://schemas.microsoft.com/office/powerpoint/2010/main" val="3606317226"/>
              </p:ext>
            </p:extLst>
          </p:nvPr>
        </p:nvGraphicFramePr>
        <p:xfrm>
          <a:off x="784312" y="2126071"/>
          <a:ext cx="10188488" cy="2904268"/>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36265">
                  <a:extLst>
                    <a:ext uri="{9D8B030D-6E8A-4147-A177-3AD203B41FA5}">
                      <a16:colId xmlns:a16="http://schemas.microsoft.com/office/drawing/2014/main" val="20004"/>
                    </a:ext>
                  </a:extLst>
                </a:gridCol>
                <a:gridCol w="1133475">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algn="l" fontAlgn="t"/>
                      <a:r>
                        <a:rPr lang="de-DE" sz="1600" kern="1200" dirty="0">
                          <a:solidFill>
                            <a:srgbClr val="000000"/>
                          </a:solidFill>
                          <a:effectLst/>
                          <a:latin typeface="Arial"/>
                          <a:cs typeface="+mn-cs"/>
                        </a:rPr>
                        <a:t> CT </a:t>
                      </a:r>
                      <a:r>
                        <a:rPr lang="de-DE" sz="1600" kern="1200" dirty="0" err="1">
                          <a:solidFill>
                            <a:srgbClr val="000000"/>
                          </a:solidFill>
                          <a:effectLst/>
                          <a:latin typeface="Arial"/>
                          <a:cs typeface="+mn-cs"/>
                        </a:rPr>
                        <a:t>aspects</a:t>
                      </a:r>
                      <a:r>
                        <a:rPr lang="de-DE" sz="1600" kern="1200" dirty="0">
                          <a:solidFill>
                            <a:srgbClr val="000000"/>
                          </a:solidFill>
                          <a:effectLst/>
                          <a:latin typeface="Arial"/>
                          <a:cs typeface="+mn-cs"/>
                        </a:rPr>
                        <a:t> </a:t>
                      </a:r>
                      <a:r>
                        <a:rPr lang="de-DE" sz="1600" kern="1200" dirty="0" err="1">
                          <a:solidFill>
                            <a:srgbClr val="000000"/>
                          </a:solidFill>
                          <a:effectLst/>
                          <a:latin typeface="Arial"/>
                          <a:cs typeface="+mn-cs"/>
                        </a:rPr>
                        <a:t>of</a:t>
                      </a:r>
                      <a:r>
                        <a:rPr lang="de-DE" sz="1600" kern="1200" dirty="0">
                          <a:solidFill>
                            <a:srgbClr val="000000"/>
                          </a:solidFill>
                          <a:effectLst/>
                          <a:latin typeface="Arial"/>
                          <a:cs typeface="+mn-cs"/>
                        </a:rPr>
                        <a:t> eMCData2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eMCData2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14.03.2019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CP-192081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de-DE" sz="1600" kern="1200" dirty="0">
                          <a:solidFill>
                            <a:srgbClr val="000000"/>
                          </a:solidFill>
                          <a:effectLst/>
                          <a:latin typeface="Arial"/>
                          <a:ea typeface="+mn-ea"/>
                          <a:cs typeface="+mn-cs"/>
                        </a:rPr>
                        <a:t> Protocol </a:t>
                      </a:r>
                      <a:r>
                        <a:rPr lang="de-DE" sz="1600" kern="1200" dirty="0" err="1">
                          <a:solidFill>
                            <a:srgbClr val="000000"/>
                          </a:solidFill>
                          <a:effectLst/>
                          <a:latin typeface="Arial"/>
                          <a:ea typeface="+mn-ea"/>
                          <a:cs typeface="+mn-cs"/>
                        </a:rPr>
                        <a:t>enhancements</a:t>
                      </a:r>
                      <a:r>
                        <a:rPr lang="de-DE" sz="1600" kern="1200" dirty="0">
                          <a:solidFill>
                            <a:srgbClr val="000000"/>
                          </a:solidFill>
                          <a:effectLst/>
                          <a:latin typeface="Arial"/>
                          <a:ea typeface="+mn-ea"/>
                          <a:cs typeface="+mn-cs"/>
                        </a:rPr>
                        <a:t> for Mission Critical Services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a:solidFill>
                            <a:srgbClr val="000000"/>
                          </a:solidFill>
                          <a:effectLst/>
                          <a:latin typeface="Arial" panose="020B0604020202020204" pitchFamily="34" charset="0"/>
                        </a:rPr>
                        <a:t>MCProtoc16</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a:solidFill>
                            <a:srgbClr val="000000"/>
                          </a:solidFill>
                          <a:effectLst/>
                          <a:latin typeface="Arial" panose="020B0604020202020204" pitchFamily="34" charset="0"/>
                        </a:rPr>
                        <a:t>06.09.2018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20.12.2019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chemeClr val="tx1"/>
                          </a:solidFill>
                          <a:effectLst/>
                          <a:latin typeface="Arial" panose="020B0604020202020204" pitchFamily="34" charset="0"/>
                          <a:ea typeface="+mn-ea"/>
                          <a:cs typeface="+mn-cs"/>
                        </a:rPr>
                        <a:t>100</a:t>
                      </a:r>
                      <a:r>
                        <a:rPr lang="de-DE" sz="1200" b="0" i="0" u="none" strike="noStrike" dirty="0">
                          <a:solidFill>
                            <a:schemeClr val="tx1"/>
                          </a:solidFill>
                          <a:effectLst/>
                          <a:latin typeface="Arial" panose="020B0604020202020204" pitchFamily="34" charset="0"/>
                        </a:rPr>
                        <a: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CP-182110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600" kern="1200" dirty="0">
                          <a:solidFill>
                            <a:srgbClr val="000000"/>
                          </a:solidFill>
                          <a:effectLst/>
                          <a:latin typeface="Arial"/>
                          <a:ea typeface="+mn-ea"/>
                          <a:cs typeface="+mn-cs"/>
                        </a:rPr>
                        <a:t>Stage 3 for MC Communication Interworking with Land Mobile Radio Systems</a:t>
                      </a:r>
                      <a:endParaRPr lang="de-DE" sz="1600" kern="1200" dirty="0">
                        <a:solidFill>
                          <a:srgbClr val="000000"/>
                        </a:solidFill>
                        <a:effectLst/>
                        <a:latin typeface="Arial"/>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MCCI_CT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12.09.2019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chemeClr val="tx1"/>
                          </a:solidFill>
                          <a:effectLst/>
                          <a:latin typeface="Arial" panose="020B0604020202020204" pitchFamily="34" charset="0"/>
                          <a:ea typeface="+mn-ea"/>
                          <a:cs typeface="+mn-cs"/>
                        </a:rPr>
                        <a:t>100</a:t>
                      </a:r>
                      <a:r>
                        <a:rPr lang="de-DE" sz="1200" b="0" i="0" u="none" strike="noStrike" dirty="0">
                          <a:solidFill>
                            <a:schemeClr val="tx1"/>
                          </a:solidFill>
                          <a:effectLst/>
                          <a:latin typeface="Arial" panose="020B0604020202020204" pitchFamily="34" charset="0"/>
                        </a:rPr>
                        <a: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CP-190203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t"/>
                      <a:r>
                        <a:rPr lang="en-US" sz="1600" kern="1200" dirty="0">
                          <a:solidFill>
                            <a:srgbClr val="000000"/>
                          </a:solidFill>
                          <a:effectLst/>
                          <a:latin typeface="Arial"/>
                          <a:ea typeface="+mn-ea"/>
                          <a:cs typeface="+mn-cs"/>
                        </a:rPr>
                        <a:t> Mission Critical system migration and interconnection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de-DE" sz="1200" b="0" i="0" u="none" strike="noStrike" dirty="0">
                          <a:solidFill>
                            <a:srgbClr val="000000"/>
                          </a:solidFill>
                          <a:effectLst/>
                          <a:latin typeface="Arial" panose="020B0604020202020204" pitchFamily="34" charset="0"/>
                        </a:rPr>
                        <a:t>MCSMI_CT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CP-190203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52697">
                <a:tc>
                  <a:txBody>
                    <a:bodyPr/>
                    <a:lstStyle/>
                    <a:p>
                      <a:pPr algn="l" fontAlgn="t"/>
                      <a:r>
                        <a:rPr lang="en-US" sz="1600" kern="1200" dirty="0">
                          <a:solidFill>
                            <a:srgbClr val="000000"/>
                          </a:solidFill>
                          <a:effectLst/>
                          <a:latin typeface="Arial"/>
                          <a:ea typeface="+mn-ea"/>
                          <a:cs typeface="+mn-cs"/>
                        </a:rPr>
                        <a:t> Study on stages 2 and 3 of enhancements of </a:t>
                      </a:r>
                      <a:r>
                        <a:rPr lang="en-US" sz="1600" kern="1200" dirty="0" err="1">
                          <a:solidFill>
                            <a:srgbClr val="000000"/>
                          </a:solidFill>
                          <a:effectLst/>
                          <a:latin typeface="Arial"/>
                          <a:ea typeface="+mn-ea"/>
                          <a:cs typeface="+mn-cs"/>
                        </a:rPr>
                        <a:t>ePWS</a:t>
                      </a:r>
                      <a:endParaRPr lang="en-US" sz="1600" kern="1200" dirty="0">
                        <a:solidFill>
                          <a:srgbClr val="000000"/>
                        </a:solidFill>
                        <a:effectLst/>
                        <a:latin typeface="Arial"/>
                        <a:ea typeface="+mn-ea"/>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a:solidFill>
                            <a:srgbClr val="000000"/>
                          </a:solidFill>
                          <a:effectLst/>
                          <a:latin typeface="Arial" panose="020B0604020202020204" pitchFamily="34" charset="0"/>
                        </a:rPr>
                        <a:t>ePWS</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a:solidFill>
                            <a:srgbClr val="000000"/>
                          </a:solidFill>
                          <a:effectLst/>
                          <a:latin typeface="Arial" panose="020B0604020202020204" pitchFamily="34" charset="0"/>
                        </a:rPr>
                        <a:t>10.09.2018</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14.06.2019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CP-182228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algn="l" fontAlgn="t"/>
                      <a:r>
                        <a:rPr lang="de-DE" sz="1600" kern="1200" dirty="0">
                          <a:solidFill>
                            <a:srgbClr val="000000"/>
                          </a:solidFill>
                          <a:effectLst/>
                          <a:latin typeface="Arial"/>
                          <a:ea typeface="+mn-ea"/>
                          <a:cs typeface="+mn-cs"/>
                        </a:rPr>
                        <a:t> CT1 </a:t>
                      </a:r>
                      <a:r>
                        <a:rPr lang="de-DE" sz="1600" kern="1200" dirty="0" err="1">
                          <a:solidFill>
                            <a:srgbClr val="000000"/>
                          </a:solidFill>
                          <a:effectLst/>
                          <a:latin typeface="Arial"/>
                          <a:ea typeface="+mn-ea"/>
                          <a:cs typeface="+mn-cs"/>
                        </a:rPr>
                        <a:t>aspects</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of</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ePWS</a:t>
                      </a:r>
                      <a:r>
                        <a:rPr lang="de-DE" sz="1600" kern="1200" dirty="0">
                          <a:solidFill>
                            <a:srgbClr val="000000"/>
                          </a:solidFill>
                          <a:effectLst/>
                          <a:latin typeface="Arial"/>
                          <a:ea typeface="+mn-ea"/>
                          <a:cs typeface="+mn-cs"/>
                        </a:rPr>
                        <a:t>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a:solidFill>
                            <a:srgbClr val="000000"/>
                          </a:solidFill>
                          <a:effectLst/>
                          <a:latin typeface="Arial" panose="020B0604020202020204" pitchFamily="34" charset="0"/>
                        </a:rPr>
                        <a:t>ePWS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a:solidFill>
                            <a:srgbClr val="000000"/>
                          </a:solidFill>
                          <a:effectLst/>
                          <a:latin typeface="Arial" panose="020B0604020202020204" pitchFamily="34" charset="0"/>
                        </a:rPr>
                        <a:t>06.09.2018</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CP-182228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96218358"/>
                  </a:ext>
                </a:extLst>
              </a:tr>
              <a:tr h="352697">
                <a:tc>
                  <a:txBody>
                    <a:bodyPr/>
                    <a:lstStyle/>
                    <a:p>
                      <a:pPr algn="l" fontAlgn="t"/>
                      <a:r>
                        <a:rPr lang="en-US" sz="1600" kern="1200" dirty="0">
                          <a:solidFill>
                            <a:srgbClr val="000000"/>
                          </a:solidFill>
                          <a:effectLst/>
                          <a:latin typeface="Arial"/>
                          <a:ea typeface="+mn-ea"/>
                          <a:cs typeface="+mn-cs"/>
                        </a:rPr>
                        <a:t> CT1 aspects of MONASTERY2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MONASTERY2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CP-191152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73374635"/>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6" y="5126369"/>
            <a:ext cx="535352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cs typeface="Arial" panose="020B0604020202020204" pitchFamily="34" charset="0"/>
              </a:rPr>
              <a:t>, </a:t>
            </a:r>
            <a:r>
              <a:rPr lang="fi-FI" altLang="de-DE" sz="1000" dirty="0" err="1">
                <a:latin typeface="Arial" panose="020B0604020202020204" pitchFamily="34" charset="0"/>
                <a:cs typeface="Arial" panose="020B0604020202020204" pitchFamily="34" charset="0"/>
              </a:rPr>
              <a:t>below</a:t>
            </a:r>
            <a:r>
              <a:rPr lang="fi-FI" altLang="de-DE" sz="1000" dirty="0">
                <a:latin typeface="Arial" panose="020B0604020202020204" pitchFamily="34" charset="0"/>
                <a:cs typeface="Arial" panose="020B0604020202020204" pitchFamily="34" charset="0"/>
              </a:rPr>
              <a:t> 70%</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420326282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III</a:t>
            </a:r>
          </a:p>
        </p:txBody>
      </p:sp>
      <p:graphicFrame>
        <p:nvGraphicFramePr>
          <p:cNvPr id="4" name="Tableau 3"/>
          <p:cNvGraphicFramePr>
            <a:graphicFrameLocks noGrp="1"/>
          </p:cNvGraphicFramePr>
          <p:nvPr>
            <p:extLst>
              <p:ext uri="{D42A27DB-BD31-4B8C-83A1-F6EECF244321}">
                <p14:modId xmlns:p14="http://schemas.microsoft.com/office/powerpoint/2010/main" val="1430589664"/>
              </p:ext>
            </p:extLst>
          </p:nvPr>
        </p:nvGraphicFramePr>
        <p:xfrm>
          <a:off x="784312" y="2126071"/>
          <a:ext cx="10188488" cy="2737172"/>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17215">
                  <a:extLst>
                    <a:ext uri="{9D8B030D-6E8A-4147-A177-3AD203B41FA5}">
                      <a16:colId xmlns:a16="http://schemas.microsoft.com/office/drawing/2014/main" val="20004"/>
                    </a:ext>
                  </a:extLst>
                </a:gridCol>
                <a:gridCol w="1152525">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algn="l" fontAlgn="t"/>
                      <a:r>
                        <a:rPr lang="en-US" sz="1600" kern="1200" dirty="0">
                          <a:solidFill>
                            <a:srgbClr val="000000"/>
                          </a:solidFill>
                          <a:effectLst/>
                          <a:latin typeface="Arial"/>
                          <a:cs typeface="+mn-cs"/>
                        </a:rPr>
                        <a:t> CT1 aspects of Multi-device and multi-identity</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err="1">
                          <a:solidFill>
                            <a:srgbClr val="000000"/>
                          </a:solidFill>
                          <a:effectLst/>
                          <a:latin typeface="Arial" panose="020B0604020202020204" pitchFamily="34" charset="0"/>
                        </a:rPr>
                        <a:t>MuD</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06.09.2018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14.06.2019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CP-182227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t"/>
                      <a:r>
                        <a:rPr lang="en-US" sz="1600" kern="1200" dirty="0">
                          <a:solidFill>
                            <a:srgbClr val="000000"/>
                          </a:solidFill>
                          <a:effectLst/>
                          <a:latin typeface="Arial"/>
                          <a:cs typeface="+mn-cs"/>
                        </a:rPr>
                        <a:t> CT1 aspects of </a:t>
                      </a:r>
                      <a:r>
                        <a:rPr lang="en-US" sz="1600" kern="1200" dirty="0" err="1">
                          <a:solidFill>
                            <a:srgbClr val="000000"/>
                          </a:solidFill>
                          <a:effectLst/>
                          <a:latin typeface="Arial"/>
                          <a:cs typeface="+mn-cs"/>
                        </a:rPr>
                        <a:t>eNS</a:t>
                      </a:r>
                      <a:endParaRPr lang="en-US" sz="1600" kern="1200" dirty="0">
                        <a:solidFill>
                          <a:srgbClr val="000000"/>
                        </a:solidFill>
                        <a:effectLst/>
                        <a:latin typeface="Arial"/>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t"/>
                      <a:r>
                        <a:rPr lang="de-DE" sz="1200" b="0" i="0" u="none" strike="noStrike" dirty="0" err="1">
                          <a:solidFill>
                            <a:srgbClr val="000000"/>
                          </a:solidFill>
                          <a:effectLst/>
                          <a:latin typeface="Arial" panose="020B0604020202020204" pitchFamily="34" charset="0"/>
                        </a:rPr>
                        <a:t>eNS</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07.03.2019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05.12.2019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97</a:t>
                      </a:r>
                      <a:r>
                        <a:rPr lang="de-DE" sz="1200" b="0" i="0" u="none" strike="noStrike" dirty="0">
                          <a:solidFill>
                            <a:srgbClr val="FF0000"/>
                          </a:solidFill>
                          <a:effectLst/>
                          <a:latin typeface="Arial" panose="020B0604020202020204" pitchFamily="34" charset="0"/>
                        </a:rPr>
                        <a: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CP-190196</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600" kern="1200" dirty="0">
                          <a:solidFill>
                            <a:srgbClr val="000000"/>
                          </a:solidFill>
                          <a:effectLst/>
                          <a:latin typeface="Arial"/>
                          <a:cs typeface="+mn-cs"/>
                        </a:rPr>
                        <a:t> CT1 aspects of PARLOS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PARLOS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14.03.2019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CP-190197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t"/>
                      <a:r>
                        <a:rPr lang="de-DE" sz="1600" kern="1200" dirty="0">
                          <a:solidFill>
                            <a:srgbClr val="000000"/>
                          </a:solidFill>
                          <a:effectLst/>
                          <a:latin typeface="Arial"/>
                          <a:cs typeface="+mn-cs"/>
                        </a:rPr>
                        <a:t> CT1 </a:t>
                      </a:r>
                      <a:r>
                        <a:rPr lang="de-DE" sz="1600" kern="1200" dirty="0" err="1">
                          <a:solidFill>
                            <a:srgbClr val="000000"/>
                          </a:solidFill>
                          <a:effectLst/>
                          <a:latin typeface="Arial"/>
                          <a:cs typeface="+mn-cs"/>
                        </a:rPr>
                        <a:t>aspects</a:t>
                      </a:r>
                      <a:r>
                        <a:rPr lang="de-DE" sz="1600" kern="1200" dirty="0">
                          <a:solidFill>
                            <a:srgbClr val="000000"/>
                          </a:solidFill>
                          <a:effectLst/>
                          <a:latin typeface="Arial"/>
                          <a:cs typeface="+mn-cs"/>
                        </a:rPr>
                        <a:t> </a:t>
                      </a:r>
                      <a:r>
                        <a:rPr lang="de-DE" sz="1600" kern="1200" dirty="0" err="1">
                          <a:solidFill>
                            <a:srgbClr val="000000"/>
                          </a:solidFill>
                          <a:effectLst/>
                          <a:latin typeface="Arial"/>
                          <a:cs typeface="+mn-cs"/>
                        </a:rPr>
                        <a:t>of</a:t>
                      </a:r>
                      <a:r>
                        <a:rPr lang="de-DE" sz="1600" kern="1200" dirty="0">
                          <a:solidFill>
                            <a:srgbClr val="000000"/>
                          </a:solidFill>
                          <a:effectLst/>
                          <a:latin typeface="Arial"/>
                          <a:cs typeface="+mn-cs"/>
                        </a:rPr>
                        <a:t> ATSSS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ATSSS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11.03.2019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09.12.2019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CP-190201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52697">
                <a:tc>
                  <a:txBody>
                    <a:bodyPr/>
                    <a:lstStyle/>
                    <a:p>
                      <a:pPr algn="l" fontAlgn="t"/>
                      <a:r>
                        <a:rPr lang="en-US" sz="1600" kern="1200" dirty="0">
                          <a:solidFill>
                            <a:srgbClr val="000000"/>
                          </a:solidFill>
                          <a:effectLst/>
                          <a:latin typeface="Arial"/>
                          <a:cs typeface="+mn-cs"/>
                        </a:rPr>
                        <a:t> CT1 aspect of 5G_SRVCC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5G_SRVCC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r>
                        <a:rPr lang="de-DE" sz="1200" b="0" i="0" u="none" strike="noStrike" dirty="0">
                          <a:solidFill>
                            <a:srgbClr val="FF0000"/>
                          </a:solidFill>
                          <a:effectLst/>
                          <a:latin typeface="Arial" panose="020B0604020202020204" pitchFamily="34" charset="0"/>
                        </a:rPr>
                        <a:t>%</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de-DE" sz="1200" b="0" i="0" u="none" strike="noStrike" kern="1200" dirty="0">
                          <a:solidFill>
                            <a:srgbClr val="000000"/>
                          </a:solidFill>
                          <a:effectLst/>
                          <a:latin typeface="Arial" panose="020B0604020202020204" pitchFamily="34" charset="0"/>
                          <a:ea typeface="+mn-ea"/>
                          <a:cs typeface="+mn-cs"/>
                        </a:rPr>
                        <a:t>CP-191062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hangingPunct="0">
                        <a:spcAft>
                          <a:spcPts val="1200"/>
                        </a:spcAft>
                      </a:pPr>
                      <a:r>
                        <a:rPr lang="en-US" sz="1600" kern="1200" dirty="0">
                          <a:solidFill>
                            <a:srgbClr val="000000"/>
                          </a:solidFill>
                          <a:effectLst/>
                          <a:latin typeface="Arial"/>
                          <a:ea typeface="+mn-ea"/>
                          <a:cs typeface="+mn-cs"/>
                        </a:rPr>
                        <a:t> CT1 Aspects of E2E_DELAY</a:t>
                      </a:r>
                      <a:endParaRPr lang="fr-FR" sz="1600" kern="1200" dirty="0">
                        <a:solidFill>
                          <a:srgbClr val="000000"/>
                        </a:solidFill>
                        <a:effectLst/>
                        <a:latin typeface="Arial"/>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E2E_DELAY</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14.03.2019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CP-190193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73374635"/>
                  </a:ext>
                </a:extLst>
              </a:tr>
              <a:tr h="352697">
                <a:tc>
                  <a:txBody>
                    <a:bodyPr/>
                    <a:lstStyle/>
                    <a:p>
                      <a:pPr algn="l" fontAlgn="ctr"/>
                      <a:r>
                        <a:rPr lang="de-DE" sz="1600" kern="1200" dirty="0">
                          <a:solidFill>
                            <a:srgbClr val="000000"/>
                          </a:solidFill>
                          <a:effectLst/>
                          <a:latin typeface="Arial"/>
                          <a:ea typeface="+mn-ea"/>
                          <a:cs typeface="+mn-cs"/>
                        </a:rPr>
                        <a:t>  CT1 </a:t>
                      </a:r>
                      <a:r>
                        <a:rPr lang="de-DE" sz="1600" kern="1200" dirty="0" err="1">
                          <a:solidFill>
                            <a:srgbClr val="000000"/>
                          </a:solidFill>
                          <a:effectLst/>
                          <a:latin typeface="Arial"/>
                          <a:ea typeface="+mn-ea"/>
                          <a:cs typeface="+mn-cs"/>
                        </a:rPr>
                        <a:t>aspects</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of</a:t>
                      </a:r>
                      <a:r>
                        <a:rPr lang="de-DE" sz="1600" kern="1200" dirty="0">
                          <a:solidFill>
                            <a:srgbClr val="000000"/>
                          </a:solidFill>
                          <a:effectLst/>
                          <a:latin typeface="Arial"/>
                          <a:ea typeface="+mn-ea"/>
                          <a:cs typeface="+mn-cs"/>
                        </a:rPr>
                        <a:t> VBCLTE (</a:t>
                      </a:r>
                      <a:r>
                        <a:rPr lang="de-DE" sz="1600" kern="1200" dirty="0" err="1">
                          <a:solidFill>
                            <a:srgbClr val="000000"/>
                          </a:solidFill>
                          <a:effectLst/>
                          <a:latin typeface="Arial"/>
                          <a:ea typeface="+mn-ea"/>
                          <a:cs typeface="+mn-cs"/>
                        </a:rPr>
                        <a:t>no</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impact</a:t>
                      </a:r>
                      <a:r>
                        <a:rPr lang="de-DE" sz="1600" kern="1200" dirty="0">
                          <a:solidFill>
                            <a:srgbClr val="000000"/>
                          </a:solidFill>
                          <a:effectLst/>
                          <a:latin typeface="Arial"/>
                          <a:ea typeface="+mn-ea"/>
                          <a:cs typeface="+mn-cs"/>
                        </a:rPr>
                        <a:t> on CT1 </a:t>
                      </a:r>
                      <a:r>
                        <a:rPr lang="de-DE" sz="1600" kern="1200" dirty="0" err="1">
                          <a:solidFill>
                            <a:srgbClr val="000000"/>
                          </a:solidFill>
                          <a:effectLst/>
                          <a:latin typeface="Arial"/>
                          <a:ea typeface="+mn-ea"/>
                          <a:cs typeface="+mn-cs"/>
                        </a:rPr>
                        <a:t>anymore</a:t>
                      </a:r>
                      <a:r>
                        <a:rPr lang="de-DE" sz="1600" kern="1200" dirty="0">
                          <a:solidFill>
                            <a:srgbClr val="000000"/>
                          </a:solidFill>
                          <a:effectLst/>
                          <a:latin typeface="Arial"/>
                          <a:ea typeface="+mn-ea"/>
                          <a:cs typeface="+mn-cs"/>
                        </a:rPr>
                        <a:t>)</a:t>
                      </a: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marL="0" algn="l" defTabSz="914400" rtl="0" eaLnBrk="1" fontAlgn="t" latinLnBrk="0" hangingPunct="1">
                        <a:spcAft>
                          <a:spcPts val="1200"/>
                        </a:spcAft>
                      </a:pPr>
                      <a:r>
                        <a:rPr lang="fr-FR" sz="1200" b="0" i="0" u="none" strike="noStrike" kern="1200" dirty="0">
                          <a:solidFill>
                            <a:srgbClr val="000000"/>
                          </a:solidFill>
                          <a:effectLst/>
                          <a:latin typeface="Arial" panose="020B0604020202020204" pitchFamily="34" charset="0"/>
                          <a:ea typeface="+mn-ea"/>
                          <a:cs typeface="+mn-cs"/>
                        </a:rPr>
                        <a:t>VBCLTE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CP-191110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12466374"/>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6" y="5116844"/>
            <a:ext cx="414535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cs typeface="Arial" panose="020B0604020202020204" pitchFamily="34" charset="0"/>
              </a:rPr>
              <a:t>, </a:t>
            </a:r>
            <a:r>
              <a:rPr lang="fi-FI" altLang="de-DE" sz="1000" dirty="0" err="1">
                <a:latin typeface="Arial" panose="020B0604020202020204" pitchFamily="34" charset="0"/>
                <a:cs typeface="Arial" panose="020B0604020202020204" pitchFamily="34" charset="0"/>
              </a:rPr>
              <a:t>below</a:t>
            </a:r>
            <a:r>
              <a:rPr lang="fi-FI" altLang="de-DE" sz="1000" dirty="0">
                <a:latin typeface="Arial" panose="020B0604020202020204" pitchFamily="34" charset="0"/>
                <a:cs typeface="Arial" panose="020B0604020202020204" pitchFamily="34" charset="0"/>
              </a:rPr>
              <a:t> 70%</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39728631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 IV</a:t>
            </a:r>
          </a:p>
        </p:txBody>
      </p:sp>
      <p:graphicFrame>
        <p:nvGraphicFramePr>
          <p:cNvPr id="4" name="Tableau 3"/>
          <p:cNvGraphicFramePr>
            <a:graphicFrameLocks noGrp="1"/>
          </p:cNvGraphicFramePr>
          <p:nvPr>
            <p:extLst>
              <p:ext uri="{D42A27DB-BD31-4B8C-83A1-F6EECF244321}">
                <p14:modId xmlns:p14="http://schemas.microsoft.com/office/powerpoint/2010/main" val="2863707811"/>
              </p:ext>
            </p:extLst>
          </p:nvPr>
        </p:nvGraphicFramePr>
        <p:xfrm>
          <a:off x="784312" y="2126071"/>
          <a:ext cx="10188488" cy="3157633"/>
        </p:xfrm>
        <a:graphic>
          <a:graphicData uri="http://schemas.openxmlformats.org/drawingml/2006/table">
            <a:tbl>
              <a:tblPr firstRow="1" firstCol="1" bandRow="1"/>
              <a:tblGrid>
                <a:gridCol w="5893300">
                  <a:extLst>
                    <a:ext uri="{9D8B030D-6E8A-4147-A177-3AD203B41FA5}">
                      <a16:colId xmlns:a16="http://schemas.microsoft.com/office/drawing/2014/main" val="20000"/>
                    </a:ext>
                  </a:extLst>
                </a:gridCol>
                <a:gridCol w="910869">
                  <a:extLst>
                    <a:ext uri="{9D8B030D-6E8A-4147-A177-3AD203B41FA5}">
                      <a16:colId xmlns:a16="http://schemas.microsoft.com/office/drawing/2014/main" val="20001"/>
                    </a:ext>
                  </a:extLst>
                </a:gridCol>
                <a:gridCol w="857289">
                  <a:extLst>
                    <a:ext uri="{9D8B030D-6E8A-4147-A177-3AD203B41FA5}">
                      <a16:colId xmlns:a16="http://schemas.microsoft.com/office/drawing/2014/main" val="20002"/>
                    </a:ext>
                  </a:extLst>
                </a:gridCol>
                <a:gridCol w="857290">
                  <a:extLst>
                    <a:ext uri="{9D8B030D-6E8A-4147-A177-3AD203B41FA5}">
                      <a16:colId xmlns:a16="http://schemas.microsoft.com/office/drawing/2014/main" val="20003"/>
                    </a:ext>
                  </a:extLst>
                </a:gridCol>
                <a:gridCol w="522409">
                  <a:extLst>
                    <a:ext uri="{9D8B030D-6E8A-4147-A177-3AD203B41FA5}">
                      <a16:colId xmlns:a16="http://schemas.microsoft.com/office/drawing/2014/main" val="20004"/>
                    </a:ext>
                  </a:extLst>
                </a:gridCol>
                <a:gridCol w="1147331">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algn="l" fontAlgn="t"/>
                      <a:r>
                        <a:rPr lang="en-US" sz="1600" kern="1200" dirty="0">
                          <a:solidFill>
                            <a:srgbClr val="000000"/>
                          </a:solidFill>
                          <a:effectLst/>
                          <a:latin typeface="Arial"/>
                          <a:cs typeface="+mn-cs"/>
                        </a:rPr>
                        <a:t> </a:t>
                      </a:r>
                      <a:r>
                        <a:rPr lang="en-US" sz="1600" kern="1200" dirty="0" err="1">
                          <a:solidFill>
                            <a:srgbClr val="000000"/>
                          </a:solidFill>
                          <a:effectLst/>
                          <a:latin typeface="Arial"/>
                          <a:cs typeface="+mn-cs"/>
                        </a:rPr>
                        <a:t>Signalling</a:t>
                      </a:r>
                      <a:r>
                        <a:rPr lang="en-US" sz="1600" kern="1200" dirty="0">
                          <a:solidFill>
                            <a:srgbClr val="000000"/>
                          </a:solidFill>
                          <a:effectLst/>
                          <a:latin typeface="Arial"/>
                          <a:cs typeface="+mn-cs"/>
                        </a:rPr>
                        <a:t> Improvements for Network Efficiency in 5GS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SINE_5G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13.12.2018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CP-190142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algn="l" fontAlgn="ctr"/>
                      <a:r>
                        <a:rPr lang="de-DE" sz="1600" kern="1200" dirty="0">
                          <a:solidFill>
                            <a:srgbClr val="000000"/>
                          </a:solidFill>
                          <a:effectLst/>
                          <a:latin typeface="Arial"/>
                          <a:ea typeface="+mn-ea"/>
                          <a:cs typeface="+mn-cs"/>
                        </a:rPr>
                        <a:t> CT1 </a:t>
                      </a:r>
                      <a:r>
                        <a:rPr lang="de-DE" sz="1600" kern="1200" dirty="0" err="1">
                          <a:solidFill>
                            <a:srgbClr val="000000"/>
                          </a:solidFill>
                          <a:effectLst/>
                          <a:latin typeface="Arial"/>
                          <a:ea typeface="+mn-ea"/>
                          <a:cs typeface="+mn-cs"/>
                        </a:rPr>
                        <a:t>aspects</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of</a:t>
                      </a:r>
                      <a:r>
                        <a:rPr lang="de-DE" sz="1600" kern="1200" dirty="0">
                          <a:solidFill>
                            <a:srgbClr val="000000"/>
                          </a:solidFill>
                          <a:effectLst/>
                          <a:latin typeface="Arial"/>
                          <a:ea typeface="+mn-ea"/>
                          <a:cs typeface="+mn-cs"/>
                        </a:rPr>
                        <a:t> </a:t>
                      </a:r>
                      <a:r>
                        <a:rPr lang="de-DE" sz="1600" kern="1200" dirty="0" err="1">
                          <a:solidFill>
                            <a:srgbClr val="000000"/>
                          </a:solidFill>
                          <a:effectLst/>
                          <a:latin typeface="Arial"/>
                          <a:ea typeface="+mn-ea"/>
                          <a:cs typeface="+mn-cs"/>
                        </a:rPr>
                        <a:t>xBDT</a:t>
                      </a:r>
                      <a:endParaRPr lang="de-DE" sz="1600" kern="1200" dirty="0">
                        <a:solidFill>
                          <a:srgbClr val="000000"/>
                        </a:solidFill>
                        <a:effectLst/>
                        <a:latin typeface="Arial"/>
                        <a:ea typeface="+mn-ea"/>
                        <a:cs typeface="+mn-cs"/>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err="1">
                          <a:solidFill>
                            <a:srgbClr val="000000"/>
                          </a:solidFill>
                          <a:effectLst/>
                          <a:latin typeface="Arial" panose="020B0604020202020204" pitchFamily="34" charset="0"/>
                        </a:rPr>
                        <a:t>xBDT</a:t>
                      </a:r>
                      <a:r>
                        <a:rPr lang="de-DE" sz="1200" b="0" i="0" u="none" strike="noStrike" dirty="0">
                          <a:solidFill>
                            <a:srgbClr val="000000"/>
                          </a:solidFill>
                          <a:effectLst/>
                          <a:latin typeface="Arial" panose="020B0604020202020204" pitchFamily="34" charset="0"/>
                        </a:rPr>
                        <a:t>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CP-191113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52697">
                <a:tc>
                  <a:txBody>
                    <a:bodyPr/>
                    <a:lstStyle/>
                    <a:p>
                      <a:pPr algn="l" fontAlgn="t"/>
                      <a:r>
                        <a:rPr lang="en-US" sz="1600" kern="1200" dirty="0">
                          <a:solidFill>
                            <a:srgbClr val="000000"/>
                          </a:solidFill>
                          <a:effectLst/>
                          <a:latin typeface="Arial"/>
                          <a:cs typeface="+mn-cs"/>
                        </a:rPr>
                        <a:t> IMS Stage-3 IETF Protocol Alignment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IMSProtoc16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13.12.2018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19.12.2019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CP-183084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52697">
                <a:tc>
                  <a:txBody>
                    <a:bodyPr/>
                    <a:lstStyle/>
                    <a:p>
                      <a:pPr algn="l" fontAlgn="t"/>
                      <a:r>
                        <a:rPr lang="de-DE" sz="1600" kern="1200" dirty="0">
                          <a:solidFill>
                            <a:srgbClr val="000000"/>
                          </a:solidFill>
                          <a:effectLst/>
                          <a:latin typeface="Arial"/>
                          <a:cs typeface="+mn-cs"/>
                        </a:rPr>
                        <a:t> Stage-3 5GS NAS </a:t>
                      </a:r>
                      <a:r>
                        <a:rPr lang="de-DE" sz="1600" kern="1200" dirty="0" err="1">
                          <a:solidFill>
                            <a:srgbClr val="000000"/>
                          </a:solidFill>
                          <a:effectLst/>
                          <a:latin typeface="Arial"/>
                          <a:cs typeface="+mn-cs"/>
                        </a:rPr>
                        <a:t>protocol</a:t>
                      </a:r>
                      <a:r>
                        <a:rPr lang="de-DE" sz="1600" kern="1200" dirty="0">
                          <a:solidFill>
                            <a:srgbClr val="000000"/>
                          </a:solidFill>
                          <a:effectLst/>
                          <a:latin typeface="Arial"/>
                          <a:cs typeface="+mn-cs"/>
                        </a:rPr>
                        <a:t> </a:t>
                      </a:r>
                      <a:r>
                        <a:rPr lang="de-DE" sz="1600" kern="1200" dirty="0" err="1">
                          <a:solidFill>
                            <a:srgbClr val="000000"/>
                          </a:solidFill>
                          <a:effectLst/>
                          <a:latin typeface="Arial"/>
                          <a:cs typeface="+mn-cs"/>
                        </a:rPr>
                        <a:t>development</a:t>
                      </a:r>
                      <a:r>
                        <a:rPr lang="de-DE" sz="1600" kern="1200" dirty="0">
                          <a:solidFill>
                            <a:srgbClr val="000000"/>
                          </a:solidFill>
                          <a:effectLst/>
                          <a:latin typeface="Arial"/>
                          <a:cs typeface="+mn-cs"/>
                        </a:rPr>
                        <a:t>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5GProtoc16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a:solidFill>
                            <a:srgbClr val="000000"/>
                          </a:solidFill>
                          <a:effectLst/>
                          <a:latin typeface="Arial" panose="020B0604020202020204" pitchFamily="34" charset="0"/>
                        </a:rPr>
                        <a:t>13.12.2018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19.12.2019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CP-183087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52697">
                <a:tc>
                  <a:txBody>
                    <a:bodyPr/>
                    <a:lstStyle/>
                    <a:p>
                      <a:pPr algn="l" fontAlgn="t"/>
                      <a:r>
                        <a:rPr lang="en-US" sz="1600" kern="1200" dirty="0">
                          <a:solidFill>
                            <a:srgbClr val="000000"/>
                          </a:solidFill>
                          <a:effectLst/>
                          <a:latin typeface="Arial"/>
                          <a:cs typeface="+mn-cs"/>
                        </a:rPr>
                        <a:t> Stage-3 SAE Protocol </a:t>
                      </a:r>
                      <a:r>
                        <a:rPr lang="en-US" sz="1600" kern="1200" dirty="0">
                          <a:solidFill>
                            <a:srgbClr val="000000"/>
                          </a:solidFill>
                          <a:effectLst/>
                          <a:latin typeface="Arial"/>
                          <a:ea typeface="+mn-ea"/>
                          <a:cs typeface="+mn-cs"/>
                        </a:rPr>
                        <a:t>Development</a:t>
                      </a:r>
                      <a:r>
                        <a:rPr lang="en-US" sz="1600" kern="1200" dirty="0">
                          <a:solidFill>
                            <a:srgbClr val="000000"/>
                          </a:solidFill>
                          <a:effectLst/>
                          <a:latin typeface="Arial"/>
                          <a:cs typeface="+mn-cs"/>
                        </a:rPr>
                        <a:t> for Rel16</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SAES16</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13.12.2018</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19.12.2019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CP-183088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8736290"/>
                  </a:ext>
                </a:extLst>
              </a:tr>
              <a:tr h="352697">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Arial"/>
                          <a:cs typeface="+mn-cs"/>
                        </a:rPr>
                        <a:t> </a:t>
                      </a:r>
                      <a:r>
                        <a:rPr lang="en-US" sz="1600" kern="1200" dirty="0">
                          <a:solidFill>
                            <a:srgbClr val="000000"/>
                          </a:solidFill>
                          <a:effectLst/>
                          <a:latin typeface="Arial"/>
                          <a:ea typeface="+mn-ea"/>
                          <a:cs typeface="+mn-cs"/>
                        </a:rPr>
                        <a:t>Withdrawal of TS 24.323 from Rel-11, Rel-12, Rel-13</a:t>
                      </a:r>
                      <a:endParaRPr lang="en-US" sz="1600" kern="1200" dirty="0">
                        <a:solidFill>
                          <a:srgbClr val="000000"/>
                        </a:solidFill>
                        <a:effectLst/>
                        <a:latin typeface="Arial"/>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Arial" panose="020B0604020202020204" pitchFamily="34" charset="0"/>
                          <a:ea typeface="+mn-ea"/>
                          <a:cs typeface="+mn-cs"/>
                        </a:rPr>
                        <a:t>ISAT-MO-WITHDRAW</a:t>
                      </a:r>
                      <a:endParaRPr lang="de-DE" sz="1200" b="0" i="0" u="none" strike="noStrike" dirty="0">
                        <a:solidFill>
                          <a:srgbClr val="000000"/>
                        </a:solidFill>
                        <a:effectLst/>
                        <a:latin typeface="Arial" panose="020B0604020202020204" pitchFamily="34"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chemeClr val="tx1"/>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CP-191151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9923247"/>
                  </a:ext>
                </a:extLst>
              </a:tr>
              <a:tr h="352697">
                <a:tc>
                  <a:txBody>
                    <a:bodyPr/>
                    <a:lstStyle/>
                    <a:p>
                      <a:pPr algn="l" fontAlgn="t"/>
                      <a:r>
                        <a:rPr lang="en-US" sz="1600" kern="1200" dirty="0">
                          <a:solidFill>
                            <a:srgbClr val="000000"/>
                          </a:solidFill>
                          <a:effectLst/>
                          <a:latin typeface="Arial"/>
                          <a:cs typeface="+mn-cs"/>
                        </a:rPr>
                        <a:t> CT1 aspects of SEAL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SEAL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19.09.2019	</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dirty="0">
                          <a:solidFill>
                            <a:srgbClr val="FF0000"/>
                          </a:solidFill>
                          <a:effectLst/>
                          <a:latin typeface="Arial" panose="020B0604020202020204" pitchFamily="34" charset="0"/>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CP-192255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6003819"/>
                  </a:ext>
                </a:extLst>
              </a:tr>
              <a:tr h="352697">
                <a:tc>
                  <a:txBody>
                    <a:bodyPr/>
                    <a:lstStyle/>
                    <a:p>
                      <a:pPr algn="l" fontAlgn="t"/>
                      <a:r>
                        <a:rPr lang="en-US" sz="1600" kern="1200" dirty="0">
                          <a:solidFill>
                            <a:srgbClr val="000000"/>
                          </a:solidFill>
                          <a:effectLst/>
                          <a:latin typeface="Arial"/>
                          <a:cs typeface="+mn-cs"/>
                        </a:rPr>
                        <a:t>CT1 aspects of eIMS5G_SBA</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58EB35"/>
                    </a:solidFill>
                  </a:tcPr>
                </a:tc>
                <a:tc>
                  <a:txBody>
                    <a:bodyPr/>
                    <a:lstStyle/>
                    <a:p>
                      <a:pPr algn="l" fontAlgn="t"/>
                      <a:r>
                        <a:rPr lang="de-DE" sz="1200" b="0" i="0" u="none" strike="noStrike" dirty="0">
                          <a:solidFill>
                            <a:srgbClr val="000000"/>
                          </a:solidFill>
                          <a:effectLst/>
                          <a:latin typeface="Arial" panose="020B0604020202020204" pitchFamily="34" charset="0"/>
                        </a:rPr>
                        <a:t>eIMS5G_SBA</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06.06.2019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12.03.2020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r>
                        <a:rPr lang="de-DE" sz="1200" b="0" i="0" u="none" strike="noStrike" kern="1200" dirty="0">
                          <a:solidFill>
                            <a:srgbClr val="FF0000"/>
                          </a:solidFill>
                          <a:effectLst/>
                          <a:latin typeface="Arial" panose="020B0604020202020204" pitchFamily="34" charset="0"/>
                          <a:ea typeface="+mn-ea"/>
                          <a:cs typeface="+mn-cs"/>
                        </a:rPr>
                        <a:t>100%</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t"/>
                      <a:r>
                        <a:rPr lang="de-DE" sz="1200" b="0" i="0" u="none" strike="noStrike" dirty="0">
                          <a:solidFill>
                            <a:srgbClr val="000000"/>
                          </a:solidFill>
                          <a:effectLst/>
                          <a:latin typeface="Arial" panose="020B0604020202020204" pitchFamily="34" charset="0"/>
                        </a:rPr>
                        <a:t>CP-192023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56960137"/>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0" y="5293190"/>
            <a:ext cx="411527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cs typeface="Arial" panose="020B0604020202020204" pitchFamily="34" charset="0"/>
              </a:rPr>
              <a:t>, </a:t>
            </a:r>
            <a:r>
              <a:rPr lang="fi-FI" altLang="de-DE" sz="1000" dirty="0" err="1">
                <a:latin typeface="Arial" panose="020B0604020202020204" pitchFamily="34" charset="0"/>
                <a:cs typeface="Arial" panose="020B0604020202020204" pitchFamily="34" charset="0"/>
              </a:rPr>
              <a:t>below</a:t>
            </a:r>
            <a:r>
              <a:rPr lang="fi-FI" altLang="de-DE" sz="1000" dirty="0">
                <a:latin typeface="Arial" panose="020B0604020202020204" pitchFamily="34" charset="0"/>
                <a:cs typeface="Arial" panose="020B0604020202020204" pitchFamily="34" charset="0"/>
              </a:rPr>
              <a:t> 70%</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8163714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2066</Words>
  <Application>Microsoft Office PowerPoint</Application>
  <PresentationFormat>Widescreen</PresentationFormat>
  <Paragraphs>592</Paragraphs>
  <Slides>27</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Arial</vt:lpstr>
      <vt:lpstr>Arial </vt:lpstr>
      <vt:lpstr>Calibri</vt:lpstr>
      <vt:lpstr>Calibri Light</vt:lpstr>
      <vt:lpstr>Times New Roman</vt:lpstr>
      <vt:lpstr>Office Theme</vt:lpstr>
      <vt:lpstr>Custom Design</vt:lpstr>
      <vt:lpstr>CT WG1 Status Report  to TSG CT#88</vt:lpstr>
      <vt:lpstr>TSG CT WG1 Officials</vt:lpstr>
      <vt:lpstr>Meeting Calendar</vt:lpstr>
      <vt:lpstr>TSG CT WG1 Statistics</vt:lpstr>
      <vt:lpstr>New agreed  Study/Work Items led by CT1</vt:lpstr>
      <vt:lpstr>Work Plan I</vt:lpstr>
      <vt:lpstr>Work Plan II</vt:lpstr>
      <vt:lpstr>Work Plan III</vt:lpstr>
      <vt:lpstr>Work Plan IV</vt:lpstr>
      <vt:lpstr>Work Plan V</vt:lpstr>
      <vt:lpstr>TS sent to CT plenary</vt:lpstr>
      <vt:lpstr>Status of older releases</vt:lpstr>
      <vt:lpstr>Release 15 Status</vt:lpstr>
      <vt:lpstr>Backward Incompatible Changes</vt:lpstr>
      <vt:lpstr>Release 16 Status (I)</vt:lpstr>
      <vt:lpstr>Rel 16 – Status of work items</vt:lpstr>
      <vt:lpstr>For Information to CT (I)</vt:lpstr>
      <vt:lpstr>For Action to CT</vt:lpstr>
      <vt:lpstr>Experience with e-meeting </vt:lpstr>
      <vt:lpstr>Some stats, number of tdocs</vt:lpstr>
      <vt:lpstr>Some stats, agreed CRs</vt:lpstr>
      <vt:lpstr>Acknowledgement</vt:lpstr>
      <vt:lpstr>Annex</vt:lpstr>
      <vt:lpstr>CRs for conditional approval I</vt:lpstr>
      <vt:lpstr>CRs for conditional approval II</vt:lpstr>
      <vt:lpstr>CRs for conditional approval III</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PL-preApril</cp:lastModifiedBy>
  <cp:revision>835</cp:revision>
  <dcterms:created xsi:type="dcterms:W3CDTF">2010-02-05T13:52:04Z</dcterms:created>
  <dcterms:modified xsi:type="dcterms:W3CDTF">2020-06-19T13:07:00Z</dcterms:modified>
  <cp:contentStatus>Template 2017</cp:contentStatus>
</cp:coreProperties>
</file>