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4"/>
  </p:notesMasterIdLst>
  <p:handoutMasterIdLst>
    <p:handoutMasterId r:id="rId35"/>
  </p:handoutMasterIdLst>
  <p:sldIdLst>
    <p:sldId id="341" r:id="rId2"/>
    <p:sldId id="363" r:id="rId3"/>
    <p:sldId id="366" r:id="rId4"/>
    <p:sldId id="377" r:id="rId5"/>
    <p:sldId id="385" r:id="rId6"/>
    <p:sldId id="368" r:id="rId7"/>
    <p:sldId id="369" r:id="rId8"/>
    <p:sldId id="380" r:id="rId9"/>
    <p:sldId id="381" r:id="rId10"/>
    <p:sldId id="389" r:id="rId11"/>
    <p:sldId id="370" r:id="rId12"/>
    <p:sldId id="394" r:id="rId13"/>
    <p:sldId id="372" r:id="rId14"/>
    <p:sldId id="393" r:id="rId15"/>
    <p:sldId id="395" r:id="rId16"/>
    <p:sldId id="396" r:id="rId17"/>
    <p:sldId id="398" r:id="rId18"/>
    <p:sldId id="399" r:id="rId19"/>
    <p:sldId id="390" r:id="rId20"/>
    <p:sldId id="391" r:id="rId21"/>
    <p:sldId id="371" r:id="rId22"/>
    <p:sldId id="388" r:id="rId23"/>
    <p:sldId id="373" r:id="rId24"/>
    <p:sldId id="374" r:id="rId25"/>
    <p:sldId id="375" r:id="rId26"/>
    <p:sldId id="365" r:id="rId27"/>
    <p:sldId id="376" r:id="rId28"/>
    <p:sldId id="387" r:id="rId29"/>
    <p:sldId id="386" r:id="rId30"/>
    <p:sldId id="400" r:id="rId31"/>
    <p:sldId id="401" r:id="rId32"/>
    <p:sldId id="379" r:id="rId3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a:srgbClr val="24FC24"/>
    <a:srgbClr val="000000"/>
    <a:srgbClr val="FFFFFF"/>
    <a:srgbClr val="694646"/>
    <a:srgbClr val="FF6600"/>
    <a:srgbClr val="1A4669"/>
    <a:srgbClr val="C6D254"/>
    <a:srgbClr val="B1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641" autoAdjust="0"/>
    <p:restoredTop sz="86429" autoAdjust="0"/>
  </p:normalViewPr>
  <p:slideViewPr>
    <p:cSldViewPr snapToGrid="0">
      <p:cViewPr varScale="1">
        <p:scale>
          <a:sx n="116" d="100"/>
          <a:sy n="116" d="100"/>
        </p:scale>
        <p:origin x="160" y="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3900" y="4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440688-9C35-4353-934E-C9AE90237507}" type="slidenum">
              <a:rPr lang="en-GB" altLang="en-US" smtClean="0"/>
              <a:pPr>
                <a:defRPr/>
              </a:pPr>
              <a:t>1</a:t>
            </a:fld>
            <a:endParaRPr lang="en-GB" altLang="en-US" dirty="0"/>
          </a:p>
        </p:txBody>
      </p:sp>
    </p:spTree>
    <p:extLst>
      <p:ext uri="{BB962C8B-B14F-4D97-AF65-F5344CB8AC3E}">
        <p14:creationId xmlns:p14="http://schemas.microsoft.com/office/powerpoint/2010/main" val="248990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dirty="0">
              <a:latin typeface="Times New Roman" pitchFamily="18" charset="0"/>
            </a:endParaRPr>
          </a:p>
        </p:txBody>
      </p:sp>
    </p:spTree>
    <p:extLst>
      <p:ext uri="{BB962C8B-B14F-4D97-AF65-F5344CB8AC3E}">
        <p14:creationId xmlns:p14="http://schemas.microsoft.com/office/powerpoint/2010/main" val="3884488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47464"/>
            <a:ext cx="58102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234779"/>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36513"/>
            <a:ext cx="33599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a:t>
            </a:r>
            <a:r>
              <a:rPr lang="sv-SE" altLang="en-US" sz="1200" b="1" dirty="0" smtClean="0">
                <a:latin typeface="Arial "/>
              </a:rPr>
              <a:t>CT#88e</a:t>
            </a:r>
            <a:endParaRPr lang="sv-SE" altLang="en-US" sz="1200" b="1" dirty="0">
              <a:latin typeface="Arial "/>
            </a:endParaRPr>
          </a:p>
          <a:p>
            <a:pPr eaLnBrk="1" hangingPunct="1">
              <a:defRPr/>
            </a:pPr>
            <a:r>
              <a:rPr lang="en-GB" sz="1000" b="1" kern="1200" dirty="0" smtClean="0">
                <a:solidFill>
                  <a:schemeClr val="tx1"/>
                </a:solidFill>
                <a:effectLst/>
                <a:latin typeface="Arial" pitchFamily="34" charset="0"/>
                <a:ea typeface="+mn-ea"/>
                <a:cs typeface="Arial" pitchFamily="34" charset="0"/>
              </a:rPr>
              <a:t>E-Meeting, -; 29</a:t>
            </a:r>
            <a:r>
              <a:rPr lang="en-GB" sz="1000" b="1" kern="1200" baseline="30000" dirty="0" smtClean="0">
                <a:solidFill>
                  <a:schemeClr val="tx1"/>
                </a:solidFill>
                <a:effectLst/>
                <a:latin typeface="Arial" pitchFamily="34" charset="0"/>
                <a:ea typeface="+mn-ea"/>
                <a:cs typeface="Arial" pitchFamily="34" charset="0"/>
              </a:rPr>
              <a:t>th </a:t>
            </a:r>
            <a:r>
              <a:rPr lang="en-GB" sz="1000" b="1" kern="1200" dirty="0" smtClean="0">
                <a:solidFill>
                  <a:schemeClr val="tx1"/>
                </a:solidFill>
                <a:effectLst/>
                <a:latin typeface="Arial" pitchFamily="34" charset="0"/>
                <a:ea typeface="+mn-ea"/>
                <a:cs typeface="Arial" pitchFamily="34" charset="0"/>
              </a:rPr>
              <a:t> June – 1</a:t>
            </a:r>
            <a:r>
              <a:rPr lang="en-GB" sz="1000" b="1" kern="1200" baseline="30000" dirty="0" smtClean="0">
                <a:solidFill>
                  <a:schemeClr val="tx1"/>
                </a:solidFill>
                <a:effectLst/>
                <a:latin typeface="Arial" pitchFamily="34" charset="0"/>
                <a:ea typeface="+mn-ea"/>
                <a:cs typeface="Arial" pitchFamily="34" charset="0"/>
              </a:rPr>
              <a:t>st</a:t>
            </a:r>
            <a:r>
              <a:rPr lang="en-GB" sz="1000" b="1" kern="1200" dirty="0" smtClean="0">
                <a:solidFill>
                  <a:schemeClr val="tx1"/>
                </a:solidFill>
                <a:effectLst/>
                <a:latin typeface="Arial" pitchFamily="34" charset="0"/>
                <a:ea typeface="+mn-ea"/>
                <a:cs typeface="Arial" pitchFamily="34" charset="0"/>
              </a:rPr>
              <a:t> July 2020</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CP-201011</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r>
              <a:rPr lang="en-US" altLang="en-US" dirty="0"/>
              <a:t>CT WG4 Status Report </a:t>
            </a:r>
            <a:br>
              <a:rPr lang="en-US" altLang="en-US" dirty="0"/>
            </a:br>
            <a:r>
              <a:rPr lang="en-US" altLang="en-US" dirty="0"/>
              <a:t>to TSG </a:t>
            </a:r>
            <a:r>
              <a:rPr lang="en-US" altLang="en-US" dirty="0" smtClean="0"/>
              <a:t>CT#88e</a:t>
            </a:r>
            <a:endParaRPr lang="en-GB" altLang="en-US" dirty="0"/>
          </a:p>
        </p:txBody>
      </p:sp>
      <p:sp>
        <p:nvSpPr>
          <p:cNvPr id="3075" name="Text Placeholder 2"/>
          <p:cNvSpPr>
            <a:spLocks noGrp="1"/>
          </p:cNvSpPr>
          <p:nvPr>
            <p:ph type="subTitle" idx="1"/>
          </p:nvPr>
        </p:nvSpPr>
        <p:spPr/>
        <p:txBody>
          <a:bodyPr/>
          <a:lstStyle/>
          <a:p>
            <a:pPr marL="0" indent="0" eaLnBrk="1" hangingPunct="1">
              <a:buFontTx/>
              <a:buNone/>
            </a:pPr>
            <a:r>
              <a:rPr lang="en-GB" altLang="en-US" dirty="0"/>
              <a:t>Peter Schmitt</a:t>
            </a:r>
          </a:p>
          <a:p>
            <a:pPr marL="0" indent="0" eaLnBrk="1" hangingPunct="1">
              <a:buFontTx/>
              <a:buNone/>
            </a:pPr>
            <a:r>
              <a:rPr lang="fi-FI" altLang="en-US" sz="2000" dirty="0"/>
              <a:t>3GPP TSG CT WG4 Chairman</a:t>
            </a:r>
            <a:r>
              <a:rPr lang="en-GB" altLang="en-US" sz="2000" dirty="0"/>
              <a:t>, Huawei</a:t>
            </a:r>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smtClean="0"/>
              <a:t>Work Plan and Release 16</a:t>
            </a:r>
            <a:endParaRPr lang="en-US" dirty="0"/>
          </a:p>
        </p:txBody>
      </p:sp>
      <p:sp>
        <p:nvSpPr>
          <p:cNvPr id="3" name="Espace réservé du contenu 2"/>
          <p:cNvSpPr>
            <a:spLocks noGrp="1"/>
          </p:cNvSpPr>
          <p:nvPr>
            <p:ph idx="1"/>
          </p:nvPr>
        </p:nvSpPr>
        <p:spPr>
          <a:xfrm>
            <a:off x="424732" y="1817673"/>
            <a:ext cx="10515600" cy="4351338"/>
          </a:xfrm>
        </p:spPr>
        <p:txBody>
          <a:bodyPr/>
          <a:lstStyle/>
          <a:p>
            <a:r>
              <a:rPr lang="de-DE" sz="1600" dirty="0">
                <a:latin typeface="Arial" panose="020B0604020202020204" pitchFamily="34" charset="0"/>
                <a:cs typeface="Arial" panose="020B0604020202020204" pitchFamily="34" charset="0"/>
              </a:rPr>
              <a:t> Evaluation of the workplan and </a:t>
            </a:r>
            <a:r>
              <a:rPr lang="de-DE" sz="1600" dirty="0" smtClean="0">
                <a:latin typeface="Arial" panose="020B0604020202020204" pitchFamily="34" charset="0"/>
                <a:cs typeface="Arial" panose="020B0604020202020204" pitchFamily="34" charset="0"/>
              </a:rPr>
              <a:t>background</a:t>
            </a:r>
            <a:endParaRPr lang="en-US" sz="1600" dirty="0">
              <a:latin typeface="Arial" panose="020B0604020202020204" pitchFamily="34" charset="0"/>
              <a:cs typeface="Arial" panose="020B0604020202020204" pitchFamily="34" charset="0"/>
            </a:endParaRPr>
          </a:p>
          <a:p>
            <a:pPr lvl="1"/>
            <a:r>
              <a:rPr lang="de-DE" sz="1600" dirty="0" smtClean="0">
                <a:latin typeface="Arial" panose="020B0604020202020204" pitchFamily="34" charset="0"/>
                <a:cs typeface="Arial" panose="020B0604020202020204" pitchFamily="34" charset="0"/>
              </a:rPr>
              <a:t>All Rel-16 work items are seen as completed</a:t>
            </a:r>
            <a:endParaRPr lang="de-DE" sz="16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r>
              <a:rPr lang="de-DE" sz="1600" dirty="0" smtClean="0">
                <a:latin typeface="Arial" panose="020B0604020202020204" pitchFamily="34" charset="0"/>
                <a:cs typeface="Arial" panose="020B0604020202020204" pitchFamily="34" charset="0"/>
              </a:rPr>
              <a:t>We send all 1 TS for for information and approval to the plenary.  </a:t>
            </a: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a:p>
            <a:pPr lvl="1"/>
            <a:r>
              <a:rPr lang="de-DE" sz="1600" dirty="0" smtClean="0">
                <a:latin typeface="Arial" panose="020B0604020202020204" pitchFamily="34" charset="0"/>
                <a:cs typeface="Arial" panose="020B0604020202020204" pitchFamily="34" charset="0"/>
              </a:rPr>
              <a:t> For the TR on QUIC we are still waiting that IETF complete their work on the RFC. We are currently tracing their work. The completion of the study is moved to Rel-17 or Rel-18</a:t>
            </a:r>
          </a:p>
          <a:p>
            <a:pPr marL="457200" lvl="1" indent="0">
              <a:buNone/>
            </a:pPr>
            <a:r>
              <a:rPr lang="de-DE" sz="1600" dirty="0">
                <a:latin typeface="Arial" panose="020B0604020202020204" pitchFamily="34" charset="0"/>
                <a:cs typeface="Arial" panose="020B0604020202020204" pitchFamily="34" charset="0"/>
              </a:rPr>
              <a:t>	</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marL="0" indent="0">
              <a:buNone/>
            </a:pPr>
            <a:endParaRPr lang="de-DE" sz="1600" dirty="0">
              <a:latin typeface="Arial" panose="020B0604020202020204" pitchFamily="34" charset="0"/>
              <a:cs typeface="Arial" panose="020B0604020202020204" pitchFamily="34" charset="0"/>
            </a:endParaRPr>
          </a:p>
          <a:p>
            <a:endParaRPr lang="de-DE" sz="16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marL="457200" lvl="1">
              <a:buNone/>
            </a:pPr>
            <a:r>
              <a:rPr lang="de-DE" sz="1600" dirty="0" smtClean="0">
                <a:latin typeface="Arial" panose="020B0604020202020204" pitchFamily="34" charset="0"/>
                <a:cs typeface="Arial" panose="020B0604020202020204" pitchFamily="34" charset="0"/>
              </a:rPr>
              <a:t> </a:t>
            </a:r>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58038728"/>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353626428"/>
              </p:ext>
            </p:extLst>
          </p:nvPr>
        </p:nvGraphicFramePr>
        <p:xfrm>
          <a:off x="776032" y="1855410"/>
          <a:ext cx="10411095" cy="1163582"/>
        </p:xfrm>
        <a:graphic>
          <a:graphicData uri="http://schemas.openxmlformats.org/drawingml/2006/table">
            <a:tbl>
              <a:tblPr firstRow="1" firstCol="1" bandRow="1"/>
              <a:tblGrid>
                <a:gridCol w="1058269">
                  <a:extLst>
                    <a:ext uri="{9D8B030D-6E8A-4147-A177-3AD203B41FA5}">
                      <a16:colId xmlns="" xmlns:a16="http://schemas.microsoft.com/office/drawing/2014/main" val="20000"/>
                    </a:ext>
                  </a:extLst>
                </a:gridCol>
                <a:gridCol w="4859204">
                  <a:extLst>
                    <a:ext uri="{9D8B030D-6E8A-4147-A177-3AD203B41FA5}">
                      <a16:colId xmlns="" xmlns:a16="http://schemas.microsoft.com/office/drawing/2014/main" val="20001"/>
                    </a:ext>
                  </a:extLst>
                </a:gridCol>
                <a:gridCol w="1363573">
                  <a:extLst>
                    <a:ext uri="{9D8B030D-6E8A-4147-A177-3AD203B41FA5}">
                      <a16:colId xmlns="" xmlns:a16="http://schemas.microsoft.com/office/drawing/2014/main" val="20002"/>
                    </a:ext>
                  </a:extLst>
                </a:gridCol>
                <a:gridCol w="1614147">
                  <a:extLst>
                    <a:ext uri="{9D8B030D-6E8A-4147-A177-3AD203B41FA5}">
                      <a16:colId xmlns="" xmlns:a16="http://schemas.microsoft.com/office/drawing/2014/main" val="20003"/>
                    </a:ext>
                  </a:extLst>
                </a:gridCol>
                <a:gridCol w="1515902">
                  <a:extLst>
                    <a:ext uri="{9D8B030D-6E8A-4147-A177-3AD203B41FA5}">
                      <a16:colId xmlns="" xmlns:a16="http://schemas.microsoft.com/office/drawing/2014/main" val="20004"/>
                    </a:ext>
                  </a:extLst>
                </a:gridCol>
              </a:tblGrid>
              <a:tr h="367491">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41686">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CP-201193</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dirty="0" smtClean="0">
                          <a:solidFill>
                            <a:srgbClr val="000000"/>
                          </a:solidFill>
                          <a:effectLst/>
                          <a:latin typeface="Arial"/>
                          <a:ea typeface="Times New Roman"/>
                          <a:cs typeface="+mn-cs"/>
                        </a:rPr>
                        <a:t>3GPP TS 29.526 on 5G System; Network Slice-Specific Authentication and Authorization (NSSAA) services Stage 3 </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rgbClr val="000000"/>
                          </a:solidFill>
                          <a:effectLst/>
                          <a:latin typeface="Arial"/>
                          <a:ea typeface="Times New Roman"/>
                          <a:cs typeface="+mn-cs"/>
                        </a:rPr>
                        <a:t>1.0.0</a:t>
                      </a:r>
                      <a:endParaRPr lang="en-US" sz="1200" kern="1200" dirty="0" smtClean="0">
                        <a:solidFill>
                          <a:srgbClr val="000000"/>
                        </a:solidFill>
                        <a:effectLst/>
                        <a:latin typeface="Arial"/>
                        <a:ea typeface="Times New Roman"/>
                        <a:cs typeface="+mn-cs"/>
                      </a:endParaRPr>
                    </a:p>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Information and 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430331">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
        <p:nvSpPr>
          <p:cNvPr id="2" name="Titre 1"/>
          <p:cNvSpPr>
            <a:spLocks noGrp="1"/>
          </p:cNvSpPr>
          <p:nvPr>
            <p:ph type="title"/>
          </p:nvPr>
        </p:nvSpPr>
        <p:spPr>
          <a:xfrm>
            <a:off x="838200" y="365125"/>
            <a:ext cx="10515600" cy="1325563"/>
          </a:xfrm>
        </p:spPr>
        <p:txBody>
          <a:bodyPr/>
          <a:lstStyle/>
          <a:p>
            <a:r>
              <a:rPr lang="en-US" dirty="0"/>
              <a:t>TS/TR sent to CT plenary</a:t>
            </a:r>
          </a:p>
        </p:txBody>
      </p:sp>
    </p:spTree>
    <p:extLst>
      <p:ext uri="{BB962C8B-B14F-4D97-AF65-F5344CB8AC3E}">
        <p14:creationId xmlns:p14="http://schemas.microsoft.com/office/powerpoint/2010/main" val="3808174252"/>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870995448"/>
              </p:ext>
            </p:extLst>
          </p:nvPr>
        </p:nvGraphicFramePr>
        <p:xfrm>
          <a:off x="776032" y="1855410"/>
          <a:ext cx="9047522" cy="709177"/>
        </p:xfrm>
        <a:graphic>
          <a:graphicData uri="http://schemas.openxmlformats.org/drawingml/2006/table">
            <a:tbl>
              <a:tblPr firstRow="1" firstCol="1" bandRow="1"/>
              <a:tblGrid>
                <a:gridCol w="1058269">
                  <a:extLst>
                    <a:ext uri="{9D8B030D-6E8A-4147-A177-3AD203B41FA5}">
                      <a16:colId xmlns="" xmlns:a16="http://schemas.microsoft.com/office/drawing/2014/main" val="20000"/>
                    </a:ext>
                  </a:extLst>
                </a:gridCol>
                <a:gridCol w="4859204">
                  <a:extLst>
                    <a:ext uri="{9D8B030D-6E8A-4147-A177-3AD203B41FA5}">
                      <a16:colId xmlns="" xmlns:a16="http://schemas.microsoft.com/office/drawing/2014/main" val="20001"/>
                    </a:ext>
                  </a:extLst>
                </a:gridCol>
                <a:gridCol w="1614147">
                  <a:extLst>
                    <a:ext uri="{9D8B030D-6E8A-4147-A177-3AD203B41FA5}">
                      <a16:colId xmlns="" xmlns:a16="http://schemas.microsoft.com/office/drawing/2014/main" val="20003"/>
                    </a:ext>
                  </a:extLst>
                </a:gridCol>
                <a:gridCol w="1515902">
                  <a:extLst>
                    <a:ext uri="{9D8B030D-6E8A-4147-A177-3AD203B41FA5}">
                      <a16:colId xmlns="" xmlns:a16="http://schemas.microsoft.com/office/drawing/2014/main" val="20004"/>
                    </a:ext>
                  </a:extLst>
                </a:gridCol>
              </a:tblGrid>
              <a:tr h="367491">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41686">
                <a:tc>
                  <a:txBody>
                    <a:bodyPr/>
                    <a:lstStyle/>
                    <a:p>
                      <a:pPr algn="l" fontAlgn="t"/>
                      <a:endParaRPr lang="en-US" sz="1200" kern="1200" dirty="0">
                        <a:solidFill>
                          <a:srgbClr val="000000"/>
                        </a:solidFill>
                        <a:effectLst/>
                        <a:latin typeface="Arial"/>
                        <a:ea typeface="Times New Roman"/>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1200" kern="1200" dirty="0">
                        <a:solidFill>
                          <a:srgbClr val="000000"/>
                        </a:solidFill>
                        <a:effectLst/>
                        <a:latin typeface="Arial"/>
                        <a:ea typeface="Times New Roman"/>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sp>
        <p:nvSpPr>
          <p:cNvPr id="2" name="Titre 1"/>
          <p:cNvSpPr>
            <a:spLocks noGrp="1"/>
          </p:cNvSpPr>
          <p:nvPr>
            <p:ph type="title"/>
          </p:nvPr>
        </p:nvSpPr>
        <p:spPr>
          <a:xfrm>
            <a:off x="838200" y="365125"/>
            <a:ext cx="10515600" cy="1325563"/>
          </a:xfrm>
        </p:spPr>
        <p:txBody>
          <a:bodyPr/>
          <a:lstStyle/>
          <a:p>
            <a:r>
              <a:rPr lang="en-US" dirty="0" smtClean="0"/>
              <a:t>Exception sheets </a:t>
            </a:r>
            <a:r>
              <a:rPr lang="en-US" dirty="0"/>
              <a:t>to CT plenary</a:t>
            </a:r>
          </a:p>
        </p:txBody>
      </p:sp>
      <p:sp>
        <p:nvSpPr>
          <p:cNvPr id="3" name="TextBox 2"/>
          <p:cNvSpPr txBox="1"/>
          <p:nvPr/>
        </p:nvSpPr>
        <p:spPr>
          <a:xfrm rot="20555683">
            <a:off x="3543257" y="2308629"/>
            <a:ext cx="1843087" cy="369332"/>
          </a:xfrm>
          <a:prstGeom prst="rect">
            <a:avLst/>
          </a:prstGeom>
          <a:noFill/>
        </p:spPr>
        <p:txBody>
          <a:bodyPr wrap="square" rtlCol="0">
            <a:spAutoFit/>
          </a:bodyPr>
          <a:lstStyle/>
          <a:p>
            <a:r>
              <a:rPr lang="de-DE" dirty="0" smtClean="0">
                <a:solidFill>
                  <a:srgbClr val="FF0000"/>
                </a:solidFill>
              </a:rPr>
              <a:t>None this time</a:t>
            </a:r>
            <a:endParaRPr lang="en-US" dirty="0">
              <a:solidFill>
                <a:srgbClr val="FF0000"/>
              </a:solidFill>
            </a:endParaRPr>
          </a:p>
        </p:txBody>
      </p:sp>
    </p:spTree>
    <p:extLst>
      <p:ext uri="{BB962C8B-B14F-4D97-AF65-F5344CB8AC3E}">
        <p14:creationId xmlns:p14="http://schemas.microsoft.com/office/powerpoint/2010/main" val="2838521691"/>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15 Status</a:t>
            </a:r>
          </a:p>
        </p:txBody>
      </p:sp>
      <p:sp>
        <p:nvSpPr>
          <p:cNvPr id="3" name="Espace réservé du contenu 2"/>
          <p:cNvSpPr>
            <a:spLocks noGrp="1"/>
          </p:cNvSpPr>
          <p:nvPr>
            <p:ph idx="1"/>
          </p:nvPr>
        </p:nvSpPr>
        <p:spPr/>
        <p:txBody>
          <a:bodyPr/>
          <a:lstStyle/>
          <a:p>
            <a:r>
              <a:rPr lang="de-DE" sz="1600" dirty="0">
                <a:latin typeface="Arial "/>
              </a:rPr>
              <a:t> Title:</a:t>
            </a:r>
          </a:p>
          <a:p>
            <a:pPr lvl="1"/>
            <a:r>
              <a:rPr lang="de-DE" sz="1200" dirty="0">
                <a:latin typeface="Arial" panose="020B0604020202020204" pitchFamily="34" charset="0"/>
                <a:cs typeface="Arial" panose="020B0604020202020204" pitchFamily="34" charset="0"/>
              </a:rPr>
              <a:t>CT aspects on 5G System –Phase 1 (CT1) </a:t>
            </a:r>
          </a:p>
          <a:p>
            <a:r>
              <a:rPr lang="de-DE" sz="1600" dirty="0">
                <a:latin typeface="Arial "/>
              </a:rPr>
              <a:t> Objectives:</a:t>
            </a:r>
          </a:p>
          <a:p>
            <a:pPr lvl="1"/>
            <a:r>
              <a:rPr lang="en-US" sz="1200" dirty="0">
                <a:latin typeface="Arial" panose="020B0604020202020204" pitchFamily="34" charset="0"/>
                <a:cs typeface="Arial" panose="020B0604020202020204" pitchFamily="34" charset="0"/>
              </a:rPr>
              <a:t>After completion of the Study, specify the service-based interfaces (API) </a:t>
            </a:r>
          </a:p>
          <a:p>
            <a:pPr lvl="1"/>
            <a:r>
              <a:rPr lang="en-US" sz="1200" dirty="0">
                <a:latin typeface="Arial" panose="020B0604020202020204" pitchFamily="34" charset="0"/>
                <a:cs typeface="Arial" panose="020B0604020202020204" pitchFamily="34" charset="0"/>
              </a:rPr>
              <a:t>CT4 responsible for the specification of core-network SBIs (except PCC) and impacts on existing protocols (e.g. GTP, PFCP)</a:t>
            </a:r>
            <a:endParaRPr lang="de-DE" sz="1200" dirty="0">
              <a:latin typeface="Arial" panose="020B0604020202020204" pitchFamily="34" charset="0"/>
              <a:cs typeface="Arial" panose="020B0604020202020204" pitchFamily="34" charset="0"/>
            </a:endParaRPr>
          </a:p>
          <a:p>
            <a:r>
              <a:rPr lang="de-DE" sz="1600" dirty="0">
                <a:latin typeface="Arial "/>
              </a:rPr>
              <a:t> WID: 100% completed</a:t>
            </a:r>
            <a:endParaRPr lang="de-DE" sz="1200" dirty="0">
              <a:latin typeface="Arial "/>
            </a:endParaRPr>
          </a:p>
          <a:p>
            <a:r>
              <a:rPr lang="de-DE" sz="1600" dirty="0">
                <a:latin typeface="Arial "/>
              </a:rPr>
              <a:t> Normative Phase:</a:t>
            </a:r>
          </a:p>
          <a:p>
            <a:pPr lvl="1"/>
            <a:r>
              <a:rPr lang="en-GB" sz="1200" dirty="0"/>
              <a:t>support the UE Reachability event on AMF Event Exposure service, as specified in TS 23.502 </a:t>
            </a:r>
            <a:r>
              <a:rPr lang="en-GB" sz="1200" dirty="0" smtClean="0"/>
              <a:t>v15.9. 0 is enhanced by a new </a:t>
            </a:r>
            <a:r>
              <a:rPr lang="en-GB" sz="1200" dirty="0"/>
              <a:t>indication in </a:t>
            </a:r>
            <a:r>
              <a:rPr lang="en-GB" sz="1200" dirty="0" smtClean="0"/>
              <a:t>the service </a:t>
            </a:r>
            <a:r>
              <a:rPr lang="en-GB" sz="1200" dirty="0"/>
              <a:t>request to allow the consumer NF to indicate whether the subscription is for "changes of UE reachability state" report (internal) or for "UE reachable for DL traffic" report (</a:t>
            </a:r>
            <a:r>
              <a:rPr lang="en-GB" sz="1200" dirty="0" smtClean="0"/>
              <a:t>external). SA2 is informed about this and is asked for further clarification by an LS.</a:t>
            </a:r>
          </a:p>
          <a:p>
            <a:pPr marL="0" indent="0">
              <a:buNone/>
            </a:pPr>
            <a:endParaRPr lang="de-DE" sz="1600" i="1" dirty="0" smtClean="0">
              <a:latin typeface="Arial "/>
            </a:endParaRPr>
          </a:p>
        </p:txBody>
      </p:sp>
    </p:spTree>
    <p:extLst>
      <p:ext uri="{BB962C8B-B14F-4D97-AF65-F5344CB8AC3E}">
        <p14:creationId xmlns:p14="http://schemas.microsoft.com/office/powerpoint/2010/main" val="2541717511"/>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
              </a:rPr>
              <a:t>Load and Overload Control of 5GC Service Based Interfaces </a:t>
            </a:r>
            <a:r>
              <a:rPr lang="en-US" sz="1200" dirty="0" smtClean="0">
                <a:latin typeface="Arial "/>
                <a:cs typeface="Arial" panose="020B0604020202020204" pitchFamily="34" charset="0"/>
              </a:rPr>
              <a:t> </a:t>
            </a:r>
            <a:r>
              <a:rPr lang="en-US" sz="1200" dirty="0" smtClean="0">
                <a:latin typeface="Arial" panose="020B0604020202020204" pitchFamily="34" charset="0"/>
                <a:cs typeface="Arial" panose="020B0604020202020204" pitchFamily="34" charset="0"/>
              </a:rPr>
              <a:t>[LOLC]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endParaRPr lang="en-GB" sz="1200" dirty="0" smtClean="0"/>
          </a:p>
          <a:p>
            <a:pPr lvl="1"/>
            <a:r>
              <a:rPr lang="de-DE" sz="1200" dirty="0" smtClean="0">
                <a:latin typeface="Arial" panose="020B0604020202020204" pitchFamily="34" charset="0"/>
                <a:cs typeface="Arial" panose="020B0604020202020204" pitchFamily="34" charset="0"/>
              </a:rPr>
              <a:t> Choose and implement a solution  for Load and overlaod control in 5GC.</a:t>
            </a:r>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r>
              <a:rPr lang="de-DE" sz="1600" dirty="0">
                <a:latin typeface="Arial" panose="020B0604020202020204" pitchFamily="34" charset="0"/>
                <a:cs typeface="Arial" panose="020B0604020202020204" pitchFamily="34" charset="0"/>
              </a:rPr>
              <a:t>:</a:t>
            </a:r>
          </a:p>
          <a:p>
            <a:pPr lvl="1"/>
            <a:r>
              <a:rPr lang="en-GB" sz="1200" dirty="0"/>
              <a:t>NF Service Consumer to signal either of the following scopes in </a:t>
            </a:r>
            <a:r>
              <a:rPr lang="en-GB" sz="1200" dirty="0" smtClean="0"/>
              <a:t>OCI (Overload Control Information) </a:t>
            </a:r>
            <a:r>
              <a:rPr lang="en-GB" sz="1200" dirty="0"/>
              <a:t>sent to NF Service </a:t>
            </a:r>
            <a:r>
              <a:rPr lang="en-GB" sz="1200" dirty="0" smtClean="0"/>
              <a:t>Producers (callback-URI or </a:t>
            </a:r>
            <a:r>
              <a:rPr lang="en-US" sz="1200" dirty="0"/>
              <a:t>NF Service Instance, NF Service </a:t>
            </a:r>
            <a:r>
              <a:rPr lang="en-US" sz="1200" dirty="0" smtClean="0"/>
              <a:t>Set,..)</a:t>
            </a:r>
            <a:endParaRPr lang="de-DE" sz="1200" dirty="0" smtClean="0"/>
          </a:p>
          <a:p>
            <a:pPr lvl="1"/>
            <a:r>
              <a:rPr lang="de-DE" sz="1200" dirty="0" smtClean="0"/>
              <a:t>For indirect communication </a:t>
            </a:r>
            <a:r>
              <a:rPr lang="en-US" sz="1200" dirty="0" smtClean="0"/>
              <a:t>an SCP may piggyback its own LCI and OCI in HTTP requests and responses</a:t>
            </a:r>
            <a:endParaRPr lang="de-DE" sz="1200" dirty="0" smtClean="0"/>
          </a:p>
          <a:p>
            <a:pPr lvl="1"/>
            <a:r>
              <a:rPr lang="en-US" sz="1200" dirty="0" smtClean="0"/>
              <a:t>a message may include multiple LCI/OCIs, with different scopes e.g. </a:t>
            </a:r>
            <a:r>
              <a:rPr lang="en-US" sz="1200" dirty="0"/>
              <a:t>for a service instance and for a service </a:t>
            </a:r>
            <a:r>
              <a:rPr lang="en-US" sz="1200" dirty="0" smtClean="0"/>
              <a:t>set or </a:t>
            </a:r>
            <a:r>
              <a:rPr lang="en-US" sz="1200" dirty="0"/>
              <a:t>OCI of V-SMF and of </a:t>
            </a:r>
            <a:r>
              <a:rPr lang="en-US" sz="1200" dirty="0" smtClean="0"/>
              <a:t>H-SMF</a:t>
            </a:r>
            <a:endParaRPr lang="de-DE" sz="1200" dirty="0"/>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a:t>Work is seen as </a:t>
            </a:r>
            <a:r>
              <a:rPr lang="de-DE" sz="1200" dirty="0" smtClean="0"/>
              <a:t>completed</a:t>
            </a:r>
          </a:p>
          <a:p>
            <a:pPr marL="457200" lvl="1" indent="0">
              <a:buNone/>
            </a:pPr>
            <a:endParaRPr lang="de-DE" sz="1200" dirty="0" smtClean="0"/>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100%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58745648"/>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User data interworking, Coexistence and Migration </a:t>
            </a:r>
            <a:r>
              <a:rPr lang="en-US" sz="1200" dirty="0">
                <a:latin typeface="Arial" panose="020B0604020202020204" pitchFamily="34" charset="0"/>
                <a:cs typeface="Arial" panose="020B0604020202020204" pitchFamily="34" charset="0"/>
              </a:rPr>
              <a:t>[UDICOM</a:t>
            </a:r>
            <a:r>
              <a:rPr lang="en-US" sz="1200" dirty="0" smtClean="0">
                <a:latin typeface="Arial" panose="020B0604020202020204" pitchFamily="34" charset="0"/>
                <a:cs typeface="Arial" panose="020B0604020202020204" pitchFamily="34" charset="0"/>
              </a:rPr>
              <a:t>] (CT4)</a:t>
            </a:r>
            <a:endParaRPr lang="en-US" sz="12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endParaRPr lang="en-GB" sz="1200" dirty="0" smtClean="0"/>
          </a:p>
          <a:p>
            <a:pPr lvl="1"/>
            <a:r>
              <a:rPr lang="de-DE" sz="1200" dirty="0" smtClean="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addresses normative stage 2 and stage 3 work needed to specify the service based interface between UDM and HSS</a:t>
            </a:r>
            <a:r>
              <a:rPr lang="en-GB" sz="1200" dirty="0"/>
              <a:t>.</a:t>
            </a:r>
            <a:endParaRPr lang="en-US"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p>
          <a:p>
            <a:pPr lvl="1"/>
            <a:r>
              <a:rPr lang="en-GB" sz="1200" dirty="0" smtClean="0"/>
              <a:t>Clarified </a:t>
            </a:r>
            <a:r>
              <a:rPr lang="en-GB" sz="1200" dirty="0"/>
              <a:t>that Non-SBA interfaces to/from SMS-GMSC/IWMSC and SMS Router are either supported by the HSS or by the UDM in the Architecture for direct UDM-HSS interworking</a:t>
            </a:r>
            <a:endParaRPr lang="de-DE" sz="1200" dirty="0" smtClean="0">
              <a:latin typeface="Arial" panose="020B0604020202020204" pitchFamily="34" charset="0"/>
              <a:cs typeface="Arial" panose="020B0604020202020204" pitchFamily="34" charset="0"/>
            </a:endParaRPr>
          </a:p>
          <a:p>
            <a:pPr lvl="1"/>
            <a:r>
              <a:rPr lang="en-GB" sz="1200" dirty="0" smtClean="0"/>
              <a:t>Clarified support of SMS over IP in scenarios </a:t>
            </a:r>
            <a:r>
              <a:rPr lang="en-GB" sz="1200" dirty="0"/>
              <a:t>without 2G/3G/4G </a:t>
            </a:r>
            <a:r>
              <a:rPr lang="en-GB" sz="1200" dirty="0" smtClean="0"/>
              <a:t>accesses, e.g. </a:t>
            </a:r>
            <a:r>
              <a:rPr lang="en-GB" sz="1200" dirty="0"/>
              <a:t>t</a:t>
            </a:r>
            <a:r>
              <a:rPr lang="en-GB" sz="1200" dirty="0" smtClean="0"/>
              <a:t>he interactions </a:t>
            </a:r>
            <a:r>
              <a:rPr lang="en-GB" sz="1200" dirty="0"/>
              <a:t>between UDM and HSS (IMS) </a:t>
            </a:r>
            <a:r>
              <a:rPr lang="en-GB" sz="1200" dirty="0" smtClean="0"/>
              <a:t>for </a:t>
            </a:r>
            <a:r>
              <a:rPr lang="en-GB" sz="1200" dirty="0"/>
              <a:t>MT SMS delivery over 5G </a:t>
            </a:r>
            <a:r>
              <a:rPr lang="en-GB" sz="1200" dirty="0" smtClean="0"/>
              <a:t>NAS is described.</a:t>
            </a:r>
            <a:endParaRPr lang="de-DE" sz="1600" b="1"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smtClean="0"/>
              <a:t>Work is seen as  completed</a:t>
            </a:r>
            <a:endParaRPr lang="de-DE" sz="1200" dirty="0"/>
          </a:p>
          <a:p>
            <a:pPr marL="457200" lvl="1" indent="0">
              <a:buNone/>
            </a:pPr>
            <a:endParaRPr lang="de-DE" sz="1200" dirty="0"/>
          </a:p>
          <a:p>
            <a:pPr lvl="1"/>
            <a:endParaRPr lang="en-GB" sz="1200" dirty="0" smtClean="0"/>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100%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4411494"/>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CT aspects on CT aspects of Access Traffic Steering, Switch and Splitting support in 5G system</a:t>
            </a:r>
            <a:r>
              <a:rPr lang="de-DE" sz="1200"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[ATSSS</a:t>
            </a:r>
            <a:r>
              <a:rPr lang="en-US" sz="1200" dirty="0" smtClean="0">
                <a:latin typeface="Arial" panose="020B0604020202020204" pitchFamily="34" charset="0"/>
                <a:cs typeface="Arial" panose="020B0604020202020204" pitchFamily="34" charset="0"/>
              </a:rPr>
              <a:t>] </a:t>
            </a:r>
            <a:endParaRPr lang="en-US" sz="12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NRF services for selection of ATSSS capable SMF/UPF</a:t>
            </a:r>
          </a:p>
          <a:p>
            <a:pPr lvl="1"/>
            <a:r>
              <a:rPr lang="en-GB" sz="1200" dirty="0" smtClean="0">
                <a:latin typeface="Arial" panose="020B0604020202020204" pitchFamily="34" charset="0"/>
                <a:cs typeface="Arial" panose="020B0604020202020204" pitchFamily="34" charset="0"/>
              </a:rPr>
              <a:t>N4 </a:t>
            </a:r>
            <a:r>
              <a:rPr lang="en-GB" sz="1200" dirty="0">
                <a:latin typeface="Arial" panose="020B0604020202020204" pitchFamily="34" charset="0"/>
                <a:cs typeface="Arial" panose="020B0604020202020204" pitchFamily="34" charset="0"/>
              </a:rPr>
              <a:t>reference point for support of Multi-Access Rules and MPTCP proxy control</a:t>
            </a:r>
          </a:p>
          <a:p>
            <a:pPr lvl="1"/>
            <a:r>
              <a:rPr lang="en-GB" sz="1200" dirty="0">
                <a:latin typeface="Arial" panose="020B0604020202020204" pitchFamily="34" charset="0"/>
                <a:cs typeface="Arial" panose="020B0604020202020204" pitchFamily="34" charset="0"/>
              </a:rPr>
              <a:t>AMF </a:t>
            </a:r>
            <a:r>
              <a:rPr lang="en-GB" sz="1200" dirty="0" smtClean="0">
                <a:latin typeface="Arial" panose="020B0604020202020204" pitchFamily="34" charset="0"/>
                <a:cs typeface="Arial" panose="020B0604020202020204" pitchFamily="34" charset="0"/>
              </a:rPr>
              <a:t>“Namf_Communication” </a:t>
            </a:r>
            <a:r>
              <a:rPr lang="en-GB" sz="1200" dirty="0">
                <a:latin typeface="Arial" panose="020B0604020202020204" pitchFamily="34" charset="0"/>
                <a:cs typeface="Arial" panose="020B0604020202020204" pitchFamily="34" charset="0"/>
              </a:rPr>
              <a:t>service for ATSSS</a:t>
            </a:r>
            <a:endParaRPr lang="en-US"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Status (some agreements):</a:t>
            </a:r>
            <a:endParaRPr lang="de-DE" sz="1600" dirty="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Alignment with stage 2 requirement on </a:t>
            </a:r>
            <a:r>
              <a:rPr lang="en-US" sz="1200" dirty="0" smtClean="0"/>
              <a:t>the </a:t>
            </a:r>
            <a:r>
              <a:rPr lang="en-US" sz="1200" dirty="0"/>
              <a:t>UPF capability of supporting RTT measurement without PMF, and the SMF shall be able to use such UPF capability to select proper </a:t>
            </a:r>
            <a:r>
              <a:rPr lang="en-US" sz="1200" dirty="0" smtClean="0"/>
              <a:t>UPF by adding new </a:t>
            </a:r>
            <a:r>
              <a:rPr lang="en-US" sz="1200" dirty="0"/>
              <a:t>capability IE “rttWithoutPmf” to “AtsssCapability” data </a:t>
            </a:r>
            <a:r>
              <a:rPr lang="en-US" sz="1200" dirty="0" smtClean="0"/>
              <a:t>type. The new capability is only used by the UPF.</a:t>
            </a:r>
          </a:p>
          <a:p>
            <a:pPr lvl="1"/>
            <a:r>
              <a:rPr lang="en-GB" sz="1200" dirty="0"/>
              <a:t>PMF Control Information is extended </a:t>
            </a:r>
            <a:r>
              <a:rPr lang="en-GB" sz="1200" dirty="0" smtClean="0"/>
              <a:t>to be </a:t>
            </a:r>
            <a:r>
              <a:rPr lang="en-GB" sz="1200" dirty="0"/>
              <a:t>disable PMF RTT measurements in the UPF for a UE </a:t>
            </a:r>
            <a:r>
              <a:rPr lang="en-GB" sz="1200" dirty="0" smtClean="0"/>
              <a:t>that does not support such </a:t>
            </a:r>
            <a:r>
              <a:rPr lang="en-GB" sz="1200" dirty="0"/>
              <a:t>measurements.</a:t>
            </a:r>
            <a:r>
              <a:rPr lang="en-US" sz="1200" dirty="0" smtClean="0"/>
              <a:t> The UPF signals support of the feature via supported feature flags</a:t>
            </a:r>
            <a:endParaRPr lang="de-DE"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endParaRPr lang="de-DE" sz="1600" dirty="0">
              <a:solidFill>
                <a:srgbClr val="FF0000"/>
              </a:solidFill>
              <a:latin typeface="Arial" panose="020B0604020202020204" pitchFamily="34" charset="0"/>
              <a:cs typeface="Arial" panose="020B0604020202020204" pitchFamily="34" charset="0"/>
            </a:endParaRPr>
          </a:p>
          <a:p>
            <a:pPr lvl="1"/>
            <a:r>
              <a:rPr lang="de-DE" sz="1200" dirty="0" smtClean="0"/>
              <a:t>Work is seen as  completed</a:t>
            </a:r>
            <a:endParaRPr lang="de-DE" sz="1200" dirty="0"/>
          </a:p>
          <a:p>
            <a:pPr marL="457200" lvl="1" indent="0">
              <a:buNone/>
            </a:pPr>
            <a:endParaRPr lang="de-DE" sz="1200" dirty="0"/>
          </a:p>
          <a:p>
            <a:pPr lvl="1"/>
            <a:endParaRPr lang="en-GB" sz="1200" dirty="0" smtClean="0"/>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100%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30731226"/>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CT aspects of optimisations on UE radio capability signalling</a:t>
            </a:r>
            <a:r>
              <a:rPr lang="de-DE" sz="1200" dirty="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[RACS]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smtClean="0"/>
              <a:t>Specification </a:t>
            </a:r>
            <a:r>
              <a:rPr lang="en-GB" sz="1200" dirty="0"/>
              <a:t>of the UE Radio Capability Management Service exposed by the </a:t>
            </a:r>
            <a:r>
              <a:rPr lang="en-GB" sz="1200" dirty="0" smtClean="0"/>
              <a:t>UCMF</a:t>
            </a:r>
          </a:p>
          <a:p>
            <a:pPr lvl="1"/>
            <a:r>
              <a:rPr lang="en-GB" sz="1200" dirty="0"/>
              <a:t>Specification of the interface between the UCMF and the </a:t>
            </a:r>
            <a:r>
              <a:rPr lang="en-GB" sz="1200" dirty="0" smtClean="0"/>
              <a:t>MME</a:t>
            </a:r>
          </a:p>
          <a:p>
            <a:pPr lvl="1"/>
            <a:r>
              <a:rPr lang="en-GB" sz="1200" dirty="0"/>
              <a:t>Specification of interworking between core network nodes supporting RACS and core network nodes not supporting </a:t>
            </a:r>
            <a:r>
              <a:rPr lang="en-GB" sz="1200" dirty="0" smtClean="0"/>
              <a:t>RACS</a:t>
            </a:r>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p>
          <a:p>
            <a:pPr lvl="1"/>
            <a:r>
              <a:rPr lang="de-DE" sz="1600" dirty="0">
                <a:latin typeface="Arial" panose="020B0604020202020204" pitchFamily="34" charset="0"/>
                <a:cs typeface="Arial" panose="020B0604020202020204" pitchFamily="34" charset="0"/>
              </a:rPr>
              <a:t> </a:t>
            </a:r>
            <a:r>
              <a:rPr lang="en-GB" sz="1200" dirty="0" smtClean="0"/>
              <a:t>No additional information is needed to be added to the version ID description in TS 23.003, the related editor’s note  is deleted.</a:t>
            </a:r>
          </a:p>
          <a:p>
            <a:pPr lvl="1"/>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smtClean="0"/>
              <a:t>Work is seen as completed.</a:t>
            </a:r>
            <a:endParaRPr lang="de-DE" sz="1200" dirty="0"/>
          </a:p>
          <a:p>
            <a:pPr marL="457200" lvl="1" indent="0">
              <a:buNone/>
            </a:pPr>
            <a:endParaRPr lang="de-DE" sz="1200" dirty="0"/>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100%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24878147"/>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CT aspects of SBA interactions between IMS and 5GC</a:t>
            </a:r>
            <a:r>
              <a:rPr lang="de-DE" sz="1200" dirty="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a:t>
            </a:r>
            <a:r>
              <a:rPr lang="en-GB" sz="1200" dirty="0"/>
              <a:t>eIMS5G_SBA</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 </a:t>
            </a:r>
            <a:r>
              <a:rPr lang="en-US" sz="1200" dirty="0"/>
              <a:t>specify the service-based interface between IMS network entities and </a:t>
            </a:r>
            <a:r>
              <a:rPr lang="en-US" sz="1200" dirty="0" smtClean="0"/>
              <a:t>the HSS</a:t>
            </a:r>
          </a:p>
          <a:p>
            <a:pPr lvl="1"/>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endParaRPr lang="de-DE" sz="1200" dirty="0"/>
          </a:p>
          <a:p>
            <a:pPr lvl="1"/>
            <a:r>
              <a:rPr lang="de-DE" sz="1200" dirty="0"/>
              <a:t> Requesting subscription data for a</a:t>
            </a:r>
            <a:r>
              <a:rPr lang="en-GB" sz="1200" dirty="0"/>
              <a:t> set of IMS Public </a:t>
            </a:r>
            <a:r>
              <a:rPr lang="en-GB" sz="1200" dirty="0" smtClean="0"/>
              <a:t>Identities</a:t>
            </a:r>
          </a:p>
          <a:p>
            <a:pPr lvl="1"/>
            <a:r>
              <a:rPr lang="en-GB" sz="1200" dirty="0"/>
              <a:t>DSAI handling as described in legacy diameter Sh is </a:t>
            </a:r>
            <a:r>
              <a:rPr lang="en-GB" sz="1200" dirty="0" smtClean="0"/>
              <a:t>incorporated, </a:t>
            </a:r>
            <a:r>
              <a:rPr lang="en-GB" sz="1200" dirty="0"/>
              <a:t>in eIMS, multiple DSAI tags will be allowed to be changed in the same request for the Application </a:t>
            </a:r>
            <a:r>
              <a:rPr lang="en-GB" sz="1200" dirty="0" smtClean="0"/>
              <a:t>Server.</a:t>
            </a:r>
            <a:endParaRPr lang="en-GB" sz="1200" dirty="0"/>
          </a:p>
          <a:p>
            <a:endParaRPr lang="de-DE" sz="1600" b="1"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smtClean="0"/>
              <a:t>Workitem is seen as completed.</a:t>
            </a:r>
            <a:endParaRPr lang="de-DE" sz="1200" dirty="0"/>
          </a:p>
          <a:p>
            <a:pPr marL="457200" lvl="1" indent="0">
              <a:buNone/>
            </a:pPr>
            <a:endParaRPr lang="de-DE" sz="1200" dirty="0"/>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100%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65825640"/>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US" sz="1200" dirty="0" smtClean="0">
                <a:solidFill>
                  <a:srgbClr val="000000"/>
                </a:solidFill>
                <a:latin typeface="Arial" panose="020B0604020202020204" pitchFamily="34" charset="0"/>
              </a:rPr>
              <a:t>Nudsf </a:t>
            </a:r>
            <a:r>
              <a:rPr lang="en-US" sz="1200" dirty="0">
                <a:solidFill>
                  <a:srgbClr val="000000"/>
                </a:solidFill>
                <a:latin typeface="Arial" panose="020B0604020202020204" pitchFamily="34" charset="0"/>
              </a:rPr>
              <a:t>Service Based Interface </a:t>
            </a:r>
            <a:r>
              <a:rPr lang="en-US" sz="1200" dirty="0" smtClean="0">
                <a:latin typeface="Arial" panose="020B0604020202020204" pitchFamily="34" charset="0"/>
                <a:cs typeface="Arial" panose="020B0604020202020204" pitchFamily="34" charset="0"/>
              </a:rPr>
              <a:t> [NUDSF](</a:t>
            </a:r>
            <a:r>
              <a:rPr lang="en-US" sz="1200" dirty="0">
                <a:latin typeface="Arial" panose="020B0604020202020204" pitchFamily="34" charset="0"/>
                <a:cs typeface="Arial" panose="020B0604020202020204" pitchFamily="34" charset="0"/>
              </a:rPr>
              <a:t>CT4)</a:t>
            </a:r>
          </a:p>
          <a:p>
            <a:r>
              <a:rPr lang="en-US" sz="1600" dirty="0">
                <a:latin typeface="Arial" panose="020B0604020202020204" pitchFamily="34" charset="0"/>
                <a:cs typeface="Arial" panose="020B0604020202020204" pitchFamily="34" charset="0"/>
              </a:rPr>
              <a:t>Objectives: </a:t>
            </a:r>
          </a:p>
          <a:p>
            <a:pPr lvl="1"/>
            <a:r>
              <a:rPr lang="en-GB" sz="1200" dirty="0">
                <a:solidFill>
                  <a:srgbClr val="000000"/>
                </a:solidFill>
                <a:latin typeface="Arial" panose="020B0604020202020204" pitchFamily="34" charset="0"/>
              </a:rPr>
              <a:t>specify Nudsf service as a service as defined in 3GPP  TS 23.502</a:t>
            </a:r>
            <a:r>
              <a:rPr lang="en-US" sz="1200" dirty="0">
                <a:solidFill>
                  <a:srgbClr val="000000"/>
                </a:solidFill>
                <a:latin typeface="Arial" panose="020B0604020202020204" pitchFamily="34" charset="0"/>
              </a:rPr>
              <a:t> and analysed in TR 29.808</a:t>
            </a:r>
          </a:p>
          <a:p>
            <a:pPr lvl="2">
              <a:buFont typeface="Wingdings" panose="05000000000000000000" pitchFamily="2" charset="2"/>
              <a:buChar char="Ø"/>
            </a:pPr>
            <a:r>
              <a:rPr lang="en-GB" sz="1000" dirty="0">
                <a:latin typeface="Arial "/>
              </a:rPr>
              <a:t>REST-style service operations to support Create, Read, Update and Delete</a:t>
            </a:r>
            <a:endParaRPr lang="en-US" sz="1000" dirty="0">
              <a:latin typeface="Arial "/>
            </a:endParaRPr>
          </a:p>
          <a:p>
            <a:pPr lvl="2">
              <a:buFont typeface="Wingdings" panose="05000000000000000000" pitchFamily="2" charset="2"/>
              <a:buChar char="Ø"/>
            </a:pPr>
            <a:r>
              <a:rPr lang="en-GB" sz="1000" dirty="0">
                <a:latin typeface="Arial "/>
              </a:rPr>
              <a:t>Support Subscribe to Notifications and Notification of data change as an optional </a:t>
            </a:r>
            <a:r>
              <a:rPr lang="en-GB" sz="1000" dirty="0" smtClean="0">
                <a:latin typeface="Arial "/>
              </a:rPr>
              <a:t>capability</a:t>
            </a:r>
          </a:p>
          <a:p>
            <a:pPr lvl="2">
              <a:buFont typeface="Wingdings" panose="05000000000000000000" pitchFamily="2" charset="2"/>
              <a:buChar char="Ø"/>
            </a:pPr>
            <a:r>
              <a:rPr lang="en-GB" sz="1000" dirty="0">
                <a:latin typeface="Arial "/>
              </a:rPr>
              <a:t>Support a search capability with a filter criteria on meta </a:t>
            </a:r>
            <a:r>
              <a:rPr lang="en-GB" sz="1000" dirty="0" smtClean="0">
                <a:latin typeface="Arial "/>
              </a:rPr>
              <a:t>tags and </a:t>
            </a:r>
            <a:r>
              <a:rPr lang="en-GB" sz="1000" dirty="0">
                <a:latin typeface="Arial "/>
              </a:rPr>
              <a:t>multiple logical storage spaces</a:t>
            </a:r>
            <a:endParaRPr lang="en-GB" sz="1000" dirty="0" smtClean="0">
              <a:latin typeface="Arial "/>
            </a:endParaRPr>
          </a:p>
          <a:p>
            <a:pPr lvl="2">
              <a:buFont typeface="Wingdings" panose="05000000000000000000" pitchFamily="2" charset="2"/>
              <a:buChar char="Ø"/>
            </a:pPr>
            <a:r>
              <a:rPr lang="en-GB" sz="1000" dirty="0">
                <a:latin typeface="Arial "/>
              </a:rPr>
              <a:t>Support common data types as well as the storage of binary data</a:t>
            </a:r>
            <a:endParaRPr lang="en-US" sz="1000" dirty="0">
              <a:latin typeface="Arial "/>
            </a:endParaRPr>
          </a:p>
          <a:p>
            <a:r>
              <a:rPr lang="de-DE" sz="1600" dirty="0" smtClean="0">
                <a:latin typeface="Arial" panose="020B0604020202020204" pitchFamily="34" charset="0"/>
                <a:cs typeface="Arial" panose="020B0604020202020204" pitchFamily="34" charset="0"/>
              </a:rPr>
              <a:t>Status</a:t>
            </a:r>
            <a:r>
              <a:rPr lang="de-DE" sz="1600" dirty="0">
                <a:latin typeface="Arial" panose="020B0604020202020204" pitchFamily="34" charset="0"/>
                <a:cs typeface="Arial" panose="020B0604020202020204" pitchFamily="34" charset="0"/>
              </a:rPr>
              <a:t>:</a:t>
            </a:r>
          </a:p>
          <a:p>
            <a:pPr lvl="1"/>
            <a:r>
              <a:rPr lang="en-GB" sz="1200" dirty="0"/>
              <a:t>Adding the Subscribe to Notify mechanism to the </a:t>
            </a:r>
            <a:r>
              <a:rPr lang="en-GB" sz="1200" dirty="0" smtClean="0"/>
              <a:t>Nudsf, an NF service consumer can subscribe to notification in the UDSF by a PATCH request and update it via a PUT </a:t>
            </a:r>
          </a:p>
          <a:p>
            <a:pPr lvl="1"/>
            <a:endParaRPr lang="de-DE" sz="1200" dirty="0"/>
          </a:p>
          <a:p>
            <a:r>
              <a:rPr lang="de-DE" sz="1600" dirty="0"/>
              <a:t> </a:t>
            </a:r>
            <a:r>
              <a:rPr lang="de-DE" sz="1600" dirty="0">
                <a:latin typeface="Arial" panose="020B0604020202020204" pitchFamily="34" charset="0"/>
                <a:cs typeface="Arial" panose="020B0604020202020204" pitchFamily="34" charset="0"/>
              </a:rPr>
              <a:t>Next steps:</a:t>
            </a:r>
          </a:p>
          <a:p>
            <a:pPr lvl="1"/>
            <a:r>
              <a:rPr lang="de-DE" sz="1200" dirty="0" smtClean="0"/>
              <a:t>Work  is seen as  completed</a:t>
            </a:r>
            <a:endParaRPr lang="de-DE" sz="1200" dirty="0"/>
          </a:p>
          <a:p>
            <a:pPr marL="457200" lvl="1" indent="0">
              <a:buNone/>
            </a:pPr>
            <a:endParaRPr lang="de-DE" sz="1600" dirty="0">
              <a:latin typeface="Arial" panose="020B0604020202020204" pitchFamily="34" charset="0"/>
              <a:cs typeface="Arial" panose="020B0604020202020204" pitchFamily="34" charset="0"/>
            </a:endParaRPr>
          </a:p>
          <a:p>
            <a:r>
              <a:rPr lang="de-DE" sz="1600" dirty="0"/>
              <a:t> </a:t>
            </a:r>
            <a:r>
              <a:rPr lang="de-DE" sz="1600" dirty="0" smtClean="0">
                <a:latin typeface="Arial" panose="020B0604020202020204" pitchFamily="34" charset="0"/>
                <a:cs typeface="Arial" panose="020B0604020202020204" pitchFamily="34" charset="0"/>
              </a:rPr>
              <a:t>WID </a:t>
            </a:r>
            <a:r>
              <a:rPr lang="de-DE" sz="1600" dirty="0">
                <a:latin typeface="Arial" panose="020B0604020202020204" pitchFamily="34" charset="0"/>
                <a:cs typeface="Arial" panose="020B0604020202020204" pitchFamily="34" charset="0"/>
              </a:rPr>
              <a:t>completion:  </a:t>
            </a:r>
            <a:r>
              <a:rPr lang="de-DE" sz="1600" dirty="0" smtClean="0">
                <a:latin typeface="Arial" panose="020B0604020202020204" pitchFamily="34" charset="0"/>
                <a:cs typeface="Arial" panose="020B0604020202020204" pitchFamily="34" charset="0"/>
              </a:rPr>
              <a:t>100%</a:t>
            </a:r>
            <a:endParaRPr lang="de-DE" sz="16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5476271"/>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200" y="365125"/>
            <a:ext cx="10515600" cy="1325563"/>
          </a:xfrm>
        </p:spPr>
        <p:txBody>
          <a:bodyPr/>
          <a:lstStyle/>
          <a:p>
            <a:r>
              <a:rPr lang="en-GB" altLang="en-US" dirty="0"/>
              <a:t>TSG CT4 Officials</a:t>
            </a:r>
          </a:p>
        </p:txBody>
      </p:sp>
      <p:sp>
        <p:nvSpPr>
          <p:cNvPr id="4099" name="Content Placeholder 2"/>
          <p:cNvSpPr txBox="1">
            <a:spLocks/>
          </p:cNvSpPr>
          <p:nvPr/>
        </p:nvSpPr>
        <p:spPr bwMode="auto">
          <a:xfrm>
            <a:off x="2322512" y="1973263"/>
            <a:ext cx="3022600" cy="150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Peter Schmitt</a:t>
            </a:r>
          </a:p>
          <a:p>
            <a:pPr>
              <a:lnSpc>
                <a:spcPct val="100000"/>
              </a:lnSpc>
              <a:spcBef>
                <a:spcPct val="0"/>
              </a:spcBef>
              <a:buFontTx/>
              <a:buNone/>
            </a:pPr>
            <a:r>
              <a:rPr lang="fr-FR" altLang="en-US" sz="1800" dirty="0"/>
              <a:t>TSG CT WG4 Chairman</a:t>
            </a:r>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dirty="0"/>
              <a:t>peter.schmitt@huawei.com</a:t>
            </a:r>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Song Yue</a:t>
            </a:r>
          </a:p>
          <a:p>
            <a:pPr>
              <a:lnSpc>
                <a:spcPct val="100000"/>
              </a:lnSpc>
              <a:spcBef>
                <a:spcPct val="0"/>
              </a:spcBef>
              <a:buFontTx/>
              <a:buNone/>
            </a:pPr>
            <a:r>
              <a:rPr lang="fr-FR" altLang="en-US" sz="1800" dirty="0"/>
              <a:t>TSG CT WG4 Vicechair</a:t>
            </a:r>
          </a:p>
          <a:p>
            <a:pPr>
              <a:lnSpc>
                <a:spcPct val="100000"/>
              </a:lnSpc>
              <a:spcBef>
                <a:spcPct val="0"/>
              </a:spcBef>
              <a:buFontTx/>
              <a:buNone/>
            </a:pPr>
            <a:r>
              <a:rPr lang="fr-FR" altLang="en-US" sz="1800" dirty="0"/>
              <a:t>CCSA</a:t>
            </a:r>
            <a:br>
              <a:rPr lang="fr-FR" altLang="en-US" sz="1800" dirty="0"/>
            </a:br>
            <a:r>
              <a:rPr lang="en-US" sz="1800" dirty="0"/>
              <a:t>songyue@chinamobile.com</a:t>
            </a:r>
            <a:endParaRPr lang="fr-FR"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458075" y="4012142"/>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de-DE" altLang="en-US" sz="1800" dirty="0"/>
              <a:t>Yvette</a:t>
            </a:r>
            <a:r>
              <a:rPr lang="fr-FR" altLang="en-US" sz="1800" dirty="0"/>
              <a:t> Koza</a:t>
            </a:r>
          </a:p>
          <a:p>
            <a:pPr>
              <a:lnSpc>
                <a:spcPct val="100000"/>
              </a:lnSpc>
              <a:spcBef>
                <a:spcPct val="0"/>
              </a:spcBef>
              <a:buFontTx/>
              <a:buNone/>
            </a:pPr>
            <a:r>
              <a:rPr lang="fr-FR" altLang="en-US" sz="1800" dirty="0"/>
              <a:t>TSG CT WG4 Vicechair</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smtClean="0"/>
              <a:t>yvette.koza@magenta.at</a:t>
            </a:r>
            <a:endParaRPr lang="fr-FR" altLang="en-US" sz="1800" dirty="0"/>
          </a:p>
          <a:p>
            <a:pPr>
              <a:buFontTx/>
              <a:buNone/>
            </a:pPr>
            <a:endParaRPr lang="en-US" altLang="en-US" sz="1800" dirty="0"/>
          </a:p>
        </p:txBody>
      </p:sp>
      <p:sp>
        <p:nvSpPr>
          <p:cNvPr id="4103" name="Content Placeholder 2"/>
          <p:cNvSpPr txBox="1">
            <a:spLocks/>
          </p:cNvSpPr>
          <p:nvPr/>
        </p:nvSpPr>
        <p:spPr bwMode="auto">
          <a:xfrm>
            <a:off x="2156354" y="432540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kimmo.kymalainen@3gpp.org</a:t>
            </a:r>
          </a:p>
        </p:txBody>
      </p:sp>
      <p:pic>
        <p:nvPicPr>
          <p:cNvPr id="4106" name="Picture 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8200" y="4401609"/>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30681" y="2010167"/>
            <a:ext cx="985086" cy="1443535"/>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8395" y="2010167"/>
            <a:ext cx="1243584" cy="1682496"/>
          </a:xfrm>
          <a:prstGeom prst="rect">
            <a:avLst/>
          </a:prstGeom>
        </p:spPr>
      </p:pic>
      <p:pic>
        <p:nvPicPr>
          <p:cNvPr id="6" name="Picture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30681" y="4213140"/>
            <a:ext cx="985086" cy="1316517"/>
          </a:xfrm>
          <a:prstGeom prst="rect">
            <a:avLst/>
          </a:prstGeom>
        </p:spPr>
      </p:pic>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US" sz="1200" dirty="0" smtClean="0">
                <a:solidFill>
                  <a:srgbClr val="000000"/>
                </a:solidFill>
                <a:latin typeface="Arial" panose="020B0604020202020204" pitchFamily="34" charset="0"/>
              </a:rPr>
              <a:t>Nsoraf </a:t>
            </a:r>
            <a:r>
              <a:rPr lang="en-US" sz="1200" dirty="0">
                <a:solidFill>
                  <a:srgbClr val="000000"/>
                </a:solidFill>
                <a:latin typeface="Arial" panose="020B0604020202020204" pitchFamily="34" charset="0"/>
              </a:rPr>
              <a:t>Service Based Interface </a:t>
            </a:r>
            <a:r>
              <a:rPr lang="en-US" sz="1200" dirty="0" smtClean="0">
                <a:latin typeface="Arial" panose="020B0604020202020204" pitchFamily="34" charset="0"/>
                <a:cs typeface="Arial" panose="020B0604020202020204" pitchFamily="34" charset="0"/>
              </a:rPr>
              <a:t> [NSORAF](</a:t>
            </a:r>
            <a:r>
              <a:rPr lang="en-US" sz="1200" dirty="0">
                <a:latin typeface="Arial" panose="020B0604020202020204" pitchFamily="34" charset="0"/>
                <a:cs typeface="Arial" panose="020B0604020202020204" pitchFamily="34" charset="0"/>
              </a:rPr>
              <a:t>CT4)</a:t>
            </a:r>
          </a:p>
          <a:p>
            <a:r>
              <a:rPr lang="en-US" sz="1600" dirty="0">
                <a:latin typeface="Arial" panose="020B0604020202020204" pitchFamily="34" charset="0"/>
                <a:cs typeface="Arial" panose="020B0604020202020204" pitchFamily="34" charset="0"/>
              </a:rPr>
              <a:t>Objectives: </a:t>
            </a:r>
          </a:p>
          <a:p>
            <a:pPr lvl="1"/>
            <a:r>
              <a:rPr lang="en-GB" sz="1200" dirty="0" smtClean="0"/>
              <a:t>specify Nsoraf </a:t>
            </a:r>
            <a:r>
              <a:rPr lang="en-GB" sz="1200" dirty="0"/>
              <a:t>service as a service </a:t>
            </a:r>
            <a:r>
              <a:rPr lang="en-GB" sz="1200" dirty="0" smtClean="0"/>
              <a:t>as </a:t>
            </a:r>
            <a:r>
              <a:rPr lang="en-GB" sz="1200" dirty="0"/>
              <a:t>defined in 3GPP  TS </a:t>
            </a:r>
            <a:r>
              <a:rPr lang="en-GB" sz="1200" dirty="0" smtClean="0"/>
              <a:t>23.122 (e.g. </a:t>
            </a:r>
            <a:r>
              <a:rPr lang="en-US" sz="1200" dirty="0" smtClean="0"/>
              <a:t>Definition of </a:t>
            </a:r>
            <a:r>
              <a:rPr lang="en-US" sz="1200" dirty="0"/>
              <a:t>the protocol and interface aspects of the interactions between a NF Consumer </a:t>
            </a:r>
            <a:r>
              <a:rPr lang="en-US" sz="1200" dirty="0" smtClean="0"/>
              <a:t>and </a:t>
            </a:r>
            <a:r>
              <a:rPr lang="en-US" sz="1200" dirty="0"/>
              <a:t>the new SOR-AF over the Nsoraf Service-based </a:t>
            </a:r>
            <a:r>
              <a:rPr lang="en-US" sz="1200" dirty="0" smtClean="0"/>
              <a:t>interface, clarify  the impacts on UDM and UDR)</a:t>
            </a:r>
            <a:endParaRPr lang="en-US" sz="1200" dirty="0">
              <a:latin typeface="Arial" panose="020B0604020202020204" pitchFamily="34" charset="0"/>
              <a:cs typeface="Arial" panose="020B0604020202020204" pitchFamily="34" charset="0"/>
            </a:endParaRPr>
          </a:p>
          <a:p>
            <a:pPr lvl="1"/>
            <a:endParaRPr lang="en-US" sz="1000" dirty="0" smtClean="0">
              <a:latin typeface="Arial "/>
            </a:endParaRPr>
          </a:p>
          <a:p>
            <a:r>
              <a:rPr lang="de-DE" sz="1600" dirty="0" smtClean="0">
                <a:latin typeface="Arial" panose="020B0604020202020204" pitchFamily="34" charset="0"/>
                <a:cs typeface="Arial" panose="020B0604020202020204" pitchFamily="34" charset="0"/>
              </a:rPr>
              <a:t>Status</a:t>
            </a:r>
            <a:r>
              <a:rPr lang="de-DE" sz="1600" dirty="0">
                <a:latin typeface="Arial" panose="020B0604020202020204" pitchFamily="34" charset="0"/>
                <a:cs typeface="Arial" panose="020B0604020202020204" pitchFamily="34" charset="0"/>
              </a:rPr>
              <a:t>:</a:t>
            </a:r>
          </a:p>
          <a:p>
            <a:pPr lvl="1"/>
            <a:r>
              <a:rPr lang="en-GB" sz="1200" dirty="0"/>
              <a:t>Nudm_PP_Update service operation </a:t>
            </a:r>
            <a:r>
              <a:rPr lang="en-GB" sz="1200" dirty="0" smtClean="0"/>
              <a:t>is agreed to be used to </a:t>
            </a:r>
            <a:r>
              <a:rPr lang="en-GB" sz="1200" dirty="0"/>
              <a:t>update the Steering of Roaming Information</a:t>
            </a:r>
            <a:r>
              <a:rPr lang="en-GB" sz="1200" dirty="0" smtClean="0">
                <a:solidFill>
                  <a:srgbClr val="FF0000"/>
                </a:solidFill>
              </a:rPr>
              <a:t>. </a:t>
            </a:r>
          </a:p>
          <a:p>
            <a:pPr lvl="1"/>
            <a:r>
              <a:rPr lang="en-GB" sz="1200" dirty="0"/>
              <a:t>SoR Information Retrieval </a:t>
            </a:r>
            <a:r>
              <a:rPr lang="en-GB" sz="1200" dirty="0" smtClean="0"/>
              <a:t>Procedure is enhanced by access type used by  the UE is added as query parameter</a:t>
            </a:r>
            <a:r>
              <a:rPr lang="de-DE" sz="1200" dirty="0" smtClean="0"/>
              <a:t> in alignment with CT1 specification.</a:t>
            </a:r>
            <a:endParaRPr lang="de-DE" sz="1200" dirty="0"/>
          </a:p>
          <a:p>
            <a:r>
              <a:rPr lang="de-DE" sz="1600" dirty="0"/>
              <a:t> </a:t>
            </a:r>
            <a:r>
              <a:rPr lang="de-DE" sz="1600" dirty="0">
                <a:latin typeface="Arial" panose="020B0604020202020204" pitchFamily="34" charset="0"/>
                <a:cs typeface="Arial" panose="020B0604020202020204" pitchFamily="34" charset="0"/>
              </a:rPr>
              <a:t>Next steps:</a:t>
            </a:r>
          </a:p>
          <a:p>
            <a:pPr lvl="1"/>
            <a:r>
              <a:rPr lang="de-DE" sz="1200" dirty="0" smtClean="0"/>
              <a:t>Work is seen as completed</a:t>
            </a:r>
            <a:endParaRPr lang="de-DE" sz="1200" dirty="0"/>
          </a:p>
          <a:p>
            <a:pPr marL="457200" lvl="1" indent="0">
              <a:buNone/>
            </a:pPr>
            <a:endParaRPr lang="de-DE" sz="1600" dirty="0">
              <a:latin typeface="Arial" panose="020B0604020202020204" pitchFamily="34" charset="0"/>
              <a:cs typeface="Arial" panose="020B0604020202020204" pitchFamily="34" charset="0"/>
            </a:endParaRPr>
          </a:p>
          <a:p>
            <a:r>
              <a:rPr lang="de-DE" sz="1600" dirty="0"/>
              <a:t> </a:t>
            </a:r>
            <a:r>
              <a:rPr lang="de-DE" sz="1600" dirty="0" smtClean="0">
                <a:latin typeface="Arial" panose="020B0604020202020204" pitchFamily="34" charset="0"/>
                <a:cs typeface="Arial" panose="020B0604020202020204" pitchFamily="34" charset="0"/>
              </a:rPr>
              <a:t>WID </a:t>
            </a:r>
            <a:r>
              <a:rPr lang="de-DE" sz="1600" dirty="0">
                <a:latin typeface="Arial" panose="020B0604020202020204" pitchFamily="34" charset="0"/>
                <a:cs typeface="Arial" panose="020B0604020202020204" pitchFamily="34" charset="0"/>
              </a:rPr>
              <a:t>completion:  </a:t>
            </a:r>
            <a:r>
              <a:rPr lang="de-DE" sz="1600" dirty="0" smtClean="0">
                <a:latin typeface="Arial" panose="020B0604020202020204" pitchFamily="34" charset="0"/>
                <a:cs typeface="Arial" panose="020B0604020202020204" pitchFamily="34" charset="0"/>
              </a:rPr>
              <a:t>100%</a:t>
            </a:r>
            <a:endParaRPr lang="de-DE" sz="16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96872801"/>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CT aspects on </a:t>
            </a:r>
            <a:r>
              <a:rPr lang="en-GB" sz="1200" dirty="0"/>
              <a:t>Enhancement of network slicing</a:t>
            </a:r>
            <a:r>
              <a:rPr lang="en-US" sz="1200" dirty="0" smtClean="0">
                <a:latin typeface="Arial" panose="020B0604020202020204" pitchFamily="34" charset="0"/>
                <a:cs typeface="Arial" panose="020B0604020202020204" pitchFamily="34" charset="0"/>
              </a:rPr>
              <a:t> [eNS]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 </a:t>
            </a:r>
            <a:r>
              <a:rPr lang="en-GB" sz="1200" dirty="0"/>
              <a:t>CT aspects on enhancement of network </a:t>
            </a:r>
            <a:r>
              <a:rPr lang="en-GB" sz="1200" dirty="0" smtClean="0"/>
              <a:t>slicing: </a:t>
            </a:r>
            <a:br>
              <a:rPr lang="en-GB" sz="1200" dirty="0" smtClean="0"/>
            </a:br>
            <a:r>
              <a:rPr lang="en-GB" sz="1200" dirty="0" smtClean="0"/>
              <a:t>performing a </a:t>
            </a:r>
            <a:r>
              <a:rPr lang="en-GB" sz="1200" dirty="0"/>
              <a:t>new SMF selection during EPS to 5GS </a:t>
            </a:r>
            <a:r>
              <a:rPr lang="en-GB" sz="1200" dirty="0" smtClean="0"/>
              <a:t>handover, AUSF </a:t>
            </a:r>
            <a:r>
              <a:rPr lang="en-GB" sz="1200" dirty="0"/>
              <a:t>service for Slice-Specific Secondary </a:t>
            </a:r>
            <a:r>
              <a:rPr lang="en-GB" sz="1200" dirty="0" smtClean="0"/>
              <a:t>Authentication</a:t>
            </a:r>
          </a:p>
          <a:p>
            <a:pPr lvl="1"/>
            <a:r>
              <a:rPr lang="en-GB" sz="1200" dirty="0" smtClean="0">
                <a:latin typeface="Arial" panose="020B0604020202020204" pitchFamily="34" charset="0"/>
                <a:cs typeface="Arial" panose="020B0604020202020204" pitchFamily="34" charset="0"/>
              </a:rPr>
              <a:t>New service for NSSAAF/AUSF</a:t>
            </a:r>
            <a:endParaRPr lang="en-US"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TS 29.526 is version 1.0.0</a:t>
            </a:r>
          </a:p>
          <a:p>
            <a:r>
              <a:rPr lang="de-DE" sz="1600" dirty="0" smtClean="0">
                <a:latin typeface="Arial" panose="020B0604020202020204" pitchFamily="34" charset="0"/>
                <a:cs typeface="Arial" panose="020B0604020202020204" pitchFamily="34" charset="0"/>
              </a:rPr>
              <a:t>Status:</a:t>
            </a:r>
          </a:p>
          <a:p>
            <a:pPr lvl="1"/>
            <a:r>
              <a:rPr lang="de-DE" sz="1200" dirty="0" smtClean="0">
                <a:latin typeface="Arial" panose="020B0604020202020204" pitchFamily="34" charset="0"/>
                <a:cs typeface="Arial" panose="020B0604020202020204" pitchFamily="34" charset="0"/>
              </a:rPr>
              <a:t>New specification for the new service procedure on NSSAAF is ready for approval after 1 meeting</a:t>
            </a:r>
          </a:p>
          <a:p>
            <a:pPr lvl="1"/>
            <a:r>
              <a:rPr lang="de-DE" sz="1200" dirty="0" smtClean="0">
                <a:latin typeface="Arial" panose="020B0604020202020204" pitchFamily="34" charset="0"/>
                <a:cs typeface="Arial" panose="020B0604020202020204" pitchFamily="34" charset="0"/>
              </a:rPr>
              <a:t>Inconsistency in stage 2 with regard to AAA-S address regarding conveyed by AMF to AUSF/NSSAAF needs to be solved by SA2 and SA3 further more it is not clear if the AAA-S address needs to  be stored in UDM/UDR and  can be retrieved from UDM/UDR. An LS is send to SA2 and SA3 asking  for clarification.</a:t>
            </a:r>
            <a:endParaRPr lang="en-US" sz="1200" dirty="0">
              <a:latin typeface="Arial" panose="020B0604020202020204" pitchFamily="34" charset="0"/>
              <a:cs typeface="Arial" panose="020B0604020202020204" pitchFamily="34" charset="0"/>
            </a:endParaRPr>
          </a:p>
          <a:p>
            <a:endParaRPr lang="de-DE" sz="1600" b="1"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smtClean="0"/>
              <a:t>Work is seen as completed</a:t>
            </a:r>
          </a:p>
          <a:p>
            <a:pPr lvl="1"/>
            <a:r>
              <a:rPr lang="de-DE" sz="1200" dirty="0" smtClean="0"/>
              <a:t>Resolving AAA-S address aspects </a:t>
            </a:r>
            <a:r>
              <a:rPr lang="de-DE" sz="1200" dirty="0"/>
              <a:t>will </a:t>
            </a:r>
            <a:r>
              <a:rPr lang="de-DE" sz="1200" dirty="0" smtClean="0"/>
              <a:t>impact stage  3, this is seen as an  essential correction for Rel-16</a:t>
            </a:r>
            <a:endParaRPr lang="de-DE" sz="1200" dirty="0"/>
          </a:p>
          <a:p>
            <a:pPr marL="457200" lvl="1" indent="0">
              <a:buNone/>
            </a:pPr>
            <a:endParaRPr lang="de-DE" sz="1200" dirty="0"/>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100%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53769397"/>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xfrm>
            <a:off x="375356" y="1927225"/>
            <a:ext cx="10515600" cy="4351338"/>
          </a:xfrm>
          <a:noFill/>
        </p:spPr>
        <p:txBody>
          <a:bodyPr/>
          <a:lstStyle/>
          <a:p>
            <a:r>
              <a:rPr lang="en-US" sz="1600" dirty="0">
                <a:latin typeface="Arial" panose="020B0604020202020204" pitchFamily="34" charset="0"/>
                <a:cs typeface="Arial" panose="020B0604020202020204" pitchFamily="34" charset="0"/>
              </a:rPr>
              <a:t>Title:</a:t>
            </a:r>
          </a:p>
          <a:p>
            <a:pPr lvl="1"/>
            <a:r>
              <a:rPr lang="en-US" sz="1200" dirty="0"/>
              <a:t>User Plane Gateway Function for Inter-PLMN Security </a:t>
            </a:r>
            <a:r>
              <a:rPr lang="en-GB" sz="1200" dirty="0" smtClean="0"/>
              <a:t> [UPGF]</a:t>
            </a:r>
            <a:r>
              <a:rPr lang="de-DE" sz="1200" dirty="0" smtClean="0">
                <a:latin typeface="Arial" panose="020B0604020202020204" pitchFamily="34" charset="0"/>
                <a:cs typeface="Arial" panose="020B0604020202020204" pitchFamily="34" charset="0"/>
              </a:rPr>
              <a:t>  </a:t>
            </a:r>
            <a:endParaRPr lang="en-US" sz="12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Objectives: </a:t>
            </a:r>
          </a:p>
          <a:p>
            <a:pPr lvl="1"/>
            <a:r>
              <a:rPr lang="en-GB" sz="1200" dirty="0" smtClean="0"/>
              <a:t>Support </a:t>
            </a:r>
            <a:r>
              <a:rPr lang="en-GB" sz="1200" dirty="0"/>
              <a:t>of </a:t>
            </a:r>
            <a:r>
              <a:rPr lang="en-GB" sz="1200" dirty="0" smtClean="0"/>
              <a:t>IPUPS (inter-PLMN User Plane Security) Functionality defined in TS 23.501.</a:t>
            </a:r>
            <a:r>
              <a:rPr lang="de-DE" sz="1200" dirty="0" smtClean="0">
                <a:latin typeface="Arial" panose="020B0604020202020204" pitchFamily="34" charset="0"/>
                <a:cs typeface="Arial" panose="020B0604020202020204" pitchFamily="34" charset="0"/>
              </a:rPr>
              <a:t>  </a:t>
            </a:r>
            <a:endParaRPr lang="en-US"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 Status:</a:t>
            </a:r>
          </a:p>
          <a:p>
            <a:pPr lvl="1"/>
            <a:r>
              <a:rPr lang="en-GB" sz="1200" dirty="0" smtClean="0"/>
              <a:t>Update to the NRF to add means  of announcing that UPF is configured for IPUPS in the UPF profile and selection of such a  UPF.</a:t>
            </a:r>
          </a:p>
          <a:p>
            <a:pPr lvl="1"/>
            <a:r>
              <a:rPr lang="sv-SE" altLang="zh-CN" sz="1200" dirty="0" smtClean="0"/>
              <a:t>The N4 Interface is enhanced  to signal to the SMF that the UPF is configured tom be used for IPUPS.</a:t>
            </a:r>
          </a:p>
          <a:p>
            <a:r>
              <a:rPr lang="de-DE" sz="1600" dirty="0" smtClean="0"/>
              <a:t> </a:t>
            </a:r>
            <a:r>
              <a:rPr lang="de-DE" sz="1600" dirty="0">
                <a:latin typeface="Arial" panose="020B0604020202020204" pitchFamily="34" charset="0"/>
                <a:cs typeface="Arial" panose="020B0604020202020204" pitchFamily="34" charset="0"/>
              </a:rPr>
              <a:t>Next steps:</a:t>
            </a:r>
          </a:p>
          <a:p>
            <a:pPr lvl="1"/>
            <a:r>
              <a:rPr lang="de-DE" sz="1200" dirty="0" smtClean="0"/>
              <a:t>It is open  if the SMF can  send  an  explicit indication that the UPF </a:t>
            </a:r>
            <a:r>
              <a:rPr lang="de-DE" sz="1200" smtClean="0"/>
              <a:t>needs to/shall </a:t>
            </a:r>
            <a:r>
              <a:rPr lang="de-DE" sz="1200" dirty="0" smtClean="0"/>
              <a:t>apply IPUPS</a:t>
            </a:r>
            <a:endParaRPr lang="en-US" sz="1200" dirty="0"/>
          </a:p>
          <a:p>
            <a:pPr marL="457200" lvl="1" indent="0">
              <a:buNone/>
            </a:pPr>
            <a:endParaRPr lang="de-DE" sz="1600" dirty="0">
              <a:latin typeface="Arial" panose="020B0604020202020204" pitchFamily="34" charset="0"/>
              <a:cs typeface="Arial" panose="020B0604020202020204" pitchFamily="34" charset="0"/>
            </a:endParaRPr>
          </a:p>
          <a:p>
            <a:pPr marL="0"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53847754"/>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4265038503"/>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 xmlns:a16="http://schemas.microsoft.com/office/drawing/2014/main" val="20000"/>
                    </a:ext>
                  </a:extLst>
                </a:gridCol>
                <a:gridCol w="3705214">
                  <a:extLst>
                    <a:ext uri="{9D8B030D-6E8A-4147-A177-3AD203B41FA5}">
                      <a16:colId xmlns="" xmlns:a16="http://schemas.microsoft.com/office/drawing/2014/main" val="20001"/>
                    </a:ext>
                  </a:extLst>
                </a:gridCol>
                <a:gridCol w="1735176">
                  <a:extLst>
                    <a:ext uri="{9D8B030D-6E8A-4147-A177-3AD203B41FA5}">
                      <a16:colId xmlns="" xmlns:a16="http://schemas.microsoft.com/office/drawing/2014/main" val="20002"/>
                    </a:ext>
                  </a:extLst>
                </a:gridCol>
                <a:gridCol w="1735176">
                  <a:extLst>
                    <a:ext uri="{9D8B030D-6E8A-4147-A177-3AD203B41FA5}">
                      <a16:colId xmlns="" xmlns:a16="http://schemas.microsoft.com/office/drawing/2014/main" val="20003"/>
                    </a:ext>
                  </a:extLst>
                </a:gridCol>
                <a:gridCol w="3454375">
                  <a:extLst>
                    <a:ext uri="{9D8B030D-6E8A-4147-A177-3AD203B41FA5}">
                      <a16:colId xmlns="" xmlns:a16="http://schemas.microsoft.com/office/drawing/2014/main" val="20004"/>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Impacted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Impacted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
        <p:nvSpPr>
          <p:cNvPr id="4" name="TextBox 3"/>
          <p:cNvSpPr txBox="1"/>
          <p:nvPr/>
        </p:nvSpPr>
        <p:spPr>
          <a:xfrm rot="21197728">
            <a:off x="2768600" y="3334038"/>
            <a:ext cx="5891356" cy="369332"/>
          </a:xfrm>
          <a:prstGeom prst="rect">
            <a:avLst/>
          </a:prstGeom>
          <a:noFill/>
        </p:spPr>
        <p:txBody>
          <a:bodyPr wrap="none" rtlCol="0">
            <a:spAutoFit/>
          </a:bodyPr>
          <a:lstStyle/>
          <a:p>
            <a:r>
              <a:rPr lang="de-DE" dirty="0">
                <a:solidFill>
                  <a:srgbClr val="FF0000"/>
                </a:solidFill>
              </a:rPr>
              <a:t>No CR was marked as backward incompatible this time.</a:t>
            </a:r>
            <a:endParaRPr lang="en-US" dirty="0">
              <a:solidFill>
                <a:srgbClr val="FF0000"/>
              </a:solidFill>
            </a:endParaRPr>
          </a:p>
        </p:txBody>
      </p:sp>
    </p:spTree>
    <p:extLst>
      <p:ext uri="{BB962C8B-B14F-4D97-AF65-F5344CB8AC3E}">
        <p14:creationId xmlns:p14="http://schemas.microsoft.com/office/powerpoint/2010/main" val="1380431914"/>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Information to </a:t>
            </a:r>
            <a:r>
              <a:rPr lang="en-US" dirty="0" smtClean="0"/>
              <a:t>CT</a:t>
            </a:r>
            <a:endParaRPr lang="en-US" dirty="0"/>
          </a:p>
        </p:txBody>
      </p:sp>
      <p:sp>
        <p:nvSpPr>
          <p:cNvPr id="3" name="Espace réservé du contenu 2"/>
          <p:cNvSpPr>
            <a:spLocks noGrp="1"/>
          </p:cNvSpPr>
          <p:nvPr>
            <p:ph idx="1"/>
          </p:nvPr>
        </p:nvSpPr>
        <p:spPr/>
        <p:txBody>
          <a:bodyPr/>
          <a:lstStyle/>
          <a:p>
            <a:pPr marL="228600" lvl="1">
              <a:lnSpc>
                <a:spcPct val="80000"/>
              </a:lnSpc>
              <a:spcBef>
                <a:spcPts val="1000"/>
              </a:spcBef>
              <a:buBlip>
                <a:blip r:embed="rId2"/>
              </a:buBlip>
              <a:defRPr/>
            </a:pPr>
            <a:r>
              <a:rPr lang="de-DE" dirty="0" smtClean="0">
                <a:ea typeface="MS PGothic" panose="020B0600070205080204" pitchFamily="34" charset="-128"/>
                <a:cs typeface="Arial" panose="020B0604020202020204" pitchFamily="34" charset="0"/>
              </a:rPr>
              <a:t>E-meeting in CT4.</a:t>
            </a:r>
          </a:p>
          <a:p>
            <a:pPr lvl="1">
              <a:lnSpc>
                <a:spcPct val="80000"/>
              </a:lnSpc>
              <a:defRPr/>
            </a:pPr>
            <a:r>
              <a:rPr lang="de-DE" altLang="zh-CN" sz="1600" dirty="0" smtClean="0">
                <a:ea typeface="MS PGothic" panose="020B0600070205080204" pitchFamily="34" charset="-128"/>
                <a:cs typeface="Arial" panose="020B0604020202020204" pitchFamily="34" charset="0"/>
              </a:rPr>
              <a:t>CT4#97E/#98E was held taking the feedback  form  CT4#96 into account</a:t>
            </a:r>
            <a:endParaRPr lang="de-DE" altLang="zh-CN" sz="1600" dirty="0">
              <a:ea typeface="MS PGothic" panose="020B0600070205080204" pitchFamily="34" charset="-128"/>
              <a:cs typeface="Arial" panose="020B0604020202020204" pitchFamily="34" charset="0"/>
            </a:endParaRPr>
          </a:p>
          <a:p>
            <a:pPr lvl="1">
              <a:lnSpc>
                <a:spcPct val="80000"/>
              </a:lnSpc>
              <a:defRPr/>
            </a:pPr>
            <a:r>
              <a:rPr lang="de-DE" altLang="zh-CN" sz="1600" dirty="0" smtClean="0">
                <a:ea typeface="MS PGothic" panose="020B0600070205080204" pitchFamily="34" charset="-128"/>
                <a:cs typeface="Arial" panose="020B0604020202020204" pitchFamily="34" charset="0"/>
              </a:rPr>
              <a:t>First half of the meeting dedicated topics per day</a:t>
            </a:r>
          </a:p>
          <a:p>
            <a:pPr lvl="1">
              <a:lnSpc>
                <a:spcPct val="80000"/>
              </a:lnSpc>
              <a:defRPr/>
            </a:pPr>
            <a:r>
              <a:rPr lang="de-DE" altLang="zh-CN" sz="1600" dirty="0" smtClean="0">
                <a:ea typeface="MS PGothic" panose="020B0600070205080204" pitchFamily="34" charset="-128"/>
                <a:cs typeface="Arial" panose="020B0604020202020204" pitchFamily="34" charset="0"/>
              </a:rPr>
              <a:t>Deadline for technical comments on Thursday (~24hours before close of the meeting) </a:t>
            </a:r>
            <a:r>
              <a:rPr lang="de-DE" altLang="zh-CN" sz="1600" dirty="0">
                <a:ea typeface="MS PGothic" panose="020B0600070205080204" pitchFamily="34" charset="-128"/>
                <a:cs typeface="Arial" panose="020B0604020202020204" pitchFamily="34" charset="0"/>
              </a:rPr>
              <a:t>provision </a:t>
            </a:r>
            <a:r>
              <a:rPr lang="de-DE" altLang="zh-CN" sz="1600" dirty="0" smtClean="0">
                <a:ea typeface="MS PGothic" panose="020B0600070205080204" pitchFamily="34" charset="-128"/>
                <a:cs typeface="Arial" panose="020B0604020202020204" pitchFamily="34" charset="0"/>
              </a:rPr>
              <a:t>of final versions of contributions by Friday to  avoid  last minute comments to avoid that delegates  havbe to work over the weekend.</a:t>
            </a:r>
            <a:endParaRPr lang="en-US" altLang="zh-CN" sz="1600" dirty="0">
              <a:ea typeface="MS PGothic" panose="020B0600070205080204" pitchFamily="34" charset="-128"/>
              <a:cs typeface="Arial" panose="020B0604020202020204" pitchFamily="34" charset="0"/>
            </a:endParaRPr>
          </a:p>
          <a:p>
            <a:pPr lvl="1">
              <a:lnSpc>
                <a:spcPct val="80000"/>
              </a:lnSpc>
              <a:defRPr/>
            </a:pPr>
            <a:r>
              <a:rPr lang="de-DE" sz="1600" dirty="0" smtClean="0">
                <a:ea typeface="MS PGothic" panose="020B0600070205080204" pitchFamily="34" charset="-128"/>
                <a:cs typeface="Arial" panose="020B0604020202020204" pitchFamily="34" charset="0"/>
              </a:rPr>
              <a:t>A conference call per day was seen as a good practice  to  discuss topics  which were identified as controversial/tricky/ping pong of emails.</a:t>
            </a:r>
          </a:p>
          <a:p>
            <a:pPr lvl="1">
              <a:lnSpc>
                <a:spcPct val="80000"/>
              </a:lnSpc>
              <a:defRPr/>
            </a:pPr>
            <a:r>
              <a:rPr lang="de-DE" sz="1600" dirty="0" smtClean="0">
                <a:ea typeface="MS PGothic" panose="020B0600070205080204" pitchFamily="34" charset="-128"/>
                <a:cs typeface="Arial" panose="020B0604020202020204" pitchFamily="34" charset="0"/>
              </a:rPr>
              <a:t>GoToMeeting works well for the conference calls</a:t>
            </a:r>
          </a:p>
          <a:p>
            <a:pPr lvl="1">
              <a:lnSpc>
                <a:spcPct val="80000"/>
              </a:lnSpc>
              <a:defRPr/>
            </a:pPr>
            <a:r>
              <a:rPr lang="de-DE" sz="1600" dirty="0">
                <a:ea typeface="MS PGothic" panose="020B0600070205080204" pitchFamily="34" charset="-128"/>
                <a:cs typeface="Arial" panose="020B0604020202020204" pitchFamily="34" charset="0"/>
              </a:rPr>
              <a:t>Conference </a:t>
            </a:r>
            <a:r>
              <a:rPr lang="de-DE" sz="1600" dirty="0" smtClean="0">
                <a:ea typeface="MS PGothic" panose="020B0600070205080204" pitchFamily="34" charset="-128"/>
                <a:cs typeface="Arial" panose="020B0604020202020204" pitchFamily="34" charset="0"/>
              </a:rPr>
              <a:t>calls </a:t>
            </a:r>
            <a:r>
              <a:rPr lang="de-DE" sz="1600" dirty="0">
                <a:ea typeface="MS PGothic" panose="020B0600070205080204" pitchFamily="34" charset="-128"/>
                <a:cs typeface="Arial" panose="020B0604020202020204" pitchFamily="34" charset="0"/>
              </a:rPr>
              <a:t>time  from </a:t>
            </a:r>
            <a:r>
              <a:rPr lang="de-DE" sz="1600" dirty="0" smtClean="0">
                <a:ea typeface="MS PGothic" panose="020B0600070205080204" pitchFamily="34" charset="-128"/>
                <a:cs typeface="Arial" panose="020B0604020202020204" pitchFamily="34" charset="0"/>
              </a:rPr>
              <a:t>12:00 UTC </a:t>
            </a:r>
            <a:r>
              <a:rPr lang="de-DE" sz="1600" dirty="0">
                <a:ea typeface="MS PGothic" panose="020B0600070205080204" pitchFamily="34" charset="-128"/>
                <a:cs typeface="Arial" panose="020B0604020202020204" pitchFamily="34" charset="0"/>
              </a:rPr>
              <a:t>to </a:t>
            </a:r>
            <a:r>
              <a:rPr lang="de-DE" sz="1600" dirty="0" smtClean="0">
                <a:ea typeface="MS PGothic" panose="020B0600070205080204" pitchFamily="34" charset="-128"/>
                <a:cs typeface="Arial" panose="020B0604020202020204" pitchFamily="34" charset="0"/>
              </a:rPr>
              <a:t>14:00 UTC were </a:t>
            </a:r>
            <a:r>
              <a:rPr lang="de-DE" sz="1600" dirty="0">
                <a:ea typeface="MS PGothic" panose="020B0600070205080204" pitchFamily="34" charset="-128"/>
                <a:cs typeface="Arial" panose="020B0604020202020204" pitchFamily="34" charset="0"/>
              </a:rPr>
              <a:t>seen as the best compromise (late  for </a:t>
            </a:r>
            <a:r>
              <a:rPr lang="de-DE" sz="1600" dirty="0" smtClean="0">
                <a:ea typeface="MS PGothic" panose="020B0600070205080204" pitchFamily="34" charset="-128"/>
                <a:cs typeface="Arial" panose="020B0604020202020204" pitchFamily="34" charset="0"/>
              </a:rPr>
              <a:t>delegates from Japan </a:t>
            </a:r>
            <a:r>
              <a:rPr lang="de-DE" sz="1600" dirty="0">
                <a:ea typeface="MS PGothic" panose="020B0600070205080204" pitchFamily="34" charset="-128"/>
                <a:cs typeface="Arial" panose="020B0604020202020204" pitchFamily="34" charset="0"/>
              </a:rPr>
              <a:t>very early  for </a:t>
            </a:r>
            <a:r>
              <a:rPr lang="de-DE" sz="1600" dirty="0" smtClean="0">
                <a:ea typeface="MS PGothic" panose="020B0600070205080204" pitchFamily="34" charset="-128"/>
                <a:cs typeface="Arial" panose="020B0604020202020204" pitchFamily="34" charset="0"/>
              </a:rPr>
              <a:t>delegates from US </a:t>
            </a:r>
            <a:r>
              <a:rPr lang="de-DE" sz="1600" dirty="0">
                <a:ea typeface="MS PGothic" panose="020B0600070205080204" pitchFamily="34" charset="-128"/>
                <a:cs typeface="Arial" panose="020B0604020202020204" pitchFamily="34" charset="0"/>
              </a:rPr>
              <a:t>pacific </a:t>
            </a:r>
            <a:r>
              <a:rPr lang="de-DE" sz="1600" dirty="0" smtClean="0">
                <a:ea typeface="MS PGothic" panose="020B0600070205080204" pitchFamily="34" charset="-128"/>
                <a:cs typeface="Arial" panose="020B0604020202020204" pitchFamily="34" charset="0"/>
              </a:rPr>
              <a:t>coast).</a:t>
            </a:r>
          </a:p>
          <a:p>
            <a:pPr lvl="1">
              <a:lnSpc>
                <a:spcPct val="80000"/>
              </a:lnSpc>
              <a:defRPr/>
            </a:pPr>
            <a:endParaRPr lang="de-DE" sz="1600" dirty="0">
              <a:ea typeface="MS PGothic" panose="020B0600070205080204" pitchFamily="34" charset="-128"/>
              <a:cs typeface="Arial" panose="020B0604020202020204" pitchFamily="34" charset="0"/>
            </a:endParaRPr>
          </a:p>
          <a:p>
            <a:pPr marL="228600" lvl="1">
              <a:lnSpc>
                <a:spcPct val="80000"/>
              </a:lnSpc>
              <a:spcBef>
                <a:spcPts val="1000"/>
              </a:spcBef>
              <a:buBlip>
                <a:blip r:embed="rId2"/>
              </a:buBlip>
              <a:defRPr/>
            </a:pPr>
            <a:r>
              <a:rPr lang="de-DE" dirty="0" smtClean="0">
                <a:ea typeface="MS PGothic" panose="020B0600070205080204" pitchFamily="34" charset="-128"/>
                <a:cs typeface="Arial" panose="020B0604020202020204" pitchFamily="34" charset="0"/>
              </a:rPr>
              <a:t>Meeting participation</a:t>
            </a:r>
          </a:p>
          <a:p>
            <a:pPr lvl="1">
              <a:lnSpc>
                <a:spcPct val="80000"/>
              </a:lnSpc>
              <a:defRPr/>
            </a:pPr>
            <a:r>
              <a:rPr lang="de-DE" sz="1600" dirty="0" smtClean="0">
                <a:ea typeface="MS PGothic" panose="020B0600070205080204" pitchFamily="34" charset="-128"/>
                <a:cs typeface="Arial" panose="020B0604020202020204" pitchFamily="34" charset="0"/>
              </a:rPr>
              <a:t>Number of registered  delegates were similar  as for F2F meetings.</a:t>
            </a:r>
          </a:p>
          <a:p>
            <a:pPr lvl="1">
              <a:lnSpc>
                <a:spcPct val="80000"/>
              </a:lnSpc>
              <a:defRPr/>
            </a:pPr>
            <a:r>
              <a:rPr lang="de-DE" sz="1600" dirty="0" smtClean="0">
                <a:ea typeface="MS PGothic" panose="020B0600070205080204" pitchFamily="34" charset="-128"/>
                <a:cs typeface="Arial" panose="020B0604020202020204" pitchFamily="34" charset="0"/>
              </a:rPr>
              <a:t>Number of active delegates was similar to F2F</a:t>
            </a:r>
          </a:p>
          <a:p>
            <a:pPr lvl="1">
              <a:lnSpc>
                <a:spcPct val="80000"/>
              </a:lnSpc>
              <a:defRPr/>
            </a:pPr>
            <a:r>
              <a:rPr lang="de-DE" sz="1600" dirty="0" smtClean="0">
                <a:ea typeface="MS PGothic" panose="020B0600070205080204" pitchFamily="34" charset="-128"/>
                <a:cs typeface="Arial" panose="020B0604020202020204" pitchFamily="34" charset="0"/>
              </a:rPr>
              <a:t>~30 delegates were generating ~1500 email/meeting on the reflector created for the e-meeting</a:t>
            </a:r>
            <a:endParaRPr lang="de-DE" sz="1600" dirty="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2890974178"/>
      </p:ext>
    </p:extLst>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Action to CT</a:t>
            </a:r>
          </a:p>
        </p:txBody>
      </p:sp>
      <p:sp>
        <p:nvSpPr>
          <p:cNvPr id="3" name="Espace réservé du contenu 2"/>
          <p:cNvSpPr>
            <a:spLocks noGrp="1"/>
          </p:cNvSpPr>
          <p:nvPr>
            <p:ph idx="1"/>
          </p:nvPr>
        </p:nvSpPr>
        <p:spPr/>
        <p:txBody>
          <a:bodyPr/>
          <a:lstStyle/>
          <a:p>
            <a:r>
              <a:rPr lang="en-US" dirty="0" smtClean="0"/>
              <a:t>LS</a:t>
            </a:r>
          </a:p>
          <a:p>
            <a:pPr>
              <a:spcAft>
                <a:spcPts val="0"/>
              </a:spcAft>
              <a:buFontTx/>
              <a:buChar char="-"/>
            </a:pPr>
            <a:r>
              <a:rPr lang="en-GB" sz="2000" dirty="0"/>
              <a:t>Reply LS on port </a:t>
            </a:r>
            <a:r>
              <a:rPr lang="en-GB" sz="2000" dirty="0" smtClean="0"/>
              <a:t>allocation to RAN3, CT, RAN </a:t>
            </a:r>
          </a:p>
          <a:p>
            <a:pPr marL="0" indent="0">
              <a:spcAft>
                <a:spcPts val="0"/>
              </a:spcAft>
              <a:buNone/>
            </a:pPr>
            <a:r>
              <a:rPr lang="en-GB" sz="2000" dirty="0" smtClean="0"/>
              <a:t>CT4 has discussed the topic that IANA is restrictive in allocating new  port numbers for new interfaces. IANA has rejected the  allocation  of a port number for the W1 interface specified by RAN3. Several alternatives were discussed but no final preference by  CT4 was provided. This needs detailed analysis. CT should decide if CT4 should  start a study on this topic in Rel-17 time frame.</a:t>
            </a:r>
          </a:p>
          <a:p>
            <a:pPr marL="0" indent="0">
              <a:buNone/>
            </a:pPr>
            <a:endParaRPr lang="en-GB" sz="2000" dirty="0" smtClean="0"/>
          </a:p>
          <a:p>
            <a:pPr marL="0" indent="0">
              <a:buNone/>
            </a:pPr>
            <a:r>
              <a:rPr lang="en-GB" sz="1600" dirty="0" smtClean="0"/>
              <a:t>Remark</a:t>
            </a:r>
            <a:r>
              <a:rPr lang="en-GB" sz="1600" dirty="0"/>
              <a:t>:</a:t>
            </a:r>
          </a:p>
          <a:p>
            <a:pPr marL="0" indent="0">
              <a:buNone/>
            </a:pPr>
            <a:r>
              <a:rPr lang="en-GB" sz="1600" dirty="0"/>
              <a:t>Triggered by  the rejection  of the request from RAN3 to IANA, CT4 has chosen  for the S17 (MME – UCMF) interface an OAM based solution (operator has  to select and  configure a port number out of the Private/Dynamic port number range commonly within his PLMN).</a:t>
            </a:r>
            <a:endParaRPr lang="en-US" sz="1600" dirty="0"/>
          </a:p>
          <a:p>
            <a:pPr marL="0" indent="0">
              <a:spcAft>
                <a:spcPts val="0"/>
              </a:spcAft>
              <a:buNone/>
            </a:pPr>
            <a:endParaRPr lang="en-GB" sz="2000" dirty="0">
              <a:latin typeface="Arial "/>
            </a:endParaRPr>
          </a:p>
          <a:p>
            <a:pPr marL="0" indent="0">
              <a:spcAft>
                <a:spcPts val="0"/>
              </a:spcAft>
              <a:buNone/>
            </a:pPr>
            <a:endParaRPr lang="en-GB" sz="2000" dirty="0">
              <a:latin typeface="Arial "/>
            </a:endParaRPr>
          </a:p>
          <a:p>
            <a:pPr marL="0" indent="0">
              <a:spcAft>
                <a:spcPts val="0"/>
              </a:spcAft>
              <a:buNone/>
            </a:pPr>
            <a:endParaRPr lang="en-US" dirty="0"/>
          </a:p>
        </p:txBody>
      </p:sp>
    </p:spTree>
    <p:extLst>
      <p:ext uri="{BB962C8B-B14F-4D97-AF65-F5344CB8AC3E}">
        <p14:creationId xmlns:p14="http://schemas.microsoft.com/office/powerpoint/2010/main" val="3484087205"/>
      </p:ext>
    </p:extLst>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365125"/>
            <a:ext cx="10515600" cy="1325563"/>
          </a:xfrm>
        </p:spPr>
        <p:txBody>
          <a:bodyPr/>
          <a:lstStyle/>
          <a:p>
            <a:r>
              <a:rPr lang="en-GB" altLang="en-US" dirty="0"/>
              <a:t>Acknowledgement</a:t>
            </a:r>
          </a:p>
        </p:txBody>
      </p:sp>
      <p:sp>
        <p:nvSpPr>
          <p:cNvPr id="8195" name="Content Placeholder 2"/>
          <p:cNvSpPr>
            <a:spLocks noGrp="1"/>
          </p:cNvSpPr>
          <p:nvPr>
            <p:ph idx="1"/>
          </p:nvPr>
        </p:nvSpPr>
        <p:spPr/>
        <p:txBody>
          <a:bodyPr/>
          <a:lstStyle/>
          <a:p>
            <a:r>
              <a:rPr lang="en-US" altLang="ja-JP" sz="3200" dirty="0">
                <a:ea typeface="MS PGothic" pitchFamily="34" charset="-128"/>
                <a:cs typeface="Arial" pitchFamily="34" charset="0"/>
              </a:rPr>
              <a:t>The Chairman wants to:</a:t>
            </a:r>
          </a:p>
          <a:p>
            <a:pPr lvl="1"/>
            <a:r>
              <a:rPr lang="en-GB" altLang="ja-JP" sz="2000" dirty="0">
                <a:latin typeface="Arial "/>
                <a:ea typeface="MS PGothic" pitchFamily="34" charset="-128"/>
                <a:cs typeface="Arial" pitchFamily="34" charset="0"/>
              </a:rPr>
              <a:t>Thank CT4 delegates for their dedication and their excellent team spirit on the 5GS related </a:t>
            </a:r>
            <a:r>
              <a:rPr lang="en-GB" altLang="ja-JP" sz="2000" dirty="0" smtClean="0">
                <a:latin typeface="Arial "/>
                <a:ea typeface="MS PGothic" pitchFamily="34" charset="-128"/>
                <a:cs typeface="Arial" pitchFamily="34" charset="0"/>
              </a:rPr>
              <a:t>specifications</a:t>
            </a:r>
          </a:p>
          <a:p>
            <a:pPr lvl="1"/>
            <a:r>
              <a:rPr lang="en-GB" altLang="ja-JP" sz="2000" dirty="0" smtClean="0">
                <a:latin typeface="Arial "/>
                <a:ea typeface="MS PGothic" pitchFamily="34" charset="-128"/>
                <a:cs typeface="Arial" pitchFamily="34" charset="0"/>
              </a:rPr>
              <a:t>Thanks the CT4 vice  chairs for their support  before and during the meeting </a:t>
            </a:r>
            <a:endParaRPr lang="en-GB" altLang="ja-JP" sz="2000" dirty="0">
              <a:latin typeface="Arial "/>
              <a:ea typeface="MS PGothic" pitchFamily="34" charset="-128"/>
              <a:cs typeface="Arial" pitchFamily="34" charset="0"/>
            </a:endParaRPr>
          </a:p>
          <a:p>
            <a:pPr lvl="1"/>
            <a:r>
              <a:rPr lang="en-GB" altLang="ja-JP" sz="2000" dirty="0" smtClean="0">
                <a:latin typeface="Arial "/>
                <a:ea typeface="MS PGothic" pitchFamily="34" charset="-128"/>
                <a:cs typeface="Arial" pitchFamily="34" charset="0"/>
              </a:rPr>
              <a:t>Thank the WI </a:t>
            </a:r>
            <a:r>
              <a:rPr lang="en-GB" altLang="ja-JP" sz="2000" dirty="0">
                <a:latin typeface="Arial "/>
                <a:ea typeface="MS PGothic" pitchFamily="34" charset="-128"/>
                <a:cs typeface="Arial" pitchFamily="34" charset="0"/>
              </a:rPr>
              <a:t>and spec rapporteurs for their priceless coordination work and the pre-editing work of the 5GC specifications and check of the Open API files</a:t>
            </a:r>
          </a:p>
          <a:p>
            <a:pPr lvl="1"/>
            <a:r>
              <a:rPr lang="en-GB" altLang="ja-JP" sz="2000" dirty="0" smtClean="0">
                <a:latin typeface="Arial "/>
                <a:ea typeface="MS PGothic" pitchFamily="34" charset="-128"/>
                <a:cs typeface="Arial" pitchFamily="34" charset="0"/>
              </a:rPr>
              <a:t>Thank </a:t>
            </a:r>
            <a:r>
              <a:rPr lang="en-GB" altLang="ja-JP" sz="2000" dirty="0">
                <a:latin typeface="Arial "/>
                <a:ea typeface="MS PGothic" pitchFamily="34" charset="-128"/>
                <a:cs typeface="Arial" pitchFamily="34" charset="0"/>
              </a:rPr>
              <a:t>Kimmo for his hard work as MCC (and his guidelines)</a:t>
            </a:r>
          </a:p>
          <a:p>
            <a:pPr lvl="1"/>
            <a:r>
              <a:rPr lang="en-GB" altLang="ja-JP" sz="2000" dirty="0">
                <a:latin typeface="Arial "/>
                <a:ea typeface="MS PGothic" pitchFamily="34" charset="-128"/>
                <a:cs typeface="Arial" pitchFamily="34" charset="0"/>
              </a:rPr>
              <a:t>Thanks to ETSI support and providing IT facilities. </a:t>
            </a:r>
            <a:endParaRPr lang="en-US" altLang="ja-JP" sz="2000" dirty="0">
              <a:latin typeface="Arial "/>
              <a:ea typeface="MS PGothic" pitchFamily="34" charset="-128"/>
              <a:cs typeface="Arial" pitchFamily="34" charset="0"/>
            </a:endParaRPr>
          </a:p>
          <a:p>
            <a:pPr lvl="1"/>
            <a:endParaRPr lang="en-GB" altLang="ja-JP" sz="2000" dirty="0">
              <a:latin typeface="Arial "/>
              <a:ea typeface="MS PGothic" pitchFamily="34" charset="-128"/>
              <a:cs typeface="Arial" pitchFamily="34" charset="0"/>
            </a:endParaRPr>
          </a:p>
          <a:p>
            <a:endParaRPr lang="en-US" altLang="en-US" dirty="0"/>
          </a:p>
        </p:txBody>
      </p:sp>
    </p:spTree>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smtClean="0"/>
              <a:t>CRs with dependencies to other agreed </a:t>
            </a:r>
            <a:r>
              <a:rPr lang="en-GB" sz="2000" dirty="0"/>
              <a:t>CRs</a:t>
            </a:r>
          </a:p>
          <a:p>
            <a:pPr marL="0" indent="0">
              <a:buNone/>
            </a:pPr>
            <a:endParaRPr lang="en-US" sz="2000" dirty="0" smtClean="0"/>
          </a:p>
          <a:p>
            <a:endParaRPr lang="de-DE" dirty="0" smtClean="0"/>
          </a:p>
          <a:p>
            <a:endParaRPr lang="de-DE" dirty="0" smtClean="0"/>
          </a:p>
          <a:p>
            <a:endParaRPr lang="de-DE" dirty="0"/>
          </a:p>
          <a:p>
            <a:endParaRPr lang="de-DE" dirty="0" smtClean="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427444258"/>
              </p:ext>
            </p:extLst>
          </p:nvPr>
        </p:nvGraphicFramePr>
        <p:xfrm>
          <a:off x="767842" y="2108047"/>
          <a:ext cx="9033212" cy="4272870"/>
        </p:xfrm>
        <a:graphic>
          <a:graphicData uri="http://schemas.openxmlformats.org/drawingml/2006/table">
            <a:tbl>
              <a:tblPr>
                <a:tableStyleId>{5C22544A-7EE6-4342-B048-85BDC9FD1C3A}</a:tableStyleId>
              </a:tblPr>
              <a:tblGrid>
                <a:gridCol w="668230"/>
                <a:gridCol w="668230"/>
                <a:gridCol w="579262"/>
                <a:gridCol w="416223"/>
                <a:gridCol w="3924133"/>
                <a:gridCol w="750141"/>
                <a:gridCol w="1416803"/>
                <a:gridCol w="610190"/>
              </a:tblGrid>
              <a:tr h="360000">
                <a:tc>
                  <a:txBody>
                    <a:bodyPr/>
                    <a:lstStyle/>
                    <a:p>
                      <a:pPr algn="ctr">
                        <a:lnSpc>
                          <a:spcPct val="107000"/>
                        </a:lnSpc>
                        <a:spcAft>
                          <a:spcPts val="800"/>
                        </a:spcAft>
                      </a:pPr>
                      <a:r>
                        <a:rPr lang="en-GB" sz="1000" dirty="0" smtClean="0">
                          <a:effectLst/>
                          <a:latin typeface="+mn-lt"/>
                        </a:rPr>
                        <a:t>TS</a:t>
                      </a:r>
                      <a:endParaRPr lang="en-US" sz="10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de-DE" sz="1000" dirty="0" smtClean="0">
                          <a:effectLst/>
                          <a:latin typeface="+mn-lt"/>
                          <a:ea typeface="Calibri" panose="020F0502020204030204" pitchFamily="34" charset="0"/>
                          <a:cs typeface="Times New Roman" panose="02020603050405020304" pitchFamily="18" charset="0"/>
                        </a:rPr>
                        <a:t>CR</a:t>
                      </a:r>
                      <a:endParaRPr lang="en-US" sz="10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1000" dirty="0" smtClean="0">
                          <a:effectLst/>
                          <a:latin typeface="+mn-lt"/>
                        </a:rPr>
                        <a:t>Revision</a:t>
                      </a:r>
                      <a:endParaRPr lang="en-US" sz="10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1000" dirty="0" smtClean="0">
                          <a:effectLst/>
                          <a:latin typeface="+mn-lt"/>
                        </a:rPr>
                        <a:t>Release</a:t>
                      </a:r>
                      <a:endParaRPr lang="en-US" sz="10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1000" dirty="0">
                          <a:effectLst/>
                          <a:latin typeface="+mn-lt"/>
                        </a:rPr>
                        <a:t>Title</a:t>
                      </a:r>
                      <a:endParaRPr lang="en-US" sz="10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1000" dirty="0" smtClean="0">
                          <a:effectLst/>
                          <a:latin typeface="+mn-lt"/>
                        </a:rPr>
                        <a:t>C4 TD</a:t>
                      </a:r>
                      <a:r>
                        <a:rPr lang="en-GB" sz="1000" dirty="0">
                          <a:effectLst/>
                          <a:latin typeface="+mn-lt"/>
                        </a:rPr>
                        <a:t>#</a:t>
                      </a:r>
                      <a:endParaRPr lang="en-US" sz="10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1000" dirty="0">
                          <a:effectLst/>
                          <a:latin typeface="+mn-lt"/>
                        </a:rPr>
                        <a:t>Other </a:t>
                      </a:r>
                      <a:r>
                        <a:rPr lang="en-GB" sz="1000" dirty="0" smtClean="0">
                          <a:effectLst/>
                          <a:latin typeface="+mn-lt"/>
                        </a:rPr>
                        <a:t>Affected </a:t>
                      </a:r>
                      <a:r>
                        <a:rPr lang="en-GB" sz="1000" dirty="0">
                          <a:effectLst/>
                          <a:latin typeface="+mn-lt"/>
                        </a:rPr>
                        <a:t>Specs</a:t>
                      </a:r>
                      <a:endParaRPr lang="en-US" sz="10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1000" dirty="0" smtClean="0">
                          <a:effectLst/>
                          <a:latin typeface="+mn-lt"/>
                        </a:rPr>
                        <a:t>Affected WG</a:t>
                      </a:r>
                      <a:endParaRPr lang="en-US" sz="10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r>
              <a:tr h="22124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29.230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0681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Authorized PLMNs and RATs for V2X</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C4-202149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29.388-0004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2124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29.230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0682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Subscribed PC5 QoS Parameters for NR V2X</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C4-202150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29.272-0817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2124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0113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Populating Recovery Information in the Binding Indication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C4-202376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23.527-0019 23.527-0020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2124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0453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Support of SMSoIP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C4-203622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23.632-0019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2124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0084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Coverage restriction data resource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C4-202019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29.505-0267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2124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0086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Location information retrieval for GMLC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C4-202155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29.505-0275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2124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0087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Resource LcsPrivacySubscriptionData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C4-202156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29.505-0276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2124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0095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Support of SMSoIP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C4-203338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23.632-0019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0096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Resource LcsMobileOriginatedSubscriptionData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C4-203364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29.505-0288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0287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Support of SMSoIP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C4-203623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23.632-0019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0323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Recovery Time for NF Service Set and NF Set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C4-202375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23.527-0021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0344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UE Reachability Event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C4-203434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29.518-0370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0196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MDT Configuration data for 5G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C4-202399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29.503-0421 29.518-0322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0198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HTTP redirection for indirect communication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C4-202099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29.500-0119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0214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UPF Supports RTT Measurements without PMF</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C4-203702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23.501-2303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1560316085"/>
      </p:ext>
    </p:extLst>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en-GB" sz="2000" dirty="0" smtClean="0"/>
              <a:t>CRs with dependencies to other groups </a:t>
            </a:r>
            <a:r>
              <a:rPr lang="en-GB" sz="2000" dirty="0"/>
              <a:t>agreed CRs</a:t>
            </a:r>
          </a:p>
          <a:p>
            <a:pPr marL="0" indent="0">
              <a:buNone/>
            </a:pPr>
            <a:endParaRPr lang="en-US" sz="2000" dirty="0" smtClean="0"/>
          </a:p>
          <a:p>
            <a:endParaRPr lang="de-DE" dirty="0" smtClean="0"/>
          </a:p>
          <a:p>
            <a:endParaRPr lang="de-DE" dirty="0" smtClean="0"/>
          </a:p>
          <a:p>
            <a:endParaRPr lang="de-DE" dirty="0"/>
          </a:p>
          <a:p>
            <a:endParaRPr lang="de-DE" dirty="0" smtClean="0"/>
          </a:p>
          <a:p>
            <a:endParaRPr lang="en-US" dirty="0"/>
          </a:p>
        </p:txBody>
      </p:sp>
      <p:sp>
        <p:nvSpPr>
          <p:cNvPr id="2" name="Titre 1"/>
          <p:cNvSpPr>
            <a:spLocks noGrp="1"/>
          </p:cNvSpPr>
          <p:nvPr>
            <p:ph type="title"/>
          </p:nvPr>
        </p:nvSpPr>
        <p:spPr/>
        <p:txBody>
          <a:bodyPr/>
          <a:lstStyle/>
          <a:p>
            <a:r>
              <a:rPr lang="en-US" dirty="0"/>
              <a:t>CRs for Conditional Approval</a:t>
            </a:r>
          </a:p>
        </p:txBody>
      </p:sp>
      <p:graphicFrame>
        <p:nvGraphicFramePr>
          <p:cNvPr id="5" name="Table 4"/>
          <p:cNvGraphicFramePr>
            <a:graphicFrameLocks noGrp="1"/>
          </p:cNvGraphicFramePr>
          <p:nvPr>
            <p:extLst>
              <p:ext uri="{D42A27DB-BD31-4B8C-83A1-F6EECF244321}">
                <p14:modId xmlns:p14="http://schemas.microsoft.com/office/powerpoint/2010/main" val="1453666738"/>
              </p:ext>
            </p:extLst>
          </p:nvPr>
        </p:nvGraphicFramePr>
        <p:xfrm>
          <a:off x="756068" y="2101019"/>
          <a:ext cx="9006205" cy="4012012"/>
        </p:xfrm>
        <a:graphic>
          <a:graphicData uri="http://schemas.openxmlformats.org/drawingml/2006/table">
            <a:tbl>
              <a:tblPr>
                <a:tableStyleId>{5C22544A-7EE6-4342-B048-85BDC9FD1C3A}</a:tableStyleId>
              </a:tblPr>
              <a:tblGrid>
                <a:gridCol w="664055"/>
                <a:gridCol w="664055"/>
                <a:gridCol w="584062"/>
                <a:gridCol w="416431"/>
                <a:gridCol w="3926098"/>
                <a:gridCol w="750517"/>
                <a:gridCol w="1417513"/>
                <a:gridCol w="583474"/>
              </a:tblGrid>
              <a:tr h="360000">
                <a:tc>
                  <a:txBody>
                    <a:bodyPr/>
                    <a:lstStyle/>
                    <a:p>
                      <a:pPr algn="ctr">
                        <a:lnSpc>
                          <a:spcPct val="107000"/>
                        </a:lnSpc>
                        <a:spcAft>
                          <a:spcPts val="800"/>
                        </a:spcAft>
                      </a:pPr>
                      <a:r>
                        <a:rPr lang="en-GB" sz="1000" dirty="0" smtClean="0">
                          <a:effectLst/>
                          <a:latin typeface="+mn-lt"/>
                        </a:rPr>
                        <a:t>TS</a:t>
                      </a:r>
                      <a:endParaRPr lang="en-US" sz="10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de-DE" sz="1000" dirty="0" smtClean="0">
                          <a:effectLst/>
                          <a:latin typeface="+mn-lt"/>
                          <a:ea typeface="Calibri" panose="020F0502020204030204" pitchFamily="34" charset="0"/>
                          <a:cs typeface="Times New Roman" panose="02020603050405020304" pitchFamily="18" charset="0"/>
                        </a:rPr>
                        <a:t>CR</a:t>
                      </a:r>
                      <a:endParaRPr lang="en-US" sz="10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1000" dirty="0" smtClean="0">
                          <a:effectLst/>
                          <a:latin typeface="+mn-lt"/>
                        </a:rPr>
                        <a:t>Revision</a:t>
                      </a:r>
                      <a:endParaRPr lang="en-US" sz="10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1000" dirty="0" smtClean="0">
                          <a:effectLst/>
                          <a:latin typeface="+mn-lt"/>
                        </a:rPr>
                        <a:t>Release</a:t>
                      </a:r>
                      <a:endParaRPr lang="en-US" sz="10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1000" dirty="0">
                          <a:effectLst/>
                          <a:latin typeface="+mn-lt"/>
                        </a:rPr>
                        <a:t>Title</a:t>
                      </a:r>
                      <a:endParaRPr lang="en-US" sz="10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1000" dirty="0" smtClean="0">
                          <a:effectLst/>
                          <a:latin typeface="+mn-lt"/>
                        </a:rPr>
                        <a:t>C4 TD</a:t>
                      </a:r>
                      <a:r>
                        <a:rPr lang="en-GB" sz="1000" dirty="0">
                          <a:effectLst/>
                          <a:latin typeface="+mn-lt"/>
                        </a:rPr>
                        <a:t>#</a:t>
                      </a:r>
                      <a:endParaRPr lang="en-US" sz="10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1000" dirty="0">
                          <a:effectLst/>
                          <a:latin typeface="+mn-lt"/>
                        </a:rPr>
                        <a:t>Other </a:t>
                      </a:r>
                      <a:r>
                        <a:rPr lang="en-GB" sz="1000" dirty="0" smtClean="0">
                          <a:effectLst/>
                          <a:latin typeface="+mn-lt"/>
                        </a:rPr>
                        <a:t>Affected </a:t>
                      </a:r>
                      <a:r>
                        <a:rPr lang="en-GB" sz="1000" dirty="0">
                          <a:effectLst/>
                          <a:latin typeface="+mn-lt"/>
                        </a:rPr>
                        <a:t>Specs</a:t>
                      </a:r>
                      <a:endParaRPr lang="en-US" sz="10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1000" dirty="0" smtClean="0">
                          <a:effectLst/>
                          <a:latin typeface="+mn-lt"/>
                        </a:rPr>
                        <a:t>Affected WG</a:t>
                      </a:r>
                      <a:endParaRPr lang="en-US" sz="10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0394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Monitoring Configuration for event Loss of Connectivity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C4-203713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29.503-0284 23.502-2312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r>
                        <a:rPr lang="en-GB" sz="800" dirty="0">
                          <a:effectLst/>
                          <a:latin typeface="Arial" panose="020B0604020202020204" pitchFamily="34" charset="0"/>
                          <a:ea typeface="Calibri" panose="020F0502020204030204" pitchFamily="34" charset="0"/>
                          <a:cs typeface="Times New Roman" panose="02020603050405020304" pitchFamily="18" charset="0"/>
                        </a:rPr>
                        <a:t/>
                      </a:r>
                      <a:br>
                        <a:rPr lang="en-GB" sz="800" dirty="0">
                          <a:effectLst/>
                          <a:latin typeface="Arial" panose="020B0604020202020204" pitchFamily="34" charset="0"/>
                          <a:ea typeface="Calibri" panose="020F0502020204030204" pitchFamily="34" charset="0"/>
                          <a:cs typeface="Times New Roman" panose="02020603050405020304" pitchFamily="18" charset="0"/>
                        </a:rPr>
                      </a:b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0284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Monitoring Configuration for event UE reachability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C4-203669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29.503-0394 23.502-2312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r>
                        <a:rPr lang="en-GB" sz="800" dirty="0">
                          <a:effectLst/>
                          <a:latin typeface="Arial" panose="020B0604020202020204" pitchFamily="34" charset="0"/>
                          <a:ea typeface="Calibri" panose="020F0502020204030204" pitchFamily="34" charset="0"/>
                          <a:cs typeface="Times New Roman" panose="02020603050405020304" pitchFamily="18" charset="0"/>
                        </a:rPr>
                        <a:t/>
                      </a:r>
                      <a:br>
                        <a:rPr lang="en-GB" sz="800" dirty="0">
                          <a:effectLst/>
                          <a:latin typeface="Arial" panose="020B0604020202020204" pitchFamily="34" charset="0"/>
                          <a:ea typeface="Calibri" panose="020F0502020204030204" pitchFamily="34" charset="0"/>
                          <a:cs typeface="Times New Roman" panose="02020603050405020304" pitchFamily="18" charset="0"/>
                        </a:rPr>
                      </a:b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0393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Define the value range of NB-IoT UE priority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C4-202403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38.413-0156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RAN3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23.632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SMS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C4-202307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23.632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0014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Common Network Exposure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C4-203339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23.501-2232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29.244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0414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Aligning "MO Exception data" handling with stage 2 - UPF</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C4-203465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23.501-2271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29.244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0427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Downlink data reordering - new feature definition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C4-203666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23.501-2339 23.502-2280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29.244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0435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PMF control information to enable/disable PMF RTT measurements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C4-203507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23.501-2303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29.244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0437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5GS Bridge and port information separation for Time Sensitive Communication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C4-203509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23.501-2230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0121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Clarifications for scenarios with more than one SCP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C4-203498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23.501-2269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0340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Registration with I-SMF insertion/change/removal and UP connection establishment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C4-202299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23.502-2115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0343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Aligning "MO Exception data" handling with stage 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C4-203665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23.501-2271 23.502-2216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0344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MA-PDU Session 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C4-203557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23.502-2188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0345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N4 information exchanged over N16a during PDU session 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C4-203500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23.502-2250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607794582"/>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838200" y="365125"/>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altLang="fr-FR" dirty="0"/>
              <a:t>Ordinary:</a:t>
            </a:r>
          </a:p>
          <a:p>
            <a:pPr lvl="2"/>
            <a:r>
              <a:rPr lang="de-DE" altLang="fr-FR" dirty="0" smtClean="0"/>
              <a:t>none</a:t>
            </a:r>
            <a:endParaRPr lang="en-US" altLang="fr-FR" dirty="0"/>
          </a:p>
          <a:p>
            <a:pPr lvl="2"/>
            <a:endParaRPr lang="en-US" altLang="fr-FR" dirty="0"/>
          </a:p>
          <a:p>
            <a:pPr lvl="1"/>
            <a:r>
              <a:rPr lang="en-US" altLang="fr-FR" dirty="0" smtClean="0"/>
              <a:t>E-meetings replacing ordinary meetings:</a:t>
            </a:r>
            <a:endParaRPr lang="en-US" altLang="fr-FR" dirty="0"/>
          </a:p>
          <a:p>
            <a:pPr lvl="2"/>
            <a:r>
              <a:rPr lang="en-US" altLang="fr-FR" dirty="0" smtClean="0"/>
              <a:t>CT4#97E </a:t>
            </a:r>
            <a:r>
              <a:rPr lang="en-US" altLang="fr-FR" dirty="0"/>
              <a:t>(</a:t>
            </a:r>
            <a:r>
              <a:rPr lang="de-DE" dirty="0"/>
              <a:t>electronic meeting</a:t>
            </a:r>
            <a:r>
              <a:rPr lang="en-US" altLang="fr-FR" dirty="0" smtClean="0"/>
              <a:t>)</a:t>
            </a:r>
          </a:p>
          <a:p>
            <a:pPr lvl="2"/>
            <a:r>
              <a:rPr lang="en-US" altLang="fr-FR" dirty="0" smtClean="0"/>
              <a:t>CT4#98E </a:t>
            </a:r>
            <a:r>
              <a:rPr lang="en-US" altLang="fr-FR" dirty="0"/>
              <a:t>(</a:t>
            </a:r>
            <a:r>
              <a:rPr lang="de-DE" dirty="0"/>
              <a:t>electronic </a:t>
            </a:r>
            <a:r>
              <a:rPr lang="de-DE" dirty="0" smtClean="0"/>
              <a:t>meeting)</a:t>
            </a:r>
            <a:endParaRPr lang="en-US" altLang="fr-FR" dirty="0"/>
          </a:p>
          <a:p>
            <a:pPr lvl="2"/>
            <a:endParaRPr lang="en-US" altLang="fr-FR" dirty="0"/>
          </a:p>
          <a:p>
            <a:pPr lvl="2"/>
            <a:endParaRPr lang="en-US" altLang="fr-FR" dirty="0"/>
          </a:p>
        </p:txBody>
      </p:sp>
      <p:sp>
        <p:nvSpPr>
          <p:cNvPr id="5124" name="Espace réservé du contenu 3"/>
          <p:cNvSpPr txBox="1">
            <a:spLocks/>
          </p:cNvSpPr>
          <p:nvPr/>
        </p:nvSpPr>
        <p:spPr bwMode="auto">
          <a:xfrm>
            <a:off x="6215063" y="1833563"/>
            <a:ext cx="54774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de-DE" altLang="fr-FR" dirty="0" smtClean="0"/>
              <a:t>none</a:t>
            </a:r>
            <a:endParaRPr lang="en-US" altLang="fr-FR" dirty="0" smtClean="0"/>
          </a:p>
          <a:p>
            <a:pPr marL="914400" lvl="2" indent="0">
              <a:buNone/>
            </a:pPr>
            <a:endParaRPr lang="en-US" altLang="fr-FR" dirty="0"/>
          </a:p>
          <a:p>
            <a:pPr lvl="1"/>
            <a:r>
              <a:rPr lang="en-US" altLang="fr-FR" dirty="0"/>
              <a:t>E-meetings replacing ordinary meetings :</a:t>
            </a:r>
          </a:p>
          <a:p>
            <a:pPr lvl="2"/>
            <a:r>
              <a:rPr lang="en-US" altLang="fr-FR" dirty="0" smtClean="0"/>
              <a:t>CT4#99E (e</a:t>
            </a:r>
            <a:r>
              <a:rPr lang="de-DE" dirty="0" smtClean="0"/>
              <a:t>lectronic meeting</a:t>
            </a:r>
            <a:r>
              <a:rPr lang="en-US" altLang="fr-FR" dirty="0"/>
              <a:t>)</a:t>
            </a:r>
          </a:p>
          <a:p>
            <a:pPr marL="914400" lvl="2" indent="0">
              <a:buNone/>
            </a:pPr>
            <a:endParaRPr lang="en-US" altLang="fr-FR" dirty="0"/>
          </a:p>
          <a:p>
            <a:pPr marL="0" indent="0">
              <a:buNone/>
            </a:pPr>
            <a:endParaRPr lang="en-US" altLang="fr-FR" dirty="0"/>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en-GB" sz="2000" dirty="0" smtClean="0"/>
              <a:t>CRs with dependencies to other groups </a:t>
            </a:r>
            <a:r>
              <a:rPr lang="en-GB" sz="2000" dirty="0"/>
              <a:t>agreed CRs</a:t>
            </a:r>
          </a:p>
          <a:p>
            <a:pPr marL="0" indent="0">
              <a:buNone/>
            </a:pPr>
            <a:endParaRPr lang="en-US" dirty="0" smtClean="0"/>
          </a:p>
          <a:p>
            <a:endParaRPr lang="de-DE" dirty="0" smtClean="0"/>
          </a:p>
          <a:p>
            <a:endParaRPr lang="de-DE" dirty="0" smtClean="0"/>
          </a:p>
          <a:p>
            <a:endParaRPr lang="de-DE" dirty="0"/>
          </a:p>
          <a:p>
            <a:endParaRPr lang="de-DE" dirty="0" smtClean="0"/>
          </a:p>
          <a:p>
            <a:endParaRPr lang="en-US" dirty="0"/>
          </a:p>
        </p:txBody>
      </p:sp>
      <p:sp>
        <p:nvSpPr>
          <p:cNvPr id="2" name="Titre 1"/>
          <p:cNvSpPr>
            <a:spLocks noGrp="1"/>
          </p:cNvSpPr>
          <p:nvPr>
            <p:ph type="title"/>
          </p:nvPr>
        </p:nvSpPr>
        <p:spPr/>
        <p:txBody>
          <a:bodyPr/>
          <a:lstStyle/>
          <a:p>
            <a:r>
              <a:rPr lang="en-US" dirty="0"/>
              <a:t>CRs for Conditional Approval</a:t>
            </a:r>
          </a:p>
        </p:txBody>
      </p:sp>
      <p:graphicFrame>
        <p:nvGraphicFramePr>
          <p:cNvPr id="5" name="Table 4"/>
          <p:cNvGraphicFramePr>
            <a:graphicFrameLocks noGrp="1"/>
          </p:cNvGraphicFramePr>
          <p:nvPr>
            <p:extLst>
              <p:ext uri="{D42A27DB-BD31-4B8C-83A1-F6EECF244321}">
                <p14:modId xmlns:p14="http://schemas.microsoft.com/office/powerpoint/2010/main" val="1317514992"/>
              </p:ext>
            </p:extLst>
          </p:nvPr>
        </p:nvGraphicFramePr>
        <p:xfrm>
          <a:off x="838200" y="2113524"/>
          <a:ext cx="9006205" cy="3978148"/>
        </p:xfrm>
        <a:graphic>
          <a:graphicData uri="http://schemas.openxmlformats.org/drawingml/2006/table">
            <a:tbl>
              <a:tblPr>
                <a:tableStyleId>{5C22544A-7EE6-4342-B048-85BDC9FD1C3A}</a:tableStyleId>
              </a:tblPr>
              <a:tblGrid>
                <a:gridCol w="664055"/>
                <a:gridCol w="664055"/>
                <a:gridCol w="584062"/>
                <a:gridCol w="416431"/>
                <a:gridCol w="3926098"/>
                <a:gridCol w="750517"/>
                <a:gridCol w="1417513"/>
                <a:gridCol w="583474"/>
              </a:tblGrid>
              <a:tr h="324000">
                <a:tc>
                  <a:txBody>
                    <a:bodyPr/>
                    <a:lstStyle/>
                    <a:p>
                      <a:pPr algn="ctr">
                        <a:lnSpc>
                          <a:spcPct val="107000"/>
                        </a:lnSpc>
                        <a:spcAft>
                          <a:spcPts val="800"/>
                        </a:spcAft>
                      </a:pPr>
                      <a:r>
                        <a:rPr lang="en-GB" sz="1000" dirty="0" smtClean="0">
                          <a:effectLst/>
                          <a:latin typeface="+mn-lt"/>
                        </a:rPr>
                        <a:t>TS</a:t>
                      </a:r>
                      <a:endParaRPr lang="en-US" sz="10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de-DE" sz="1000" dirty="0" smtClean="0">
                          <a:effectLst/>
                          <a:latin typeface="+mn-lt"/>
                          <a:ea typeface="Calibri" panose="020F0502020204030204" pitchFamily="34" charset="0"/>
                          <a:cs typeface="Times New Roman" panose="02020603050405020304" pitchFamily="18" charset="0"/>
                        </a:rPr>
                        <a:t>CR</a:t>
                      </a:r>
                      <a:endParaRPr lang="en-US" sz="10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1000" dirty="0" smtClean="0">
                          <a:effectLst/>
                          <a:latin typeface="+mn-lt"/>
                        </a:rPr>
                        <a:t>Revision</a:t>
                      </a:r>
                      <a:endParaRPr lang="en-US" sz="10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1000" dirty="0" smtClean="0">
                          <a:effectLst/>
                          <a:latin typeface="+mn-lt"/>
                        </a:rPr>
                        <a:t>Release</a:t>
                      </a:r>
                      <a:endParaRPr lang="en-US" sz="10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1000" dirty="0">
                          <a:effectLst/>
                          <a:latin typeface="+mn-lt"/>
                        </a:rPr>
                        <a:t>Title</a:t>
                      </a:r>
                      <a:endParaRPr lang="en-US" sz="10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1000" dirty="0" smtClean="0">
                          <a:effectLst/>
                          <a:latin typeface="+mn-lt"/>
                        </a:rPr>
                        <a:t>C4 TD</a:t>
                      </a:r>
                      <a:r>
                        <a:rPr lang="en-GB" sz="1000" dirty="0">
                          <a:effectLst/>
                          <a:latin typeface="+mn-lt"/>
                        </a:rPr>
                        <a:t>#</a:t>
                      </a:r>
                      <a:endParaRPr lang="en-US" sz="10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1000" dirty="0">
                          <a:effectLst/>
                          <a:latin typeface="+mn-lt"/>
                        </a:rPr>
                        <a:t>Other </a:t>
                      </a:r>
                      <a:r>
                        <a:rPr lang="en-GB" sz="1000" dirty="0" smtClean="0">
                          <a:effectLst/>
                          <a:latin typeface="+mn-lt"/>
                        </a:rPr>
                        <a:t>Affected </a:t>
                      </a:r>
                      <a:r>
                        <a:rPr lang="en-GB" sz="1000" dirty="0">
                          <a:effectLst/>
                          <a:latin typeface="+mn-lt"/>
                        </a:rPr>
                        <a:t>Specs</a:t>
                      </a:r>
                      <a:endParaRPr lang="en-US" sz="10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1000" dirty="0" smtClean="0">
                          <a:effectLst/>
                          <a:latin typeface="+mn-lt"/>
                        </a:rPr>
                        <a:t>Affected WG</a:t>
                      </a:r>
                      <a:endParaRPr lang="en-US" sz="10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r>
              <a:tr h="25349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0346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MA PDU Session re-activation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C4-203505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23.502-2199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5349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0349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QoS Monitoring Request to NG-RAN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C4-203543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23.502-2322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5349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0436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Removal of RG-TMBR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C4-203546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23.316-2038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5349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0440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Corrections of Enhance Coverage Restriction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C4-203545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23.501-2302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5349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0443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Correction on V2X Subscription data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C4-203275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23.287-0114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5349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0283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Correction on V2X Subscription data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C4-203277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23.501-2302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5349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0345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SCP profile registration and discovery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C4-203497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23.501-2269 23.502-2208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5349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0356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V-SMF Selection for Serving Full PLMN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C4-203570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23.501-2225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5349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0010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LDRreference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C4-203269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23.501-2302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5349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0354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Condition of MA-PDU Session Context Transfer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C4-203556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23.502-2188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5349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29.541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Revert MO Exception Data Indication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C4-203260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23.501-2277 23.502-2216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5349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Removal of RG-TMBR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C4-203544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23.316-2038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5349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0219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Update the RAT type definition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C4-203547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23.316-2040 23.501-2308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5349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0225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Aligning "MO Exception data" handling with stage 2 - Data types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C4-203474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23.501-2271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1460409634"/>
      </p:ext>
    </p:extLst>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en-GB" sz="2000" dirty="0" smtClean="0"/>
              <a:t>CRs with dependencies to other groups </a:t>
            </a:r>
            <a:r>
              <a:rPr lang="en-GB" sz="2000" dirty="0"/>
              <a:t>agreed CRs</a:t>
            </a:r>
          </a:p>
          <a:p>
            <a:pPr marL="0" indent="0">
              <a:buNone/>
            </a:pPr>
            <a:endParaRPr lang="en-US" dirty="0" smtClean="0"/>
          </a:p>
          <a:p>
            <a:endParaRPr lang="de-DE" dirty="0" smtClean="0"/>
          </a:p>
          <a:p>
            <a:endParaRPr lang="de-DE" dirty="0" smtClean="0"/>
          </a:p>
          <a:p>
            <a:endParaRPr lang="de-DE" dirty="0"/>
          </a:p>
          <a:p>
            <a:endParaRPr lang="de-DE" dirty="0" smtClean="0"/>
          </a:p>
          <a:p>
            <a:endParaRPr lang="en-US" dirty="0"/>
          </a:p>
        </p:txBody>
      </p:sp>
      <p:sp>
        <p:nvSpPr>
          <p:cNvPr id="2" name="Titre 1"/>
          <p:cNvSpPr>
            <a:spLocks noGrp="1"/>
          </p:cNvSpPr>
          <p:nvPr>
            <p:ph type="title"/>
          </p:nvPr>
        </p:nvSpPr>
        <p:spPr/>
        <p:txBody>
          <a:bodyPr/>
          <a:lstStyle/>
          <a:p>
            <a:r>
              <a:rPr lang="en-US" dirty="0"/>
              <a:t>CRs for Conditional Approval</a:t>
            </a:r>
          </a:p>
        </p:txBody>
      </p:sp>
      <p:graphicFrame>
        <p:nvGraphicFramePr>
          <p:cNvPr id="5" name="Table 4"/>
          <p:cNvGraphicFramePr>
            <a:graphicFrameLocks noGrp="1"/>
          </p:cNvGraphicFramePr>
          <p:nvPr>
            <p:extLst>
              <p:ext uri="{D42A27DB-BD31-4B8C-83A1-F6EECF244321}">
                <p14:modId xmlns:p14="http://schemas.microsoft.com/office/powerpoint/2010/main" val="2644457762"/>
              </p:ext>
            </p:extLst>
          </p:nvPr>
        </p:nvGraphicFramePr>
        <p:xfrm>
          <a:off x="838200" y="2171151"/>
          <a:ext cx="9006205" cy="1925148"/>
        </p:xfrm>
        <a:graphic>
          <a:graphicData uri="http://schemas.openxmlformats.org/drawingml/2006/table">
            <a:tbl>
              <a:tblPr>
                <a:tableStyleId>{5C22544A-7EE6-4342-B048-85BDC9FD1C3A}</a:tableStyleId>
              </a:tblPr>
              <a:tblGrid>
                <a:gridCol w="664055"/>
                <a:gridCol w="664055"/>
                <a:gridCol w="584062"/>
                <a:gridCol w="416431"/>
                <a:gridCol w="3926098"/>
                <a:gridCol w="750517"/>
                <a:gridCol w="1417513"/>
                <a:gridCol w="583474"/>
              </a:tblGrid>
              <a:tr h="360000">
                <a:tc>
                  <a:txBody>
                    <a:bodyPr/>
                    <a:lstStyle/>
                    <a:p>
                      <a:pPr algn="ctr">
                        <a:lnSpc>
                          <a:spcPct val="107000"/>
                        </a:lnSpc>
                        <a:spcAft>
                          <a:spcPts val="800"/>
                        </a:spcAft>
                      </a:pPr>
                      <a:r>
                        <a:rPr lang="en-GB" sz="1000" dirty="0" smtClean="0">
                          <a:effectLst/>
                          <a:latin typeface="+mn-lt"/>
                        </a:rPr>
                        <a:t>TS</a:t>
                      </a:r>
                      <a:endParaRPr lang="en-US" sz="10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de-DE" sz="1000" dirty="0" smtClean="0">
                          <a:effectLst/>
                          <a:latin typeface="+mn-lt"/>
                          <a:ea typeface="Calibri" panose="020F0502020204030204" pitchFamily="34" charset="0"/>
                          <a:cs typeface="Times New Roman" panose="02020603050405020304" pitchFamily="18" charset="0"/>
                        </a:rPr>
                        <a:t>CR</a:t>
                      </a:r>
                      <a:endParaRPr lang="en-US" sz="10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1000" dirty="0" smtClean="0">
                          <a:effectLst/>
                          <a:latin typeface="+mn-lt"/>
                        </a:rPr>
                        <a:t>Revision</a:t>
                      </a:r>
                      <a:endParaRPr lang="en-US" sz="10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1000" dirty="0" smtClean="0">
                          <a:effectLst/>
                          <a:latin typeface="+mn-lt"/>
                        </a:rPr>
                        <a:t>Release</a:t>
                      </a:r>
                      <a:endParaRPr lang="en-US" sz="10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1000" dirty="0">
                          <a:effectLst/>
                          <a:latin typeface="+mn-lt"/>
                        </a:rPr>
                        <a:t>Title</a:t>
                      </a:r>
                      <a:endParaRPr lang="en-US" sz="10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1000" dirty="0" smtClean="0">
                          <a:effectLst/>
                          <a:latin typeface="+mn-lt"/>
                        </a:rPr>
                        <a:t>C4 TD</a:t>
                      </a:r>
                      <a:r>
                        <a:rPr lang="en-GB" sz="1000" dirty="0">
                          <a:effectLst/>
                          <a:latin typeface="+mn-lt"/>
                        </a:rPr>
                        <a:t>#</a:t>
                      </a:r>
                      <a:endParaRPr lang="en-US" sz="10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1000" dirty="0">
                          <a:effectLst/>
                          <a:latin typeface="+mn-lt"/>
                        </a:rPr>
                        <a:t>Other </a:t>
                      </a:r>
                      <a:r>
                        <a:rPr lang="en-GB" sz="1000" dirty="0" smtClean="0">
                          <a:effectLst/>
                          <a:latin typeface="+mn-lt"/>
                        </a:rPr>
                        <a:t>Affected </a:t>
                      </a:r>
                      <a:r>
                        <a:rPr lang="en-GB" sz="1000" dirty="0">
                          <a:effectLst/>
                          <a:latin typeface="+mn-lt"/>
                        </a:rPr>
                        <a:t>Specs</a:t>
                      </a:r>
                      <a:endParaRPr lang="en-US" sz="10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1000" dirty="0" smtClean="0">
                          <a:effectLst/>
                          <a:latin typeface="+mn-lt"/>
                        </a:rPr>
                        <a:t>Affected WG</a:t>
                      </a:r>
                      <a:endParaRPr lang="en-US" sz="10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29.572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0063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LDRreference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C4-203525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23.501-2302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29.673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0001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Multiple Coding Formats Support in RAC-Information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C4-203483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23.502-2231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29.673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New application error at receiving out-dated UE RAC-ID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C4-203228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23.501-2257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29.674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Multiple Coding Formats Supports in RAC-Information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C4-203484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23.401-2255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29.674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New application error at receiving out-dated UE RAC-ID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C4-203229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23.401-3598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0135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Client credentials assertion and authentication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C4-203496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33.501-0808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2500917938"/>
      </p:ext>
    </p:extLst>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Schmitt</a:t>
            </a:r>
          </a:p>
          <a:p>
            <a:pPr algn="ctr">
              <a:spcBef>
                <a:spcPct val="0"/>
              </a:spcBef>
              <a:buFontTx/>
              <a:buNone/>
            </a:pPr>
            <a:r>
              <a:rPr lang="fi-FI" altLang="en-US" sz="1400" dirty="0">
                <a:latin typeface="Arial" pitchFamily="34" charset="0"/>
                <a:cs typeface="Arial" pitchFamily="34" charset="0"/>
              </a:rPr>
              <a:t>3GPP TSG CT WG4 Chairman</a:t>
            </a:r>
          </a:p>
          <a:p>
            <a:pPr algn="ctr">
              <a:spcBef>
                <a:spcPct val="0"/>
              </a:spcBef>
              <a:buFontTx/>
              <a:buNone/>
            </a:pPr>
            <a:r>
              <a:rPr lang="fi-FI" altLang="en-US" sz="1400" dirty="0">
                <a:solidFill>
                  <a:srgbClr val="7F7F7F"/>
                </a:solidFill>
                <a:latin typeface="Arial" pitchFamily="34" charset="0"/>
                <a:cs typeface="Arial" pitchFamily="34" charset="0"/>
              </a:rPr>
              <a:t>Peter.schmitt@huawei.com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838200" y="36512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TSG WG CT4 Statistics</a:t>
            </a:r>
          </a:p>
        </p:txBody>
      </p:sp>
      <p:sp>
        <p:nvSpPr>
          <p:cNvPr id="3" name="Espace réservé du contenu 2"/>
          <p:cNvSpPr>
            <a:spLocks noGrp="1"/>
          </p:cNvSpPr>
          <p:nvPr>
            <p:ph idx="1"/>
          </p:nvPr>
        </p:nvSpPr>
        <p:spPr>
          <a:xfrm>
            <a:off x="838200" y="1822445"/>
            <a:ext cx="5257800" cy="4351338"/>
          </a:xfrm>
        </p:spPr>
        <p:txBody>
          <a:bodyPr/>
          <a:lstStyle/>
          <a:p>
            <a:r>
              <a:rPr lang="en-US" dirty="0"/>
              <a:t>Number of handled documents</a:t>
            </a:r>
          </a:p>
          <a:p>
            <a:pPr lvl="1"/>
            <a:r>
              <a:rPr lang="en-US" sz="2000" dirty="0" smtClean="0"/>
              <a:t>557 </a:t>
            </a:r>
            <a:r>
              <a:rPr lang="en-US" sz="2000" dirty="0"/>
              <a:t>in </a:t>
            </a:r>
            <a:r>
              <a:rPr lang="en-US" sz="2000" dirty="0" smtClean="0"/>
              <a:t>CT4#97E</a:t>
            </a:r>
            <a:r>
              <a:rPr lang="en-US" sz="1200" dirty="0" smtClean="0"/>
              <a:t>*</a:t>
            </a:r>
          </a:p>
          <a:p>
            <a:pPr lvl="1"/>
            <a:r>
              <a:rPr lang="de-DE" sz="2000" dirty="0" smtClean="0"/>
              <a:t>716 in CT4#98E</a:t>
            </a:r>
            <a:r>
              <a:rPr lang="de-DE" sz="1200" dirty="0" smtClean="0"/>
              <a:t>*</a:t>
            </a:r>
            <a:endParaRPr lang="en-US" sz="1200" dirty="0" smtClean="0"/>
          </a:p>
          <a:p>
            <a:pPr marL="457200" lvl="1" indent="0">
              <a:buNone/>
            </a:pPr>
            <a:r>
              <a:rPr lang="de-DE" sz="1200" dirty="0" smtClean="0"/>
              <a:t>*Draft revisions are not counted</a:t>
            </a:r>
            <a:endParaRPr lang="en-US" sz="1200" dirty="0" smtClean="0"/>
          </a:p>
          <a:p>
            <a:r>
              <a:rPr lang="en-US" dirty="0" smtClean="0"/>
              <a:t>Agreed CRs </a:t>
            </a:r>
          </a:p>
          <a:p>
            <a:pPr lvl="1"/>
            <a:r>
              <a:rPr lang="en-US" sz="2000" dirty="0"/>
              <a:t>Cat </a:t>
            </a:r>
            <a:r>
              <a:rPr lang="en-US" sz="2000" dirty="0" smtClean="0"/>
              <a:t>B(75</a:t>
            </a:r>
            <a:r>
              <a:rPr lang="en-US" sz="2000" dirty="0"/>
              <a:t>)/C(2)/</a:t>
            </a:r>
            <a:r>
              <a:rPr lang="en-US" sz="2000" dirty="0" smtClean="0"/>
              <a:t>F(155), </a:t>
            </a:r>
            <a:r>
              <a:rPr lang="en-US" sz="2000" dirty="0"/>
              <a:t>CT4#97E</a:t>
            </a:r>
            <a:endParaRPr lang="en-US" sz="2000" dirty="0" smtClean="0"/>
          </a:p>
          <a:p>
            <a:pPr lvl="1"/>
            <a:r>
              <a:rPr lang="en-US" sz="2000" dirty="0" smtClean="0"/>
              <a:t>Cat B(65)/C(2)/F(221), </a:t>
            </a:r>
            <a:r>
              <a:rPr lang="de-DE" sz="2000" dirty="0" smtClean="0"/>
              <a:t>CT4#98E</a:t>
            </a:r>
            <a:endParaRPr lang="en-US" sz="2000" dirty="0"/>
          </a:p>
          <a:p>
            <a:r>
              <a:rPr lang="en-US" dirty="0"/>
              <a:t>Agreed pCRs</a:t>
            </a:r>
          </a:p>
          <a:p>
            <a:pPr lvl="1"/>
            <a:r>
              <a:rPr lang="en-US" sz="2000" dirty="0" smtClean="0"/>
              <a:t>23 </a:t>
            </a:r>
            <a:r>
              <a:rPr lang="de-DE" sz="2000" dirty="0"/>
              <a:t>CT4#98E</a:t>
            </a:r>
            <a:endParaRPr lang="en-US" sz="2000" dirty="0"/>
          </a:p>
          <a:p>
            <a:r>
              <a:rPr lang="en-US" dirty="0"/>
              <a:t>Attendances</a:t>
            </a:r>
          </a:p>
          <a:p>
            <a:pPr lvl="2"/>
            <a:r>
              <a:rPr lang="en-US" altLang="fr-FR" dirty="0" smtClean="0"/>
              <a:t>CT4#97E/98E (</a:t>
            </a:r>
            <a:r>
              <a:rPr lang="de-DE" dirty="0" smtClean="0"/>
              <a:t>E-Meeting</a:t>
            </a:r>
            <a:r>
              <a:rPr lang="en-US" altLang="fr-FR" dirty="0" smtClean="0"/>
              <a:t>): 66/80 </a:t>
            </a:r>
            <a:r>
              <a:rPr lang="en-US" altLang="fr-FR" dirty="0"/>
              <a:t/>
            </a:r>
            <a:br>
              <a:rPr lang="en-US" altLang="fr-FR" dirty="0"/>
            </a:br>
            <a:r>
              <a:rPr lang="en-US" altLang="fr-FR" dirty="0"/>
              <a:t>	present: </a:t>
            </a:r>
            <a:r>
              <a:rPr lang="en-US" altLang="fr-FR" dirty="0" smtClean="0"/>
              <a:t>~30</a:t>
            </a:r>
          </a:p>
          <a:p>
            <a:pPr lvl="2"/>
            <a:endParaRPr lang="en-US" altLang="fr-FR" dirty="0"/>
          </a:p>
          <a:p>
            <a:pPr marL="914400" lvl="2" indent="0">
              <a:buNone/>
            </a:pPr>
            <a:endParaRPr lang="en-US" altLang="fr-FR" dirty="0"/>
          </a:p>
        </p:txBody>
      </p:sp>
      <p:sp>
        <p:nvSpPr>
          <p:cNvPr id="4" name="Espace réservé du contenu 2"/>
          <p:cNvSpPr txBox="1">
            <a:spLocks/>
          </p:cNvSpPr>
          <p:nvPr/>
        </p:nvSpPr>
        <p:spPr bwMode="auto">
          <a:xfrm>
            <a:off x="6664806"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a:t>
            </a:r>
          </a:p>
          <a:p>
            <a:pPr marL="685800" lvl="2">
              <a:spcBef>
                <a:spcPts val="1000"/>
              </a:spcBef>
              <a:buBlip>
                <a:blip r:embed="rId2"/>
              </a:buBlip>
            </a:pPr>
            <a:r>
              <a:rPr lang="de-DE" sz="2400" dirty="0" smtClean="0"/>
              <a:t>   </a:t>
            </a:r>
            <a:r>
              <a:rPr lang="de-DE" sz="2000" dirty="0" smtClean="0"/>
              <a:t>CT4#97E </a:t>
            </a:r>
            <a:r>
              <a:rPr lang="de-DE" dirty="0" smtClean="0"/>
              <a:t>Rel-17 was </a:t>
            </a:r>
            <a:r>
              <a:rPr lang="de-DE" dirty="0"/>
              <a:t>excluded </a:t>
            </a:r>
            <a:endParaRPr lang="de-DE" sz="2000" dirty="0" smtClean="0"/>
          </a:p>
          <a:p>
            <a:pPr marL="685800" lvl="2">
              <a:spcBef>
                <a:spcPts val="1000"/>
              </a:spcBef>
              <a:buBlip>
                <a:blip r:embed="rId2"/>
              </a:buBlip>
            </a:pPr>
            <a:r>
              <a:rPr lang="de-DE" sz="2400" dirty="0"/>
              <a:t> </a:t>
            </a:r>
            <a:r>
              <a:rPr lang="de-DE" sz="2400" dirty="0" smtClean="0"/>
              <a:t>  </a:t>
            </a:r>
            <a:r>
              <a:rPr lang="de-DE" dirty="0" smtClean="0"/>
              <a:t>CT4#98E all topics</a:t>
            </a:r>
            <a:endParaRPr lang="de-DE" dirty="0"/>
          </a:p>
          <a:p>
            <a:pPr marL="685800" lvl="2">
              <a:spcBef>
                <a:spcPts val="1000"/>
              </a:spcBef>
              <a:buBlip>
                <a:blip r:embed="rId2"/>
              </a:buBlip>
            </a:pPr>
            <a:r>
              <a:rPr lang="de-DE" sz="2400" dirty="0" smtClean="0"/>
              <a:t> some statistics</a:t>
            </a:r>
          </a:p>
          <a:p>
            <a:pPr lvl="1"/>
            <a:r>
              <a:rPr lang="de-DE" sz="2000" dirty="0" smtClean="0"/>
              <a:t>Exchange of ~1500 emails per  meeting on CT4 meeting reflector</a:t>
            </a:r>
          </a:p>
          <a:p>
            <a:pPr lvl="1"/>
            <a:r>
              <a:rPr lang="de-DE" sz="2000" dirty="0" smtClean="0"/>
              <a:t>Every day a conference calls using GoTo meeting</a:t>
            </a:r>
          </a:p>
          <a:p>
            <a:pPr lvl="1"/>
            <a:r>
              <a:rPr lang="de-DE" sz="2000" dirty="0" smtClean="0"/>
              <a:t>CT4#97E was 8 days long</a:t>
            </a:r>
          </a:p>
          <a:p>
            <a:pPr lvl="1"/>
            <a:r>
              <a:rPr lang="de-DE" sz="2000" dirty="0" smtClean="0"/>
              <a:t>CT4#98E was  9 days long </a:t>
            </a:r>
          </a:p>
          <a:p>
            <a:pPr lvl="1"/>
            <a:r>
              <a:rPr lang="de-DE" sz="2000" dirty="0" smtClean="0"/>
              <a:t>The last day of the meeting excluded technical comments</a:t>
            </a:r>
          </a:p>
          <a:p>
            <a:pPr lvl="1"/>
            <a:endParaRPr lang="de-DE" sz="2000" dirty="0"/>
          </a:p>
          <a:p>
            <a:pPr marL="457200" lvl="2" indent="0">
              <a:spcBef>
                <a:spcPts val="1000"/>
              </a:spcBef>
              <a:buNone/>
            </a:pPr>
            <a:endParaRPr lang="de-DE" sz="2400" dirty="0"/>
          </a:p>
          <a:p>
            <a:pPr marL="457200" lvl="2" indent="0">
              <a:spcBef>
                <a:spcPts val="1000"/>
              </a:spcBef>
              <a:buNone/>
            </a:pPr>
            <a:endParaRPr lang="de-DE" sz="2000" dirty="0"/>
          </a:p>
          <a:p>
            <a:pPr lvl="1"/>
            <a:endParaRPr lang="de-DE" sz="2000" dirty="0"/>
          </a:p>
          <a:p>
            <a:pPr marL="457200" lvl="1" indent="0">
              <a:buNone/>
            </a:pPr>
            <a:endParaRPr lang="en-US" dirty="0"/>
          </a:p>
        </p:txBody>
      </p:sp>
    </p:spTree>
    <p:extLst>
      <p:ext uri="{BB962C8B-B14F-4D97-AF65-F5344CB8AC3E}">
        <p14:creationId xmlns:p14="http://schemas.microsoft.com/office/powerpoint/2010/main" val="896710783"/>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a:t>
            </a:r>
            <a:r>
              <a:rPr lang="en-US" altLang="fr-FR" sz="3600" dirty="0"/>
              <a:t>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3427640637"/>
              </p:ext>
            </p:extLst>
          </p:nvPr>
        </p:nvGraphicFramePr>
        <p:xfrm>
          <a:off x="158750" y="1859492"/>
          <a:ext cx="11742738" cy="3572897"/>
        </p:xfrm>
        <a:graphic>
          <a:graphicData uri="http://schemas.openxmlformats.org/drawingml/2006/table">
            <a:tbl>
              <a:tblPr firstRow="1" firstCol="1" bandRow="1"/>
              <a:tblGrid>
                <a:gridCol w="1453022">
                  <a:extLst>
                    <a:ext uri="{9D8B030D-6E8A-4147-A177-3AD203B41FA5}">
                      <a16:colId xmlns="" xmlns:a16="http://schemas.microsoft.com/office/drawing/2014/main" val="20000"/>
                    </a:ext>
                  </a:extLst>
                </a:gridCol>
                <a:gridCol w="4200367">
                  <a:extLst>
                    <a:ext uri="{9D8B030D-6E8A-4147-A177-3AD203B41FA5}">
                      <a16:colId xmlns="" xmlns:a16="http://schemas.microsoft.com/office/drawing/2014/main" val="20001"/>
                    </a:ext>
                  </a:extLst>
                </a:gridCol>
                <a:gridCol w="1544625">
                  <a:extLst>
                    <a:ext uri="{9D8B030D-6E8A-4147-A177-3AD203B41FA5}">
                      <a16:colId xmlns="" xmlns:a16="http://schemas.microsoft.com/office/drawing/2014/main" val="20002"/>
                    </a:ext>
                  </a:extLst>
                </a:gridCol>
                <a:gridCol w="4544724">
                  <a:extLst>
                    <a:ext uri="{9D8B030D-6E8A-4147-A177-3AD203B41FA5}">
                      <a16:colId xmlns=""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1100937">
                <a:tc>
                  <a:txBody>
                    <a:bodyPr/>
                    <a:lstStyle/>
                    <a:p>
                      <a:pPr>
                        <a:spcAft>
                          <a:spcPts val="0"/>
                        </a:spcAft>
                      </a:pPr>
                      <a:r>
                        <a:rPr lang="en-GB" sz="1200" u="none" dirty="0" smtClean="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CP-201074</a:t>
                      </a:r>
                      <a:endParaRPr lang="en-US" sz="12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WID revised   Rel-16 IAB CT WID update</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Qualcomm Incorporated</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Alignment  with current status of the work,</a:t>
                      </a:r>
                      <a:r>
                        <a:rPr lang="en-GB" sz="1200" kern="1200" baseline="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 e.g.</a:t>
                      </a:r>
                      <a:r>
                        <a:rPr lang="en-GB" sz="12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 two TSs from CT4 are removed in the  list of effected </a:t>
                      </a:r>
                      <a:r>
                        <a:rPr lang="en-GB" sz="1200" kern="1200" dirty="0" err="1"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specifcations</a:t>
                      </a:r>
                      <a:r>
                        <a:rPr lang="en-GB" sz="12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 as no impact to these TSs was identified.</a:t>
                      </a:r>
                      <a:endParaRPr lang="en-US" sz="12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1100937">
                <a:tc>
                  <a:txBody>
                    <a:bodyPr/>
                    <a:lstStyle/>
                    <a:p>
                      <a:pPr>
                        <a:spcAft>
                          <a:spcPts val="0"/>
                        </a:spcAft>
                      </a:pPr>
                      <a:r>
                        <a:rPr lang="en-GB" sz="1200" u="none" dirty="0" smtClean="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CP-201075</a:t>
                      </a:r>
                      <a:endParaRPr lang="en-US" sz="12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WID new   Rel-17 Service Based Interface Protocol Improvements Release 17</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China Mobile</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2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Similar with Rel-16, a dedicated WID for SBI protocol enhancements and improvements.</a:t>
                      </a:r>
                      <a:endParaRPr lang="en-US" sz="12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540000">
                <a:tc>
                  <a:txBody>
                    <a:bodyPr/>
                    <a:lstStyle/>
                    <a:p>
                      <a:pPr>
                        <a:spcAft>
                          <a:spcPts val="0"/>
                        </a:spcAft>
                      </a:pPr>
                      <a:r>
                        <a:rPr lang="en-GB" sz="1200" u="none" dirty="0" smtClean="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CP-201076</a:t>
                      </a:r>
                      <a:endParaRPr lang="en-US" sz="12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WID new   Rel-17 BEst Practice of PFCP</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China Mobile, China Telecom, China Unicom, ZTE, CATT, Nokia, Nokia Shanghai Bell</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r>
                        <a:rPr lang="en-GB" sz="12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PFCP (N4 interface protocol) enhancement to support the inter-operation between SMF and UPFs belonging to different vendors.</a:t>
                      </a:r>
                      <a:endParaRPr lang="en-US" sz="12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3124068761"/>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endorsed  </a:t>
            </a:r>
            <a:r>
              <a:rPr lang="en-US" altLang="fr-FR" sz="3600" dirty="0"/>
              <a:t>Study/Work Items </a:t>
            </a:r>
            <a:r>
              <a:rPr lang="en-US" altLang="fr-FR" sz="3600" dirty="0" smtClean="0"/>
              <a:t>by </a:t>
            </a:r>
            <a:r>
              <a:rPr lang="en-US" altLang="fr-FR" sz="3600" dirty="0"/>
              <a:t>CT4</a:t>
            </a:r>
          </a:p>
        </p:txBody>
      </p:sp>
      <p:graphicFrame>
        <p:nvGraphicFramePr>
          <p:cNvPr id="4" name="Tableau 3"/>
          <p:cNvGraphicFramePr>
            <a:graphicFrameLocks noGrp="1"/>
          </p:cNvGraphicFramePr>
          <p:nvPr>
            <p:extLst>
              <p:ext uri="{D42A27DB-BD31-4B8C-83A1-F6EECF244321}">
                <p14:modId xmlns:p14="http://schemas.microsoft.com/office/powerpoint/2010/main" val="3260528230"/>
              </p:ext>
            </p:extLst>
          </p:nvPr>
        </p:nvGraphicFramePr>
        <p:xfrm>
          <a:off x="158750" y="1859492"/>
          <a:ext cx="11742738" cy="4878379"/>
        </p:xfrm>
        <a:graphic>
          <a:graphicData uri="http://schemas.openxmlformats.org/drawingml/2006/table">
            <a:tbl>
              <a:tblPr firstRow="1" firstCol="1" bandRow="1"/>
              <a:tblGrid>
                <a:gridCol w="1453022">
                  <a:extLst>
                    <a:ext uri="{9D8B030D-6E8A-4147-A177-3AD203B41FA5}">
                      <a16:colId xmlns="" xmlns:a16="http://schemas.microsoft.com/office/drawing/2014/main" val="20000"/>
                    </a:ext>
                  </a:extLst>
                </a:gridCol>
                <a:gridCol w="4200367">
                  <a:extLst>
                    <a:ext uri="{9D8B030D-6E8A-4147-A177-3AD203B41FA5}">
                      <a16:colId xmlns="" xmlns:a16="http://schemas.microsoft.com/office/drawing/2014/main" val="20001"/>
                    </a:ext>
                  </a:extLst>
                </a:gridCol>
                <a:gridCol w="1544625">
                  <a:extLst>
                    <a:ext uri="{9D8B030D-6E8A-4147-A177-3AD203B41FA5}">
                      <a16:colId xmlns="" xmlns:a16="http://schemas.microsoft.com/office/drawing/2014/main" val="20002"/>
                    </a:ext>
                  </a:extLst>
                </a:gridCol>
                <a:gridCol w="4544724">
                  <a:extLst>
                    <a:ext uri="{9D8B030D-6E8A-4147-A177-3AD203B41FA5}">
                      <a16:colId xmlns="" xmlns:a16="http://schemas.microsoft.com/office/drawing/2014/main" val="20003"/>
                    </a:ext>
                  </a:extLst>
                </a:gridCol>
              </a:tblGrid>
              <a:tr h="452607">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294215">
                <a:tc>
                  <a:txBody>
                    <a:bodyPr/>
                    <a:lstStyle/>
                    <a:p>
                      <a:pPr>
                        <a:spcAft>
                          <a:spcPts val="0"/>
                        </a:spcAft>
                      </a:pPr>
                      <a:r>
                        <a:rPr lang="en-GB" sz="1200" u="none" dirty="0" smtClean="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C4-203406</a:t>
                      </a:r>
                      <a:endParaRPr lang="en-US" sz="12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WID revised   Rel-16 Revised WID on CT aspects of eV2XARC</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Huawei, HiSilicon /Christian</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r>
                        <a:rPr lang="de-DE" sz="1200" kern="1200" noProof="0" dirty="0" smtClean="0">
                          <a:solidFill>
                            <a:schemeClr val="tx1"/>
                          </a:solidFill>
                          <a:latin typeface="+mn-lt"/>
                          <a:ea typeface="+mn-ea"/>
                          <a:cs typeface="+mn-cs"/>
                        </a:rPr>
                        <a:t>Alignment with current status of the work woith regard to  effected specification.</a:t>
                      </a:r>
                      <a:endParaRPr lang="en-US" sz="1200" kern="1200" noProof="0" dirty="0">
                        <a:solidFill>
                          <a:schemeClr val="tx1"/>
                        </a:solidFill>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5"/>
                  </a:ext>
                </a:extLst>
              </a:tr>
              <a:tr h="285089">
                <a:tc>
                  <a:txBody>
                    <a:bodyPr/>
                    <a:lstStyle/>
                    <a:p>
                      <a:pPr>
                        <a:spcAft>
                          <a:spcPts val="0"/>
                        </a:spcAft>
                      </a:pPr>
                      <a:r>
                        <a:rPr lang="en-GB" sz="1200" u="none" dirty="0" smtClean="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C4-203435</a:t>
                      </a:r>
                      <a:endParaRPr lang="en-US" sz="12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WID revised   Rel-16 Revised WID on CT aspects on enhancement of network slicing</a:t>
                      </a:r>
                      <a:endParaRPr lang="en-US" sz="1200" dirty="0" smtClean="0">
                        <a:effectLst/>
                        <a:latin typeface="Times New Roman" panose="02020603050405020304" pitchFamily="18" charset="0"/>
                        <a:ea typeface="Times New Roman" panose="02020603050405020304" pitchFamily="18" charset="0"/>
                      </a:endParaRPr>
                    </a:p>
                    <a:p>
                      <a:pPr>
                        <a:spcAft>
                          <a:spcPts val="0"/>
                        </a:spcAft>
                      </a:pP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ZTE</a:t>
                      </a:r>
                      <a:endParaRPr lang="en-US" sz="1200" dirty="0" smtClean="0">
                        <a:effectLst/>
                        <a:latin typeface="Times New Roman" panose="02020603050405020304" pitchFamily="18" charset="0"/>
                        <a:ea typeface="Times New Roman" panose="02020603050405020304" pitchFamily="18" charset="0"/>
                      </a:endParaRPr>
                    </a:p>
                    <a:p>
                      <a:pPr>
                        <a:spcAft>
                          <a:spcPts val="0"/>
                        </a:spcAft>
                      </a:pP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marR="0" lvl="1" indent="0" algn="l" defTabSz="914400" rtl="0" eaLnBrk="1" fontAlgn="auto" latinLnBrk="0" hangingPunct="1">
                        <a:lnSpc>
                          <a:spcPct val="140000"/>
                        </a:lnSpc>
                        <a:spcBef>
                          <a:spcPct val="10000"/>
                        </a:spcBef>
                        <a:spcAft>
                          <a:spcPct val="0"/>
                        </a:spcAft>
                        <a:buClrTx/>
                        <a:buSzTx/>
                        <a:buFont typeface="Wingdings" pitchFamily="2" charset="2"/>
                        <a:buNone/>
                        <a:tabLst/>
                        <a:defRPr/>
                      </a:pPr>
                      <a:r>
                        <a:rPr lang="en-GB" sz="1200" kern="1200" dirty="0" smtClean="0">
                          <a:solidFill>
                            <a:schemeClr val="tx1"/>
                          </a:solidFill>
                          <a:latin typeface="+mn-lt"/>
                          <a:ea typeface="+mn-ea"/>
                          <a:cs typeface="+mn-cs"/>
                        </a:rPr>
                        <a:t>Adds new requirements with regard to security regarding NSSAAF,</a:t>
                      </a:r>
                      <a:r>
                        <a:rPr lang="en-GB" sz="1200" kern="1200" baseline="0" dirty="0" smtClean="0">
                          <a:solidFill>
                            <a:schemeClr val="tx1"/>
                          </a:solidFill>
                          <a:latin typeface="+mn-lt"/>
                          <a:ea typeface="+mn-ea"/>
                          <a:cs typeface="+mn-cs"/>
                        </a:rPr>
                        <a:t> reflected in  1 new TS which is send  for approval to this plenary.</a:t>
                      </a:r>
                      <a:endParaRPr lang="en-US" sz="1200" kern="1200" noProof="0" dirty="0">
                        <a:solidFill>
                          <a:schemeClr val="tx1"/>
                        </a:solidFill>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94215">
                <a:tc>
                  <a:txBody>
                    <a:bodyPr/>
                    <a:lstStyle/>
                    <a:p>
                      <a:pPr>
                        <a:spcAft>
                          <a:spcPts val="0"/>
                        </a:spcAft>
                      </a:pPr>
                      <a:r>
                        <a:rPr lang="en-GB" sz="1200" u="none" dirty="0" smtClean="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C4-203488</a:t>
                      </a:r>
                      <a:endParaRPr lang="en-US" sz="12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SID new   Rel-17 </a:t>
                      </a:r>
                      <a:r>
                        <a:rPr lang="en-GB" sz="12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Study on enhanced IMS to 5GC Integration </a:t>
                      </a:r>
                      <a:br>
                        <a:rPr lang="en-GB" sz="12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br>
                      <a:r>
                        <a:rPr lang="en-GB" sz="12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Phase 2</a:t>
                      </a:r>
                      <a:endParaRPr lang="en-US" sz="1200" kern="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Huawei, HiSilicon</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r>
                        <a:rPr lang="en-GB" sz="12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This study is to investigate enhancements to the IMS architecture and capabilities to better utilize the new features and services of the 5GC system and to enhance the IMS FE to integrate with the new network functions of 5GC. Each effected WG has  its own TR.</a:t>
                      </a:r>
                      <a:endParaRPr lang="en-US" sz="1200" kern="1200" noProof="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629107">
                <a:tc>
                  <a:txBody>
                    <a:bodyPr/>
                    <a:lstStyle/>
                    <a:p>
                      <a:pPr>
                        <a:spcAft>
                          <a:spcPts val="0"/>
                        </a:spcAft>
                      </a:pPr>
                      <a:r>
                        <a:rPr lang="en-GB" sz="1200" u="none" dirty="0" smtClean="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C4-203492</a:t>
                      </a:r>
                      <a:endParaRPr lang="en-US" sz="12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WID new   Rel-17 New on Enhancement for the 5G Control Plane Steering of Roaming for UE in CONNECTED mode</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NTT DOCOMO INC</a:t>
                      </a:r>
                      <a:endParaRPr lang="en-GB" sz="1200" kern="1200" dirty="0" smtClean="0">
                        <a:solidFill>
                          <a:schemeClr val="tx1"/>
                        </a:solidFill>
                        <a:latin typeface="+mn-lt"/>
                        <a:ea typeface="+mn-ea"/>
                        <a:cs typeface="+mn-cs"/>
                      </a:endParaRPr>
                    </a:p>
                    <a:p>
                      <a:pPr>
                        <a:spcAft>
                          <a:spcPts val="0"/>
                        </a:spcAft>
                      </a:pP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0">
                        <a:lnSpc>
                          <a:spcPct val="140000"/>
                        </a:lnSpc>
                        <a:spcBef>
                          <a:spcPct val="10000"/>
                        </a:spcBef>
                        <a:spcAft>
                          <a:spcPct val="0"/>
                        </a:spcAft>
                        <a:buClrTx/>
                        <a:buSzTx/>
                        <a:buFont typeface="Wingdings" pitchFamily="2" charset="2"/>
                        <a:buNone/>
                        <a:tabLst/>
                        <a:defRPr/>
                      </a:pPr>
                      <a:r>
                        <a:rPr lang="en-GB" sz="12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New requirements defined in Rel-17 for performing CP-SOR while the UE is in connected mode</a:t>
                      </a:r>
                      <a:endParaRPr lang="en-GB" sz="12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6"/>
                  </a:ext>
                </a:extLst>
              </a:tr>
              <a:tr h="251643">
                <a:tc>
                  <a:txBody>
                    <a:bodyPr/>
                    <a:lstStyle/>
                    <a:p>
                      <a:pPr>
                        <a:spcAft>
                          <a:spcPts val="0"/>
                        </a:spcAft>
                      </a:pPr>
                      <a:r>
                        <a:rPr lang="en-GB" sz="1200" u="none" dirty="0" smtClean="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C4-20</a:t>
                      </a:r>
                      <a:r>
                        <a:rPr lang="en-GB" sz="1200" u="none" dirty="0" smtClean="0">
                          <a:solidFill>
                            <a:schemeClr val="tx1"/>
                          </a:solidFill>
                          <a:effectLst/>
                          <a:latin typeface="Times New Roman" panose="02020603050405020304" pitchFamily="18" charset="0"/>
                          <a:ea typeface="Times New Roman" panose="02020603050405020304" pitchFamily="18" charset="0"/>
                        </a:rPr>
                        <a:t>3716</a:t>
                      </a:r>
                      <a:endParaRPr lang="en-US" sz="12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WID new   Rel-17 New WID on Stage 3 of Multimedia Priority Service (MPS) Phase 2</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Perspecta Labs Inc.</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r>
                        <a:rPr lang="en-GB" sz="12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MPS stage 3 impacts to core network specifications. For example, priority voice / video conferencing, conferencing initiated by host on the server, priority sessions (voice/video calls, voice/priority teleconferencing) from a public UE (i.e., a UE not subscribed to MPS), priority data sessions using the default bearer, including those to an enterprise network, priority sessions initiated from enterprise network, etc.</a:t>
                      </a:r>
                      <a:endParaRPr lang="en-US" sz="1200" kern="1200" noProof="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7"/>
                  </a:ext>
                </a:extLst>
              </a:tr>
            </a:tbl>
          </a:graphicData>
        </a:graphic>
      </p:graphicFrame>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1/3)</a:t>
            </a:r>
            <a:endParaRPr lang="en-US" dirty="0"/>
          </a:p>
        </p:txBody>
      </p:sp>
      <p:sp>
        <p:nvSpPr>
          <p:cNvPr id="3" name="Content Placeholder 2"/>
          <p:cNvSpPr>
            <a:spLocks noGrp="1"/>
          </p:cNvSpPr>
          <p:nvPr>
            <p:ph idx="1"/>
          </p:nvPr>
        </p:nvSpPr>
        <p:spPr>
          <a:xfrm>
            <a:off x="871868" y="2126071"/>
            <a:ext cx="10308265" cy="4058902"/>
          </a:xfrm>
        </p:spPr>
        <p:txBody>
          <a:bodyPr/>
          <a:lstStyle/>
          <a:p>
            <a:endParaRPr lang="en-US" dirty="0"/>
          </a:p>
        </p:txBody>
      </p:sp>
      <p:graphicFrame>
        <p:nvGraphicFramePr>
          <p:cNvPr id="4" name="Tableau 3"/>
          <p:cNvGraphicFramePr>
            <a:graphicFrameLocks noGrp="1"/>
          </p:cNvGraphicFramePr>
          <p:nvPr>
            <p:extLst>
              <p:ext uri="{D42A27DB-BD31-4B8C-83A1-F6EECF244321}">
                <p14:modId xmlns:p14="http://schemas.microsoft.com/office/powerpoint/2010/main" val="95488197"/>
              </p:ext>
            </p:extLst>
          </p:nvPr>
        </p:nvGraphicFramePr>
        <p:xfrm>
          <a:off x="846667" y="2126071"/>
          <a:ext cx="10126132" cy="3453345"/>
        </p:xfrm>
        <a:graphic>
          <a:graphicData uri="http://schemas.openxmlformats.org/drawingml/2006/table">
            <a:tbl>
              <a:tblPr firstRow="1" firstCol="1" bandRow="1"/>
              <a:tblGrid>
                <a:gridCol w="5830944">
                  <a:extLst>
                    <a:ext uri="{9D8B030D-6E8A-4147-A177-3AD203B41FA5}">
                      <a16:colId xmlns="" xmlns:a16="http://schemas.microsoft.com/office/drawing/2014/main" val="20000"/>
                    </a:ext>
                  </a:extLst>
                </a:gridCol>
                <a:gridCol w="910869">
                  <a:extLst>
                    <a:ext uri="{9D8B030D-6E8A-4147-A177-3AD203B41FA5}">
                      <a16:colId xmlns="" xmlns:a16="http://schemas.microsoft.com/office/drawing/2014/main" val="20001"/>
                    </a:ext>
                  </a:extLst>
                </a:gridCol>
                <a:gridCol w="857289">
                  <a:extLst>
                    <a:ext uri="{9D8B030D-6E8A-4147-A177-3AD203B41FA5}">
                      <a16:colId xmlns="" xmlns:a16="http://schemas.microsoft.com/office/drawing/2014/main" val="20002"/>
                    </a:ext>
                  </a:extLst>
                </a:gridCol>
                <a:gridCol w="857290">
                  <a:extLst>
                    <a:ext uri="{9D8B030D-6E8A-4147-A177-3AD203B41FA5}">
                      <a16:colId xmlns="" xmlns:a16="http://schemas.microsoft.com/office/drawing/2014/main" val="20003"/>
                    </a:ext>
                  </a:extLst>
                </a:gridCol>
                <a:gridCol w="522409">
                  <a:extLst>
                    <a:ext uri="{9D8B030D-6E8A-4147-A177-3AD203B41FA5}">
                      <a16:colId xmlns="" xmlns:a16="http://schemas.microsoft.com/office/drawing/2014/main" val="20004"/>
                    </a:ext>
                  </a:extLst>
                </a:gridCol>
                <a:gridCol w="1147331">
                  <a:extLst>
                    <a:ext uri="{9D8B030D-6E8A-4147-A177-3AD203B41FA5}">
                      <a16:colId xmlns="" xmlns:a16="http://schemas.microsoft.com/office/drawing/2014/main" val="20005"/>
                    </a:ext>
                  </a:extLst>
                </a:gridCol>
              </a:tblGrid>
              <a:tr h="343357">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214950">
                <a:tc>
                  <a:txBody>
                    <a:bodyPr/>
                    <a:lstStyle/>
                    <a:p>
                      <a:pPr algn="l" fontAlgn="ctr"/>
                      <a:r>
                        <a:rPr lang="en-US" sz="800" b="0" i="0" u="none" strike="noStrike" dirty="0">
                          <a:solidFill>
                            <a:srgbClr val="000000"/>
                          </a:solidFill>
                          <a:effectLst/>
                          <a:latin typeface="Arial" panose="020B0604020202020204" pitchFamily="34" charset="0"/>
                        </a:rPr>
                        <a:t>      CT4 Aspects of 5G_URLLC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24FC24"/>
                    </a:solidFill>
                  </a:tcPr>
                </a:tc>
                <a:tc>
                  <a:txBody>
                    <a:bodyPr/>
                    <a:lstStyle/>
                    <a:p>
                      <a:pPr algn="l" fontAlgn="ctr"/>
                      <a:r>
                        <a:rPr lang="en-US" sz="800" b="0" i="0" u="none" strike="noStrike" dirty="0">
                          <a:solidFill>
                            <a:srgbClr val="000000"/>
                          </a:solidFill>
                          <a:effectLst/>
                          <a:latin typeface="Arial" panose="020B0604020202020204" pitchFamily="34" charset="0"/>
                        </a:rPr>
                        <a:t>5G_URLLC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98% </a:t>
                      </a:r>
                      <a:r>
                        <a:rPr lang="en-US" sz="800" b="0" i="0" u="none" strike="noStrike" dirty="0">
                          <a:solidFill>
                            <a:srgbClr val="FF0000"/>
                          </a:solidFill>
                          <a:effectLst/>
                          <a:latin typeface="Arial" panose="020B0604020202020204" pitchFamily="34" charset="0"/>
                        </a:rPr>
                        <a:t>now </a:t>
                      </a:r>
                      <a:r>
                        <a:rPr lang="en-US" sz="800" b="0" i="0" u="none" strike="noStrike" dirty="0" smtClean="0">
                          <a:solidFill>
                            <a:srgbClr val="FF0000"/>
                          </a:solidFill>
                          <a:effectLst/>
                          <a:latin typeface="Arial" panose="020B0604020202020204" pitchFamily="34" charset="0"/>
                        </a:rPr>
                        <a:t>100%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r>
                        <a:rPr lang="en-US" sz="800" b="0" i="0" u="none" strike="noStrike" dirty="0">
                          <a:solidFill>
                            <a:srgbClr val="000000"/>
                          </a:solidFill>
                          <a:effectLst/>
                          <a:latin typeface="Arial" panose="020B0604020202020204" pitchFamily="34" charset="0"/>
                        </a:rPr>
                        <a:t>CP-191063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158685">
                <a:tc>
                  <a:txBody>
                    <a:bodyPr/>
                    <a:lstStyle/>
                    <a:p>
                      <a:pPr algn="l" fontAlgn="ctr"/>
                      <a:r>
                        <a:rPr lang="en-US" sz="800" b="0" i="0" u="none" strike="noStrike" dirty="0">
                          <a:solidFill>
                            <a:srgbClr val="000000"/>
                          </a:solidFill>
                          <a:effectLst/>
                          <a:latin typeface="Arial" panose="020B0604020202020204" pitchFamily="34" charset="0"/>
                        </a:rPr>
                        <a:t>      CT4 aspects of Vertical_LAN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24FC24"/>
                    </a:solidFill>
                  </a:tcPr>
                </a:tc>
                <a:tc>
                  <a:txBody>
                    <a:bodyPr/>
                    <a:lstStyle/>
                    <a:p>
                      <a:pPr algn="l" fontAlgn="ctr"/>
                      <a:r>
                        <a:rPr lang="en-US" sz="800" b="0" i="0" u="none" strike="noStrike" dirty="0">
                          <a:solidFill>
                            <a:srgbClr val="000000"/>
                          </a:solidFill>
                          <a:effectLst/>
                          <a:latin typeface="Arial" panose="020B0604020202020204" pitchFamily="34" charset="0"/>
                        </a:rPr>
                        <a:t>Vertical_LAN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14/03/2019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95% now 100%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r>
                        <a:rPr lang="en-US" sz="800" b="0" i="0" u="none" strike="noStrike" dirty="0">
                          <a:solidFill>
                            <a:srgbClr val="000000"/>
                          </a:solidFill>
                          <a:effectLst/>
                          <a:latin typeface="Arial" panose="020B0604020202020204" pitchFamily="34" charset="0"/>
                        </a:rPr>
                        <a:t>CP-191157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algn="l" fontAlgn="ctr"/>
                      <a:r>
                        <a:rPr lang="en-US" sz="800" b="0" i="0" u="none" strike="noStrike" dirty="0">
                          <a:solidFill>
                            <a:srgbClr val="000000"/>
                          </a:solidFill>
                          <a:effectLst/>
                          <a:latin typeface="Arial" panose="020B0604020202020204" pitchFamily="34" charset="0"/>
                        </a:rPr>
                        <a:t>      CT4 aspects of 5G_CIoT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24FC24"/>
                    </a:solidFill>
                  </a:tcPr>
                </a:tc>
                <a:tc>
                  <a:txBody>
                    <a:bodyPr/>
                    <a:lstStyle/>
                    <a:p>
                      <a:pPr algn="l" fontAlgn="ctr"/>
                      <a:r>
                        <a:rPr lang="en-US" sz="800" b="0" i="0" u="none" strike="noStrike" dirty="0">
                          <a:solidFill>
                            <a:srgbClr val="000000"/>
                          </a:solidFill>
                          <a:effectLst/>
                          <a:latin typeface="Arial" panose="020B0604020202020204" pitchFamily="34" charset="0"/>
                        </a:rPr>
                        <a:t>5G_CIoT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14/03/2019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90% </a:t>
                      </a:r>
                      <a:r>
                        <a:rPr lang="en-US" sz="800" b="0" i="0" u="none" strike="noStrike" dirty="0">
                          <a:solidFill>
                            <a:srgbClr val="FF0000"/>
                          </a:solidFill>
                          <a:effectLst/>
                          <a:latin typeface="Arial" panose="020B0604020202020204" pitchFamily="34" charset="0"/>
                        </a:rPr>
                        <a:t>now </a:t>
                      </a:r>
                      <a:r>
                        <a:rPr lang="en-US" sz="800" b="0" i="0" u="none" strike="noStrike" dirty="0" smtClean="0">
                          <a:solidFill>
                            <a:srgbClr val="FF0000"/>
                          </a:solidFill>
                          <a:effectLst/>
                          <a:latin typeface="Arial" panose="020B0604020202020204" pitchFamily="34" charset="0"/>
                        </a:rPr>
                        <a:t>100%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r>
                        <a:rPr lang="en-US" sz="800" b="0" i="0" u="none" strike="noStrike" dirty="0">
                          <a:solidFill>
                            <a:srgbClr val="000000"/>
                          </a:solidFill>
                          <a:effectLst/>
                          <a:latin typeface="Arial" panose="020B0604020202020204" pitchFamily="34" charset="0"/>
                        </a:rPr>
                        <a:t>CP-111237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a:t>
                      </a:r>
                      <a:r>
                        <a:rPr lang="en-US" sz="800" b="0" i="0" u="none" strike="noStrike" dirty="0" smtClean="0">
                          <a:solidFill>
                            <a:srgbClr val="000000"/>
                          </a:solidFill>
                          <a:effectLst/>
                          <a:latin typeface="Arial" panose="020B0604020202020204" pitchFamily="34" charset="0"/>
                        </a:rPr>
                        <a:t>V2XAPP </a:t>
                      </a: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l" fontAlgn="ctr"/>
                      <a:r>
                        <a:rPr lang="en-US" sz="800" b="0" i="0" u="none" strike="noStrike" dirty="0">
                          <a:solidFill>
                            <a:srgbClr val="000000"/>
                          </a:solidFill>
                          <a:effectLst/>
                          <a:latin typeface="Arial" panose="020B0604020202020204" pitchFamily="34" charset="0"/>
                        </a:rPr>
                        <a:t>V2XAPP</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chemeClr val="tx1"/>
                          </a:solidFill>
                          <a:effectLst/>
                          <a:latin typeface="Arial" panose="020B0604020202020204" pitchFamily="34" charset="0"/>
                        </a:rPr>
                        <a:t>100%</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r>
                        <a:rPr lang="en-US" sz="800" b="0" i="0" u="none" strike="noStrike" dirty="0">
                          <a:solidFill>
                            <a:srgbClr val="000000"/>
                          </a:solidFill>
                          <a:effectLst/>
                          <a:latin typeface="Arial" panose="020B0604020202020204" pitchFamily="34" charset="0"/>
                        </a:rPr>
                        <a:t>CP-191153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3"/>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eV2XARC </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24FC24"/>
                    </a:solidFill>
                  </a:tcPr>
                </a:tc>
                <a:tc>
                  <a:txBody>
                    <a:bodyPr/>
                    <a:lstStyle/>
                    <a:p>
                      <a:pPr algn="l" fontAlgn="ctr"/>
                      <a:r>
                        <a:rPr lang="en-US" sz="800" b="0" i="0" u="none" strike="noStrike" dirty="0">
                          <a:solidFill>
                            <a:srgbClr val="000000"/>
                          </a:solidFill>
                          <a:effectLst/>
                          <a:latin typeface="Arial" panose="020B0604020202020204" pitchFamily="34" charset="0"/>
                        </a:rPr>
                        <a:t>eV2XARC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95% now  100%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r>
                        <a:rPr lang="en-US" sz="800" b="0" i="0" u="none" strike="noStrike" dirty="0">
                          <a:solidFill>
                            <a:srgbClr val="000000"/>
                          </a:solidFill>
                          <a:effectLst/>
                          <a:latin typeface="Arial" panose="020B0604020202020204" pitchFamily="34" charset="0"/>
                        </a:rPr>
                        <a:t>CP-191154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5G_eLCS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24FC24"/>
                    </a:solidFill>
                  </a:tcPr>
                </a:tc>
                <a:tc>
                  <a:txBody>
                    <a:bodyPr/>
                    <a:lstStyle/>
                    <a:p>
                      <a:pPr algn="l" fontAlgn="ctr"/>
                      <a:r>
                        <a:rPr lang="en-US" sz="800" b="0" i="0" u="none" strike="noStrike" dirty="0" smtClean="0">
                          <a:solidFill>
                            <a:srgbClr val="000000"/>
                          </a:solidFill>
                          <a:effectLst/>
                          <a:latin typeface="Arial" panose="020B0604020202020204" pitchFamily="34" charset="0"/>
                        </a:rPr>
                        <a:t>5G_eLCSoe</a:t>
                      </a: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07/03/2019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05/12/2019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99% </a:t>
                      </a:r>
                      <a:r>
                        <a:rPr lang="en-US" sz="800" b="0" i="0" u="none" strike="noStrike" dirty="0">
                          <a:solidFill>
                            <a:srgbClr val="FF0000"/>
                          </a:solidFill>
                          <a:effectLst/>
                          <a:latin typeface="Arial" panose="020B0604020202020204" pitchFamily="34" charset="0"/>
                        </a:rPr>
                        <a:t>now </a:t>
                      </a:r>
                      <a:r>
                        <a:rPr lang="en-US" sz="800" b="0" i="0" u="none" strike="noStrike" dirty="0" smtClean="0">
                          <a:solidFill>
                            <a:srgbClr val="FF0000"/>
                          </a:solidFill>
                          <a:effectLst/>
                          <a:latin typeface="Arial" panose="020B0604020202020204" pitchFamily="34" charset="0"/>
                        </a:rPr>
                        <a:t>100%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r>
                        <a:rPr lang="en-US" sz="800" b="0" i="0" u="none" strike="noStrike" dirty="0">
                          <a:solidFill>
                            <a:srgbClr val="000000"/>
                          </a:solidFill>
                          <a:effectLst/>
                          <a:latin typeface="Arial" panose="020B0604020202020204" pitchFamily="34" charset="0"/>
                        </a:rPr>
                        <a:t>CP-191064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5"/>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RACS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24FC24"/>
                    </a:solidFill>
                  </a:tcPr>
                </a:tc>
                <a:tc>
                  <a:txBody>
                    <a:bodyPr/>
                    <a:lstStyle/>
                    <a:p>
                      <a:pPr algn="l" fontAlgn="ctr"/>
                      <a:r>
                        <a:rPr lang="en-US" sz="800" b="0" i="0" u="none" strike="noStrike" dirty="0">
                          <a:solidFill>
                            <a:srgbClr val="000000"/>
                          </a:solidFill>
                          <a:effectLst/>
                          <a:latin typeface="Arial" panose="020B0604020202020204" pitchFamily="34" charset="0"/>
                        </a:rPr>
                        <a:t>RACS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90% now 100%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r>
                        <a:rPr lang="en-US" sz="800" b="0" i="0" u="none" strike="noStrike" dirty="0">
                          <a:solidFill>
                            <a:srgbClr val="000000"/>
                          </a:solidFill>
                          <a:effectLst/>
                          <a:latin typeface="Arial" panose="020B0604020202020204" pitchFamily="34" charset="0"/>
                        </a:rPr>
                        <a:t>CP-191061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6"/>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eNA</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l" fontAlgn="ctr"/>
                      <a:r>
                        <a:rPr lang="en-US" sz="800" b="0" i="0" u="none" strike="noStrike" dirty="0">
                          <a:solidFill>
                            <a:srgbClr val="000000"/>
                          </a:solidFill>
                          <a:effectLst/>
                          <a:latin typeface="Arial" panose="020B0604020202020204" pitchFamily="34" charset="0"/>
                        </a:rPr>
                        <a:t>eNA</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07/03/2019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05/12/2019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chemeClr val="tx1"/>
                          </a:solidFill>
                          <a:effectLst/>
                          <a:latin typeface="Arial" panose="020B0604020202020204" pitchFamily="34" charset="0"/>
                        </a:rPr>
                        <a:t>100%</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r>
                        <a:rPr lang="en-US" sz="800" b="0" i="0" u="none" strike="noStrike" dirty="0">
                          <a:solidFill>
                            <a:srgbClr val="000000"/>
                          </a:solidFill>
                          <a:effectLst/>
                          <a:latin typeface="Arial" panose="020B0604020202020204" pitchFamily="34" charset="0"/>
                        </a:rPr>
                        <a:t>CP-191111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7"/>
                  </a:ext>
                </a:extLst>
              </a:tr>
              <a:tr h="352697">
                <a:tc>
                  <a:txBody>
                    <a:bodyPr/>
                    <a:lstStyle/>
                    <a:p>
                      <a:pPr algn="l" fontAlgn="ctr"/>
                      <a:r>
                        <a:rPr lang="en-US" sz="800" b="0" i="0" u="none" strike="noStrike" dirty="0">
                          <a:solidFill>
                            <a:srgbClr val="000000"/>
                          </a:solidFill>
                          <a:effectLst/>
                          <a:latin typeface="Arial" panose="020B0604020202020204" pitchFamily="34" charset="0"/>
                        </a:rPr>
                        <a:t>      CT4 aspects of 5WWC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24FC24"/>
                    </a:solidFill>
                  </a:tcPr>
                </a:tc>
                <a:tc>
                  <a:txBody>
                    <a:bodyPr/>
                    <a:lstStyle/>
                    <a:p>
                      <a:pPr algn="l" fontAlgn="ctr"/>
                      <a:r>
                        <a:rPr lang="en-US" sz="800" b="0" i="0" u="none" strike="noStrike" dirty="0">
                          <a:solidFill>
                            <a:srgbClr val="000000"/>
                          </a:solidFill>
                          <a:effectLst/>
                          <a:latin typeface="Arial" panose="020B0604020202020204" pitchFamily="34" charset="0"/>
                        </a:rPr>
                        <a:t>5WWC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13/06/2019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95% </a:t>
                      </a:r>
                      <a:r>
                        <a:rPr lang="en-US" sz="800" b="0" i="0" u="none" strike="noStrike" dirty="0">
                          <a:solidFill>
                            <a:srgbClr val="FF0000"/>
                          </a:solidFill>
                          <a:effectLst/>
                          <a:latin typeface="Arial" panose="020B0604020202020204" pitchFamily="34" charset="0"/>
                        </a:rPr>
                        <a:t>now </a:t>
                      </a:r>
                      <a:r>
                        <a:rPr lang="en-US" sz="800" b="0" i="0" u="none" strike="noStrike" dirty="0" smtClean="0">
                          <a:solidFill>
                            <a:srgbClr val="FF0000"/>
                          </a:solidFill>
                          <a:effectLst/>
                          <a:latin typeface="Arial" panose="020B0604020202020204" pitchFamily="34" charset="0"/>
                        </a:rPr>
                        <a:t>100%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r>
                        <a:rPr lang="en-US" sz="800" b="0" i="0" u="none" strike="noStrike" dirty="0">
                          <a:solidFill>
                            <a:srgbClr val="000000"/>
                          </a:solidFill>
                          <a:effectLst/>
                          <a:latin typeface="Arial" panose="020B0604020202020204" pitchFamily="34" charset="0"/>
                        </a:rPr>
                        <a:t>CP-191156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8"/>
                  </a:ext>
                </a:extLst>
              </a:tr>
              <a:tr h="352697">
                <a:tc>
                  <a:txBody>
                    <a:bodyPr/>
                    <a:lstStyle/>
                    <a:p>
                      <a:pPr marL="0" algn="l" defTabSz="914400" rtl="0" eaLnBrk="1" fontAlgn="ctr" latinLnBrk="0" hangingPunct="1">
                        <a:tabLst>
                          <a:tab pos="177800" algn="l"/>
                        </a:tabLst>
                      </a:pPr>
                      <a:r>
                        <a:rPr lang="en-US" sz="800" b="0" i="0" u="none" strike="noStrike" kern="1200" dirty="0" smtClean="0">
                          <a:solidFill>
                            <a:srgbClr val="000000"/>
                          </a:solidFill>
                          <a:effectLst/>
                          <a:latin typeface="Arial" panose="020B0604020202020204" pitchFamily="34" charset="0"/>
                          <a:ea typeface="+mn-ea"/>
                          <a:cs typeface="+mn-cs"/>
                        </a:rPr>
                        <a:t>	CT4 aspects of eNAPIs</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l" fontAlgn="ctr"/>
                      <a:r>
                        <a:rPr lang="en-US" sz="800" b="0" i="0" u="none" strike="noStrike" dirty="0" smtClean="0">
                          <a:solidFill>
                            <a:srgbClr val="000000"/>
                          </a:solidFill>
                          <a:effectLst/>
                          <a:latin typeface="Arial" panose="020B0604020202020204" pitchFamily="34" charset="0"/>
                        </a:rPr>
                        <a:t>eNAPIs</a:t>
                      </a: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06/09/2018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13/12/2019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kern="1200" dirty="0" smtClean="0">
                          <a:solidFill>
                            <a:schemeClr val="tx1"/>
                          </a:solidFill>
                          <a:effectLst/>
                          <a:latin typeface="Arial" panose="020B0604020202020204" pitchFamily="34" charset="0"/>
                          <a:ea typeface="+mn-ea"/>
                          <a:cs typeface="+mn-cs"/>
                        </a:rPr>
                        <a:t>100%</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000000"/>
                          </a:solidFill>
                          <a:effectLst/>
                          <a:latin typeface="Arial" panose="020B0604020202020204" pitchFamily="34" charset="0"/>
                        </a:rPr>
                        <a:t>CP-192184</a:t>
                      </a: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9"/>
                  </a:ext>
                </a:extLst>
              </a:tr>
            </a:tbl>
          </a:graphicData>
        </a:graphic>
      </p:graphicFrame>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 no exception sheet </a:t>
            </a:r>
            <a:br>
              <a:rPr lang="fi-FI" altLang="de-DE" sz="1000" dirty="0">
                <a:latin typeface="Arial" panose="020B0604020202020204" pitchFamily="34" charset="0"/>
              </a:rPr>
            </a:br>
            <a:r>
              <a:rPr lang="fi-FI" altLang="de-DE" sz="1000" dirty="0" smtClean="0">
                <a:highlight>
                  <a:srgbClr val="FF0000"/>
                </a:highlight>
                <a:latin typeface="Arial" panose="020B0604020202020204" pitchFamily="34" charset="0"/>
              </a:rPr>
              <a:t>Red  </a:t>
            </a:r>
            <a:r>
              <a:rPr lang="fi-FI" altLang="de-DE" sz="1000" dirty="0">
                <a:highlight>
                  <a:srgbClr val="FF0000"/>
                </a:highlight>
                <a:latin typeface="Arial" panose="020B0604020202020204" pitchFamily="34" charset="0"/>
              </a:rPr>
              <a:t>row     </a:t>
            </a:r>
            <a:r>
              <a:rPr lang="fi-FI" altLang="de-DE" sz="1000" dirty="0">
                <a:latin typeface="Arial" panose="020B0604020202020204" pitchFamily="34" charset="0"/>
              </a:rPr>
              <a:t>– exception sheet</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latin typeface="Arial" panose="020B0604020202020204" pitchFamily="34" charset="0"/>
              </a:rPr>
              <a:t>black text    -  no </a:t>
            </a:r>
            <a:r>
              <a:rPr lang="fi-FI" altLang="de-DE" sz="1000" dirty="0">
                <a:latin typeface="Arial" panose="020B0604020202020204" pitchFamily="34" charset="0"/>
              </a:rPr>
              <a:t>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solidFill>
                  <a:srgbClr val="FF0000"/>
                </a:solidFill>
                <a:latin typeface="Arial" panose="020B0604020202020204" pitchFamily="34" charset="0"/>
              </a:rPr>
              <a:t>red text</a:t>
            </a:r>
            <a:r>
              <a:rPr lang="fi-FI" altLang="de-DE" sz="1000" dirty="0" smtClean="0">
                <a:latin typeface="Arial" panose="020B0604020202020204" pitchFamily="34" charset="0"/>
              </a:rPr>
              <a:t>       -  Updated text since last plenary</a:t>
            </a:r>
            <a:endParaRPr lang="fi-FI" altLang="de-DE" sz="1000" dirty="0">
              <a:latin typeface="Arial" panose="020B0604020202020204" pitchFamily="34" charset="0"/>
            </a:endParaRPr>
          </a:p>
        </p:txBody>
      </p:sp>
    </p:spTree>
    <p:extLst>
      <p:ext uri="{BB962C8B-B14F-4D97-AF65-F5344CB8AC3E}">
        <p14:creationId xmlns:p14="http://schemas.microsoft.com/office/powerpoint/2010/main" val="762263636"/>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2/3)</a:t>
            </a:r>
            <a:endParaRPr lang="en-US" dirty="0"/>
          </a:p>
        </p:txBody>
      </p:sp>
      <p:graphicFrame>
        <p:nvGraphicFramePr>
          <p:cNvPr id="4" name="Tableau 3"/>
          <p:cNvGraphicFramePr>
            <a:graphicFrameLocks noGrp="1"/>
          </p:cNvGraphicFramePr>
          <p:nvPr>
            <p:extLst>
              <p:ext uri="{D42A27DB-BD31-4B8C-83A1-F6EECF244321}">
                <p14:modId xmlns:p14="http://schemas.microsoft.com/office/powerpoint/2010/main" val="4138744082"/>
              </p:ext>
            </p:extLst>
          </p:nvPr>
        </p:nvGraphicFramePr>
        <p:xfrm>
          <a:off x="838200" y="2021296"/>
          <a:ext cx="10100930" cy="3547967"/>
        </p:xfrm>
        <a:graphic>
          <a:graphicData uri="http://schemas.openxmlformats.org/drawingml/2006/table">
            <a:tbl>
              <a:tblPr firstRow="1" firstCol="1" bandRow="1"/>
              <a:tblGrid>
                <a:gridCol w="5805742">
                  <a:extLst>
                    <a:ext uri="{9D8B030D-6E8A-4147-A177-3AD203B41FA5}">
                      <a16:colId xmlns="" xmlns:a16="http://schemas.microsoft.com/office/drawing/2014/main" val="20000"/>
                    </a:ext>
                  </a:extLst>
                </a:gridCol>
                <a:gridCol w="910869">
                  <a:extLst>
                    <a:ext uri="{9D8B030D-6E8A-4147-A177-3AD203B41FA5}">
                      <a16:colId xmlns="" xmlns:a16="http://schemas.microsoft.com/office/drawing/2014/main" val="20001"/>
                    </a:ext>
                  </a:extLst>
                </a:gridCol>
                <a:gridCol w="857289">
                  <a:extLst>
                    <a:ext uri="{9D8B030D-6E8A-4147-A177-3AD203B41FA5}">
                      <a16:colId xmlns="" xmlns:a16="http://schemas.microsoft.com/office/drawing/2014/main" val="20002"/>
                    </a:ext>
                  </a:extLst>
                </a:gridCol>
                <a:gridCol w="857290">
                  <a:extLst>
                    <a:ext uri="{9D8B030D-6E8A-4147-A177-3AD203B41FA5}">
                      <a16:colId xmlns="" xmlns:a16="http://schemas.microsoft.com/office/drawing/2014/main" val="20003"/>
                    </a:ext>
                  </a:extLst>
                </a:gridCol>
                <a:gridCol w="522409">
                  <a:extLst>
                    <a:ext uri="{9D8B030D-6E8A-4147-A177-3AD203B41FA5}">
                      <a16:colId xmlns="" xmlns:a16="http://schemas.microsoft.com/office/drawing/2014/main" val="20004"/>
                    </a:ext>
                  </a:extLst>
                </a:gridCol>
                <a:gridCol w="1147331">
                  <a:extLst>
                    <a:ext uri="{9D8B030D-6E8A-4147-A177-3AD203B41FA5}">
                      <a16:colId xmlns="" xmlns:a16="http://schemas.microsoft.com/office/drawing/2014/main" val="20005"/>
                    </a:ext>
                  </a:extLst>
                </a:gridCol>
              </a:tblGrid>
              <a:tr h="303621">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eNS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24FC24"/>
                    </a:solidFill>
                  </a:tcPr>
                </a:tc>
                <a:tc>
                  <a:txBody>
                    <a:bodyPr/>
                    <a:lstStyle/>
                    <a:p>
                      <a:pPr algn="l" fontAlgn="ctr"/>
                      <a:r>
                        <a:rPr lang="en-US" sz="800" b="0" i="0" u="none" strike="noStrike" dirty="0">
                          <a:solidFill>
                            <a:srgbClr val="000000"/>
                          </a:solidFill>
                          <a:effectLst/>
                          <a:latin typeface="Arial" panose="020B0604020202020204" pitchFamily="34" charset="0"/>
                        </a:rPr>
                        <a:t>eNS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07/03/2019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05/12/2019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85% </a:t>
                      </a:r>
                      <a:r>
                        <a:rPr lang="en-US" sz="800" b="0" i="0" u="none" strike="noStrike" dirty="0">
                          <a:solidFill>
                            <a:srgbClr val="FF0000"/>
                          </a:solidFill>
                          <a:effectLst/>
                          <a:latin typeface="Arial" panose="020B0604020202020204" pitchFamily="34" charset="0"/>
                        </a:rPr>
                        <a:t>now </a:t>
                      </a:r>
                      <a:r>
                        <a:rPr lang="en-US" sz="800" b="0" i="0" u="none" strike="noStrike" dirty="0" smtClean="0">
                          <a:solidFill>
                            <a:srgbClr val="FF0000"/>
                          </a:solidFill>
                          <a:effectLst/>
                          <a:latin typeface="Arial" panose="020B0604020202020204" pitchFamily="34" charset="0"/>
                        </a:rPr>
                        <a:t>100%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ctr"/>
                      <a:r>
                        <a:rPr lang="en-US" sz="800" b="0" i="0" u="none" strike="noStrike" dirty="0">
                          <a:solidFill>
                            <a:srgbClr val="000000"/>
                          </a:solidFill>
                          <a:effectLst/>
                          <a:latin typeface="Arial" panose="020B0604020202020204" pitchFamily="34" charset="0"/>
                        </a:rPr>
                        <a:t>CP-190196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PARLOS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r>
                        <a:rPr lang="en-US" sz="800" b="0" i="0" u="none" strike="noStrike" dirty="0">
                          <a:solidFill>
                            <a:srgbClr val="000000"/>
                          </a:solidFill>
                          <a:effectLst/>
                          <a:latin typeface="Arial" panose="020B0604020202020204" pitchFamily="34" charset="0"/>
                        </a:rPr>
                        <a:t>PARLOS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14/03/2019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chemeClr val="tx1"/>
                          </a:solidFill>
                          <a:effectLst/>
                          <a:latin typeface="Arial" panose="020B0604020202020204" pitchFamily="34" charset="0"/>
                        </a:rPr>
                        <a:t>100%</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ctr"/>
                      <a:r>
                        <a:rPr lang="en-US" sz="800" b="0" i="0" u="none" strike="noStrike" dirty="0">
                          <a:solidFill>
                            <a:srgbClr val="000000"/>
                          </a:solidFill>
                          <a:effectLst/>
                          <a:latin typeface="Arial" panose="020B0604020202020204" pitchFamily="34" charset="0"/>
                        </a:rPr>
                        <a:t>CP-190197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algn="l" fontAlgn="ctr"/>
                      <a:r>
                        <a:rPr lang="en-US" sz="800" b="0" i="0" u="none" strike="noStrike" dirty="0">
                          <a:solidFill>
                            <a:srgbClr val="000000"/>
                          </a:solidFill>
                          <a:effectLst/>
                          <a:latin typeface="Arial" panose="020B0604020202020204" pitchFamily="34" charset="0"/>
                        </a:rPr>
                        <a:t>      CT4 aspects of ETSUN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r>
                        <a:rPr lang="en-US" sz="800" b="0" i="0" u="none" strike="noStrike" dirty="0">
                          <a:solidFill>
                            <a:srgbClr val="000000"/>
                          </a:solidFill>
                          <a:effectLst/>
                          <a:latin typeface="Arial" panose="020B0604020202020204" pitchFamily="34" charset="0"/>
                        </a:rPr>
                        <a:t>ETSUN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08/03/2019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chemeClr val="tx1"/>
                          </a:solidFill>
                          <a:effectLst/>
                          <a:latin typeface="Arial" panose="020B0604020202020204" pitchFamily="34" charset="0"/>
                        </a:rPr>
                        <a:t>100%</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ctr"/>
                      <a:r>
                        <a:rPr lang="en-US" sz="800" b="0" i="0" u="none" strike="noStrike" dirty="0">
                          <a:solidFill>
                            <a:srgbClr val="000000"/>
                          </a:solidFill>
                          <a:effectLst/>
                          <a:latin typeface="Arial" panose="020B0604020202020204" pitchFamily="34" charset="0"/>
                        </a:rPr>
                        <a:t>CP-190192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ATSSS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24FC24"/>
                    </a:solidFill>
                  </a:tcPr>
                </a:tc>
                <a:tc>
                  <a:txBody>
                    <a:bodyPr/>
                    <a:lstStyle/>
                    <a:p>
                      <a:pPr algn="l" fontAlgn="ctr"/>
                      <a:r>
                        <a:rPr lang="en-US" sz="800" b="0" i="0" u="none" strike="noStrike" dirty="0">
                          <a:solidFill>
                            <a:srgbClr val="000000"/>
                          </a:solidFill>
                          <a:effectLst/>
                          <a:latin typeface="Arial" panose="020B0604020202020204" pitchFamily="34" charset="0"/>
                        </a:rPr>
                        <a:t>ATSSS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11/03/2019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09/12/2019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85</a:t>
                      </a:r>
                      <a:r>
                        <a:rPr lang="en-US" sz="800" b="0" i="0" u="none" strike="noStrike" dirty="0">
                          <a:solidFill>
                            <a:srgbClr val="FF0000"/>
                          </a:solidFill>
                          <a:effectLst/>
                          <a:latin typeface="Arial" panose="020B0604020202020204" pitchFamily="34" charset="0"/>
                        </a:rPr>
                        <a:t>% now </a:t>
                      </a:r>
                      <a:r>
                        <a:rPr lang="en-US" sz="800" b="0" i="0" u="none" strike="noStrike" dirty="0" smtClean="0">
                          <a:solidFill>
                            <a:srgbClr val="FF0000"/>
                          </a:solidFill>
                          <a:effectLst/>
                          <a:latin typeface="Arial" panose="020B0604020202020204" pitchFamily="34" charset="0"/>
                        </a:rPr>
                        <a:t>100%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ctr"/>
                      <a:r>
                        <a:rPr lang="en-US" sz="800" b="0" i="0" u="none" strike="noStrike" dirty="0">
                          <a:solidFill>
                            <a:srgbClr val="000000"/>
                          </a:solidFill>
                          <a:effectLst/>
                          <a:latin typeface="Arial" panose="020B0604020202020204" pitchFamily="34" charset="0"/>
                        </a:rPr>
                        <a:t>CP-190201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3"/>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 of 5G_SRVCC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l" fontAlgn="ctr"/>
                      <a:r>
                        <a:rPr lang="en-US" sz="800" b="0" i="0" u="none" strike="noStrike" dirty="0">
                          <a:solidFill>
                            <a:srgbClr val="000000"/>
                          </a:solidFill>
                          <a:effectLst/>
                          <a:latin typeface="Arial" panose="020B0604020202020204" pitchFamily="34" charset="0"/>
                        </a:rPr>
                        <a:t>5G_SRVCC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chemeClr val="tx1"/>
                          </a:solidFill>
                          <a:effectLst/>
                          <a:latin typeface="Arial" panose="020B0604020202020204" pitchFamily="34" charset="0"/>
                        </a:rPr>
                        <a:t>100%</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ctr"/>
                      <a:r>
                        <a:rPr lang="en-US" sz="800" b="0" i="0" u="none" strike="noStrike" dirty="0">
                          <a:solidFill>
                            <a:srgbClr val="000000"/>
                          </a:solidFill>
                          <a:effectLst/>
                          <a:latin typeface="Arial" panose="020B0604020202020204" pitchFamily="34" charset="0"/>
                        </a:rPr>
                        <a:t>CP-191062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5G_eSBA</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24FC24"/>
                    </a:solidFill>
                  </a:tcPr>
                </a:tc>
                <a:tc>
                  <a:txBody>
                    <a:bodyPr/>
                    <a:lstStyle/>
                    <a:p>
                      <a:pPr algn="l" fontAlgn="ctr"/>
                      <a:r>
                        <a:rPr lang="en-US" sz="800" b="0" i="0" u="none" strike="noStrike" dirty="0">
                          <a:solidFill>
                            <a:srgbClr val="000000"/>
                          </a:solidFill>
                          <a:effectLst/>
                          <a:latin typeface="Arial" panose="020B0604020202020204" pitchFamily="34" charset="0"/>
                        </a:rPr>
                        <a:t>5G_eSBA</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14/03/2019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95% </a:t>
                      </a:r>
                      <a:r>
                        <a:rPr lang="en-US" sz="800" b="0" i="0" u="none" strike="noStrike" dirty="0">
                          <a:solidFill>
                            <a:srgbClr val="FF0000"/>
                          </a:solidFill>
                          <a:effectLst/>
                          <a:latin typeface="Arial" panose="020B0604020202020204" pitchFamily="34" charset="0"/>
                        </a:rPr>
                        <a:t>now </a:t>
                      </a:r>
                      <a:r>
                        <a:rPr lang="en-US" sz="800" b="0" i="0" u="none" strike="noStrike" dirty="0" smtClean="0">
                          <a:solidFill>
                            <a:srgbClr val="FF0000"/>
                          </a:solidFill>
                          <a:effectLst/>
                          <a:latin typeface="Arial" panose="020B0604020202020204" pitchFamily="34" charset="0"/>
                        </a:rPr>
                        <a:t>100%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ctr"/>
                      <a:r>
                        <a:rPr lang="en-US" sz="800" b="0" i="0" u="none" strike="noStrike" dirty="0">
                          <a:solidFill>
                            <a:srgbClr val="000000"/>
                          </a:solidFill>
                          <a:effectLst/>
                          <a:latin typeface="Arial" panose="020B0604020202020204" pitchFamily="34" charset="0"/>
                        </a:rPr>
                        <a:t>CP-190191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5"/>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eIMS5G_SBA</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24FC24"/>
                    </a:solidFill>
                  </a:tcPr>
                </a:tc>
                <a:tc>
                  <a:txBody>
                    <a:bodyPr/>
                    <a:lstStyle/>
                    <a:p>
                      <a:pPr algn="l" fontAlgn="ctr"/>
                      <a:r>
                        <a:rPr lang="en-US" sz="800" b="0" i="0" u="none" strike="noStrike" dirty="0">
                          <a:solidFill>
                            <a:srgbClr val="000000"/>
                          </a:solidFill>
                          <a:effectLst/>
                          <a:latin typeface="Arial" panose="020B0604020202020204" pitchFamily="34" charset="0"/>
                        </a:rPr>
                        <a:t>eIMS5G_SBA</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90% </a:t>
                      </a:r>
                      <a:r>
                        <a:rPr lang="en-US" sz="800" b="0" i="0" u="none" strike="noStrike" dirty="0">
                          <a:solidFill>
                            <a:srgbClr val="FF0000"/>
                          </a:solidFill>
                          <a:effectLst/>
                          <a:latin typeface="Arial" panose="020B0604020202020204" pitchFamily="34" charset="0"/>
                        </a:rPr>
                        <a:t>now </a:t>
                      </a:r>
                      <a:r>
                        <a:rPr lang="en-US" sz="800" b="0" i="0" u="none" strike="noStrike" dirty="0" smtClean="0">
                          <a:solidFill>
                            <a:srgbClr val="FF0000"/>
                          </a:solidFill>
                          <a:effectLst/>
                          <a:latin typeface="Arial" panose="020B0604020202020204" pitchFamily="34" charset="0"/>
                        </a:rPr>
                        <a:t>100%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ctr"/>
                      <a:r>
                        <a:rPr lang="en-US" sz="800" b="0" i="0" u="none" strike="noStrike" dirty="0">
                          <a:solidFill>
                            <a:srgbClr val="000000"/>
                          </a:solidFill>
                          <a:effectLst/>
                          <a:latin typeface="Arial" panose="020B0604020202020204" pitchFamily="34" charset="0"/>
                        </a:rPr>
                        <a:t>CP-191065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6"/>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E2E_DELAY</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r>
                        <a:rPr lang="en-US" sz="800" b="0" i="0" u="none" strike="noStrike" dirty="0">
                          <a:solidFill>
                            <a:srgbClr val="000000"/>
                          </a:solidFill>
                          <a:effectLst/>
                          <a:latin typeface="Arial" panose="020B0604020202020204" pitchFamily="34" charset="0"/>
                        </a:rPr>
                        <a:t>E2E_DELAY</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14/03/2019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a:solidFill>
                            <a:srgbClr val="000000"/>
                          </a:solidFill>
                          <a:effectLst/>
                          <a:latin typeface="Arial" panose="020B0604020202020204" pitchFamily="34" charset="0"/>
                        </a:rPr>
                        <a:t>100%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CP-190193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7"/>
                  </a:ext>
                </a:extLst>
              </a:tr>
              <a:tr h="352697">
                <a:tc>
                  <a:txBody>
                    <a:bodyPr/>
                    <a:lstStyle/>
                    <a:p>
                      <a:pPr marL="0" algn="l" defTabSz="914400" rtl="0" eaLnBrk="1" fontAlgn="ctr" latinLnBrk="0" hangingPunct="1"/>
                      <a:r>
                        <a:rPr lang="en-US" sz="800" b="0" i="0" u="none" strike="noStrike" kern="1200" dirty="0">
                          <a:solidFill>
                            <a:srgbClr val="000000"/>
                          </a:solidFill>
                          <a:effectLst/>
                          <a:latin typeface="Arial" panose="020B0604020202020204" pitchFamily="34" charset="0"/>
                          <a:ea typeface="+mn-ea"/>
                          <a:cs typeface="+mn-cs"/>
                        </a:rPr>
                        <a:t>   </a:t>
                      </a:r>
                      <a:r>
                        <a:rPr lang="en-US" sz="800" b="0" i="0" u="none" strike="noStrike" kern="1200" dirty="0" smtClean="0">
                          <a:solidFill>
                            <a:srgbClr val="000000"/>
                          </a:solidFill>
                          <a:effectLst/>
                          <a:latin typeface="Arial" panose="020B0604020202020204" pitchFamily="34" charset="0"/>
                          <a:ea typeface="+mn-ea"/>
                          <a:cs typeface="+mn-cs"/>
                        </a:rPr>
                        <a:t>   CT </a:t>
                      </a:r>
                      <a:r>
                        <a:rPr lang="en-US" sz="800" b="0" i="0" u="none" strike="noStrike" kern="1200" dirty="0">
                          <a:solidFill>
                            <a:srgbClr val="000000"/>
                          </a:solidFill>
                          <a:effectLst/>
                          <a:latin typeface="Arial" panose="020B0604020202020204" pitchFamily="34" charset="0"/>
                          <a:ea typeface="+mn-ea"/>
                          <a:cs typeface="+mn-cs"/>
                        </a:rPr>
                        <a:t>aspects of UDICOM</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24FC24"/>
                    </a:solidFill>
                  </a:tcPr>
                </a:tc>
                <a:tc>
                  <a:txBody>
                    <a:bodyPr/>
                    <a:lstStyle/>
                    <a:p>
                      <a:pPr algn="l" fontAlgn="ctr"/>
                      <a:r>
                        <a:rPr lang="en-US" sz="800" b="0" i="0" u="none" strike="noStrike" dirty="0">
                          <a:solidFill>
                            <a:srgbClr val="000000"/>
                          </a:solidFill>
                          <a:effectLst/>
                          <a:latin typeface="Arial" panose="020B0604020202020204" pitchFamily="34" charset="0"/>
                        </a:rPr>
                        <a:t>UDICOM</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90% </a:t>
                      </a:r>
                      <a:r>
                        <a:rPr lang="en-US" sz="800" b="0" i="0" u="none" strike="noStrike" dirty="0">
                          <a:solidFill>
                            <a:srgbClr val="FF0000"/>
                          </a:solidFill>
                          <a:effectLst/>
                          <a:latin typeface="Arial" panose="020B0604020202020204" pitchFamily="34" charset="0"/>
                        </a:rPr>
                        <a:t>now </a:t>
                      </a:r>
                      <a:r>
                        <a:rPr lang="en-US" sz="800" b="0" i="0" u="none" strike="noStrike" dirty="0" smtClean="0">
                          <a:solidFill>
                            <a:srgbClr val="FF0000"/>
                          </a:solidFill>
                          <a:effectLst/>
                          <a:latin typeface="Arial" panose="020B0604020202020204" pitchFamily="34" charset="0"/>
                        </a:rPr>
                        <a:t>100%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ctr"/>
                      <a:r>
                        <a:rPr lang="en-US" sz="800" b="0" i="0" u="none" strike="noStrike" dirty="0">
                          <a:solidFill>
                            <a:srgbClr val="000000"/>
                          </a:solidFill>
                          <a:effectLst/>
                          <a:latin typeface="Arial" panose="020B0604020202020204" pitchFamily="34" charset="0"/>
                        </a:rPr>
                        <a:t>CP-191066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8"/>
                  </a:ext>
                </a:extLst>
              </a:tr>
              <a:tr h="352697">
                <a:tc>
                  <a:txBody>
                    <a:bodyPr/>
                    <a:lstStyle/>
                    <a:p>
                      <a:pPr marL="0" algn="l" defTabSz="914400" rtl="0" eaLnBrk="1" fontAlgn="ctr" latinLnBrk="0" hangingPunct="1"/>
                      <a:r>
                        <a:rPr lang="en-US" sz="800" b="0" i="0" u="none" strike="noStrike" kern="1200" dirty="0" smtClean="0">
                          <a:solidFill>
                            <a:srgbClr val="000000"/>
                          </a:solidFill>
                          <a:effectLst/>
                          <a:latin typeface="Arial" panose="020B0604020202020204" pitchFamily="34" charset="0"/>
                          <a:ea typeface="+mn-ea"/>
                          <a:cs typeface="+mn-cs"/>
                        </a:rPr>
                        <a:t>      CT4 aspects of xBDT</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l" fontAlgn="ctr"/>
                      <a:r>
                        <a:rPr lang="en-US" sz="800" b="0" i="0" u="none" strike="noStrike" dirty="0" smtClean="0">
                          <a:solidFill>
                            <a:srgbClr val="000000"/>
                          </a:solidFill>
                          <a:effectLst/>
                          <a:latin typeface="Arial" panose="020B0604020202020204" pitchFamily="34" charset="0"/>
                        </a:rPr>
                        <a:t>xBDT</a:t>
                      </a: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rgbClr val="000000"/>
                          </a:solidFill>
                          <a:effectLst/>
                          <a:latin typeface="Arial" panose="020B0604020202020204" pitchFamily="34" charset="0"/>
                        </a:rPr>
                        <a:t>17/09/2019</a:t>
                      </a: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rgbClr val="000000"/>
                          </a:solidFill>
                          <a:effectLst/>
                          <a:latin typeface="Arial" panose="020B0604020202020204" pitchFamily="34" charset="0"/>
                        </a:rPr>
                        <a:t>12/03/2020</a:t>
                      </a: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chemeClr val="tx1"/>
                          </a:solidFill>
                          <a:effectLst/>
                          <a:latin typeface="Arial" panose="020B0604020202020204" pitchFamily="34" charset="0"/>
                        </a:rPr>
                        <a:t>100%</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CP-181136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9"/>
                  </a:ext>
                </a:extLst>
              </a:tr>
            </a:tbl>
          </a:graphicData>
        </a:graphic>
      </p:graphicFrame>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56357" y="5499617"/>
            <a:ext cx="4568044" cy="926584"/>
          </a:xfrm>
          <a:prstGeom prst="rect">
            <a:avLst/>
          </a:prstGeom>
          <a:noFill/>
          <a:ln>
            <a:noFill/>
          </a:ln>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smtClean="0">
                <a:highlight>
                  <a:srgbClr val="00FF00"/>
                </a:highlight>
                <a:latin typeface="Arial" panose="020B0604020202020204" pitchFamily="34" charset="0"/>
                <a:cs typeface="Arial" panose="020B0604020202020204" pitchFamily="34" charset="0"/>
              </a:rPr>
              <a:t>  </a:t>
            </a:r>
            <a:r>
              <a:rPr lang="fi-FI" altLang="de-DE" sz="1000" dirty="0" smtClean="0">
                <a:latin typeface="Arial" panose="020B0604020202020204" pitchFamily="34" charset="0"/>
                <a:cs typeface="Arial" panose="020B0604020202020204" pitchFamily="34" charset="0"/>
              </a:rPr>
              <a:t>– Newly </a:t>
            </a:r>
            <a:r>
              <a:rPr lang="fi-FI" altLang="de-DE" sz="1000" dirty="0">
                <a:latin typeface="Arial" panose="020B0604020202020204" pitchFamily="34" charset="0"/>
                <a:cs typeface="Arial" panose="020B0604020202020204" pitchFamily="34" charset="0"/>
              </a:rPr>
              <a:t>completed</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a:t>
            </a:r>
            <a:r>
              <a:rPr lang="fi-FI" altLang="de-DE" sz="1000" dirty="0" smtClean="0">
                <a:highlight>
                  <a:srgbClr val="FFFF00"/>
                </a:highlight>
                <a:latin typeface="Arial" panose="020B0604020202020204" pitchFamily="34" charset="0"/>
                <a:cs typeface="Arial" panose="020B0604020202020204" pitchFamily="34" charset="0"/>
              </a:rPr>
              <a:t>row  </a:t>
            </a:r>
            <a:r>
              <a:rPr lang="fi-FI" altLang="de-DE" sz="1000" dirty="0" smtClean="0">
                <a:latin typeface="Arial" panose="020B0604020202020204" pitchFamily="34" charset="0"/>
                <a:cs typeface="Arial" panose="020B0604020202020204" pitchFamily="34" charset="0"/>
              </a:rPr>
              <a:t>– small outstanding issues, no exception sheet </a:t>
            </a:r>
            <a:r>
              <a:rPr lang="fi-FI" altLang="de-DE" sz="1000" dirty="0">
                <a:latin typeface="Arial" panose="020B0604020202020204" pitchFamily="34" charset="0"/>
                <a:cs typeface="Arial" panose="020B0604020202020204" pitchFamily="34" charset="0"/>
              </a:rPr>
              <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smtClean="0">
                <a:highlight>
                  <a:srgbClr val="FF0000"/>
                </a:highlight>
                <a:latin typeface="Arial" panose="020B0604020202020204" pitchFamily="34" charset="0"/>
                <a:cs typeface="Arial" panose="020B0604020202020204" pitchFamily="34" charset="0"/>
              </a:rPr>
              <a:t>    </a:t>
            </a:r>
            <a:r>
              <a:rPr lang="fi-FI" altLang="de-DE" sz="1000" dirty="0" smtClean="0">
                <a:latin typeface="Arial" panose="020B0604020202020204" pitchFamily="34" charset="0"/>
                <a:cs typeface="Arial" panose="020B0604020202020204" pitchFamily="34" charset="0"/>
              </a:rPr>
              <a:t>– </a:t>
            </a:r>
            <a:r>
              <a:rPr lang="fi-FI" altLang="de-DE" sz="1000" dirty="0">
                <a:latin typeface="Arial" panose="020B0604020202020204" pitchFamily="34" charset="0"/>
              </a:rPr>
              <a:t>exception </a:t>
            </a:r>
            <a:r>
              <a:rPr lang="fi-FI" altLang="de-DE" sz="1000" dirty="0" smtClean="0">
                <a:latin typeface="Arial" panose="020B0604020202020204" pitchFamily="34" charset="0"/>
              </a:rPr>
              <a:t>sheet</a:t>
            </a:r>
            <a:endParaRPr lang="fi-FI" altLang="de-DE" sz="1000" dirty="0">
              <a:latin typeface="Arial" panose="020B0604020202020204" pitchFamily="34" charset="0"/>
              <a:cs typeface="Arial" panose="020B0604020202020204" pitchFamily="34" charset="0"/>
            </a:endParaRP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latin typeface="Arial" panose="020B0604020202020204" pitchFamily="34" charset="0"/>
              </a:rPr>
              <a:t>       -  Updated text since last plenary</a:t>
            </a:r>
          </a:p>
        </p:txBody>
      </p:sp>
    </p:spTree>
    <p:extLst>
      <p:ext uri="{BB962C8B-B14F-4D97-AF65-F5344CB8AC3E}">
        <p14:creationId xmlns:p14="http://schemas.microsoft.com/office/powerpoint/2010/main" val="2322421899"/>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(3/3)</a:t>
            </a:r>
            <a:endParaRPr lang="en-US" dirty="0"/>
          </a:p>
        </p:txBody>
      </p:sp>
      <p:graphicFrame>
        <p:nvGraphicFramePr>
          <p:cNvPr id="4" name="Tableau 3"/>
          <p:cNvGraphicFramePr>
            <a:graphicFrameLocks noGrp="1"/>
          </p:cNvGraphicFramePr>
          <p:nvPr>
            <p:extLst>
              <p:ext uri="{D42A27DB-BD31-4B8C-83A1-F6EECF244321}">
                <p14:modId xmlns:p14="http://schemas.microsoft.com/office/powerpoint/2010/main" val="3619253413"/>
              </p:ext>
            </p:extLst>
          </p:nvPr>
        </p:nvGraphicFramePr>
        <p:xfrm>
          <a:off x="958850" y="2126071"/>
          <a:ext cx="8055860" cy="3501448"/>
        </p:xfrm>
        <a:graphic>
          <a:graphicData uri="http://schemas.openxmlformats.org/drawingml/2006/table">
            <a:tbl>
              <a:tblPr firstRow="1" firstCol="1" bandRow="1"/>
              <a:tblGrid>
                <a:gridCol w="3749675">
                  <a:extLst>
                    <a:ext uri="{9D8B030D-6E8A-4147-A177-3AD203B41FA5}">
                      <a16:colId xmlns="" xmlns:a16="http://schemas.microsoft.com/office/drawing/2014/main" val="20000"/>
                    </a:ext>
                  </a:extLst>
                </a:gridCol>
                <a:gridCol w="921866">
                  <a:extLst>
                    <a:ext uri="{9D8B030D-6E8A-4147-A177-3AD203B41FA5}">
                      <a16:colId xmlns="" xmlns:a16="http://schemas.microsoft.com/office/drawing/2014/main" val="20001"/>
                    </a:ext>
                  </a:extLst>
                </a:gridCol>
                <a:gridCol w="857289">
                  <a:extLst>
                    <a:ext uri="{9D8B030D-6E8A-4147-A177-3AD203B41FA5}">
                      <a16:colId xmlns="" xmlns:a16="http://schemas.microsoft.com/office/drawing/2014/main" val="20002"/>
                    </a:ext>
                  </a:extLst>
                </a:gridCol>
                <a:gridCol w="857290">
                  <a:extLst>
                    <a:ext uri="{9D8B030D-6E8A-4147-A177-3AD203B41FA5}">
                      <a16:colId xmlns="" xmlns:a16="http://schemas.microsoft.com/office/drawing/2014/main" val="20003"/>
                    </a:ext>
                  </a:extLst>
                </a:gridCol>
                <a:gridCol w="522409">
                  <a:extLst>
                    <a:ext uri="{9D8B030D-6E8A-4147-A177-3AD203B41FA5}">
                      <a16:colId xmlns="" xmlns:a16="http://schemas.microsoft.com/office/drawing/2014/main" val="20004"/>
                    </a:ext>
                  </a:extLst>
                </a:gridCol>
                <a:gridCol w="1147331">
                  <a:extLst>
                    <a:ext uri="{9D8B030D-6E8A-4147-A177-3AD203B41FA5}">
                      <a16:colId xmlns="" xmlns:a16="http://schemas.microsoft.com/office/drawing/2014/main" val="20005"/>
                    </a:ext>
                  </a:extLst>
                </a:gridCol>
              </a:tblGrid>
              <a:tr h="303621">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smtClean="0">
                          <a:solidFill>
                            <a:srgbClr val="FFFFFF"/>
                          </a:solidFill>
                          <a:effectLst/>
                          <a:latin typeface="Arial"/>
                          <a:ea typeface="Times New Roman"/>
                        </a:rPr>
                        <a:t>Acronym</a:t>
                      </a:r>
                      <a:endParaRPr lang="en-US" sz="1400" noProof="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17369">
                <a:tc>
                  <a:txBody>
                    <a:bodyPr/>
                    <a:lstStyle/>
                    <a:p>
                      <a:pPr marL="0" algn="l" defTabSz="914400" rtl="0" eaLnBrk="1" fontAlgn="ctr" latinLnBrk="0" hangingPunct="1"/>
                      <a:r>
                        <a:rPr lang="en-US" sz="800" b="0" i="0" u="none" strike="noStrike" kern="1200" dirty="0">
                          <a:solidFill>
                            <a:srgbClr val="000000"/>
                          </a:solidFill>
                          <a:effectLst/>
                          <a:latin typeface="Arial" panose="020B0604020202020204" pitchFamily="34" charset="0"/>
                          <a:ea typeface="+mn-ea"/>
                          <a:cs typeface="+mn-cs"/>
                        </a:rPr>
                        <a:t>   </a:t>
                      </a:r>
                      <a:r>
                        <a:rPr lang="en-US" sz="800" b="0" i="0" u="none" strike="noStrike" kern="1200" dirty="0" smtClean="0">
                          <a:solidFill>
                            <a:srgbClr val="000000"/>
                          </a:solidFill>
                          <a:effectLst/>
                          <a:latin typeface="Arial" panose="020B0604020202020204" pitchFamily="34" charset="0"/>
                          <a:ea typeface="+mn-ea"/>
                          <a:cs typeface="+mn-cs"/>
                        </a:rPr>
                        <a:t>  CT4 </a:t>
                      </a:r>
                      <a:r>
                        <a:rPr lang="en-US" sz="800" b="0" i="0" u="none" strike="noStrike" kern="1200" dirty="0">
                          <a:solidFill>
                            <a:srgbClr val="000000"/>
                          </a:solidFill>
                          <a:effectLst/>
                          <a:latin typeface="Arial" panose="020B0604020202020204" pitchFamily="34" charset="0"/>
                          <a:ea typeface="+mn-ea"/>
                          <a:cs typeface="+mn-cs"/>
                        </a:rPr>
                        <a:t>aspects of SBIProtoc16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24FC24"/>
                    </a:solidFill>
                  </a:tcPr>
                </a:tc>
                <a:tc>
                  <a:txBody>
                    <a:bodyPr/>
                    <a:lstStyle/>
                    <a:p>
                      <a:pPr algn="l" fontAlgn="ctr"/>
                      <a:r>
                        <a:rPr lang="en-US" sz="800" b="0" i="0" u="none" strike="noStrike" dirty="0">
                          <a:solidFill>
                            <a:srgbClr val="000000"/>
                          </a:solidFill>
                          <a:effectLst/>
                          <a:latin typeface="Arial" panose="020B0604020202020204" pitchFamily="34" charset="0"/>
                        </a:rPr>
                        <a:t>SBIProtoc16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95% </a:t>
                      </a:r>
                      <a:r>
                        <a:rPr lang="en-US" sz="800" b="0" i="0" u="none" strike="noStrike" dirty="0">
                          <a:solidFill>
                            <a:srgbClr val="FF0000"/>
                          </a:solidFill>
                          <a:effectLst/>
                          <a:latin typeface="Arial" panose="020B0604020202020204" pitchFamily="34" charset="0"/>
                        </a:rPr>
                        <a:t>now </a:t>
                      </a:r>
                      <a:r>
                        <a:rPr lang="en-US" sz="800" b="0" i="0" u="none" strike="noStrike" dirty="0" smtClean="0">
                          <a:solidFill>
                            <a:srgbClr val="FF0000"/>
                          </a:solidFill>
                          <a:effectLst/>
                          <a:latin typeface="Arial" panose="020B0604020202020204" pitchFamily="34" charset="0"/>
                        </a:rPr>
                        <a:t>100%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CP-191060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317369">
                <a:tc>
                  <a:txBody>
                    <a:bodyPr/>
                    <a:lstStyle/>
                    <a:p>
                      <a:pPr marL="0" algn="l" defTabSz="914400" rtl="0" eaLnBrk="1" fontAlgn="ctr" latinLnBrk="0" hangingPunct="1"/>
                      <a:r>
                        <a:rPr lang="en-US" sz="800" b="0" i="0" u="none" strike="noStrike" kern="1200" dirty="0" smtClean="0">
                          <a:solidFill>
                            <a:srgbClr val="000000"/>
                          </a:solidFill>
                          <a:effectLst/>
                          <a:latin typeface="Arial" panose="020B0604020202020204" pitchFamily="34" charset="0"/>
                          <a:ea typeface="+mn-ea"/>
                          <a:cs typeface="+mn-cs"/>
                        </a:rPr>
                        <a:t>     Study </a:t>
                      </a:r>
                      <a:r>
                        <a:rPr lang="en-US" sz="800" b="0" i="0" u="none" strike="noStrike" kern="1200" dirty="0">
                          <a:solidFill>
                            <a:srgbClr val="000000"/>
                          </a:solidFill>
                          <a:effectLst/>
                          <a:latin typeface="Arial" panose="020B0604020202020204" pitchFamily="34" charset="0"/>
                          <a:ea typeface="+mn-ea"/>
                          <a:cs typeface="+mn-cs"/>
                        </a:rPr>
                        <a:t>on Load and Overload Control of 5GC Service Based Interfaces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r>
                        <a:rPr lang="en-US" sz="800" b="0" i="0" u="none" strike="noStrike" dirty="0">
                          <a:solidFill>
                            <a:srgbClr val="000000"/>
                          </a:solidFill>
                          <a:effectLst/>
                          <a:latin typeface="Arial" panose="020B0604020202020204" pitchFamily="34" charset="0"/>
                        </a:rPr>
                        <a:t>FS_LOLC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14/06/2019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chemeClr val="tx1"/>
                          </a:solidFill>
                          <a:effectLst/>
                          <a:latin typeface="Arial" panose="020B0604020202020204" pitchFamily="34" charset="0"/>
                        </a:rPr>
                        <a:t>100</a:t>
                      </a:r>
                      <a:r>
                        <a:rPr lang="en-US" sz="800" b="0" i="0" u="none" strike="noStrike" dirty="0">
                          <a:solidFill>
                            <a:schemeClr val="tx1"/>
                          </a:solidFill>
                          <a:effectLst/>
                          <a:latin typeface="Arial" panose="020B0604020202020204" pitchFamily="34"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CP-181195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marL="0" algn="l" defTabSz="914400" rtl="0" eaLnBrk="1" fontAlgn="ctr" latinLnBrk="0" hangingPunct="1"/>
                      <a:r>
                        <a:rPr lang="en-US" sz="800" b="0" i="0" u="none" strike="noStrike" kern="1200" dirty="0" smtClean="0">
                          <a:solidFill>
                            <a:srgbClr val="000000"/>
                          </a:solidFill>
                          <a:effectLst/>
                          <a:latin typeface="Arial" panose="020B0604020202020204" pitchFamily="34" charset="0"/>
                          <a:ea typeface="+mn-ea"/>
                          <a:cs typeface="+mn-cs"/>
                        </a:rPr>
                        <a:t>     Study </a:t>
                      </a:r>
                      <a:r>
                        <a:rPr lang="en-US" sz="800" b="0" i="0" u="none" strike="noStrike" kern="1200" dirty="0">
                          <a:solidFill>
                            <a:srgbClr val="000000"/>
                          </a:solidFill>
                          <a:effectLst/>
                          <a:latin typeface="Arial" panose="020B0604020202020204" pitchFamily="34" charset="0"/>
                          <a:ea typeface="+mn-ea"/>
                          <a:cs typeface="+mn-cs"/>
                        </a:rPr>
                        <a:t>on IETF QUIC Transport for Service Based Interfaces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r>
                        <a:rPr lang="en-US" sz="800" b="0" i="0" u="none" strike="noStrike" dirty="0">
                          <a:solidFill>
                            <a:srgbClr val="000000"/>
                          </a:solidFill>
                          <a:effectLst/>
                          <a:latin typeface="Arial" panose="020B0604020202020204" pitchFamily="34" charset="0"/>
                        </a:rPr>
                        <a:t>FS_QUIC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ctr"/>
                      <a:r>
                        <a:rPr lang="en-US" sz="800" b="0" i="0" u="none" strike="noStrike" dirty="0">
                          <a:solidFill>
                            <a:srgbClr val="000000"/>
                          </a:solidFill>
                          <a:effectLst/>
                          <a:latin typeface="Arial" panose="020B0604020202020204" pitchFamily="34" charset="0"/>
                        </a:rPr>
                        <a:t>06/06/2018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a:solidFill>
                            <a:srgbClr val="000000"/>
                          </a:solidFill>
                          <a:effectLst/>
                          <a:latin typeface="Arial" panose="020B0604020202020204" pitchFamily="34" charset="0"/>
                        </a:rPr>
                        <a:t>80%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CP-183245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1506">
                <a:tc>
                  <a:txBody>
                    <a:bodyPr/>
                    <a:lstStyle/>
                    <a:p>
                      <a:pPr marL="0" algn="l" defTabSz="914400" rtl="0" eaLnBrk="1" fontAlgn="ctr" latinLnBrk="0" hangingPunct="1"/>
                      <a:r>
                        <a:rPr lang="en-US" sz="800" b="0" i="0" u="none" strike="noStrike" kern="1200" dirty="0" smtClean="0">
                          <a:solidFill>
                            <a:srgbClr val="000000"/>
                          </a:solidFill>
                          <a:effectLst/>
                          <a:latin typeface="Arial" panose="020B0604020202020204" pitchFamily="34" charset="0"/>
                          <a:ea typeface="+mn-ea"/>
                          <a:cs typeface="+mn-cs"/>
                        </a:rPr>
                        <a:t>     Study </a:t>
                      </a:r>
                      <a:r>
                        <a:rPr lang="en-US" sz="800" b="0" i="0" u="none" strike="noStrike" kern="1200" dirty="0">
                          <a:solidFill>
                            <a:srgbClr val="000000"/>
                          </a:solidFill>
                          <a:effectLst/>
                          <a:latin typeface="Arial" panose="020B0604020202020204" pitchFamily="34" charset="0"/>
                          <a:ea typeface="+mn-ea"/>
                          <a:cs typeface="+mn-cs"/>
                        </a:rPr>
                        <a:t>on User Plane Protocol in 5GC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FF"/>
                    </a:solidFill>
                  </a:tcPr>
                </a:tc>
                <a:tc>
                  <a:txBody>
                    <a:bodyPr/>
                    <a:lstStyle/>
                    <a:p>
                      <a:pPr algn="l" fontAlgn="ctr"/>
                      <a:r>
                        <a:rPr lang="en-US" sz="800" b="0" i="0" u="none" strike="noStrike" dirty="0">
                          <a:solidFill>
                            <a:srgbClr val="000000"/>
                          </a:solidFill>
                          <a:effectLst/>
                          <a:latin typeface="Arial" panose="020B0604020202020204" pitchFamily="34" charset="0"/>
                        </a:rPr>
                        <a:t>FS_UPPS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15/12/2017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14/06/2019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ctr" latinLnBrk="0" hangingPunct="1"/>
                      <a:r>
                        <a:rPr lang="en-US" sz="800" b="0" i="0" u="none" strike="noStrike" kern="1200" dirty="0" smtClean="0">
                          <a:solidFill>
                            <a:srgbClr val="000000"/>
                          </a:solidFill>
                          <a:effectLst/>
                          <a:latin typeface="Arial" panose="020B0604020202020204" pitchFamily="34" charset="0"/>
                          <a:ea typeface="+mn-ea"/>
                          <a:cs typeface="+mn-cs"/>
                        </a:rPr>
                        <a:t>100</a:t>
                      </a:r>
                      <a:r>
                        <a:rPr lang="en-US" sz="800" b="0" i="0" u="none" strike="noStrike" kern="1200" dirty="0">
                          <a:solidFill>
                            <a:srgbClr val="000000"/>
                          </a:solidFill>
                          <a:effectLst/>
                          <a:latin typeface="Arial" panose="020B0604020202020204" pitchFamily="34" charset="0"/>
                          <a:ea typeface="+mn-ea"/>
                          <a:cs typeface="+mn-cs"/>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CP-182052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marL="0" algn="l" defTabSz="914400" rtl="0" eaLnBrk="1" fontAlgn="ctr" latinLnBrk="0" hangingPunct="1"/>
                      <a:r>
                        <a:rPr lang="en-US" sz="800" b="0" i="0" u="none" strike="noStrike" kern="1200" dirty="0" smtClean="0">
                          <a:solidFill>
                            <a:srgbClr val="000000"/>
                          </a:solidFill>
                          <a:effectLst/>
                          <a:latin typeface="Arial" panose="020B0604020202020204" pitchFamily="34" charset="0"/>
                          <a:ea typeface="+mn-ea"/>
                          <a:cs typeface="+mn-cs"/>
                        </a:rPr>
                        <a:t>     Study </a:t>
                      </a:r>
                      <a:r>
                        <a:rPr lang="en-US" sz="800" b="0" i="0" u="none" strike="noStrike" kern="1200" dirty="0">
                          <a:solidFill>
                            <a:srgbClr val="000000"/>
                          </a:solidFill>
                          <a:effectLst/>
                          <a:latin typeface="Arial" panose="020B0604020202020204" pitchFamily="34" charset="0"/>
                          <a:ea typeface="+mn-ea"/>
                          <a:cs typeface="+mn-cs"/>
                        </a:rPr>
                        <a:t>on Nudsf Service Based Interface </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r>
                        <a:rPr lang="en-US" sz="800" b="0" i="0" u="none" strike="noStrike" dirty="0">
                          <a:solidFill>
                            <a:srgbClr val="000000"/>
                          </a:solidFill>
                          <a:effectLst/>
                          <a:latin typeface="Arial" panose="020B0604020202020204" pitchFamily="34" charset="0"/>
                        </a:rPr>
                        <a:t>FS_NUDSF</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chemeClr val="tx1"/>
                          </a:solidFill>
                          <a:effectLst/>
                          <a:latin typeface="Arial" panose="020B0604020202020204" pitchFamily="34" charset="0"/>
                        </a:rPr>
                        <a:t>100</a:t>
                      </a:r>
                      <a:r>
                        <a:rPr lang="en-US" sz="800" b="0" i="0" u="none" strike="noStrike" dirty="0">
                          <a:solidFill>
                            <a:schemeClr val="tx1"/>
                          </a:solidFill>
                          <a:effectLst/>
                          <a:latin typeface="Arial" panose="020B0604020202020204" pitchFamily="34"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CP-191236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317369">
                <a:tc>
                  <a:txBody>
                    <a:bodyPr/>
                    <a:lstStyle/>
                    <a:p>
                      <a:pPr marL="0" algn="l" defTabSz="914400" rtl="0" eaLnBrk="1" fontAlgn="ctr" latinLnBrk="0" hangingPunct="1"/>
                      <a:r>
                        <a:rPr lang="en-GB" sz="800" b="0" i="0" u="none" strike="noStrike" kern="1200" dirty="0" smtClean="0">
                          <a:solidFill>
                            <a:schemeClr val="tx1"/>
                          </a:solidFill>
                          <a:effectLst/>
                          <a:latin typeface="Arial" panose="020B0604020202020204" pitchFamily="34" charset="0"/>
                          <a:ea typeface="+mn-ea"/>
                          <a:cs typeface="+mn-cs"/>
                        </a:rPr>
                        <a:t>     Load and Overload Control of 5GC Service Based Interfaces</a:t>
                      </a:r>
                      <a:endParaRPr lang="en-US" sz="800" b="0" i="0" u="none" strike="noStrike" kern="1200" dirty="0">
                        <a:solidFill>
                          <a:schemeClr val="tx1"/>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24FC24"/>
                    </a:solidFill>
                  </a:tcPr>
                </a:tc>
                <a:tc>
                  <a:txBody>
                    <a:bodyPr/>
                    <a:lstStyle/>
                    <a:p>
                      <a:pPr algn="l" fontAlgn="ctr"/>
                      <a:r>
                        <a:rPr lang="de-DE" sz="800" b="0" i="0" u="none" strike="noStrike" dirty="0" smtClean="0">
                          <a:solidFill>
                            <a:schemeClr val="tx1"/>
                          </a:solidFill>
                          <a:effectLst/>
                          <a:latin typeface="Arial" panose="020B0604020202020204" pitchFamily="34" charset="0"/>
                        </a:rPr>
                        <a:t>LOLC</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chemeClr val="tx1"/>
                          </a:solidFill>
                          <a:effectLst/>
                          <a:latin typeface="Arial" panose="020B0604020202020204" pitchFamily="34" charset="0"/>
                        </a:rPr>
                        <a:t>18/09/2019</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chemeClr val="tx1"/>
                          </a:solidFill>
                          <a:effectLst/>
                          <a:latin typeface="Arial" panose="020B0604020202020204" pitchFamily="34" charset="0"/>
                        </a:rPr>
                        <a:t>12/03/2020</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90% now 100%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r" defTabSz="914400" rtl="0" eaLnBrk="1" fontAlgn="ctr" latinLnBrk="0" hangingPunct="1">
                        <a:spcAft>
                          <a:spcPts val="0"/>
                        </a:spcAft>
                      </a:pPr>
                      <a:r>
                        <a:rPr lang="fr-FR" sz="800" b="0" i="0" u="none" strike="noStrike" kern="1200" dirty="0" smtClean="0">
                          <a:solidFill>
                            <a:schemeClr val="tx1"/>
                          </a:solidFill>
                          <a:effectLst/>
                          <a:latin typeface="Arial" panose="020B0604020202020204" pitchFamily="34" charset="0"/>
                          <a:ea typeface="+mn-ea"/>
                          <a:cs typeface="+mn-cs"/>
                        </a:rPr>
                        <a:t>CP-192019</a:t>
                      </a:r>
                      <a:endParaRPr lang="fr-FR" sz="800" b="0" i="0" u="none" strike="noStrike" kern="1200" dirty="0">
                        <a:solidFill>
                          <a:schemeClr val="tx1"/>
                        </a:solidFill>
                        <a:effectLst/>
                        <a:latin typeface="Arial" panose="020B0604020202020204" pitchFamily="34" charset="0"/>
                        <a:ea typeface="+mn-ea"/>
                        <a:cs typeface="+mn-cs"/>
                      </a:endParaRPr>
                    </a:p>
                  </a:txBody>
                  <a:tcPr marL="44447" marR="44447"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3"/>
                  </a:ext>
                </a:extLst>
              </a:tr>
              <a:tr h="317369">
                <a:tc>
                  <a:txBody>
                    <a:bodyPr/>
                    <a:lstStyle/>
                    <a:p>
                      <a:pPr marL="0" algn="l" defTabSz="914400" rtl="0" eaLnBrk="1" fontAlgn="ctr" latinLnBrk="0" hangingPunct="1"/>
                      <a:r>
                        <a:rPr lang="en-GB" sz="800" b="0" i="0" u="none" strike="noStrike" kern="1200" dirty="0" smtClean="0">
                          <a:solidFill>
                            <a:schemeClr val="tx1"/>
                          </a:solidFill>
                          <a:effectLst/>
                          <a:latin typeface="Arial" panose="020B0604020202020204" pitchFamily="34" charset="0"/>
                          <a:ea typeface="+mn-ea"/>
                          <a:cs typeface="+mn-cs"/>
                        </a:rPr>
                        <a:t>     5GS Enhanced support of OTA mechanism for configuration parameter update</a:t>
                      </a:r>
                      <a:endParaRPr lang="en-US" sz="800" b="0" i="0" u="none" strike="noStrike" kern="1200" dirty="0">
                        <a:solidFill>
                          <a:schemeClr val="tx1"/>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sz="800" b="0" i="0" u="none" strike="noStrike" kern="1200" dirty="0" smtClean="0">
                          <a:solidFill>
                            <a:schemeClr val="tx1"/>
                          </a:solidFill>
                          <a:effectLst/>
                          <a:latin typeface="Arial" panose="020B0604020202020204" pitchFamily="34" charset="0"/>
                          <a:ea typeface="+mn-ea"/>
                          <a:cs typeface="+mn-cs"/>
                        </a:rPr>
                        <a:t>5GS_OTAF</a:t>
                      </a:r>
                      <a:endParaRPr lang="en-US" sz="800" b="0" i="0" u="none" strike="noStrike" kern="1200" dirty="0" smtClean="0">
                        <a:solidFill>
                          <a:schemeClr val="tx1"/>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chemeClr val="tx1"/>
                          </a:solidFill>
                          <a:effectLst/>
                          <a:latin typeface="Arial" panose="020B0604020202020204" pitchFamily="34" charset="0"/>
                        </a:rPr>
                        <a:t>18/09/2019</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chemeClr val="tx1"/>
                          </a:solidFill>
                          <a:effectLst/>
                          <a:latin typeface="Arial" panose="020B0604020202020204" pitchFamily="34" charset="0"/>
                        </a:rPr>
                        <a:t>12/03/2020</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ctr" latinLnBrk="0" hangingPunct="1"/>
                      <a:r>
                        <a:rPr lang="en-US" sz="800" b="0" i="0" u="none" strike="noStrike" kern="1200" dirty="0" smtClean="0">
                          <a:solidFill>
                            <a:schemeClr val="tx1"/>
                          </a:solidFill>
                          <a:effectLst/>
                          <a:latin typeface="Arial" panose="020B0604020202020204" pitchFamily="34" charset="0"/>
                          <a:ea typeface="+mn-ea"/>
                          <a:cs typeface="+mn-cs"/>
                        </a:rPr>
                        <a:t>100%</a:t>
                      </a:r>
                      <a:endParaRPr lang="en-US" sz="800" b="0" i="0" u="none" strike="noStrike" kern="1200" dirty="0">
                        <a:solidFill>
                          <a:schemeClr val="tx1"/>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r" defTabSz="914400" rtl="0" eaLnBrk="1" fontAlgn="ctr" latinLnBrk="0" hangingPunct="1">
                        <a:lnSpc>
                          <a:spcPct val="100000"/>
                        </a:lnSpc>
                        <a:spcBef>
                          <a:spcPts val="0"/>
                        </a:spcBef>
                        <a:spcAft>
                          <a:spcPts val="1200"/>
                        </a:spcAft>
                        <a:buClrTx/>
                        <a:buSzTx/>
                        <a:buFontTx/>
                        <a:buNone/>
                        <a:tabLst/>
                        <a:defRPr/>
                      </a:pPr>
                      <a:r>
                        <a:rPr lang="fr-FR" sz="800" b="0" i="0" u="none" strike="noStrike" kern="1200" dirty="0" smtClean="0">
                          <a:solidFill>
                            <a:schemeClr val="tx1"/>
                          </a:solidFill>
                          <a:effectLst/>
                          <a:latin typeface="Arial" panose="020B0604020202020204" pitchFamily="34" charset="0"/>
                          <a:ea typeface="+mn-ea"/>
                          <a:cs typeface="+mn-cs"/>
                        </a:rPr>
                        <a:t>CP-192021</a:t>
                      </a:r>
                    </a:p>
                  </a:txBody>
                  <a:tcPr marL="44447" marR="44447"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r h="317369">
                <a:tc>
                  <a:txBody>
                    <a:bodyPr/>
                    <a:lstStyle/>
                    <a:p>
                      <a:pPr marL="0" algn="l" defTabSz="914400" rtl="0" eaLnBrk="1" fontAlgn="ctr" latinLnBrk="0" hangingPunct="1"/>
                      <a:r>
                        <a:rPr lang="de-DE" sz="800" b="0" i="0" u="none" strike="noStrike" kern="1200" dirty="0" smtClean="0">
                          <a:solidFill>
                            <a:schemeClr val="tx1"/>
                          </a:solidFill>
                          <a:effectLst/>
                          <a:latin typeface="Arial" panose="020B0604020202020204" pitchFamily="34" charset="0"/>
                          <a:ea typeface="+mn-ea"/>
                          <a:cs typeface="+mn-cs"/>
                        </a:rPr>
                        <a:t>     </a:t>
                      </a:r>
                      <a:r>
                        <a:rPr lang="en-GB" sz="800" b="0" i="0" u="none" strike="noStrike" kern="1200" dirty="0" smtClean="0">
                          <a:solidFill>
                            <a:schemeClr val="tx1"/>
                          </a:solidFill>
                          <a:effectLst/>
                          <a:latin typeface="Arial" panose="020B0604020202020204" pitchFamily="34" charset="0"/>
                          <a:ea typeface="+mn-ea"/>
                          <a:cs typeface="+mn-cs"/>
                        </a:rPr>
                        <a:t>CT aspects of support for integrated access and backhaul </a:t>
                      </a:r>
                      <a:endParaRPr lang="en-US" sz="800" b="0" i="0" u="none" strike="noStrike" kern="1200" dirty="0">
                        <a:solidFill>
                          <a:schemeClr val="tx1"/>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l" fontAlgn="ctr"/>
                      <a:r>
                        <a:rPr lang="en-GB" sz="800" b="0" i="0" u="none" strike="noStrike" kern="1200" dirty="0" smtClean="0">
                          <a:solidFill>
                            <a:schemeClr val="tx1"/>
                          </a:solidFill>
                          <a:effectLst/>
                          <a:latin typeface="Arial" panose="020B0604020202020204" pitchFamily="34" charset="0"/>
                          <a:ea typeface="+mn-ea"/>
                          <a:cs typeface="+mn-cs"/>
                        </a:rPr>
                        <a:t>IABARC</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chemeClr val="tx1"/>
                          </a:solidFill>
                          <a:effectLst/>
                          <a:latin typeface="Arial" panose="020B0604020202020204" pitchFamily="34" charset="0"/>
                        </a:rPr>
                        <a:t>18/09/2019</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chemeClr val="tx1"/>
                          </a:solidFill>
                          <a:effectLst/>
                          <a:latin typeface="Arial" panose="020B0604020202020204" pitchFamily="34" charset="0"/>
                        </a:rPr>
                        <a:t>12/03/2020</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chemeClr val="tx1"/>
                          </a:solidFill>
                          <a:effectLst/>
                          <a:latin typeface="Arial" panose="020B0604020202020204" pitchFamily="34" charset="0"/>
                        </a:rPr>
                        <a:t>100%</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r" defTabSz="914400" rtl="0" eaLnBrk="1" fontAlgn="ctr" latinLnBrk="0" hangingPunct="1">
                        <a:lnSpc>
                          <a:spcPct val="100000"/>
                        </a:lnSpc>
                        <a:spcBef>
                          <a:spcPts val="0"/>
                        </a:spcBef>
                        <a:spcAft>
                          <a:spcPts val="1200"/>
                        </a:spcAft>
                        <a:buClrTx/>
                        <a:buSzTx/>
                        <a:buFontTx/>
                        <a:buNone/>
                        <a:tabLst/>
                        <a:defRPr/>
                      </a:pPr>
                      <a:r>
                        <a:rPr lang="fr-FR" sz="800" b="0" i="0" u="none" strike="noStrike" kern="1200" dirty="0" smtClean="0">
                          <a:solidFill>
                            <a:schemeClr val="tx1"/>
                          </a:solidFill>
                          <a:effectLst/>
                          <a:latin typeface="Arial" panose="020B0604020202020204" pitchFamily="34" charset="0"/>
                          <a:ea typeface="+mn-ea"/>
                          <a:cs typeface="+mn-cs"/>
                        </a:rPr>
                        <a:t>CP-192256</a:t>
                      </a:r>
                    </a:p>
                  </a:txBody>
                  <a:tcPr marL="44447" marR="44447"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952121802"/>
                  </a:ext>
                </a:extLst>
              </a:tr>
              <a:tr h="317369">
                <a:tc>
                  <a:txBody>
                    <a:bodyPr/>
                    <a:lstStyle/>
                    <a:p>
                      <a:pPr marL="0" algn="l" defTabSz="914400" rtl="0" eaLnBrk="1" fontAlgn="ctr" latinLnBrk="0" hangingPunct="1"/>
                      <a:r>
                        <a:rPr lang="de-DE" sz="800" b="0" i="0" u="none" strike="noStrike" kern="1200" dirty="0" smtClean="0">
                          <a:solidFill>
                            <a:schemeClr val="tx1"/>
                          </a:solidFill>
                          <a:effectLst/>
                          <a:latin typeface="Arial" panose="020B0604020202020204" pitchFamily="34" charset="0"/>
                          <a:ea typeface="+mn-ea"/>
                          <a:cs typeface="+mn-cs"/>
                        </a:rPr>
                        <a:t>     </a:t>
                      </a:r>
                      <a:r>
                        <a:rPr lang="en-GB" sz="800" b="0" i="0" u="none" strike="noStrike" kern="1200" dirty="0" smtClean="0">
                          <a:solidFill>
                            <a:schemeClr val="tx1"/>
                          </a:solidFill>
                          <a:effectLst/>
                          <a:latin typeface="Arial" panose="020B0604020202020204" pitchFamily="34" charset="0"/>
                          <a:ea typeface="+mn-ea"/>
                          <a:cs typeface="+mn-cs"/>
                        </a:rPr>
                        <a:t>Nudsf Service Based Interface </a:t>
                      </a:r>
                      <a:endParaRPr lang="en-US" sz="800" b="0" i="0" u="none" strike="noStrike" kern="1200" dirty="0">
                        <a:solidFill>
                          <a:schemeClr val="tx1"/>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l" fontAlgn="ctr"/>
                      <a:r>
                        <a:rPr lang="en-GB" sz="800" b="0" i="0" u="none" strike="noStrike" kern="1200" dirty="0" smtClean="0">
                          <a:solidFill>
                            <a:schemeClr val="tx1"/>
                          </a:solidFill>
                          <a:effectLst/>
                          <a:latin typeface="Arial" panose="020B0604020202020204" pitchFamily="34" charset="0"/>
                          <a:ea typeface="+mn-ea"/>
                          <a:cs typeface="+mn-cs"/>
                        </a:rPr>
                        <a:t>NUDSF</a:t>
                      </a:r>
                      <a:r>
                        <a:rPr lang="en-GB" sz="1800" kern="1200" dirty="0" smtClean="0">
                          <a:solidFill>
                            <a:schemeClr val="tx1"/>
                          </a:solidFill>
                          <a:effectLst/>
                          <a:latin typeface="+mn-lt"/>
                          <a:ea typeface="+mn-ea"/>
                          <a:cs typeface="+mn-cs"/>
                        </a:rPr>
                        <a:t> </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chemeClr val="tx1"/>
                          </a:solidFill>
                          <a:effectLst/>
                          <a:latin typeface="Arial" panose="020B0604020202020204" pitchFamily="34" charset="0"/>
                        </a:rPr>
                        <a:t>09/12/2019</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chemeClr val="tx1"/>
                          </a:solidFill>
                          <a:effectLst/>
                          <a:latin typeface="Arial" panose="020B0604020202020204" pitchFamily="34" charset="0"/>
                        </a:rPr>
                        <a:t>12/03/2020</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ctr" latinLnBrk="0" hangingPunct="1"/>
                      <a:r>
                        <a:rPr lang="en-US" sz="800" b="0" i="0" u="none" strike="noStrike" kern="1200" dirty="0" smtClean="0">
                          <a:solidFill>
                            <a:schemeClr val="tx1"/>
                          </a:solidFill>
                          <a:effectLst/>
                          <a:latin typeface="Arial" panose="020B0604020202020204" pitchFamily="34" charset="0"/>
                          <a:ea typeface="+mn-ea"/>
                          <a:cs typeface="+mn-cs"/>
                        </a:rPr>
                        <a:t>100%</a:t>
                      </a:r>
                      <a:endParaRPr lang="en-US" sz="800" b="0" i="0" u="none" strike="noStrike" kern="1200" dirty="0">
                        <a:solidFill>
                          <a:schemeClr val="tx1"/>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r" defTabSz="914400" rtl="0" eaLnBrk="1" fontAlgn="ctr" latinLnBrk="0" hangingPunct="1">
                        <a:lnSpc>
                          <a:spcPct val="100000"/>
                        </a:lnSpc>
                        <a:spcBef>
                          <a:spcPts val="0"/>
                        </a:spcBef>
                        <a:spcAft>
                          <a:spcPts val="1200"/>
                        </a:spcAft>
                        <a:buClrTx/>
                        <a:buSzTx/>
                        <a:buFontTx/>
                        <a:buNone/>
                        <a:tabLst/>
                        <a:defRPr/>
                      </a:pPr>
                      <a:r>
                        <a:rPr lang="fr-FR" sz="800" b="0" i="0" u="none" strike="noStrike" kern="1200" dirty="0" smtClean="0">
                          <a:solidFill>
                            <a:schemeClr val="tx1"/>
                          </a:solidFill>
                          <a:effectLst/>
                          <a:latin typeface="Arial" panose="020B0604020202020204" pitchFamily="34" charset="0"/>
                          <a:ea typeface="+mn-ea"/>
                          <a:cs typeface="+mn-cs"/>
                        </a:rPr>
                        <a:t>CP-193013</a:t>
                      </a:r>
                    </a:p>
                  </a:txBody>
                  <a:tcPr marL="44447" marR="44447"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marL="0" algn="l" defTabSz="914400" rtl="0" eaLnBrk="1" fontAlgn="ctr" latinLnBrk="0" hangingPunct="1"/>
                      <a:r>
                        <a:rPr lang="de-DE" sz="800" b="0" i="0" u="none" strike="noStrike" kern="1200" dirty="0" smtClean="0">
                          <a:solidFill>
                            <a:schemeClr val="tx1"/>
                          </a:solidFill>
                          <a:effectLst/>
                          <a:latin typeface="Arial" panose="020B0604020202020204" pitchFamily="34" charset="0"/>
                          <a:ea typeface="+mn-ea"/>
                          <a:cs typeface="+mn-cs"/>
                        </a:rPr>
                        <a:t>     </a:t>
                      </a:r>
                      <a:r>
                        <a:rPr lang="en-US" sz="800" b="0" i="0" u="none" strike="noStrike" kern="1200" dirty="0" smtClean="0">
                          <a:solidFill>
                            <a:schemeClr val="tx1"/>
                          </a:solidFill>
                          <a:effectLst/>
                          <a:latin typeface="Arial" panose="020B0604020202020204" pitchFamily="34" charset="0"/>
                          <a:ea typeface="+mn-ea"/>
                          <a:cs typeface="+mn-cs"/>
                        </a:rPr>
                        <a:t>Nsoraf</a:t>
                      </a:r>
                      <a:r>
                        <a:rPr lang="en-GB" sz="800" b="0" i="0" u="none" strike="noStrike" kern="1200" dirty="0" smtClean="0">
                          <a:solidFill>
                            <a:schemeClr val="tx1"/>
                          </a:solidFill>
                          <a:effectLst/>
                          <a:latin typeface="Arial" panose="020B0604020202020204" pitchFamily="34" charset="0"/>
                          <a:ea typeface="+mn-ea"/>
                          <a:cs typeface="+mn-cs"/>
                        </a:rPr>
                        <a:t> Service Based Interface</a:t>
                      </a:r>
                      <a:endParaRPr lang="en-US" sz="800" b="0" i="0" u="none" strike="noStrike" kern="1200" dirty="0">
                        <a:solidFill>
                          <a:schemeClr val="tx1"/>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l" fontAlgn="ctr"/>
                      <a:r>
                        <a:rPr lang="en-GB" sz="800" b="0" i="0" u="none" strike="noStrike" kern="1200" dirty="0" smtClean="0">
                          <a:solidFill>
                            <a:schemeClr val="tx1"/>
                          </a:solidFill>
                          <a:effectLst/>
                          <a:latin typeface="Arial" panose="020B0604020202020204" pitchFamily="34" charset="0"/>
                          <a:ea typeface="+mn-ea"/>
                          <a:cs typeface="+mn-cs"/>
                        </a:rPr>
                        <a:t>NSORAF</a:t>
                      </a:r>
                      <a:r>
                        <a:rPr lang="en-GB" sz="1800" kern="1200" dirty="0" smtClean="0">
                          <a:solidFill>
                            <a:schemeClr val="tx1"/>
                          </a:solidFill>
                          <a:effectLst/>
                          <a:latin typeface="+mn-lt"/>
                          <a:ea typeface="+mn-ea"/>
                          <a:cs typeface="+mn-cs"/>
                        </a:rPr>
                        <a:t> </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chemeClr val="tx1"/>
                          </a:solidFill>
                          <a:effectLst/>
                          <a:latin typeface="Arial" panose="020B0604020202020204" pitchFamily="34" charset="0"/>
                        </a:rPr>
                        <a:t>09/12/2019</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chemeClr val="tx1"/>
                          </a:solidFill>
                          <a:effectLst/>
                          <a:latin typeface="Arial" panose="020B0604020202020204" pitchFamily="34" charset="0"/>
                        </a:rPr>
                        <a:t>12/03/2020</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800" b="0" i="0" u="none" strike="noStrike" kern="1200" dirty="0" smtClean="0">
                          <a:solidFill>
                            <a:schemeClr val="tx1"/>
                          </a:solidFill>
                          <a:effectLst/>
                          <a:latin typeface="Arial" panose="020B0604020202020204" pitchFamily="34" charset="0"/>
                          <a:ea typeface="+mn-ea"/>
                          <a:cs typeface="+mn-cs"/>
                        </a:rPr>
                        <a:t>100%</a:t>
                      </a:r>
                    </a:p>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r" defTabSz="914400" rtl="0" eaLnBrk="1" fontAlgn="ctr" latinLnBrk="0" hangingPunct="1">
                        <a:lnSpc>
                          <a:spcPct val="100000"/>
                        </a:lnSpc>
                        <a:spcBef>
                          <a:spcPts val="0"/>
                        </a:spcBef>
                        <a:spcAft>
                          <a:spcPts val="1200"/>
                        </a:spcAft>
                        <a:buClrTx/>
                        <a:buSzTx/>
                        <a:buFontTx/>
                        <a:buNone/>
                        <a:tabLst/>
                        <a:defRPr/>
                      </a:pPr>
                      <a:r>
                        <a:rPr lang="fr-FR" sz="800" b="0" i="0" u="none" strike="noStrike" kern="1200" dirty="0" smtClean="0">
                          <a:solidFill>
                            <a:schemeClr val="tx1"/>
                          </a:solidFill>
                          <a:effectLst/>
                          <a:latin typeface="Arial" panose="020B0604020202020204" pitchFamily="34" charset="0"/>
                          <a:ea typeface="+mn-ea"/>
                          <a:cs typeface="+mn-cs"/>
                        </a:rPr>
                        <a:t>CP-193271</a:t>
                      </a:r>
                    </a:p>
                  </a:txBody>
                  <a:tcPr marL="44447" marR="44447"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56356" y="5499616"/>
            <a:ext cx="3966911"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 no exception sheet </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exception sheet</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latin typeface="Arial" panose="020B0604020202020204" pitchFamily="34" charset="0"/>
              </a:rPr>
              <a:t>       -  </a:t>
            </a:r>
            <a:r>
              <a:rPr lang="fi-FI" altLang="de-DE" sz="1000" dirty="0" smtClean="0">
                <a:latin typeface="Arial" panose="020B0604020202020204" pitchFamily="34" charset="0"/>
              </a:rPr>
              <a:t>Updated since the </a:t>
            </a:r>
            <a:r>
              <a:rPr lang="fi-FI" altLang="de-DE" sz="1000" dirty="0">
                <a:latin typeface="Arial" panose="020B0604020202020204" pitchFamily="34" charset="0"/>
              </a:rPr>
              <a:t>last plenary</a:t>
            </a:r>
          </a:p>
        </p:txBody>
      </p:sp>
    </p:spTree>
    <p:extLst>
      <p:ext uri="{BB962C8B-B14F-4D97-AF65-F5344CB8AC3E}">
        <p14:creationId xmlns:p14="http://schemas.microsoft.com/office/powerpoint/2010/main" val="1100895525"/>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50530</TotalTime>
  <Words>3248</Words>
  <Application>Microsoft Office PowerPoint</Application>
  <PresentationFormat>Widescreen</PresentationFormat>
  <Paragraphs>973</Paragraphs>
  <Slides>32</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32</vt:i4>
      </vt:variant>
    </vt:vector>
  </HeadingPairs>
  <TitlesOfParts>
    <vt:vector size="41" baseType="lpstr">
      <vt:lpstr>Arial </vt:lpstr>
      <vt:lpstr>MS PGothic</vt:lpstr>
      <vt:lpstr>宋体</vt:lpstr>
      <vt:lpstr>Arial</vt:lpstr>
      <vt:lpstr>Calibri</vt:lpstr>
      <vt:lpstr>Calibri Light</vt:lpstr>
      <vt:lpstr>Times New Roman</vt:lpstr>
      <vt:lpstr>Wingdings</vt:lpstr>
      <vt:lpstr>Office Theme</vt:lpstr>
      <vt:lpstr>CT WG4 Status Report  to TSG CT#88e</vt:lpstr>
      <vt:lpstr>TSG CT4 Officials</vt:lpstr>
      <vt:lpstr>Meeting Calendar</vt:lpstr>
      <vt:lpstr>TSG WG CT4 Statistics</vt:lpstr>
      <vt:lpstr>New/revised agreed  Study/Work Items led by CT4</vt:lpstr>
      <vt:lpstr>New/revised endorsed  Study/Work Items by CT4</vt:lpstr>
      <vt:lpstr>Work Plan (1/3)</vt:lpstr>
      <vt:lpstr>Work Plan (2/3)</vt:lpstr>
      <vt:lpstr>Work Plan (3/3)</vt:lpstr>
      <vt:lpstr>Work Plan and Release 16</vt:lpstr>
      <vt:lpstr>TS/TR sent to CT plenary</vt:lpstr>
      <vt:lpstr>Exception sheets to CT plenary</vt:lpstr>
      <vt:lpstr>Release 15 Status</vt:lpstr>
      <vt:lpstr>Release 16 Status</vt:lpstr>
      <vt:lpstr>Release 16 Status</vt:lpstr>
      <vt:lpstr>Release 16 Status</vt:lpstr>
      <vt:lpstr>Release 16 Status</vt:lpstr>
      <vt:lpstr>Release 16 Status</vt:lpstr>
      <vt:lpstr>Release 16 Status</vt:lpstr>
      <vt:lpstr>Release 16 Status</vt:lpstr>
      <vt:lpstr>Release 16 Status</vt:lpstr>
      <vt:lpstr>Release 16 Status</vt:lpstr>
      <vt:lpstr>Backward Incompatible Changes</vt:lpstr>
      <vt:lpstr>For Information to CT</vt:lpstr>
      <vt:lpstr>For Action to CT</vt:lpstr>
      <vt:lpstr>Acknowledgement</vt:lpstr>
      <vt:lpstr>Annex</vt:lpstr>
      <vt:lpstr>CRs for Conditional Approval</vt:lpstr>
      <vt:lpstr>CRs for Conditional Approval</vt:lpstr>
      <vt:lpstr>CRs for Conditional Approval</vt:lpstr>
      <vt:lpstr>CRs for Conditional Approval</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CT4 Chair</cp:lastModifiedBy>
  <cp:revision>937</cp:revision>
  <dcterms:created xsi:type="dcterms:W3CDTF">2010-02-05T13:52:04Z</dcterms:created>
  <dcterms:modified xsi:type="dcterms:W3CDTF">2020-06-24T06:10:41Z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(2)CrJASBTZPN0wAOVVt/rNcxR6mM/gFHvCNTO2+Ac0Z3sJegybwMtqZtNmCCe32fRGjCy/cxoz
Oe0tBh7wbVSztrcCWZI0eU0TI5KcahraV1pia2LucWOGyixsaAtQ/45w8XZm1DKkEBWqOYQm
VUVd9fQqRbDhKFNNeLkqVlVeZBReR3ZbbzOd3R8vnnMzyu7CUex76kd43IBiVOD2xpHhbHgE
ChPuP5FOPjN0S9cKxZ</vt:lpwstr>
  </property>
  <property fmtid="{D5CDD505-2E9C-101B-9397-08002B2CF9AE}" pid="3" name="_2015_ms_pID_7253431">
    <vt:lpwstr>OaCq7N2hNIN8ANK/aANECMvhm/qJIRgiAwFuZBLudbA6v93itvFAY/
m8TFv1eI5r726ojcTUQSbOkhTP/NzKUDH22Sgx1yxVYtMvFWVdAmG0fCpzMM0Sw+elChVap4
xOR0QFQhTCdGHx3MGCY4vEaz999+pgJs+I11qzx30c9YTkFYybUyuJHB15+NxgPOAsdHxyPv
Kt8xsZ7FaVcUoQRs</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1592938119</vt:lpwstr>
  </property>
</Properties>
</file>