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7"/>
  </p:notesMasterIdLst>
  <p:handoutMasterIdLst>
    <p:handoutMasterId r:id="rId28"/>
  </p:handoutMasterIdLst>
  <p:sldIdLst>
    <p:sldId id="341" r:id="rId2"/>
    <p:sldId id="363" r:id="rId3"/>
    <p:sldId id="366" r:id="rId4"/>
    <p:sldId id="377" r:id="rId5"/>
    <p:sldId id="385" r:id="rId6"/>
    <p:sldId id="368" r:id="rId7"/>
    <p:sldId id="369" r:id="rId8"/>
    <p:sldId id="380" r:id="rId9"/>
    <p:sldId id="381" r:id="rId10"/>
    <p:sldId id="389" r:id="rId11"/>
    <p:sldId id="370" r:id="rId12"/>
    <p:sldId id="372" r:id="rId13"/>
    <p:sldId id="390" r:id="rId14"/>
    <p:sldId id="371" r:id="rId15"/>
    <p:sldId id="384" r:id="rId16"/>
    <p:sldId id="388" r:id="rId17"/>
    <p:sldId id="373" r:id="rId18"/>
    <p:sldId id="374" r:id="rId19"/>
    <p:sldId id="375" r:id="rId20"/>
    <p:sldId id="365" r:id="rId21"/>
    <p:sldId id="376" r:id="rId22"/>
    <p:sldId id="386" r:id="rId23"/>
    <p:sldId id="387" r:id="rId24"/>
    <p:sldId id="378" r:id="rId25"/>
    <p:sldId id="37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0000"/>
    <a:srgbClr val="694646"/>
    <a:srgbClr val="FF6600"/>
    <a:srgbClr val="1A4669"/>
    <a:srgbClr val="C6D254"/>
    <a:srgbClr val="B1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41" autoAdjust="0"/>
    <p:restoredTop sz="86429" autoAdjust="0"/>
  </p:normalViewPr>
  <p:slideViewPr>
    <p:cSldViewPr snapToGrid="0">
      <p:cViewPr varScale="1">
        <p:scale>
          <a:sx n="64" d="100"/>
          <a:sy n="64" d="100"/>
        </p:scale>
        <p:origin x="57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CT#86</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Sitges, ES</a:t>
            </a:r>
            <a:r>
              <a:rPr lang="en-GB" sz="1000" b="1" kern="1200" dirty="0">
                <a:solidFill>
                  <a:schemeClr val="tx1"/>
                </a:solidFill>
                <a:effectLst/>
                <a:latin typeface="Arial" pitchFamily="34" charset="0"/>
                <a:ea typeface="+mn-ea"/>
                <a:cs typeface="Arial" pitchFamily="34" charset="0"/>
              </a:rPr>
              <a:t>; </a:t>
            </a:r>
            <a:r>
              <a:rPr lang="en-GB" sz="1000" b="1" kern="1200" dirty="0" smtClean="0">
                <a:solidFill>
                  <a:schemeClr val="tx1"/>
                </a:solidFill>
                <a:effectLst/>
                <a:latin typeface="Arial" pitchFamily="34" charset="0"/>
                <a:ea typeface="+mn-ea"/>
                <a:cs typeface="Arial" pitchFamily="34" charset="0"/>
              </a:rPr>
              <a:t>09</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- 10</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December </a:t>
            </a:r>
            <a:r>
              <a:rPr lang="en-GB" sz="1000" b="1" kern="1200" dirty="0">
                <a:solidFill>
                  <a:schemeClr val="tx1"/>
                </a:solidFill>
                <a:effectLst/>
                <a:latin typeface="Arial" pitchFamily="34" charset="0"/>
                <a:ea typeface="+mn-ea"/>
                <a:cs typeface="Arial" pitchFamily="34" charset="0"/>
              </a:rPr>
              <a:t>2019</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CP-193268</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CT#86</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Chairman</a:t>
            </a:r>
            <a:r>
              <a:rPr lang="en-GB" altLang="en-US" sz="2000" dirty="0"/>
              <a:t>, 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smtClean="0"/>
              <a:t>Work Plan and Release 16</a:t>
            </a:r>
            <a:endParaRPr lang="en-US" dirty="0"/>
          </a:p>
        </p:txBody>
      </p:sp>
      <p:sp>
        <p:nvSpPr>
          <p:cNvPr id="3" name="Espace réservé du contenu 2"/>
          <p:cNvSpPr>
            <a:spLocks noGrp="1"/>
          </p:cNvSpPr>
          <p:nvPr>
            <p:ph idx="1"/>
          </p:nvPr>
        </p:nvSpPr>
        <p:spPr>
          <a:xfrm>
            <a:off x="424732" y="1817673"/>
            <a:ext cx="10515600" cy="4351338"/>
          </a:xfrm>
        </p:spPr>
        <p:txBody>
          <a:bodyPr/>
          <a:lstStyle/>
          <a:p>
            <a:r>
              <a:rPr lang="de-DE" sz="1600" dirty="0">
                <a:latin typeface="Arial" panose="020B0604020202020204" pitchFamily="34" charset="0"/>
                <a:cs typeface="Arial" panose="020B0604020202020204" pitchFamily="34" charset="0"/>
              </a:rPr>
              <a:t> Evaluation of the workplan and </a:t>
            </a:r>
            <a:r>
              <a:rPr lang="de-DE" sz="1600" dirty="0" smtClean="0">
                <a:latin typeface="Arial" panose="020B0604020202020204" pitchFamily="34" charset="0"/>
                <a:cs typeface="Arial" panose="020B0604020202020204" pitchFamily="34" charset="0"/>
              </a:rPr>
              <a:t>background</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Overall CT4 is on time for Release 16 work </a:t>
            </a:r>
          </a:p>
          <a:p>
            <a:pPr marL="457200" lvl="1" indent="0">
              <a:buNone/>
            </a:pPr>
            <a:r>
              <a:rPr lang="de-DE" sz="1600" dirty="0">
                <a:latin typeface="Arial" panose="020B0604020202020204" pitchFamily="34" charset="0"/>
                <a:cs typeface="Arial" panose="020B0604020202020204" pitchFamily="34" charset="0"/>
              </a:rPr>
              <a:t>	-for some WI we are ahead of schedule and for some </a:t>
            </a:r>
            <a:r>
              <a:rPr lang="de-DE" sz="1600" dirty="0" smtClean="0">
                <a:latin typeface="Arial" panose="020B0604020202020204" pitchFamily="34" charset="0"/>
                <a:cs typeface="Arial" panose="020B0604020202020204" pitchFamily="34" charset="0"/>
              </a:rPr>
              <a:t>little </a:t>
            </a:r>
            <a:r>
              <a:rPr lang="de-DE" sz="1600" dirty="0">
                <a:latin typeface="Arial" panose="020B0604020202020204" pitchFamily="34" charset="0"/>
                <a:cs typeface="Arial" panose="020B0604020202020204" pitchFamily="34" charset="0"/>
              </a:rPr>
              <a:t>behind</a:t>
            </a:r>
          </a:p>
          <a:p>
            <a:pPr marL="457200" lvl="1" indent="0">
              <a:buNone/>
            </a:pPr>
            <a:endParaRPr lang="de-DE" sz="1600" dirty="0">
              <a:latin typeface="Arial" panose="020B0604020202020204" pitchFamily="34" charset="0"/>
              <a:cs typeface="Arial" panose="020B0604020202020204" pitchFamily="34" charset="0"/>
            </a:endParaRPr>
          </a:p>
          <a:p>
            <a:pPr lvl="1"/>
            <a:r>
              <a:rPr lang="de-DE" sz="1600" dirty="0">
                <a:latin typeface="Arial" panose="020B0604020202020204" pitchFamily="34" charset="0"/>
                <a:cs typeface="Arial" panose="020B0604020202020204" pitchFamily="34" charset="0"/>
              </a:rPr>
              <a:t>In November we started the work on 3 new TSs, the TS Rapporteuers acknowledged that it is a challenge but possible to compete the TSs in Next CT4 meeting.  </a:t>
            </a:r>
          </a:p>
          <a:p>
            <a:pPr lvl="1"/>
            <a:endParaRPr lang="de-DE" sz="1600" dirty="0">
              <a:latin typeface="Arial" panose="020B0604020202020204" pitchFamily="34" charset="0"/>
              <a:cs typeface="Arial" panose="020B0604020202020204" pitchFamily="34" charset="0"/>
            </a:endParaRPr>
          </a:p>
          <a:p>
            <a:pPr lvl="1"/>
            <a:r>
              <a:rPr lang="de-DE" sz="1600" dirty="0">
                <a:latin typeface="Arial" panose="020B0604020202020204" pitchFamily="34" charset="0"/>
                <a:cs typeface="Arial" panose="020B0604020202020204" pitchFamily="34" charset="0"/>
              </a:rPr>
              <a:t>The WIDs which are marked as on risk there was the clear statement from the supporting companies to complete the work on </a:t>
            </a:r>
            <a:r>
              <a:rPr lang="de-DE" sz="1600" dirty="0" smtClean="0">
                <a:latin typeface="Arial" panose="020B0604020202020204" pitchFamily="34" charset="0"/>
                <a:cs typeface="Arial" panose="020B0604020202020204" pitchFamily="34" charset="0"/>
              </a:rPr>
              <a:t>time</a:t>
            </a:r>
          </a:p>
          <a:p>
            <a:pPr marL="457200" lvl="1" indent="0">
              <a:buNone/>
            </a:pPr>
            <a:r>
              <a:rPr lang="de-DE" sz="1600" dirty="0">
                <a:latin typeface="Arial" panose="020B0604020202020204" pitchFamily="34" charset="0"/>
                <a:cs typeface="Arial" panose="020B0604020202020204" pitchFamily="34" charset="0"/>
              </a:rPr>
              <a:t>	e.g. For LOLC the </a:t>
            </a:r>
            <a:r>
              <a:rPr lang="de-DE" sz="1600" dirty="0" smtClean="0">
                <a:latin typeface="Arial" panose="020B0604020202020204" pitchFamily="34" charset="0"/>
                <a:cs typeface="Arial" panose="020B0604020202020204" pitchFamily="34" charset="0"/>
              </a:rPr>
              <a:t>Rapporteuer </a:t>
            </a:r>
            <a:r>
              <a:rPr lang="de-DE" sz="1600" dirty="0">
                <a:latin typeface="Arial" panose="020B0604020202020204" pitchFamily="34" charset="0"/>
                <a:cs typeface="Arial" panose="020B0604020202020204" pitchFamily="34" charset="0"/>
              </a:rPr>
              <a:t>promised  to distribute a workplan, </a:t>
            </a:r>
            <a:r>
              <a:rPr lang="de-DE" sz="1600" dirty="0" smtClean="0">
                <a:latin typeface="Arial" panose="020B0604020202020204" pitchFamily="34" charset="0"/>
                <a:cs typeface="Arial" panose="020B0604020202020204" pitchFamily="34" charset="0"/>
              </a:rPr>
              <a:t>organise </a:t>
            </a:r>
            <a:r>
              <a:rPr lang="de-DE" sz="1600" dirty="0">
                <a:latin typeface="Arial" panose="020B0604020202020204" pitchFamily="34" charset="0"/>
                <a:cs typeface="Arial" panose="020B0604020202020204" pitchFamily="34" charset="0"/>
              </a:rPr>
              <a:t>and schedule conference calls to clairify topics </a:t>
            </a:r>
            <a:r>
              <a:rPr lang="de-DE" sz="1600" dirty="0" smtClean="0">
                <a:latin typeface="Arial" panose="020B0604020202020204" pitchFamily="34" charset="0"/>
                <a:cs typeface="Arial" panose="020B0604020202020204" pitchFamily="34" charset="0"/>
              </a:rPr>
              <a:t>in </a:t>
            </a:r>
            <a:r>
              <a:rPr lang="de-DE" sz="1600" dirty="0">
                <a:latin typeface="Arial" panose="020B0604020202020204" pitchFamily="34" charset="0"/>
                <a:cs typeface="Arial" panose="020B0604020202020204" pitchFamily="34" charset="0"/>
              </a:rPr>
              <a:t>advance of the next meeting.</a:t>
            </a:r>
          </a:p>
          <a:p>
            <a:r>
              <a:rPr lang="de-DE" sz="1600" dirty="0" smtClean="0">
                <a:latin typeface="Arial" panose="020B0604020202020204" pitchFamily="34" charset="0"/>
                <a:cs typeface="Arial" panose="020B0604020202020204" pitchFamily="34" charset="0"/>
              </a:rPr>
              <a:t>The status of the work  is also reflected in the TSs send for Information or information and approval a  subset of the archivements are also mentioned in the following slides.  </a:t>
            </a:r>
            <a:endParaRPr lang="de-DE" sz="1600" dirty="0">
              <a:latin typeface="Arial" panose="020B0604020202020204" pitchFamily="34" charset="0"/>
              <a:cs typeface="Arial" panose="020B0604020202020204" pitchFamily="34" charset="0"/>
            </a:endParaRPr>
          </a:p>
          <a:p>
            <a:endParaRPr lang="de-DE" sz="16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marL="457200" lvl="1">
              <a:buNone/>
            </a:pPr>
            <a:r>
              <a:rPr lang="de-DE" sz="1600" dirty="0" smtClean="0">
                <a:latin typeface="Arial" panose="020B0604020202020204" pitchFamily="34" charset="0"/>
                <a:cs typeface="Arial" panose="020B0604020202020204" pitchFamily="34" charset="0"/>
              </a:rPr>
              <a:t> </a:t>
            </a:r>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8038728"/>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611025542"/>
              </p:ext>
            </p:extLst>
          </p:nvPr>
        </p:nvGraphicFramePr>
        <p:xfrm>
          <a:off x="809898" y="1999343"/>
          <a:ext cx="10411095" cy="3381091"/>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CP-193066</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3GPP TS 23.632 v1.0.0 on User data interworking, coexistence and migration; Stage 2</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Nokia</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430331">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CP-193068</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TR 29.808 v1.0.0 on Study on the Nudsf Service Based Interface</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HPe</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 and 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CP-193067</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29.563 v1.0.0 on 5G System (5GS); Home Subscriber Server (HSS) services for interworking with Unified Data Management (UDM);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Ericsson</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88709">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CP-193065</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29.515 v1.0.0 on 5G System; GMLC Services;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CATT</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CP-193069</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29.673 v1.0.0 on 5G System; UE Radio Capability Management Services;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fr-FR" sz="1200" kern="1200" dirty="0" smtClean="0">
                          <a:solidFill>
                            <a:srgbClr val="000000"/>
                          </a:solidFill>
                          <a:effectLst/>
                          <a:latin typeface="Arial"/>
                          <a:ea typeface="Times New Roman"/>
                          <a:cs typeface="+mn-cs"/>
                        </a:rPr>
                        <a:t>Ericsson</a:t>
                      </a:r>
                      <a:endParaRPr lang="fr-FR" sz="1200" kern="120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CP-193070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29.674 v1.0.0 on Interface between the UCMF and the MME;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rgbClr val="000000"/>
                          </a:solidFill>
                          <a:effectLst/>
                          <a:latin typeface="Arial"/>
                          <a:ea typeface="Times New Roman"/>
                          <a:cs typeface="+mn-cs"/>
                        </a:rPr>
                        <a:t>Ericsson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marL="0" algn="l" defTabSz="914400" rtl="0" eaLnBrk="1" fontAlgn="auto" latinLnBrk="0" hangingPunct="1">
                        <a:spcAft>
                          <a:spcPts val="0"/>
                        </a:spcAft>
                      </a:pPr>
                      <a:r>
                        <a:rPr lang="fr-FR" sz="1200" dirty="0" smtClean="0">
                          <a:solidFill>
                            <a:srgbClr val="000000"/>
                          </a:solidFill>
                          <a:effectLst/>
                          <a:latin typeface="Arial"/>
                          <a:ea typeface="Times New Roman"/>
                        </a:rPr>
                        <a:t>CP-193071</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29.544 v1.0.0 on 5G System (5GS); Over The Air (OTA) services; Stage 3</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de-DE" sz="1200" kern="1200" dirty="0" smtClean="0">
                          <a:solidFill>
                            <a:srgbClr val="000000"/>
                          </a:solidFill>
                          <a:effectLst/>
                          <a:latin typeface="Arial"/>
                          <a:ea typeface="Times New Roman"/>
                          <a:cs typeface="+mn-cs"/>
                        </a:rPr>
                        <a:t>1.0.0</a:t>
                      </a: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rgbClr val="000000"/>
                          </a:solidFill>
                          <a:effectLst/>
                          <a:latin typeface="Arial"/>
                          <a:ea typeface="Times New Roman"/>
                          <a:cs typeface="+mn-cs"/>
                        </a:rPr>
                        <a:t>Nokia</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Information</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3042">
                <a:tc>
                  <a:txBody>
                    <a:bodyPr/>
                    <a:lstStyle/>
                    <a:p>
                      <a:pPr fontAlgn="auto" hangingPunct="1">
                        <a:spcAft>
                          <a:spcPts val="0"/>
                        </a:spcAft>
                      </a:pPr>
                      <a:r>
                        <a:rPr lang="fr-FR" sz="1200" dirty="0" smtClean="0">
                          <a:solidFill>
                            <a:srgbClr val="000000"/>
                          </a:solidFill>
                          <a:effectLst/>
                          <a:latin typeface="Arial"/>
                          <a:ea typeface="Times New Roman"/>
                        </a:rPr>
                        <a:t>CP-193072</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r>
                        <a:rPr lang="en-US" sz="1200" kern="1200" dirty="0" smtClean="0">
                          <a:solidFill>
                            <a:schemeClr val="tx1"/>
                          </a:solidFill>
                          <a:latin typeface="+mn-lt"/>
                          <a:ea typeface="+mn-ea"/>
                          <a:cs typeface="+mn-cs"/>
                        </a:rPr>
                        <a:t>3GPP TS 29.541 v1.0.0 on 5G System (5GS); Session management services for Nxx Ixx Dxx Dxx (NIDD); Stage 3</a:t>
                      </a:r>
                      <a:endParaRPr lang="fr-FR" sz="1200" kern="1200" dirty="0">
                        <a:solidFill>
                          <a:schemeClr val="tx1"/>
                        </a:solidFill>
                        <a:latin typeface="+mn-lt"/>
                        <a:ea typeface="+mn-ea"/>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de-DE" sz="1200" kern="1200" dirty="0" smtClean="0">
                          <a:solidFill>
                            <a:srgbClr val="000000"/>
                          </a:solidFill>
                          <a:effectLst/>
                          <a:latin typeface="Arial"/>
                          <a:ea typeface="Times New Roman"/>
                          <a:cs typeface="+mn-cs"/>
                        </a:rPr>
                        <a:t>1.0.0</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rgbClr val="000000"/>
                          </a:solidFill>
                          <a:effectLst/>
                          <a:latin typeface="Arial"/>
                          <a:ea typeface="Times New Roman"/>
                          <a:cs typeface="+mn-cs"/>
                        </a:rPr>
                        <a:t>Ericsson</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auto" hangingPunct="1">
                        <a:spcAft>
                          <a:spcPts val="0"/>
                        </a:spcAft>
                      </a:pPr>
                      <a:r>
                        <a:rPr lang="en-GB" sz="1200" kern="1200" noProof="0" dirty="0" smtClean="0">
                          <a:solidFill>
                            <a:srgbClr val="000000"/>
                          </a:solidFill>
                          <a:effectLst/>
                          <a:latin typeface="Arial"/>
                          <a:ea typeface="Times New Roman"/>
                          <a:cs typeface="+mn-cs"/>
                        </a:rPr>
                        <a:t>Information</a:t>
                      </a:r>
                      <a:endParaRPr lang="fr-FR" sz="12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de-DE" sz="1200" dirty="0">
                <a:latin typeface="Arial "/>
              </a:rPr>
              <a:t>Consolidation of API </a:t>
            </a:r>
            <a:r>
              <a:rPr lang="de-DE" sz="1200" dirty="0" smtClean="0">
                <a:latin typeface="Arial "/>
              </a:rPr>
              <a:t>specifications e.g. External groupID definition</a:t>
            </a:r>
            <a:endParaRPr lang="de-DE" sz="1200" dirty="0">
              <a:latin typeface="Arial "/>
            </a:endParaRPr>
          </a:p>
          <a:p>
            <a:pPr lvl="1"/>
            <a:r>
              <a:rPr lang="en-GB" sz="1200" dirty="0" smtClean="0">
                <a:latin typeface="Arial "/>
              </a:rPr>
              <a:t>24 essential corrections are agreed (in Q3 46 CRs were agreed/approved)</a:t>
            </a:r>
            <a:endParaRPr lang="de-DE" sz="1200" dirty="0">
              <a:latin typeface="Arial "/>
            </a:endParaRPr>
          </a:p>
          <a:p>
            <a:r>
              <a:rPr lang="de-DE" sz="1600" dirty="0" smtClean="0">
                <a:latin typeface="Arial "/>
              </a:rPr>
              <a:t> &lt;10% </a:t>
            </a:r>
            <a:r>
              <a:rPr lang="de-DE" sz="1600" dirty="0">
                <a:latin typeface="Arial "/>
              </a:rPr>
              <a:t>of the meeting time we spend to 5GS, </a:t>
            </a:r>
            <a:r>
              <a:rPr lang="de-DE" sz="1600" i="1" dirty="0">
                <a:latin typeface="Arial "/>
              </a:rPr>
              <a:t>work is going down</a:t>
            </a:r>
            <a:endParaRPr lang="en-US" sz="1600" i="1" dirty="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solidFill>
                  <a:srgbClr val="000000"/>
                </a:solidFill>
                <a:latin typeface="Arial" panose="020B0604020202020204" pitchFamily="34" charset="0"/>
              </a:rPr>
              <a:t>Study on Nudsf Service Based Interface </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
            </a:r>
            <a:r>
              <a:rPr lang="en-US" sz="1200" dirty="0" smtClean="0">
                <a:latin typeface="Arial" panose="020B0604020202020204" pitchFamily="34" charset="0"/>
                <a:cs typeface="Arial" panose="020B0604020202020204" pitchFamily="34" charset="0"/>
              </a:rPr>
              <a:t>FS_NUDSF](</a:t>
            </a:r>
            <a:r>
              <a:rPr lang="en-US" sz="1200" dirty="0">
                <a:latin typeface="Arial" panose="020B0604020202020204" pitchFamily="34" charset="0"/>
                <a:cs typeface="Arial" panose="020B0604020202020204" pitchFamily="34" charset="0"/>
              </a:rPr>
              <a:t>CT4)</a:t>
            </a:r>
          </a:p>
          <a:p>
            <a:r>
              <a:rPr lang="en-US" sz="1600" dirty="0">
                <a:latin typeface="Arial" panose="020B0604020202020204" pitchFamily="34" charset="0"/>
                <a:cs typeface="Arial" panose="020B0604020202020204" pitchFamily="34" charset="0"/>
              </a:rPr>
              <a:t>Objectives: </a:t>
            </a:r>
          </a:p>
          <a:p>
            <a:pPr lvl="1"/>
            <a:r>
              <a:rPr lang="en-GB" sz="1200" dirty="0"/>
              <a:t>Study the Nudsf service as a service based interface and as defined in 3GPP  TS 23.502</a:t>
            </a:r>
            <a:r>
              <a:rPr lang="en-US" sz="1200" dirty="0" smtClean="0">
                <a:latin typeface="Arial" panose="020B0604020202020204" pitchFamily="34" charset="0"/>
                <a:cs typeface="Arial" panose="020B0604020202020204" pitchFamily="34" charset="0"/>
              </a:rPr>
              <a:t>.</a:t>
            </a:r>
          </a:p>
          <a:p>
            <a:pPr lvl="1"/>
            <a:r>
              <a:rPr lang="de-DE" sz="1200" dirty="0"/>
              <a:t>Study required operations</a:t>
            </a:r>
            <a:endParaRPr lang="en-US" sz="1200" dirty="0"/>
          </a:p>
          <a:p>
            <a:pPr lvl="1"/>
            <a:r>
              <a:rPr lang="de-DE" sz="1200" dirty="0"/>
              <a:t>Study subscribe to notifcations of data change and the notifications of data change</a:t>
            </a:r>
            <a:endParaRPr lang="en-US" sz="1200" dirty="0"/>
          </a:p>
          <a:p>
            <a:r>
              <a:rPr lang="de-DE" sz="1600" dirty="0">
                <a:latin typeface="Arial" panose="020B0604020202020204" pitchFamily="34" charset="0"/>
                <a:cs typeface="Arial" panose="020B0604020202020204" pitchFamily="34" charset="0"/>
              </a:rPr>
              <a:t> TR: </a:t>
            </a:r>
            <a:r>
              <a:rPr lang="de-DE" sz="1600" dirty="0" smtClean="0">
                <a:latin typeface="Arial" panose="020B0604020202020204" pitchFamily="34" charset="0"/>
                <a:cs typeface="Arial" panose="020B0604020202020204" pitchFamily="34" charset="0"/>
              </a:rPr>
              <a:t>29.808 v 1.0.0</a:t>
            </a:r>
            <a:endParaRPr lang="de-DE" sz="16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a:t>SBI based solution with Key-Value Pair is the only solution  and now  agreed to be standardised. </a:t>
            </a:r>
            <a:endParaRPr lang="en-GB" sz="1200" dirty="0" smtClean="0"/>
          </a:p>
          <a:p>
            <a:pPr lvl="1"/>
            <a:r>
              <a:rPr lang="en-GB" sz="1200" dirty="0" smtClean="0"/>
              <a:t>TR is send for information and approval</a:t>
            </a:r>
            <a:endParaRPr lang="de-DE" sz="1200" dirty="0"/>
          </a:p>
          <a:p>
            <a:r>
              <a:rPr lang="de-DE" sz="1600" dirty="0"/>
              <a:t> </a:t>
            </a:r>
            <a:r>
              <a:rPr lang="de-DE" sz="1600" dirty="0">
                <a:latin typeface="Arial" panose="020B0604020202020204" pitchFamily="34" charset="0"/>
                <a:cs typeface="Arial" panose="020B0604020202020204" pitchFamily="34" charset="0"/>
              </a:rPr>
              <a:t>Next steps:</a:t>
            </a:r>
          </a:p>
          <a:p>
            <a:pPr lvl="1"/>
            <a:r>
              <a:rPr lang="de-DE" sz="1200" dirty="0"/>
              <a:t>Work is  seen as completed.</a:t>
            </a:r>
            <a:r>
              <a:rPr lang="en-GB" sz="1200" dirty="0"/>
              <a:t> </a:t>
            </a:r>
          </a:p>
          <a:p>
            <a:pPr lvl="1"/>
            <a:r>
              <a:rPr lang="en-GB" sz="1200" dirty="0"/>
              <a:t>WID to start normative  work is agreed and the skeleton  of the new </a:t>
            </a:r>
            <a:r>
              <a:rPr lang="en-GB" sz="1200" dirty="0" smtClean="0"/>
              <a:t>TS</a:t>
            </a:r>
            <a:endParaRPr lang="de-DE" sz="1200" dirty="0"/>
          </a:p>
          <a:p>
            <a:pPr marL="457200" lvl="1" indent="0">
              <a:buNone/>
            </a:pPr>
            <a:endParaRPr lang="de-DE" sz="1600" dirty="0">
              <a:latin typeface="Arial" panose="020B0604020202020204" pitchFamily="34" charset="0"/>
              <a:cs typeface="Arial" panose="020B0604020202020204" pitchFamily="34" charset="0"/>
            </a:endParaRPr>
          </a:p>
          <a:p>
            <a:r>
              <a:rPr lang="de-DE" sz="1600" dirty="0"/>
              <a:t> </a:t>
            </a:r>
            <a:r>
              <a:rPr lang="de-DE" sz="1600" dirty="0">
                <a:latin typeface="Arial" panose="020B0604020202020204" pitchFamily="34" charset="0"/>
                <a:cs typeface="Arial" panose="020B0604020202020204" pitchFamily="34" charset="0"/>
              </a:rPr>
              <a:t>SID completion:  </a:t>
            </a:r>
            <a:r>
              <a:rPr lang="de-DE" sz="1600" dirty="0" smtClean="0">
                <a:latin typeface="Arial" panose="020B0604020202020204" pitchFamily="34" charset="0"/>
                <a:cs typeface="Arial" panose="020B0604020202020204" pitchFamily="34" charset="0"/>
              </a:rPr>
              <a:t>100</a:t>
            </a:r>
            <a:r>
              <a:rPr lang="de-DE" sz="1600" dirty="0">
                <a:latin typeface="Arial" panose="020B0604020202020204" pitchFamily="34" charset="0"/>
                <a:cs typeface="Arial" panose="020B0604020202020204" pitchFamily="34" charset="0"/>
              </a:rPr>
              <a:t>%</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547627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[5G_eSBA]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a:t>Specify procedures for the SBIs under remit of CT4 to support </a:t>
            </a:r>
            <a:r>
              <a:rPr lang="en-GB" sz="1200" dirty="0" smtClean="0"/>
              <a:t>binding </a:t>
            </a:r>
            <a:r>
              <a:rPr lang="en-GB" sz="1200" dirty="0"/>
              <a:t>between the NF service producer and NF service consumer, where </a:t>
            </a:r>
            <a:r>
              <a:rPr lang="en-GB" sz="1200" dirty="0" smtClean="0"/>
              <a:t>necessary</a:t>
            </a:r>
          </a:p>
          <a:p>
            <a:pPr lvl="1"/>
            <a:r>
              <a:rPr lang="en-GB" sz="1200" dirty="0"/>
              <a:t>Specify the general concept and procedures for NF set</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t>It </a:t>
            </a:r>
            <a:r>
              <a:rPr lang="de-DE" sz="1200" dirty="0"/>
              <a:t>is agreed to </a:t>
            </a:r>
            <a:r>
              <a:rPr lang="en-GB" sz="1200" dirty="0"/>
              <a:t>convey delegated Discovery Parameters in HTTP/2 Headers (one header  for each NF service discovery), discovery factors signalled within the  protocol are removed</a:t>
            </a:r>
            <a:endParaRPr lang="de-DE" sz="1200" dirty="0"/>
          </a:p>
          <a:p>
            <a:pPr lvl="1"/>
            <a:r>
              <a:rPr lang="de-DE" sz="1200" dirty="0"/>
              <a:t>new headers are agreed e.g. </a:t>
            </a:r>
            <a:r>
              <a:rPr lang="en-GB" sz="1200" dirty="0"/>
              <a:t>the 3gpp-Sbi-Discovery-notification-type header set to the type of notification being set, the 3gpp-Sbi-Discovery-target-nf-type header indicating the type of the consumer NF</a:t>
            </a:r>
          </a:p>
          <a:p>
            <a:pPr lvl="1"/>
            <a:r>
              <a:rPr lang="en-GB" sz="1200" dirty="0"/>
              <a:t>A new header 3gpp-Sbi-Target-apiRoot header is introduced  which can be used as an alternative to use wildcard certificates and telescopic FQDNs (introduced in Rel-15), which solution is used in a network is an operator choice. SA3 provided feedback that the proposed solution  is inline with 5G security.</a:t>
            </a:r>
            <a:endParaRPr lang="en-US"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70%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3769397"/>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99533" y="2042196"/>
            <a:ext cx="10515600" cy="4351338"/>
          </a:xfrm>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a:t>
            </a:r>
            <a:r>
              <a:rPr lang="en-GB" sz="1200" dirty="0" smtClean="0"/>
              <a:t>[SBIProtoc16]</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Objectives: </a:t>
            </a:r>
          </a:p>
          <a:p>
            <a:pPr lvl="1"/>
            <a:r>
              <a:rPr lang="en-GB" sz="1200" dirty="0" smtClean="0"/>
              <a:t>Introduction  of optimisations and improvements on SBI services, e.g. improve the criteria for NF selection</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r>
              <a:rPr lang="de-DE" sz="1600" dirty="0" smtClean="0">
                <a:latin typeface="Arial" panose="020B0604020202020204" pitchFamily="34" charset="0"/>
                <a:cs typeface="Arial" panose="020B0604020202020204" pitchFamily="34" charset="0"/>
              </a:rPr>
              <a:t>:</a:t>
            </a:r>
          </a:p>
          <a:p>
            <a:pPr lvl="1"/>
            <a:r>
              <a:rPr lang="de-DE" sz="1200" dirty="0"/>
              <a:t>In the NRF: NF servingScope reflecting the </a:t>
            </a:r>
            <a:r>
              <a:rPr lang="en-GB" sz="1200" dirty="0"/>
              <a:t>served area(s) of the NF instance</a:t>
            </a:r>
            <a:r>
              <a:rPr lang="de-DE" sz="1200" dirty="0"/>
              <a:t>, this may reflect geographical areas is addded as selection  creteria</a:t>
            </a:r>
          </a:p>
          <a:p>
            <a:pPr lvl="1"/>
            <a:r>
              <a:rPr lang="en-GB" sz="1200" dirty="0"/>
              <a:t>In the NRF: Preferred API Version is added as selection criteria </a:t>
            </a:r>
          </a:p>
          <a:p>
            <a:pPr lvl="1"/>
            <a:r>
              <a:rPr lang="en-GB" sz="1200" dirty="0"/>
              <a:t>It is clarified that subscribed DNNs for  the UE may contain wildcard </a:t>
            </a:r>
            <a:r>
              <a:rPr lang="en-GB" sz="1200" dirty="0" smtClean="0"/>
              <a:t>DNN</a:t>
            </a:r>
          </a:p>
          <a:p>
            <a:pPr lvl="1"/>
            <a:endParaRPr lang="en-GB" sz="1200" dirty="0"/>
          </a:p>
          <a:p>
            <a:pPr lvl="1"/>
            <a:endParaRPr lang="en-GB" sz="1200" dirty="0"/>
          </a:p>
          <a:p>
            <a:r>
              <a:rPr lang="de-DE" sz="1600" dirty="0">
                <a:latin typeface="Arial" panose="020B0604020202020204" pitchFamily="34" charset="0"/>
                <a:cs typeface="Arial" panose="020B0604020202020204" pitchFamily="34" charset="0"/>
              </a:rPr>
              <a:t>WID completion:  9</a:t>
            </a:r>
            <a:r>
              <a:rPr lang="de-DE" sz="1600" dirty="0" smtClean="0">
                <a:latin typeface="Arial" panose="020B0604020202020204" pitchFamily="34" charset="0"/>
                <a:cs typeface="Arial" panose="020B0604020202020204" pitchFamily="34" charset="0"/>
              </a:rPr>
              <a:t>0</a:t>
            </a:r>
            <a:r>
              <a:rPr lang="de-DE" sz="1600" dirty="0">
                <a:latin typeface="Arial" panose="020B0604020202020204" pitchFamily="34" charset="0"/>
                <a:cs typeface="Arial" panose="020B0604020202020204" pitchFamily="34" charset="0"/>
              </a:rPr>
              <a:t>%</a:t>
            </a:r>
          </a:p>
          <a:p>
            <a:endParaRPr lang="de-DE" sz="1600" dirty="0">
              <a:latin typeface="Arial" panose="020B0604020202020204" pitchFamily="34" charset="0"/>
              <a:cs typeface="Arial" panose="020B0604020202020204" pitchFamily="34" charset="0"/>
            </a:endParaRPr>
          </a:p>
          <a:p>
            <a:endParaRPr lang="de-DE" sz="1600" dirty="0" smtClean="0">
              <a:latin typeface="Arial" panose="020B0604020202020204" pitchFamily="34" charset="0"/>
              <a:cs typeface="Arial" panose="020B0604020202020204" pitchFamily="34" charset="0"/>
            </a:endParaRPr>
          </a:p>
          <a:p>
            <a:pPr lvl="1"/>
            <a:endParaRPr lang="en-GB" sz="1200" dirty="0">
              <a:latin typeface="Arial" panose="020B0604020202020204" pitchFamily="34" charset="0"/>
              <a:cs typeface="Arial" panose="020B0604020202020204" pitchFamily="34" charset="0"/>
            </a:endParaRPr>
          </a:p>
          <a:p>
            <a:pPr marL="0" lvl="1" indent="0">
              <a:spcBef>
                <a:spcPts val="1000"/>
              </a:spcBef>
              <a:buNone/>
            </a:pPr>
            <a:endParaRPr lang="de-DE" sz="1600" dirty="0">
              <a:latin typeface="Arial" panose="020B0604020202020204" pitchFamily="34" charset="0"/>
              <a:cs typeface="Arial" panose="020B0604020202020204" pitchFamily="34" charset="0"/>
            </a:endParaRPr>
          </a:p>
          <a:p>
            <a:pPr lvl="1"/>
            <a:endParaRPr lang="de-DE" sz="1200" dirty="0"/>
          </a:p>
        </p:txBody>
      </p:sp>
    </p:spTree>
    <p:extLst>
      <p:ext uri="{BB962C8B-B14F-4D97-AF65-F5344CB8AC3E}">
        <p14:creationId xmlns:p14="http://schemas.microsoft.com/office/powerpoint/2010/main" val="186798924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t>Technical Enhancements and improvements  [TEI16]</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Objectives: </a:t>
            </a:r>
          </a:p>
          <a:p>
            <a:pPr lvl="1"/>
            <a:r>
              <a:rPr lang="en-GB" sz="1200" dirty="0" smtClean="0"/>
              <a:t>N4 enhancements/Improvements.</a:t>
            </a:r>
            <a:r>
              <a:rPr lang="de-DE" sz="1200" dirty="0" smtClean="0">
                <a:latin typeface="Arial" panose="020B0604020202020204" pitchFamily="34" charset="0"/>
                <a:cs typeface="Arial" panose="020B0604020202020204" pitchFamily="34" charset="0"/>
              </a:rPr>
              <a:t>  </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 Status:</a:t>
            </a:r>
          </a:p>
          <a:p>
            <a:pPr lvl="1"/>
            <a:r>
              <a:rPr lang="en-GB" sz="1200" dirty="0"/>
              <a:t>To use the N4 Interface to configure predefined rules in UPF was discussed and postponed as we could not reach consensus half of the companies  thought that N4 Interface  should not be used to  configure UPF, O&amp;M interface should be the preferred interfaces for this task. </a:t>
            </a:r>
            <a:endParaRPr lang="sv-SE" altLang="zh-CN" sz="1200" dirty="0"/>
          </a:p>
          <a:p>
            <a:r>
              <a:rPr lang="de-DE" sz="1600" dirty="0" smtClean="0"/>
              <a:t> </a:t>
            </a:r>
            <a:r>
              <a:rPr lang="de-DE" sz="1600" dirty="0">
                <a:latin typeface="Arial" panose="020B0604020202020204" pitchFamily="34" charset="0"/>
                <a:cs typeface="Arial" panose="020B0604020202020204" pitchFamily="34" charset="0"/>
              </a:rPr>
              <a:t>Next steps:</a:t>
            </a:r>
          </a:p>
          <a:p>
            <a:pPr lvl="1"/>
            <a:r>
              <a:rPr lang="de-DE" sz="1200" dirty="0" smtClean="0"/>
              <a:t>Offline discussion  is requested to be performed to  reach consensus on the  requirement and possible solution</a:t>
            </a:r>
            <a:endParaRPr lang="en-US" sz="1200" dirty="0"/>
          </a:p>
          <a:p>
            <a:pPr marL="457200" lvl="1" indent="0">
              <a:buNone/>
            </a:pPr>
            <a:endParaRPr lang="de-DE" sz="1600" dirty="0">
              <a:latin typeface="Arial" panose="020B0604020202020204" pitchFamily="34" charset="0"/>
              <a:cs typeface="Arial" panose="020B0604020202020204" pitchFamily="34" charset="0"/>
            </a:endParaRPr>
          </a:p>
          <a:p>
            <a:pPr marL="0"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384775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Per </a:t>
            </a:r>
            <a:r>
              <a:rPr lang="de-DE" dirty="0">
                <a:ea typeface="MS PGothic" panose="020B0600070205080204" pitchFamily="34" charset="-128"/>
                <a:cs typeface="Arial" panose="020B0604020202020204" pitchFamily="34" charset="0"/>
              </a:rPr>
              <a:t>decision from last CT plenary the use of ETSI Forge Phase is now mandated</a:t>
            </a:r>
            <a:r>
              <a:rPr lang="de-DE" dirty="0" smtClean="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endParaRPr lang="de-DE" dirty="0">
              <a:ea typeface="MS PGothic" panose="020B0600070205080204" pitchFamily="34" charset="-128"/>
              <a:cs typeface="Arial" panose="020B0604020202020204" pitchFamily="34" charset="0"/>
            </a:endParaRPr>
          </a:p>
          <a:p>
            <a:pPr lvl="1">
              <a:lnSpc>
                <a:spcPct val="80000"/>
              </a:lnSpc>
              <a:defRPr/>
            </a:pPr>
            <a:r>
              <a:rPr lang="de-DE" altLang="zh-CN" sz="1600" dirty="0">
                <a:ea typeface="MS PGothic" panose="020B0600070205080204" pitchFamily="34" charset="-128"/>
                <a:cs typeface="Arial" panose="020B0604020202020204" pitchFamily="34" charset="0"/>
              </a:rPr>
              <a:t>All data is now under 3GPP/ 5G-APIs</a:t>
            </a:r>
          </a:p>
          <a:p>
            <a:pPr lvl="1">
              <a:lnSpc>
                <a:spcPct val="80000"/>
              </a:lnSpc>
              <a:defRPr/>
            </a:pPr>
            <a:r>
              <a:rPr lang="de-DE" altLang="zh-CN" sz="1600" dirty="0">
                <a:ea typeface="MS PGothic" panose="020B0600070205080204" pitchFamily="34" charset="-128"/>
                <a:cs typeface="Arial" panose="020B0604020202020204" pitchFamily="34" charset="0"/>
              </a:rPr>
              <a:t>The move from Play ground to the new </a:t>
            </a:r>
            <a:r>
              <a:rPr lang="de-DE" altLang="zh-CN" sz="1600" dirty="0" smtClean="0">
                <a:ea typeface="MS PGothic" panose="020B0600070205080204" pitchFamily="34" charset="-128"/>
                <a:cs typeface="Arial" panose="020B0604020202020204" pitchFamily="34" charset="0"/>
              </a:rPr>
              <a:t>repository </a:t>
            </a:r>
            <a:r>
              <a:rPr lang="de-DE" altLang="zh-CN" sz="1600" dirty="0">
                <a:ea typeface="MS PGothic" panose="020B0600070205080204" pitchFamily="34" charset="-128"/>
                <a:cs typeface="Arial" panose="020B0604020202020204" pitchFamily="34" charset="0"/>
              </a:rPr>
              <a:t>went very smoothly without any problems</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en-US" altLang="zh-CN" sz="1600" dirty="0">
                <a:ea typeface="MS PGothic" panose="020B0600070205080204" pitchFamily="34" charset="-128"/>
                <a:cs typeface="Arial" panose="020B0604020202020204" pitchFamily="34" charset="0"/>
              </a:rPr>
              <a:t>Check of the OpenAPI specification files by the rapporteur/delegates</a:t>
            </a:r>
          </a:p>
          <a:p>
            <a:pPr lvl="1">
              <a:lnSpc>
                <a:spcPct val="80000"/>
              </a:lnSpc>
              <a:defRPr/>
            </a:pPr>
            <a:r>
              <a:rPr lang="de-DE" sz="1600" dirty="0">
                <a:ea typeface="MS PGothic" panose="020B0600070205080204" pitchFamily="34" charset="-128"/>
                <a:cs typeface="Arial" panose="020B0604020202020204" pitchFamily="34" charset="0"/>
              </a:rPr>
              <a:t>ETSI Forge is </a:t>
            </a:r>
            <a:r>
              <a:rPr lang="de-DE" sz="1600" dirty="0" smtClean="0">
                <a:ea typeface="MS PGothic" panose="020B0600070205080204" pitchFamily="34" charset="-128"/>
                <a:cs typeface="Arial" panose="020B0604020202020204" pitchFamily="34" charset="0"/>
              </a:rPr>
              <a:t>used </a:t>
            </a:r>
            <a:r>
              <a:rPr lang="de-DE" sz="1600" dirty="0">
                <a:ea typeface="MS PGothic" panose="020B0600070205080204" pitchFamily="34" charset="-128"/>
                <a:cs typeface="Arial" panose="020B0604020202020204" pitchFamily="34" charset="0"/>
              </a:rPr>
              <a:t>by all </a:t>
            </a:r>
            <a:r>
              <a:rPr lang="de-DE" sz="1600" dirty="0" smtClean="0">
                <a:ea typeface="MS PGothic" panose="020B0600070205080204" pitchFamily="34" charset="-128"/>
                <a:cs typeface="Arial" panose="020B0604020202020204" pitchFamily="34" charset="0"/>
              </a:rPr>
              <a:t>Rapporteurs now, </a:t>
            </a:r>
            <a:r>
              <a:rPr lang="de-DE" sz="1600" dirty="0">
                <a:ea typeface="MS PGothic" panose="020B0600070205080204" pitchFamily="34" charset="-128"/>
                <a:cs typeface="Arial" panose="020B0604020202020204" pitchFamily="34" charset="0"/>
              </a:rPr>
              <a:t>the cross check of OpenAPI files is </a:t>
            </a:r>
            <a:r>
              <a:rPr lang="de-DE" sz="1600" dirty="0" smtClean="0">
                <a:ea typeface="MS PGothic" panose="020B0600070205080204" pitchFamily="34" charset="-128"/>
                <a:cs typeface="Arial" panose="020B0604020202020204" pitchFamily="34" charset="0"/>
              </a:rPr>
              <a:t>performed by all rapporteurs when uploading  files</a:t>
            </a:r>
          </a:p>
          <a:p>
            <a:pPr lvl="1">
              <a:lnSpc>
                <a:spcPct val="80000"/>
              </a:lnSpc>
              <a:defRPr/>
            </a:pPr>
            <a:endParaRPr lang="de-DE" sz="1600" dirty="0">
              <a:ea typeface="MS PGothic" panose="020B0600070205080204" pitchFamily="34" charset="-128"/>
              <a:cs typeface="Arial" panose="020B0604020202020204" pitchFamily="34" charset="0"/>
            </a:endParaRP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CT4 is a small group with limited number of delegates.</a:t>
            </a:r>
          </a:p>
          <a:p>
            <a:pPr lvl="1">
              <a:lnSpc>
                <a:spcPct val="80000"/>
              </a:lnSpc>
              <a:defRPr/>
            </a:pPr>
            <a:r>
              <a:rPr lang="de-DE" sz="1600" dirty="0" smtClean="0">
                <a:ea typeface="MS PGothic" panose="020B0600070205080204" pitchFamily="34" charset="-128"/>
                <a:cs typeface="Arial" panose="020B0604020202020204" pitchFamily="34" charset="0"/>
              </a:rPr>
              <a:t>Companies have up to 3  delegates active</a:t>
            </a:r>
          </a:p>
          <a:p>
            <a:pPr lvl="1">
              <a:lnSpc>
                <a:spcPct val="80000"/>
              </a:lnSpc>
              <a:defRPr/>
            </a:pPr>
            <a:r>
              <a:rPr lang="de-DE" sz="1600" dirty="0" smtClean="0">
                <a:ea typeface="MS PGothic" panose="020B0600070205080204" pitchFamily="34" charset="-128"/>
                <a:cs typeface="Arial" panose="020B0604020202020204" pitchFamily="34" charset="0"/>
              </a:rPr>
              <a:t>In last meeting some delegates had trouble to  get visa US</a:t>
            </a:r>
          </a:p>
          <a:p>
            <a:pPr lvl="1">
              <a:lnSpc>
                <a:spcPct val="80000"/>
              </a:lnSpc>
              <a:defRPr/>
            </a:pPr>
            <a:r>
              <a:rPr lang="de-DE" sz="1600" dirty="0" smtClean="0">
                <a:ea typeface="MS PGothic" panose="020B0600070205080204" pitchFamily="34" charset="-128"/>
                <a:cs typeface="Arial" panose="020B0604020202020204" pitchFamily="34" charset="0"/>
              </a:rPr>
              <a:t>In worst case scenario a company is  not present at all if one delegate did not get a visa</a:t>
            </a:r>
            <a:endParaRPr lang="de-DE" sz="1600" dirty="0">
              <a:ea typeface="MS PGothic" panose="020B0600070205080204" pitchFamily="34" charset="-128"/>
              <a:cs typeface="Arial" panose="020B0604020202020204" pitchFamily="34" charset="0"/>
            </a:endParaRP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a:t>LS</a:t>
            </a:r>
          </a:p>
          <a:p>
            <a:pPr>
              <a:spcAft>
                <a:spcPts val="0"/>
              </a:spcAft>
              <a:buFontTx/>
              <a:buChar char="-"/>
            </a:pPr>
            <a:r>
              <a:rPr lang="en-GB" sz="2000" dirty="0" smtClean="0"/>
              <a:t>Rel-16 </a:t>
            </a:r>
            <a:r>
              <a:rPr lang="en-GB" sz="2000" dirty="0"/>
              <a:t>Reply LS on support of Remote Interference </a:t>
            </a:r>
            <a:r>
              <a:rPr lang="en-GB" sz="2000" dirty="0" smtClean="0"/>
              <a:t>Management send in copy to CT:</a:t>
            </a:r>
          </a:p>
          <a:p>
            <a:pPr marL="0" indent="0">
              <a:spcAft>
                <a:spcPts val="0"/>
              </a:spcAft>
              <a:buNone/>
            </a:pPr>
            <a:r>
              <a:rPr lang="en-GB" sz="2000" dirty="0" smtClean="0"/>
              <a:t>CT4 Informs  RAN3 that the </a:t>
            </a:r>
            <a:r>
              <a:rPr lang="en-GB" sz="2000" dirty="0"/>
              <a:t>attached 29.518 </a:t>
            </a:r>
            <a:r>
              <a:rPr lang="en-GB" sz="2000" dirty="0" smtClean="0"/>
              <a:t>CR0240 (CP-193036) to </a:t>
            </a:r>
            <a:r>
              <a:rPr lang="en-GB" sz="2000" dirty="0"/>
              <a:t>support transferring RIM information between AMFs. The approval of the CR at CT#86 is conditioned to the approval by RAN#86 of the related </a:t>
            </a:r>
            <a:r>
              <a:rPr lang="en-GB" sz="2000" dirty="0" smtClean="0"/>
              <a:t>RAN3 agreed </a:t>
            </a:r>
            <a:r>
              <a:rPr lang="en-GB" sz="2000" dirty="0"/>
              <a:t>CR (TS 38.413 CR 0137</a:t>
            </a:r>
            <a:r>
              <a:rPr lang="en-GB" sz="2000" dirty="0" smtClean="0"/>
              <a:t>).</a:t>
            </a:r>
            <a:endParaRPr lang="en-US" sz="2000" dirty="0">
              <a:latin typeface="Arial "/>
            </a:endParaRP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Chairman</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t>songyue@chinamobile.com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458075" y="4012142"/>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de-DE" altLang="en-US" sz="1800" dirty="0"/>
              <a:t>Yvette</a:t>
            </a:r>
            <a:r>
              <a:rPr lang="fr-FR" altLang="en-US" sz="1800" dirty="0"/>
              <a:t> Koza</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t>yvette.koza@magenta.at</a:t>
            </a:r>
            <a:endParaRPr lang="fr-FR" altLang="en-US" sz="1800" dirty="0"/>
          </a:p>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4213140"/>
            <a:ext cx="985086" cy="1316517"/>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specifications </a:t>
            </a:r>
          </a:p>
          <a:p>
            <a:pPr lvl="1"/>
            <a:r>
              <a:rPr lang="en-GB" altLang="ja-JP" sz="2000" dirty="0">
                <a:latin typeface="Arial "/>
                <a:ea typeface="MS PGothic" pitchFamily="34" charset="-128"/>
                <a:cs typeface="Arial" pitchFamily="34" charset="0"/>
              </a:rPr>
              <a:t>Thank </a:t>
            </a:r>
            <a:r>
              <a:rPr lang="en-GB" altLang="ja-JP" sz="2000" dirty="0" smtClean="0">
                <a:latin typeface="Arial "/>
                <a:ea typeface="MS PGothic" pitchFamily="34" charset="-128"/>
                <a:cs typeface="Arial" pitchFamily="34" charset="0"/>
              </a:rPr>
              <a:t>CT3 Chair Susana </a:t>
            </a:r>
            <a:r>
              <a:rPr lang="en-GB" altLang="ja-JP" sz="2000" dirty="0">
                <a:latin typeface="Arial "/>
                <a:ea typeface="MS PGothic" pitchFamily="34" charset="-128"/>
                <a:cs typeface="Arial" pitchFamily="34" charset="0"/>
              </a:rPr>
              <a:t>and CT3 delegates for the coordination and the joint sessions on 5GS work between CT3 and CT4 </a:t>
            </a:r>
          </a:p>
          <a:p>
            <a:pPr lvl="1"/>
            <a:r>
              <a:rPr lang="en-GB" altLang="ja-JP" sz="2000" dirty="0">
                <a:latin typeface="Arial "/>
                <a:ea typeface="MS PGothic" pitchFamily="34" charset="-128"/>
                <a:cs typeface="Arial" pitchFamily="34" charset="0"/>
              </a:rPr>
              <a:t>Thank WI and spec rapporteurs for their priceless coordination work and the pre-editing work of the 5GC specifications and check of the Open API files</a:t>
            </a:r>
          </a:p>
          <a:p>
            <a:pPr lvl="1"/>
            <a:r>
              <a:rPr lang="en-GB" altLang="ja-JP" sz="2000" dirty="0">
                <a:latin typeface="Arial "/>
                <a:ea typeface="MS PGothic" pitchFamily="34" charset="-128"/>
                <a:cs typeface="Arial" pitchFamily="34" charset="0"/>
              </a:rPr>
              <a:t>Thank CT4 vice chairs Yvette Koza and Song Yue for their help in CT4 </a:t>
            </a:r>
            <a:r>
              <a:rPr lang="en-GB" altLang="ja-JP" sz="2000" dirty="0" smtClean="0">
                <a:latin typeface="Arial "/>
                <a:ea typeface="MS PGothic" pitchFamily="34" charset="-128"/>
                <a:cs typeface="Arial" pitchFamily="34" charset="0"/>
              </a:rPr>
              <a:t>management, especially in chairing the parallel sessions.</a:t>
            </a:r>
            <a:endParaRPr lang="en-GB"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 Kimmo for his hard work as MCC (and his guidelines)</a:t>
            </a:r>
          </a:p>
          <a:p>
            <a:pPr lvl="1"/>
            <a:r>
              <a:rPr lang="en-GB" altLang="ja-JP" sz="2000" dirty="0">
                <a:latin typeface="Arial "/>
                <a:ea typeface="MS PGothic" pitchFamily="34" charset="-128"/>
                <a:cs typeface="Arial" pitchFamily="34" charset="0"/>
              </a:rPr>
              <a:t>Thanks to ETSI support and providing IT facilities. </a:t>
            </a:r>
            <a:endParaRPr lang="en-US" altLang="ja-JP" sz="2000" dirty="0">
              <a:latin typeface="Arial "/>
              <a:ea typeface="MS PGothic" pitchFamily="34" charset="-128"/>
              <a:cs typeface="Arial" pitchFamily="34" charset="0"/>
            </a:endParaRPr>
          </a:p>
          <a:p>
            <a:pPr lvl="1"/>
            <a:r>
              <a:rPr lang="en-GB" altLang="ja-JP" sz="2000" dirty="0">
                <a:latin typeface="Arial "/>
                <a:ea typeface="MS PGothic" pitchFamily="34" charset="-128"/>
                <a:cs typeface="Arial" pitchFamily="34" charset="0"/>
              </a:rPr>
              <a:t>Thank the hosts </a:t>
            </a:r>
            <a:r>
              <a:rPr lang="en-GB" altLang="ja-JP" sz="2000" dirty="0" smtClean="0">
                <a:latin typeface="Arial "/>
                <a:ea typeface="MS PGothic" pitchFamily="34" charset="-128"/>
                <a:cs typeface="Arial" pitchFamily="34" charset="0"/>
              </a:rPr>
              <a:t>EF3 of </a:t>
            </a:r>
            <a:r>
              <a:rPr lang="en-GB" altLang="ja-JP" sz="2000" dirty="0">
                <a:latin typeface="Arial "/>
                <a:ea typeface="MS PGothic" pitchFamily="34" charset="-128"/>
                <a:cs typeface="Arial" pitchFamily="34" charset="0"/>
              </a:rPr>
              <a:t>the </a:t>
            </a:r>
            <a:r>
              <a:rPr lang="en-GB" altLang="ja-JP" sz="2000" dirty="0" smtClean="0">
                <a:latin typeface="Arial "/>
                <a:ea typeface="MS PGothic" pitchFamily="34" charset="-128"/>
                <a:cs typeface="Arial" pitchFamily="34" charset="0"/>
              </a:rPr>
              <a:t>meeting </a:t>
            </a:r>
            <a:r>
              <a:rPr lang="en-GB" altLang="ja-JP" sz="2000" dirty="0">
                <a:latin typeface="Arial "/>
                <a:ea typeface="MS PGothic" pitchFamily="34" charset="-128"/>
                <a:cs typeface="Arial" pitchFamily="34" charset="0"/>
              </a:rPr>
              <a:t>in </a:t>
            </a:r>
            <a:r>
              <a:rPr lang="en-GB" altLang="ja-JP" sz="2000" dirty="0" smtClean="0">
                <a:latin typeface="Arial "/>
                <a:ea typeface="MS PGothic" pitchFamily="34" charset="-128"/>
                <a:cs typeface="Arial" pitchFamily="34" charset="0"/>
              </a:rPr>
              <a:t>Portoroz </a:t>
            </a:r>
            <a:r>
              <a:rPr lang="en-GB" altLang="ja-JP" sz="2000" dirty="0">
                <a:latin typeface="Arial "/>
                <a:ea typeface="MS PGothic" pitchFamily="34" charset="-128"/>
                <a:cs typeface="Arial" pitchFamily="34" charset="0"/>
              </a:rPr>
              <a:t>and </a:t>
            </a:r>
            <a:r>
              <a:rPr lang="en-GB" altLang="ja-JP" sz="2000" dirty="0" smtClean="0">
                <a:latin typeface="Arial "/>
                <a:ea typeface="MS PGothic" pitchFamily="34" charset="-128"/>
                <a:cs typeface="Arial" pitchFamily="34" charset="0"/>
              </a:rPr>
              <a:t>NAF3 </a:t>
            </a:r>
            <a:r>
              <a:rPr lang="en-GB" altLang="ja-JP" sz="2000" dirty="0">
                <a:latin typeface="Arial "/>
                <a:ea typeface="MS PGothic" pitchFamily="34" charset="-128"/>
                <a:cs typeface="Arial" pitchFamily="34" charset="0"/>
              </a:rPr>
              <a:t>of the meeting in </a:t>
            </a:r>
            <a:r>
              <a:rPr lang="en-GB" altLang="ja-JP" sz="2000" dirty="0" smtClean="0">
                <a:latin typeface="Arial "/>
                <a:ea typeface="MS PGothic" pitchFamily="34" charset="-128"/>
                <a:cs typeface="Arial" pitchFamily="34" charset="0"/>
              </a:rPr>
              <a:t>Reno.</a:t>
            </a:r>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sp>
        <p:nvSpPr>
          <p:cNvPr id="2" name="Titre 1"/>
          <p:cNvSpPr>
            <a:spLocks noGrp="1"/>
          </p:cNvSpPr>
          <p:nvPr>
            <p:ph type="title"/>
          </p:nvPr>
        </p:nvSpPr>
        <p:spPr/>
        <p:txBody>
          <a:bodyPr/>
          <a:lstStyle/>
          <a:p>
            <a:r>
              <a:rPr lang="en-US" dirty="0"/>
              <a:t>CRs for Conditional Approval</a:t>
            </a:r>
          </a:p>
        </p:txBody>
      </p:sp>
      <p:graphicFrame>
        <p:nvGraphicFramePr>
          <p:cNvPr id="5" name="Table 4"/>
          <p:cNvGraphicFramePr>
            <a:graphicFrameLocks noGrp="1"/>
          </p:cNvGraphicFramePr>
          <p:nvPr>
            <p:extLst>
              <p:ext uri="{D42A27DB-BD31-4B8C-83A1-F6EECF244321}">
                <p14:modId xmlns:p14="http://schemas.microsoft.com/office/powerpoint/2010/main" val="1982957424"/>
              </p:ext>
            </p:extLst>
          </p:nvPr>
        </p:nvGraphicFramePr>
        <p:xfrm>
          <a:off x="751416" y="2904861"/>
          <a:ext cx="9006205" cy="3387435"/>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Global uniqueness of NID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C4-195256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1797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23.008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0574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support for subscription-based access restriction in 5GS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29.229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S-CSCF restoration after registration timer expiry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C4-194097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23.380 CR 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CP-193038</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0666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New Error Code for TS 29.336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C4-194464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29.336 CR 0159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29.230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0667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S-CSCF restoration after registration timer expiry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C4-194545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29.229 CR 0294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29.244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0300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Handling of GBR traffic of a MA PDU session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C4-195546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29.244 CR 0322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29.274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1975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Unlicensed spectrum NR-U restrictions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C4-195519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23.401 CR 3547</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0223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Rate Control attributes to the Release operations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1808r3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Rate Control attributes to the Update operations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C4-195472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1808r3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0231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MA PDU request indication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C4-195424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1770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CP-193224</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Event subscriptions in SM Context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C4-195248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1736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Missing DNAI list across N16a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23.502 CR 1737r1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607794582"/>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88709113"/>
              </p:ext>
            </p:extLst>
          </p:nvPr>
        </p:nvGraphicFramePr>
        <p:xfrm>
          <a:off x="751416" y="2904861"/>
          <a:ext cx="9006205" cy="3221054"/>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CP-193061</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PDU Session Release due to SRVCC</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23.216 CR 0359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CP-193050</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Serving Network Name in SNPN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C4-194532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23.003 CR 0553</a:t>
                      </a:r>
                      <a:br>
                        <a:rPr lang="en-GB" sz="800" dirty="0">
                          <a:effectLst/>
                          <a:latin typeface="Arial" panose="020B0604020202020204" pitchFamily="34" charset="0"/>
                          <a:ea typeface="Calibri" panose="020F0502020204030204" pitchFamily="34" charset="0"/>
                          <a:cs typeface="Times New Roman" panose="02020603050405020304" pitchFamily="18" charset="0"/>
                        </a:rPr>
                      </a:br>
                      <a:r>
                        <a:rPr lang="en-GB" sz="800" dirty="0">
                          <a:effectLst/>
                          <a:latin typeface="Arial" panose="020B0604020202020204" pitchFamily="34" charset="0"/>
                          <a:ea typeface="Calibri" panose="020F0502020204030204" pitchFamily="34" charset="0"/>
                          <a:cs typeface="Times New Roman" panose="02020603050405020304" pitchFamily="18" charset="0"/>
                        </a:rPr>
                        <a:t>TS 24.501 CR 1511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b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b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00475">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QoS for wireline access network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23.316 CR 0052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UE expected behaviour in SDM</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29.503 CR0258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0282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Updating support for subscription-based access restriction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C4-195557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LCS privacy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C4-194469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29.505 CR0109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0061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Mobile Originated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C4-194472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29.505 CR0110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0109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LCS privacy</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C4-194553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29.504 CR0060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CP-193055</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29.505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Mobile Originated Data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C4-195135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29.504 CR0110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00B0F0"/>
                          </a:solidFill>
                          <a:effectLst/>
                          <a:latin typeface="Arial" panose="020B0604020202020204" pitchFamily="34" charset="0"/>
                          <a:ea typeface="Calibri" panose="020F0502020204030204" pitchFamily="34" charset="0"/>
                          <a:cs typeface="Times New Roman" panose="02020603050405020304" pitchFamily="18" charset="0"/>
                        </a:rPr>
                        <a:t>C4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0240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RIM Information Transfer procedure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C4-194112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38.413 CR 0137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RAN3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CP-193164</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29.518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0261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Updating support for subscription-based access restriction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C4-195558</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a:xfrm>
            <a:off x="779719" y="1825625"/>
            <a:ext cx="10515600" cy="4351338"/>
          </a:xfrm>
        </p:spPr>
        <p:txBody>
          <a:bodyPr/>
          <a:lstStyle/>
          <a:p>
            <a:endParaRPr lang="en-GB" dirty="0"/>
          </a:p>
          <a:p>
            <a:r>
              <a:rPr lang="en-GB" dirty="0" smtClean="0"/>
              <a:t>CRs with dependencies to other groups </a:t>
            </a:r>
            <a:r>
              <a:rPr lang="en-GB" dirty="0"/>
              <a:t>agreed CRs</a:t>
            </a:r>
          </a:p>
          <a:p>
            <a:pPr marL="0" indent="0">
              <a:buNone/>
            </a:pPr>
            <a:endParaRPr lang="en-US" dirty="0" smtClean="0"/>
          </a:p>
          <a:p>
            <a:endParaRPr lang="de-DE" dirty="0" smtClean="0"/>
          </a:p>
          <a:p>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279534688"/>
              </p:ext>
            </p:extLst>
          </p:nvPr>
        </p:nvGraphicFramePr>
        <p:xfrm>
          <a:off x="751416" y="2904861"/>
          <a:ext cx="9006205" cy="1259153"/>
        </p:xfrm>
        <a:graphic>
          <a:graphicData uri="http://schemas.openxmlformats.org/drawingml/2006/table">
            <a:tbl>
              <a:tblPr>
                <a:tableStyleId>{5C22544A-7EE6-4342-B048-85BDC9FD1C3A}</a:tableStyleId>
              </a:tblPr>
              <a:tblGrid>
                <a:gridCol w="716915"/>
                <a:gridCol w="630555"/>
                <a:gridCol w="449580"/>
                <a:gridCol w="4238625"/>
                <a:gridCol w="810260"/>
                <a:gridCol w="1530350"/>
                <a:gridCol w="629920"/>
              </a:tblGrid>
              <a:tr h="558869">
                <a:tc>
                  <a:txBody>
                    <a:bodyPr/>
                    <a:lstStyle/>
                    <a:p>
                      <a:pPr algn="ctr">
                        <a:lnSpc>
                          <a:spcPct val="107000"/>
                        </a:lnSpc>
                        <a:spcAft>
                          <a:spcPts val="800"/>
                        </a:spcAft>
                      </a:pPr>
                      <a:r>
                        <a:rPr lang="en-GB" sz="800" dirty="0">
                          <a:effectLst/>
                        </a:rPr>
                        <a:t>CP-TD#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CR</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Title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C4 TD</a:t>
                      </a:r>
                      <a:r>
                        <a:rPr lang="en-GB" sz="800" dirty="0">
                          <a:effectLst/>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a:effectLst/>
                        </a:rPr>
                        <a:t>Other </a:t>
                      </a:r>
                      <a:r>
                        <a:rPr lang="en-GB" sz="800" dirty="0" smtClean="0">
                          <a:effectLst/>
                        </a:rPr>
                        <a:t>Affected </a:t>
                      </a:r>
                      <a:r>
                        <a:rPr lang="en-GB" sz="800" dirty="0">
                          <a:effectLst/>
                        </a:rPr>
                        <a:t>Specs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800" dirty="0" smtClean="0">
                          <a:effectLst/>
                        </a:rPr>
                        <a:t>Affected WG</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0136</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QoS for wireline access network</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C4-195594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23.316 CR 0052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CP-193049</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0149</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LTE-M RAT Type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C4-195102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1363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233428">
                <a:tc>
                  <a:txBody>
                    <a:bodyPr/>
                    <a:lstStyle/>
                    <a:p>
                      <a:pPr marL="0" algn="l" defTabSz="914400" rtl="0" eaLnBrk="1" latinLnBrk="0" hangingPunct="1">
                        <a:lnSpc>
                          <a:spcPct val="107000"/>
                        </a:lnSpc>
                        <a:spcAft>
                          <a:spcPts val="800"/>
                        </a:spcAft>
                      </a:pPr>
                      <a:r>
                        <a:rPr lang="en-US" sz="800" kern="1200" dirty="0" smtClean="0">
                          <a:solidFill>
                            <a:schemeClr val="dk1"/>
                          </a:solidFill>
                          <a:effectLst/>
                          <a:latin typeface="Arial" panose="020B0604020202020204" pitchFamily="34" charset="0"/>
                          <a:ea typeface="Calibri" panose="020F0502020204030204" pitchFamily="34" charset="0"/>
                          <a:cs typeface="Times New Roman" panose="02020603050405020304" pitchFamily="18" charset="0"/>
                        </a:rPr>
                        <a:t>CP-193036</a:t>
                      </a:r>
                      <a:endParaRPr lang="en-US" sz="800" kern="1200" dirty="0">
                        <a:solidFill>
                          <a:schemeClr val="dk1"/>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29.571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0150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Adding support for NR and E-UTRA accessing through unlicensed bands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C4-195560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GB" sz="800" dirty="0">
                          <a:effectLst/>
                          <a:latin typeface="Arial" panose="020B0604020202020204" pitchFamily="34" charset="0"/>
                          <a:ea typeface="Calibri" panose="020F0502020204030204" pitchFamily="34" charset="0"/>
                          <a:cs typeface="Times New Roman" panose="02020603050405020304" pitchFamily="18" charset="0"/>
                        </a:rPr>
                        <a:t>TS 23.501 CR 1847</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800"/>
                        </a:spcAft>
                      </a:pPr>
                      <a:r>
                        <a:rPr lang="en-GB"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773989012"/>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Chairman</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CT4#94 (</a:t>
            </a:r>
            <a:r>
              <a:rPr lang="en-GB" dirty="0"/>
              <a:t>Portoroz</a:t>
            </a:r>
            <a:r>
              <a:rPr lang="en-US" altLang="fr-FR" dirty="0"/>
              <a:t>, SL)</a:t>
            </a:r>
          </a:p>
          <a:p>
            <a:pPr lvl="2"/>
            <a:r>
              <a:rPr lang="en-US" altLang="fr-FR" dirty="0"/>
              <a:t>CT4#95 (Reno, US)</a:t>
            </a:r>
          </a:p>
          <a:p>
            <a:pPr lvl="1"/>
            <a:r>
              <a:rPr lang="en-US" altLang="fr-FR" dirty="0" smtClean="0"/>
              <a:t>Ad-hoc</a:t>
            </a:r>
            <a:r>
              <a:rPr lang="en-US" altLang="fr-FR" dirty="0"/>
              <a:t>:</a:t>
            </a:r>
          </a:p>
          <a:p>
            <a:pPr lvl="2"/>
            <a:r>
              <a:rPr lang="en-US" altLang="fr-FR" dirty="0"/>
              <a:t>None</a:t>
            </a:r>
          </a:p>
          <a:p>
            <a:pPr lvl="2"/>
            <a:endParaRPr lang="en-US" altLang="fr-FR" dirty="0"/>
          </a:p>
        </p:txBody>
      </p:sp>
      <p:sp>
        <p:nvSpPr>
          <p:cNvPr id="5124" name="Espace réservé du contenu 3"/>
          <p:cNvSpPr txBox="1">
            <a:spLocks/>
          </p:cNvSpPr>
          <p:nvPr/>
        </p:nvSpPr>
        <p:spPr bwMode="auto">
          <a:xfrm>
            <a:off x="6215063" y="1833563"/>
            <a:ext cx="3773487"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smtClean="0"/>
              <a:t>CT4#96 (</a:t>
            </a:r>
            <a:r>
              <a:rPr lang="en-GB" dirty="0" smtClean="0"/>
              <a:t>Sophia-Antipolis</a:t>
            </a:r>
            <a:r>
              <a:rPr lang="en-US" altLang="fr-FR" dirty="0" smtClean="0"/>
              <a:t>, FR)</a:t>
            </a:r>
          </a:p>
          <a:p>
            <a:pPr marL="914400" lvl="2" indent="0">
              <a:buNone/>
            </a:pPr>
            <a:endParaRPr lang="en-US" altLang="fr-FR" dirty="0"/>
          </a:p>
          <a:p>
            <a:pPr lvl="1"/>
            <a:r>
              <a:rPr lang="en-US" altLang="fr-FR" dirty="0"/>
              <a:t>Ad-hoc:</a:t>
            </a:r>
          </a:p>
          <a:p>
            <a:pPr lvl="2"/>
            <a:r>
              <a:rPr lang="en-US" altLang="fr-FR" dirty="0" smtClean="0"/>
              <a:t>None</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563 </a:t>
            </a:r>
            <a:r>
              <a:rPr lang="en-US" sz="2000" dirty="0"/>
              <a:t>in </a:t>
            </a:r>
            <a:r>
              <a:rPr lang="en-US" sz="2000" dirty="0" smtClean="0"/>
              <a:t>CT4#94</a:t>
            </a:r>
          </a:p>
          <a:p>
            <a:pPr lvl="1"/>
            <a:r>
              <a:rPr lang="en-US" sz="2000" dirty="0" smtClean="0"/>
              <a:t>564 </a:t>
            </a:r>
            <a:r>
              <a:rPr lang="en-US" sz="2000" dirty="0"/>
              <a:t>in </a:t>
            </a:r>
            <a:r>
              <a:rPr lang="en-US" sz="2000" dirty="0" smtClean="0"/>
              <a:t>CT4#95</a:t>
            </a:r>
          </a:p>
          <a:p>
            <a:r>
              <a:rPr lang="en-US" dirty="0" smtClean="0"/>
              <a:t>Agreed CRs </a:t>
            </a:r>
          </a:p>
          <a:p>
            <a:pPr lvl="1"/>
            <a:r>
              <a:rPr lang="en-US" sz="2000" dirty="0" smtClean="0"/>
              <a:t>Cat B(193)/C(2)/F(130) </a:t>
            </a:r>
            <a:endParaRPr lang="en-US" sz="2000" dirty="0"/>
          </a:p>
          <a:p>
            <a:r>
              <a:rPr lang="en-US" dirty="0"/>
              <a:t>Agreed pCRs</a:t>
            </a:r>
          </a:p>
          <a:p>
            <a:pPr lvl="1"/>
            <a:r>
              <a:rPr lang="en-US" sz="2000" dirty="0" smtClean="0"/>
              <a:t>58</a:t>
            </a:r>
            <a:endParaRPr lang="en-US" sz="2000" dirty="0"/>
          </a:p>
          <a:p>
            <a:r>
              <a:rPr lang="en-US" dirty="0"/>
              <a:t>Attendances</a:t>
            </a:r>
          </a:p>
          <a:p>
            <a:pPr lvl="2"/>
            <a:r>
              <a:rPr lang="en-US" altLang="fr-FR" dirty="0" smtClean="0"/>
              <a:t>CT4#94 (</a:t>
            </a:r>
            <a:r>
              <a:rPr lang="en-GB" dirty="0"/>
              <a:t>Portoroz</a:t>
            </a:r>
            <a:r>
              <a:rPr lang="en-US" altLang="fr-FR" dirty="0"/>
              <a:t>, SL): </a:t>
            </a:r>
            <a:r>
              <a:rPr lang="en-US" altLang="fr-FR" dirty="0" smtClean="0"/>
              <a:t>83 </a:t>
            </a:r>
            <a:r>
              <a:rPr lang="en-US" altLang="fr-FR" dirty="0"/>
              <a:t/>
            </a:r>
            <a:br>
              <a:rPr lang="en-US" altLang="fr-FR" dirty="0"/>
            </a:br>
            <a:r>
              <a:rPr lang="en-US" altLang="fr-FR" dirty="0"/>
              <a:t>	present: ~</a:t>
            </a:r>
            <a:r>
              <a:rPr lang="en-US" altLang="fr-FR" dirty="0" smtClean="0"/>
              <a:t>35</a:t>
            </a:r>
          </a:p>
          <a:p>
            <a:pPr lvl="2"/>
            <a:r>
              <a:rPr lang="en-US" altLang="fr-FR" dirty="0" smtClean="0"/>
              <a:t>CT4#95 (</a:t>
            </a:r>
            <a:r>
              <a:rPr lang="en-US" altLang="fr-FR" dirty="0"/>
              <a:t>Reno, US</a:t>
            </a:r>
            <a:r>
              <a:rPr lang="en-US" altLang="fr-FR" dirty="0" smtClean="0"/>
              <a:t>): 98 </a:t>
            </a:r>
            <a:r>
              <a:rPr lang="en-US" altLang="fr-FR" dirty="0"/>
              <a:t/>
            </a:r>
            <a:br>
              <a:rPr lang="en-US" altLang="fr-FR" dirty="0"/>
            </a:br>
            <a:r>
              <a:rPr lang="en-US" altLang="fr-FR" dirty="0"/>
              <a:t>	present: </a:t>
            </a:r>
            <a:r>
              <a:rPr lang="en-US" altLang="fr-FR" dirty="0" smtClean="0"/>
              <a:t>~32</a:t>
            </a:r>
            <a:endParaRPr lang="en-US" altLang="fr-FR"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98673"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5GS_Ph1-CT</a:t>
            </a:r>
          </a:p>
          <a:p>
            <a:pPr lvl="1"/>
            <a:r>
              <a:rPr lang="de-DE" sz="2000" dirty="0"/>
              <a:t>In </a:t>
            </a:r>
            <a:r>
              <a:rPr lang="de-DE" sz="2000" dirty="0" smtClean="0"/>
              <a:t>CT4#94&amp;95 </a:t>
            </a:r>
            <a:r>
              <a:rPr lang="de-DE" sz="2000" dirty="0"/>
              <a:t>agreed CAT F: </a:t>
            </a:r>
            <a:r>
              <a:rPr lang="de-DE" sz="2000" dirty="0" smtClean="0"/>
              <a:t>40 </a:t>
            </a:r>
            <a:br>
              <a:rPr lang="de-DE" sz="2000" dirty="0" smtClean="0"/>
            </a:br>
            <a:r>
              <a:rPr lang="de-DE" sz="2000" dirty="0" smtClean="0"/>
              <a:t>(11CRs for version update)</a:t>
            </a:r>
            <a:r>
              <a:rPr lang="de-DE" sz="2000" dirty="0"/>
              <a:t/>
            </a:r>
            <a:br>
              <a:rPr lang="de-DE" sz="2000" dirty="0"/>
            </a:br>
            <a:r>
              <a:rPr lang="de-DE" sz="2000" dirty="0"/>
              <a:t>			(in </a:t>
            </a:r>
            <a:r>
              <a:rPr lang="de-DE" sz="2000" dirty="0" smtClean="0"/>
              <a:t>Q3: 46)</a:t>
            </a:r>
            <a:endParaRPr lang="de-DE" sz="2000" dirty="0"/>
          </a:p>
          <a:p>
            <a:pPr marL="457200" lvl="1" indent="0">
              <a:buNone/>
            </a:pPr>
            <a:endParaRPr lang="de-DE" dirty="0"/>
          </a:p>
          <a:p>
            <a:pPr marL="685800" lvl="2">
              <a:spcBef>
                <a:spcPts val="1000"/>
              </a:spcBef>
              <a:buBlip>
                <a:blip r:embed="rId2"/>
              </a:buBlip>
            </a:pPr>
            <a:r>
              <a:rPr lang="de-DE" sz="2400" dirty="0"/>
              <a:t>Release 16 work:</a:t>
            </a:r>
          </a:p>
          <a:p>
            <a:pPr lvl="1"/>
            <a:r>
              <a:rPr lang="de-DE" sz="2000" dirty="0"/>
              <a:t>In </a:t>
            </a:r>
            <a:r>
              <a:rPr lang="de-DE" sz="2000" dirty="0" smtClean="0"/>
              <a:t>CT4#94&amp;95 </a:t>
            </a:r>
            <a:r>
              <a:rPr lang="de-DE" sz="2000" dirty="0"/>
              <a:t>agreed CAT B: </a:t>
            </a:r>
            <a:r>
              <a:rPr lang="de-DE" sz="2000" dirty="0" smtClean="0"/>
              <a:t>193</a:t>
            </a:r>
            <a:r>
              <a:rPr lang="de-DE" sz="2000" dirty="0"/>
              <a:t/>
            </a:r>
            <a:br>
              <a:rPr lang="de-DE" sz="2000" dirty="0"/>
            </a:br>
            <a:r>
              <a:rPr lang="de-DE" sz="2000" dirty="0"/>
              <a:t>			(in </a:t>
            </a:r>
            <a:r>
              <a:rPr lang="de-DE" sz="2000" dirty="0" smtClean="0"/>
              <a:t>Q3: 145)</a:t>
            </a:r>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060700855"/>
              </p:ext>
            </p:extLst>
          </p:nvPr>
        </p:nvGraphicFramePr>
        <p:xfrm>
          <a:off x="158750" y="1859492"/>
          <a:ext cx="11742738" cy="4183359"/>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a:t>
                      </a:r>
                      <a:r>
                        <a:rPr lang="en-US"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3</a:t>
                      </a: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[NUDSF] – New WID Nudsf Service Based Interface</a:t>
                      </a:r>
                    </a:p>
                    <a:p>
                      <a:pPr marL="400050"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Hewlett-Packard Enterprise </a:t>
                      </a: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en-GB" sz="1200" kern="1200" dirty="0" smtClean="0">
                          <a:solidFill>
                            <a:schemeClr val="tx1"/>
                          </a:solidFill>
                          <a:latin typeface="+mn-lt"/>
                          <a:ea typeface="+mn-ea"/>
                          <a:cs typeface="+mn-cs"/>
                        </a:rPr>
                        <a:t>to provide the stage 3 definition of the service based Nudsf service defined in 3GPP TS 23.502. The Nudsf will provide the following capabilities:</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REST-style service operations to support Create, Read, Update and Delete.</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a search capability with a filter criteria on meta tags.</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Subscribe to Notifications and Notification of data change as an optional capability.</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multiple logical storage spaces.</a:t>
                      </a:r>
                      <a:endParaRPr lang="en-US" sz="1200" kern="1200" dirty="0" smtClean="0">
                        <a:solidFill>
                          <a:schemeClr val="tx1"/>
                        </a:solidFill>
                        <a:latin typeface="+mn-lt"/>
                        <a:ea typeface="+mn-ea"/>
                        <a:cs typeface="+mn-cs"/>
                      </a:endParaRPr>
                    </a:p>
                    <a:p>
                      <a:pPr hangingPunct="0"/>
                      <a:r>
                        <a:rPr lang="en-GB" sz="1200" kern="1200" dirty="0" smtClean="0">
                          <a:solidFill>
                            <a:schemeClr val="tx1"/>
                          </a:solidFill>
                          <a:latin typeface="+mn-lt"/>
                          <a:ea typeface="+mn-ea"/>
                          <a:cs typeface="+mn-cs"/>
                        </a:rPr>
                        <a:t>- Support common data types as well as the storage of binary data</a:t>
                      </a:r>
                      <a:endParaRPr lang="en-US" sz="1200" kern="1200" dirty="0" smtClean="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540000">
                <a:tc>
                  <a:txBody>
                    <a:bodyPr/>
                    <a:lstStyle/>
                    <a:p>
                      <a:pPr>
                        <a:spcAft>
                          <a:spcPts val="0"/>
                        </a:spcAft>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CP-193017</a:t>
                      </a: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NSORAF</a:t>
                      </a:r>
                      <a:r>
                        <a:rPr lang="en-GB" sz="1200" kern="1200" dirty="0" smtClean="0">
                          <a:solidFill>
                            <a:schemeClr val="tx1"/>
                          </a:solidFill>
                          <a:latin typeface="+mn-lt"/>
                          <a:ea typeface="+mn-ea"/>
                          <a:cs typeface="+mn-cs"/>
                        </a:rPr>
                        <a:t>] – New WID on </a:t>
                      </a:r>
                      <a:r>
                        <a:rPr lang="en-US" sz="1200" kern="1200" dirty="0" smtClean="0">
                          <a:solidFill>
                            <a:schemeClr val="tx1"/>
                          </a:solidFill>
                          <a:latin typeface="+mn-lt"/>
                          <a:ea typeface="+mn-ea"/>
                          <a:cs typeface="+mn-cs"/>
                        </a:rPr>
                        <a:t>Nsoraf</a:t>
                      </a:r>
                      <a:r>
                        <a:rPr lang="en-GB" sz="1200" kern="1200" dirty="0" smtClean="0">
                          <a:solidFill>
                            <a:schemeClr val="tx1"/>
                          </a:solidFill>
                          <a:latin typeface="+mn-lt"/>
                          <a:ea typeface="+mn-ea"/>
                          <a:cs typeface="+mn-cs"/>
                        </a:rPr>
                        <a:t> Service Based Interface</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Orange </a:t>
                      </a: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US" sz="1200" kern="1200" dirty="0" smtClean="0">
                          <a:solidFill>
                            <a:schemeClr val="tx1"/>
                          </a:solidFill>
                          <a:latin typeface="+mn-lt"/>
                          <a:ea typeface="+mn-ea"/>
                          <a:cs typeface="+mn-cs"/>
                        </a:rPr>
                        <a:t>Finalize the work on this 5G SoR mechanism:</a:t>
                      </a:r>
                    </a:p>
                    <a:p>
                      <a:pPr lvl="0" fontAlgn="auto" hangingPunct="1"/>
                      <a:r>
                        <a:rPr lang="en-US" sz="1200" kern="1200" dirty="0" smtClean="0">
                          <a:solidFill>
                            <a:schemeClr val="tx1"/>
                          </a:solidFill>
                          <a:latin typeface="+mn-lt"/>
                          <a:ea typeface="+mn-ea"/>
                          <a:cs typeface="+mn-cs"/>
                        </a:rPr>
                        <a:t>-Define the protocol and interface aspects of the interactions between a NF Consumer (e.g. the UDM) and the new SOR-AF over the Nsoraf Service-based interface.</a:t>
                      </a:r>
                    </a:p>
                    <a:p>
                      <a:pPr lvl="0" fontAlgn="auto" hangingPunct="1"/>
                      <a:r>
                        <a:rPr lang="en-US" sz="1200" kern="1200" dirty="0" smtClean="0">
                          <a:solidFill>
                            <a:schemeClr val="tx1"/>
                          </a:solidFill>
                          <a:latin typeface="+mn-lt"/>
                          <a:ea typeface="+mn-ea"/>
                          <a:cs typeface="+mn-cs"/>
                        </a:rPr>
                        <a:t>-Define the mechanisms to support the updated list of preferred networks.</a:t>
                      </a:r>
                    </a:p>
                    <a:p>
                      <a:pPr lvl="0" fontAlgn="auto" hangingPunct="1"/>
                      <a:r>
                        <a:rPr lang="en-US" sz="1200" kern="1200" dirty="0" smtClean="0">
                          <a:solidFill>
                            <a:schemeClr val="tx1"/>
                          </a:solidFill>
                          <a:latin typeface="+mn-lt"/>
                          <a:ea typeface="+mn-ea"/>
                          <a:cs typeface="+mn-cs"/>
                        </a:rPr>
                        <a:t>-Clarify potential impacts on UDM services.</a:t>
                      </a:r>
                    </a:p>
                    <a:p>
                      <a:pPr lvl="0" fontAlgn="auto" hangingPunct="1"/>
                      <a:r>
                        <a:rPr lang="en-US" sz="1200" kern="1200" dirty="0" smtClean="0">
                          <a:solidFill>
                            <a:schemeClr val="tx1"/>
                          </a:solidFill>
                          <a:latin typeface="+mn-lt"/>
                          <a:ea typeface="+mn-ea"/>
                          <a:cs typeface="+mn-cs"/>
                        </a:rPr>
                        <a:t>-Clarify the specific use of the UDR used by the UDM during the SoR procedure,</a:t>
                      </a:r>
                    </a:p>
                    <a:p>
                      <a:pPr lvl="0" fontAlgn="auto" hangingPunct="1"/>
                      <a:r>
                        <a:rPr lang="en-US" sz="1200" kern="1200" dirty="0" smtClean="0">
                          <a:solidFill>
                            <a:schemeClr val="tx1"/>
                          </a:solidFill>
                          <a:latin typeface="+mn-lt"/>
                          <a:ea typeface="+mn-ea"/>
                          <a:cs typeface="+mn-cs"/>
                        </a:rPr>
                        <a:t>-Any further alignment with stage 2 defined in the 3GPP TS 23.122</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434586604"/>
              </p:ext>
            </p:extLst>
          </p:nvPr>
        </p:nvGraphicFramePr>
        <p:xfrm>
          <a:off x="158750" y="1859492"/>
          <a:ext cx="11742738" cy="2380162"/>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44724">
                  <a:extLst>
                    <a:ext uri="{9D8B030D-6E8A-4147-A177-3AD203B41FA5}">
                      <a16:colId xmlns:a16="http://schemas.microsoft.com/office/drawing/2014/main" xmlns=""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105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CP-193016</a:t>
                      </a:r>
                      <a:endParaRPr lang="en-US"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mn-lt"/>
                          <a:ea typeface="+mn-ea"/>
                          <a:cs typeface="+mn-cs"/>
                        </a:rPr>
                        <a:t>[UDICOM] – Revised WID on User data interworking, Coexistence and Migration</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noProof="0" dirty="0" smtClean="0">
                          <a:solidFill>
                            <a:schemeClr val="tx1"/>
                          </a:solidFill>
                          <a:latin typeface="+mn-lt"/>
                          <a:ea typeface="+mn-ea"/>
                          <a:cs typeface="+mn-cs"/>
                        </a:rPr>
                        <a:t>Nokia</a:t>
                      </a:r>
                      <a:endParaRPr lang="en-US" sz="1200" kern="1200" noProof="0" dirty="0" smtClean="0">
                        <a:solidFill>
                          <a:schemeClr val="tx1"/>
                        </a:solidFill>
                        <a:latin typeface="+mn-lt"/>
                        <a:ea typeface="+mn-ea"/>
                        <a:cs typeface="+mn-cs"/>
                      </a:endParaRP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de-DE" sz="1200" kern="1200" noProof="0" dirty="0" smtClean="0">
                          <a:solidFill>
                            <a:schemeClr val="tx1"/>
                          </a:solidFill>
                          <a:latin typeface="+mn-lt"/>
                          <a:ea typeface="+mn-ea"/>
                          <a:cs typeface="+mn-cs"/>
                        </a:rPr>
                        <a:t>Target  date for the new TS 23.632 is  modified</a:t>
                      </a: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6291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CP-193014</a:t>
                      </a:r>
                      <a:endParaRPr lang="en-US"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p>
                      <a:pPr>
                        <a:spcAft>
                          <a:spcPts val="0"/>
                        </a:spcAft>
                      </a:pP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[5G_SRVCC] – Revised WID on CT aspect of single radio voice continuity from 5GS to 3G, </a:t>
                      </a:r>
                      <a:endParaRPr lang="en-US"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latin typeface="+mn-lt"/>
                          <a:ea typeface="+mn-ea"/>
                          <a:cs typeface="+mn-cs"/>
                        </a:rPr>
                        <a:t>China Unicom/ZTE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0">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mn-lt"/>
                          <a:ea typeface="+mn-ea"/>
                          <a:cs typeface="+mn-cs"/>
                        </a:rPr>
                        <a:t>CT4 impacted are enhanced by the Impacts to Nsmf_PDUSession service to support 5G SRVCC</a:t>
                      </a: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6"/>
                  </a:ext>
                </a:extLst>
              </a:tr>
              <a:tr h="251643">
                <a:tc>
                  <a:txBody>
                    <a:bodyPr/>
                    <a:lstStyle/>
                    <a:p>
                      <a:pPr>
                        <a:spcAft>
                          <a:spcPts val="0"/>
                        </a:spcAft>
                      </a:pPr>
                      <a:r>
                        <a:rPr lang="de-DE" sz="10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CP-193015</a:t>
                      </a:r>
                      <a:endParaRPr lang="en-US" sz="1000" kern="120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mn-lt"/>
                          <a:ea typeface="+mn-ea"/>
                          <a:cs typeface="+mn-cs"/>
                        </a:rPr>
                        <a:t>[IABARC-CT] – New WID on 5G CT aspects of support for integrated access and backhaul, is Rapporteuer</a:t>
                      </a:r>
                      <a:endParaRPr lang="en-GB" sz="1200" kern="1200" dirty="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mn-lt"/>
                          <a:ea typeface="+mn-ea"/>
                          <a:cs typeface="+mn-cs"/>
                        </a:rPr>
                        <a:t>Qualcomm</a:t>
                      </a:r>
                      <a:endParaRPr lang="en-US" sz="1200" kern="1200" noProof="0" dirty="0" smtClean="0">
                        <a:solidFill>
                          <a:schemeClr val="tx1"/>
                        </a:solidFill>
                        <a:latin typeface="+mn-lt"/>
                        <a:ea typeface="+mn-ea"/>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de-DE" sz="1200" dirty="0" smtClean="0">
                          <a:effectLst/>
                          <a:latin typeface="Times New Roman" panose="02020603050405020304" pitchFamily="18" charset="0"/>
                          <a:ea typeface="Times New Roman" panose="02020603050405020304" pitchFamily="18" charset="0"/>
                        </a:rPr>
                        <a:t>CT1 Impacts  are removed to  align with stage 2  agreements, IAB node capabilities are not  signaled via NAS</a:t>
                      </a:r>
                      <a:endParaRPr lang="en-US" sz="1200" dirty="0" smtClean="0">
                        <a:effectLst/>
                        <a:latin typeface="Times New Roman" panose="02020603050405020304" pitchFamily="18" charset="0"/>
                        <a:ea typeface="Times New Roman" panose="02020603050405020304" pitchFamily="18" charset="0"/>
                      </a:endParaRPr>
                    </a:p>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chemeClr val="tx1"/>
                        </a:solidFill>
                        <a:latin typeface="+mn-lt"/>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1/3)</a:t>
            </a:r>
            <a:endParaRPr lang="en-US" dirty="0"/>
          </a:p>
        </p:txBody>
      </p:sp>
      <p:sp>
        <p:nvSpPr>
          <p:cNvPr id="3" name="Content Placeholder 2"/>
          <p:cNvSpPr>
            <a:spLocks noGrp="1"/>
          </p:cNvSpPr>
          <p:nvPr>
            <p:ph idx="1"/>
          </p:nvPr>
        </p:nvSpPr>
        <p:spPr>
          <a:xfrm>
            <a:off x="871868" y="2126071"/>
            <a:ext cx="10308265" cy="4058902"/>
          </a:xfrm>
        </p:spPr>
        <p:txBody>
          <a:bodyPr/>
          <a:lstStyle/>
          <a:p>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901590752"/>
              </p:ext>
            </p:extLst>
          </p:nvPr>
        </p:nvGraphicFramePr>
        <p:xfrm>
          <a:off x="846667" y="2126071"/>
          <a:ext cx="10126132" cy="3431443"/>
        </p:xfrm>
        <a:graphic>
          <a:graphicData uri="http://schemas.openxmlformats.org/drawingml/2006/table">
            <a:tbl>
              <a:tblPr firstRow="1" firstCol="1" bandRow="1"/>
              <a:tblGrid>
                <a:gridCol w="5830944">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21455">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214950">
                <a:tc>
                  <a:txBody>
                    <a:bodyPr/>
                    <a:lstStyle/>
                    <a:p>
                      <a:pPr algn="l" fontAlgn="ctr"/>
                      <a:r>
                        <a:rPr lang="en-US" sz="800" b="0" i="0" u="none" strike="noStrike" dirty="0">
                          <a:solidFill>
                            <a:srgbClr val="000000"/>
                          </a:solidFill>
                          <a:effectLst/>
                          <a:latin typeface="Arial" panose="020B0604020202020204" pitchFamily="34" charset="0"/>
                        </a:rPr>
                        <a:t>      CT4 Aspects of 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5G_URLLC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20%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60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CP-191063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158685">
                <a:tc>
                  <a:txBody>
                    <a:bodyPr/>
                    <a:lstStyle/>
                    <a:p>
                      <a:pPr algn="l" fontAlgn="ctr"/>
                      <a:r>
                        <a:rPr lang="en-US" sz="800" b="0" i="0" u="none" strike="noStrike" dirty="0">
                          <a:solidFill>
                            <a:srgbClr val="000000"/>
                          </a:solidFill>
                          <a:effectLst/>
                          <a:latin typeface="Arial" panose="020B0604020202020204" pitchFamily="34" charset="0"/>
                        </a:rPr>
                        <a:t>      CT4 aspects of 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Vertical_LAN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50% now 85%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5G_CIoT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60%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CP-111237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V2XAPP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V2XAPP</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eV2XARC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US" sz="800" b="0" i="0" u="none" strike="noStrike" dirty="0">
                          <a:solidFill>
                            <a:srgbClr val="000000"/>
                          </a:solidFill>
                          <a:effectLst/>
                          <a:latin typeface="Arial" panose="020B0604020202020204" pitchFamily="34" charset="0"/>
                        </a:rPr>
                        <a:t>eV2XARC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5G_eLCS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5G_eLCS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2</a:t>
                      </a:r>
                      <a:r>
                        <a:rPr lang="en-US" sz="800" b="0" i="0" u="none" strike="noStrike" dirty="0" smtClean="0">
                          <a:solidFill>
                            <a:srgbClr val="FF0000"/>
                          </a:solidFill>
                          <a:effectLst/>
                          <a:latin typeface="Arial" panose="020B0604020202020204" pitchFamily="34" charset="0"/>
                        </a:rPr>
                        <a:t>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90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CP-191064</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RACS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20</a:t>
                      </a:r>
                      <a:r>
                        <a:rPr lang="en-US" sz="800" b="0" i="0" u="none" strike="noStrike" dirty="0">
                          <a:solidFill>
                            <a:srgbClr val="FF0000"/>
                          </a:solidFill>
                          <a:effectLst/>
                          <a:latin typeface="Arial" panose="020B0604020202020204" pitchFamily="34" charset="0"/>
                        </a:rPr>
                        <a:t>% </a:t>
                      </a:r>
                      <a:r>
                        <a:rPr lang="en-US" sz="800" b="0" i="0" u="none" strike="noStrike" dirty="0" smtClean="0">
                          <a:solidFill>
                            <a:srgbClr val="FF0000"/>
                          </a:solidFill>
                          <a:effectLst/>
                          <a:latin typeface="Arial" panose="020B0604020202020204" pitchFamily="34" charset="0"/>
                        </a:rPr>
                        <a:t>now 75%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CP-191061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eNA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CP-191111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352697">
                <a:tc>
                  <a:txBody>
                    <a:bodyPr/>
                    <a:lstStyle/>
                    <a:p>
                      <a:pPr algn="l" fontAlgn="ctr"/>
                      <a:r>
                        <a:rPr lang="en-US" sz="800" b="0" i="0" u="none" strike="noStrike" dirty="0">
                          <a:solidFill>
                            <a:srgbClr val="000000"/>
                          </a:solidFill>
                          <a:effectLst/>
                          <a:latin typeface="Arial" panose="020B0604020202020204" pitchFamily="34" charset="0"/>
                        </a:rPr>
                        <a:t>      CT4 aspects of 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5WWC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5</a:t>
                      </a:r>
                      <a:r>
                        <a:rPr lang="en-US" sz="800" b="0" i="0" u="none" strike="noStrike" dirty="0" smtClean="0">
                          <a:solidFill>
                            <a:srgbClr val="FF0000"/>
                          </a:solidFill>
                          <a:effectLst/>
                          <a:latin typeface="Arial" panose="020B0604020202020204" pitchFamily="34" charset="0"/>
                        </a:rPr>
                        <a:t>%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60%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CP-191156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8"/>
                  </a:ext>
                </a:extLst>
              </a:tr>
              <a:tr h="352697">
                <a:tc>
                  <a:txBody>
                    <a:bodyPr/>
                    <a:lstStyle/>
                    <a:p>
                      <a:pPr marL="0" algn="l" defTabSz="914400" rtl="0" eaLnBrk="1" fontAlgn="ctr" latinLnBrk="0" hangingPunct="1">
                        <a:tabLst>
                          <a:tab pos="177800" algn="l"/>
                        </a:tabLst>
                      </a:pPr>
                      <a:r>
                        <a:rPr lang="en-US" sz="800" b="0" i="0" u="none" strike="noStrike" kern="1200" dirty="0" smtClean="0">
                          <a:solidFill>
                            <a:srgbClr val="000000"/>
                          </a:solidFill>
                          <a:effectLst/>
                          <a:latin typeface="Arial" panose="020B0604020202020204" pitchFamily="34" charset="0"/>
                          <a:ea typeface="+mn-ea"/>
                          <a:cs typeface="+mn-cs"/>
                        </a:rPr>
                        <a:t>	CT4 aspects of </a:t>
                      </a:r>
                      <a:r>
                        <a:rPr lang="en-US" sz="800" b="0" i="0" u="none" strike="noStrike" kern="1200" dirty="0" err="1" smtClean="0">
                          <a:solidFill>
                            <a:srgbClr val="000000"/>
                          </a:solidFill>
                          <a:effectLst/>
                          <a:latin typeface="Arial" panose="020B0604020202020204" pitchFamily="34" charset="0"/>
                          <a:ea typeface="+mn-ea"/>
                          <a:cs typeface="+mn-cs"/>
                        </a:rPr>
                        <a:t>eNAPIs</a:t>
                      </a: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err="1" smtClean="0">
                          <a:solidFill>
                            <a:srgbClr val="000000"/>
                          </a:solidFill>
                          <a:effectLst/>
                          <a:latin typeface="Arial" panose="020B0604020202020204" pitchFamily="34" charset="0"/>
                        </a:rPr>
                        <a:t>eNAPIs</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06/09/2018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13/12/2019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1" i="0" u="none" strike="noStrike" kern="1200" dirty="0" smtClean="0">
                          <a:solidFill>
                            <a:srgbClr val="FF0000"/>
                          </a:solidFill>
                          <a:effectLst/>
                          <a:latin typeface="Arial" panose="020B0604020202020204" pitchFamily="34" charset="0"/>
                          <a:ea typeface="+mn-ea"/>
                          <a:cs typeface="+mn-cs"/>
                        </a:rPr>
                        <a:t>0% now 80%</a:t>
                      </a:r>
                      <a:endParaRPr lang="en-US" sz="800" b="1"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000000"/>
                          </a:solidFill>
                          <a:effectLst/>
                          <a:latin typeface="Arial" panose="020B0604020202020204" pitchFamily="34" charset="0"/>
                        </a:rPr>
                        <a:t>CP-192184</a:t>
                      </a: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solidFill>
                  <a:srgbClr val="694646"/>
                </a:solidFill>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640981569"/>
              </p:ext>
            </p:extLst>
          </p:nvPr>
        </p:nvGraphicFramePr>
        <p:xfrm>
          <a:off x="871869" y="2126071"/>
          <a:ext cx="10100930" cy="3547967"/>
        </p:xfrm>
        <a:graphic>
          <a:graphicData uri="http://schemas.openxmlformats.org/drawingml/2006/table">
            <a:tbl>
              <a:tblPr firstRow="1" firstCol="1" bandRow="1"/>
              <a:tblGrid>
                <a:gridCol w="5805742">
                  <a:extLst>
                    <a:ext uri="{9D8B030D-6E8A-4147-A177-3AD203B41FA5}">
                      <a16:colId xmlns:a16="http://schemas.microsoft.com/office/drawing/2014/main" xmlns="" val="20000"/>
                    </a:ext>
                  </a:extLst>
                </a:gridCol>
                <a:gridCol w="910869">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eNS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07/03/2019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05/12/2019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95%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PARLOS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0% now 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ctr"/>
                      <a:r>
                        <a:rPr lang="en-US" sz="800" b="0" i="0" u="none" strike="noStrike" dirty="0">
                          <a:solidFill>
                            <a:srgbClr val="000000"/>
                          </a:solidFill>
                          <a:effectLst/>
                          <a:latin typeface="Arial" panose="020B0604020202020204" pitchFamily="34" charset="0"/>
                        </a:rPr>
                        <a:t>      CT4 aspects of 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ETSUN</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08/03/2019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95</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100%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ATSSS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11/03/2019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09/12/2019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45</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75</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CP-190201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 of 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5G_SRVCC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60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80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5G_eSBA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4</a:t>
                      </a:r>
                      <a:r>
                        <a:rPr lang="en-US" sz="800" b="0" i="0" u="none" strike="noStrike" dirty="0" smtClean="0">
                          <a:solidFill>
                            <a:srgbClr val="FF0000"/>
                          </a:solidFill>
                          <a:effectLst/>
                          <a:latin typeface="Arial" panose="020B0604020202020204" pitchFamily="34" charset="0"/>
                        </a:rPr>
                        <a:t>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70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CP-190191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eIMS5G_SBA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50%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6"/>
                  </a:ext>
                </a:extLst>
              </a:tr>
              <a:tr h="317369">
                <a:tc>
                  <a:txBody>
                    <a:bodyPr/>
                    <a:lstStyle/>
                    <a:p>
                      <a:pPr algn="l" fontAlgn="ctr"/>
                      <a:r>
                        <a:rPr lang="en-US" sz="800" b="0" i="0" u="none" strike="noStrike" dirty="0">
                          <a:solidFill>
                            <a:srgbClr val="000000"/>
                          </a:solidFill>
                          <a:effectLst/>
                          <a:latin typeface="Arial" panose="020B0604020202020204" pitchFamily="34" charset="0"/>
                        </a:rPr>
                        <a:t>      CT4 Aspects of 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E2E_DELAY</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14/03/2019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CP-190193</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352697">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 </a:t>
                      </a:r>
                      <a:r>
                        <a:rPr lang="en-US" sz="800" b="0" i="0" u="none" strike="noStrike" kern="1200" dirty="0">
                          <a:solidFill>
                            <a:srgbClr val="000000"/>
                          </a:solidFill>
                          <a:effectLst/>
                          <a:latin typeface="Arial" panose="020B0604020202020204" pitchFamily="34" charset="0"/>
                          <a:ea typeface="+mn-ea"/>
                          <a:cs typeface="+mn-cs"/>
                        </a:rPr>
                        <a:t>aspects of 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UDICOM</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25%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75</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r" fontAlgn="ctr"/>
                      <a:r>
                        <a:rPr lang="en-US" sz="800" b="0" i="0" u="none" strike="noStrike" dirty="0">
                          <a:solidFill>
                            <a:srgbClr val="000000"/>
                          </a:solidFill>
                          <a:effectLst/>
                          <a:latin typeface="Arial" panose="020B0604020202020204" pitchFamily="34" charset="0"/>
                        </a:rPr>
                        <a:t>CP-191066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8"/>
                  </a:ext>
                </a:extLst>
              </a:tr>
              <a:tr h="352697">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Shared </a:t>
                      </a:r>
                      <a:r>
                        <a:rPr lang="en-US" sz="800" b="0" i="0" u="none" strike="noStrike" kern="1200" dirty="0">
                          <a:solidFill>
                            <a:srgbClr val="000000"/>
                          </a:solidFill>
                          <a:effectLst/>
                          <a:latin typeface="Arial" panose="020B0604020202020204" pitchFamily="34" charset="0"/>
                          <a:ea typeface="+mn-ea"/>
                          <a:cs typeface="+mn-cs"/>
                        </a:rPr>
                        <a:t>Data Handling on Nudm and Nudr</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r>
                        <a:rPr lang="en-US" sz="800" b="0" i="0" u="none" strike="noStrike" dirty="0">
                          <a:solidFill>
                            <a:srgbClr val="000000"/>
                          </a:solidFill>
                          <a:effectLst/>
                          <a:latin typeface="Arial" panose="020B0604020202020204" pitchFamily="34" charset="0"/>
                        </a:rPr>
                        <a:t>Shared_Data</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14/12/2018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9"/>
                  </a:ext>
                </a:extLst>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3048511" cy="1127201"/>
          </a:xfrm>
          <a:prstGeom prst="rect">
            <a:avLst/>
          </a:prstGeom>
          <a:noFill/>
          <a:ln>
            <a:noFill/>
          </a:ln>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blipFill>
                  <a:blip r:embed="rId3"/>
                  <a:tile tx="0" ty="0" sx="100000" sy="100000" flip="none" algn="tl"/>
                </a:blipFill>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risk for completion on time</a:t>
            </a: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232242189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(3/3)</a:t>
            </a:r>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3343067761"/>
              </p:ext>
            </p:extLst>
          </p:nvPr>
        </p:nvGraphicFramePr>
        <p:xfrm>
          <a:off x="958850" y="2126071"/>
          <a:ext cx="10013949" cy="3477311"/>
        </p:xfrm>
        <a:graphic>
          <a:graphicData uri="http://schemas.openxmlformats.org/drawingml/2006/table">
            <a:tbl>
              <a:tblPr firstRow="1" firstCol="1" bandRow="1"/>
              <a:tblGrid>
                <a:gridCol w="5707764">
                  <a:extLst>
                    <a:ext uri="{9D8B030D-6E8A-4147-A177-3AD203B41FA5}">
                      <a16:colId xmlns:a16="http://schemas.microsoft.com/office/drawing/2014/main" xmlns="" val="20000"/>
                    </a:ext>
                  </a:extLst>
                </a:gridCol>
                <a:gridCol w="921866">
                  <a:extLst>
                    <a:ext uri="{9D8B030D-6E8A-4147-A177-3AD203B41FA5}">
                      <a16:colId xmlns:a16="http://schemas.microsoft.com/office/drawing/2014/main" xmlns="" val="20001"/>
                    </a:ext>
                  </a:extLst>
                </a:gridCol>
                <a:gridCol w="857289">
                  <a:extLst>
                    <a:ext uri="{9D8B030D-6E8A-4147-A177-3AD203B41FA5}">
                      <a16:colId xmlns:a16="http://schemas.microsoft.com/office/drawing/2014/main" xmlns="" val="20002"/>
                    </a:ext>
                  </a:extLst>
                </a:gridCol>
                <a:gridCol w="857290">
                  <a:extLst>
                    <a:ext uri="{9D8B030D-6E8A-4147-A177-3AD203B41FA5}">
                      <a16:colId xmlns:a16="http://schemas.microsoft.com/office/drawing/2014/main" xmlns="" val="20003"/>
                    </a:ext>
                  </a:extLst>
                </a:gridCol>
                <a:gridCol w="522409">
                  <a:extLst>
                    <a:ext uri="{9D8B030D-6E8A-4147-A177-3AD203B41FA5}">
                      <a16:colId xmlns:a16="http://schemas.microsoft.com/office/drawing/2014/main" xmlns="" val="20004"/>
                    </a:ext>
                  </a:extLst>
                </a:gridCol>
                <a:gridCol w="1147331">
                  <a:extLst>
                    <a:ext uri="{9D8B030D-6E8A-4147-A177-3AD203B41FA5}">
                      <a16:colId xmlns:a16="http://schemas.microsoft.com/office/drawing/2014/main" xmlns="" val="20005"/>
                    </a:ext>
                  </a:extLst>
                </a:gridCol>
              </a:tblGrid>
              <a:tr h="303621">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Acronym</a:t>
                      </a:r>
                      <a:endParaRPr lang="en-US" sz="14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17369">
                <a:tc>
                  <a:txBody>
                    <a:bodyPr/>
                    <a:lstStyle/>
                    <a:p>
                      <a:pPr marL="0" algn="l" defTabSz="914400" rtl="0" eaLnBrk="1" fontAlgn="ctr" latinLnBrk="0" hangingPunct="1"/>
                      <a:r>
                        <a:rPr lang="en-US" sz="800" b="0" i="0" u="none" strike="noStrike" kern="1200" dirty="0">
                          <a:solidFill>
                            <a:srgbClr val="000000"/>
                          </a:solidFill>
                          <a:effectLst/>
                          <a:latin typeface="Arial" panose="020B0604020202020204" pitchFamily="34" charset="0"/>
                          <a:ea typeface="+mn-ea"/>
                          <a:cs typeface="+mn-cs"/>
                        </a:rPr>
                        <a:t>   </a:t>
                      </a:r>
                      <a:r>
                        <a:rPr lang="en-US" sz="800" b="0" i="0" u="none" strike="noStrike" kern="1200" dirty="0" smtClean="0">
                          <a:solidFill>
                            <a:srgbClr val="000000"/>
                          </a:solidFill>
                          <a:effectLst/>
                          <a:latin typeface="Arial" panose="020B0604020202020204" pitchFamily="34" charset="0"/>
                          <a:ea typeface="+mn-ea"/>
                          <a:cs typeface="+mn-cs"/>
                        </a:rPr>
                        <a:t>  CT4 </a:t>
                      </a:r>
                      <a:r>
                        <a:rPr lang="en-US" sz="800" b="0" i="0" u="none" strike="noStrike" kern="1200" dirty="0">
                          <a:solidFill>
                            <a:srgbClr val="000000"/>
                          </a:solidFill>
                          <a:effectLst/>
                          <a:latin typeface="Arial" panose="020B0604020202020204" pitchFamily="34" charset="0"/>
                          <a:ea typeface="+mn-ea"/>
                          <a:cs typeface="+mn-cs"/>
                        </a:rPr>
                        <a:t>aspects of 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US" sz="800" b="0" i="0" u="none" strike="noStrike" dirty="0">
                          <a:solidFill>
                            <a:srgbClr val="000000"/>
                          </a:solidFill>
                          <a:effectLst/>
                          <a:latin typeface="Arial" panose="020B0604020202020204" pitchFamily="34" charset="0"/>
                        </a:rPr>
                        <a:t>SBIProtoc16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12/03/2020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45% </a:t>
                      </a:r>
                      <a:r>
                        <a:rPr lang="en-US" sz="800" b="0" i="0" u="none" strike="noStrike" dirty="0">
                          <a:solidFill>
                            <a:srgbClr val="FF0000"/>
                          </a:solidFill>
                          <a:effectLst/>
                          <a:latin typeface="Arial" panose="020B0604020202020204" pitchFamily="34" charset="0"/>
                        </a:rPr>
                        <a:t>now </a:t>
                      </a:r>
                      <a:r>
                        <a:rPr lang="en-US" sz="800" b="0" i="0" u="none" strike="noStrike" dirty="0" smtClean="0">
                          <a:solidFill>
                            <a:srgbClr val="FF0000"/>
                          </a:solidFill>
                          <a:effectLst/>
                          <a:latin typeface="Arial" panose="020B0604020202020204" pitchFamily="34" charset="0"/>
                        </a:rPr>
                        <a:t>90%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CP-191060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Load and Overload Control of 5GC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FS_LOLC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FF0000"/>
                          </a:solidFill>
                          <a:effectLst/>
                          <a:latin typeface="Arial" panose="020B0604020202020204" pitchFamily="34" charset="0"/>
                        </a:rPr>
                        <a:t>90% now 100%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CP-181195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IETF QUIC Transport for Service Based Interfaces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ctr"/>
                      <a:r>
                        <a:rPr lang="en-US" sz="800" b="0" i="0" u="none" strike="noStrike" dirty="0">
                          <a:solidFill>
                            <a:srgbClr val="000000"/>
                          </a:solidFill>
                          <a:effectLst/>
                          <a:latin typeface="Arial" panose="020B0604020202020204" pitchFamily="34" charset="0"/>
                        </a:rPr>
                        <a:t>FS_QUIC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r" fontAlgn="ctr"/>
                      <a:r>
                        <a:rPr lang="en-US" sz="800" b="0" i="0" u="none" strike="noStrike" dirty="0">
                          <a:solidFill>
                            <a:srgbClr val="000000"/>
                          </a:solidFill>
                          <a:effectLst/>
                          <a:latin typeface="Arial" panose="020B0604020202020204" pitchFamily="34" charset="0"/>
                        </a:rPr>
                        <a:t>06/06/2018</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a:solidFill>
                            <a:srgbClr val="000000"/>
                          </a:solidFill>
                          <a:effectLst/>
                          <a:latin typeface="Arial" panose="020B0604020202020204" pitchFamily="34" charset="0"/>
                        </a:rPr>
                        <a:t>80%</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CP-183245</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User Plane Protocol in 5GC</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FF"/>
                    </a:solidFill>
                  </a:tcPr>
                </a:tc>
                <a:tc>
                  <a:txBody>
                    <a:bodyPr/>
                    <a:lstStyle/>
                    <a:p>
                      <a:pPr algn="l" fontAlgn="ctr"/>
                      <a:r>
                        <a:rPr lang="en-US" sz="800" b="0" i="0" u="none" strike="noStrike" dirty="0">
                          <a:solidFill>
                            <a:srgbClr val="000000"/>
                          </a:solidFill>
                          <a:effectLst/>
                          <a:latin typeface="Arial" panose="020B0604020202020204" pitchFamily="34" charset="0"/>
                        </a:rPr>
                        <a:t>FS_UPPS</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15/12/2017</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14/06/2019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100</a:t>
                      </a:r>
                      <a:r>
                        <a:rPr lang="en-US" sz="800" b="0" i="0" u="none" strike="noStrike" kern="1200" dirty="0">
                          <a:solidFill>
                            <a:srgbClr val="000000"/>
                          </a:solidFill>
                          <a:effectLst/>
                          <a:latin typeface="Arial" panose="020B0604020202020204" pitchFamily="34" charset="0"/>
                          <a:ea typeface="+mn-ea"/>
                          <a:cs typeface="+mn-cs"/>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CP-182052</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en-US" sz="800" b="0" i="0" u="none" strike="noStrike" kern="1200" dirty="0" smtClean="0">
                          <a:solidFill>
                            <a:srgbClr val="000000"/>
                          </a:solidFill>
                          <a:effectLst/>
                          <a:latin typeface="Arial" panose="020B0604020202020204" pitchFamily="34" charset="0"/>
                          <a:ea typeface="+mn-ea"/>
                          <a:cs typeface="+mn-cs"/>
                        </a:rPr>
                        <a:t>     Study </a:t>
                      </a:r>
                      <a:r>
                        <a:rPr lang="en-US" sz="800" b="0" i="0" u="none" strike="noStrike" kern="1200" dirty="0">
                          <a:solidFill>
                            <a:srgbClr val="000000"/>
                          </a:solidFill>
                          <a:effectLst/>
                          <a:latin typeface="Arial" panose="020B0604020202020204" pitchFamily="34" charset="0"/>
                          <a:ea typeface="+mn-ea"/>
                          <a:cs typeface="+mn-cs"/>
                        </a:rPr>
                        <a:t>on Nudsf Service Based Interface </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24FC24"/>
                    </a:solidFill>
                  </a:tcPr>
                </a:tc>
                <a:tc>
                  <a:txBody>
                    <a:bodyPr/>
                    <a:lstStyle/>
                    <a:p>
                      <a:pPr algn="l" fontAlgn="ctr"/>
                      <a:r>
                        <a:rPr lang="en-US" sz="800" b="0" i="0" u="none" strike="noStrike" dirty="0">
                          <a:solidFill>
                            <a:srgbClr val="000000"/>
                          </a:solidFill>
                          <a:effectLst/>
                          <a:latin typeface="Arial" panose="020B0604020202020204" pitchFamily="34" charset="0"/>
                        </a:rPr>
                        <a:t>FS_NUDSF</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06/06/2019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12/12/2019</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30</a:t>
                      </a:r>
                      <a:r>
                        <a:rPr lang="en-US" sz="800" b="0" i="0" u="none" strike="noStrike" dirty="0">
                          <a:solidFill>
                            <a:srgbClr val="FF0000"/>
                          </a:solidFill>
                          <a:effectLst/>
                          <a:latin typeface="Arial" panose="020B0604020202020204" pitchFamily="34" charset="0"/>
                        </a:rPr>
                        <a:t>% now  </a:t>
                      </a:r>
                      <a:r>
                        <a:rPr lang="en-US" sz="800" b="0" i="0" u="none" strike="noStrike" dirty="0" smtClean="0">
                          <a:solidFill>
                            <a:srgbClr val="FF0000"/>
                          </a:solidFill>
                          <a:effectLst/>
                          <a:latin typeface="Arial" panose="020B0604020202020204" pitchFamily="34" charset="0"/>
                        </a:rPr>
                        <a:t>100</a:t>
                      </a:r>
                      <a:r>
                        <a:rPr lang="en-US" sz="800" b="0" i="0" u="none" strike="noStrike" dirty="0">
                          <a:solidFill>
                            <a:srgbClr val="FF0000"/>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a:solidFill>
                            <a:srgbClr val="000000"/>
                          </a:solidFill>
                          <a:effectLst/>
                          <a:latin typeface="Arial" panose="020B0604020202020204" pitchFamily="34" charset="0"/>
                        </a:rPr>
                        <a:t>CP-191236</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Load and Overload Control of 5GC Service Based Interfaces</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de-DE" sz="800" b="0" i="0" u="none" strike="noStrike" dirty="0" smtClean="0">
                          <a:solidFill>
                            <a:schemeClr val="tx1"/>
                          </a:solidFill>
                          <a:effectLst/>
                          <a:latin typeface="Arial" panose="020B0604020202020204" pitchFamily="34" charset="0"/>
                        </a:rPr>
                        <a:t>LOLC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r" defTabSz="914400" rtl="0" eaLnBrk="1" fontAlgn="ctr" latinLnBrk="0" hangingPunct="1">
                        <a:spcAft>
                          <a:spcPts val="0"/>
                        </a:spcAft>
                      </a:pPr>
                      <a:r>
                        <a:rPr lang="fr-FR" sz="800" b="0" i="0" u="none" strike="noStrike" kern="1200" dirty="0" smtClean="0">
                          <a:solidFill>
                            <a:schemeClr val="tx1"/>
                          </a:solidFill>
                          <a:effectLst/>
                          <a:latin typeface="Arial" panose="020B0604020202020204" pitchFamily="34" charset="0"/>
                          <a:ea typeface="+mn-ea"/>
                          <a:cs typeface="+mn-cs"/>
                        </a:rPr>
                        <a:t>CP-192019</a:t>
                      </a:r>
                      <a:endParaRPr lang="fr-FR" sz="800" b="0" i="0" u="none" strike="noStrike" kern="1200" dirty="0">
                        <a:solidFill>
                          <a:schemeClr val="tx1"/>
                        </a:solidFill>
                        <a:effectLst/>
                        <a:latin typeface="Arial" panose="020B0604020202020204" pitchFamily="34" charset="0"/>
                        <a:ea typeface="+mn-ea"/>
                        <a:cs typeface="+mn-cs"/>
                      </a:endParaRP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317369">
                <a:tc>
                  <a:txBody>
                    <a:bodyPr/>
                    <a:lstStyle/>
                    <a:p>
                      <a:pPr marL="0" algn="l" defTabSz="914400" rtl="0" eaLnBrk="1" fontAlgn="ctr" latinLnBrk="0" hangingPunct="1"/>
                      <a:r>
                        <a:rPr lang="en-GB" sz="800" b="0" i="0" u="none" strike="noStrike" kern="1200" dirty="0" smtClean="0">
                          <a:solidFill>
                            <a:schemeClr val="tx1"/>
                          </a:solidFill>
                          <a:effectLst/>
                          <a:latin typeface="Arial" panose="020B0604020202020204" pitchFamily="34" charset="0"/>
                          <a:ea typeface="+mn-ea"/>
                          <a:cs typeface="+mn-cs"/>
                        </a:rPr>
                        <a:t>     5GS Enhanced support of OTA mechanism for configuration parameter update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GB" sz="800" b="0" i="0" u="none" strike="noStrike" kern="1200" dirty="0" smtClean="0">
                          <a:solidFill>
                            <a:schemeClr val="tx1"/>
                          </a:solidFill>
                          <a:effectLst/>
                          <a:latin typeface="Arial" panose="020B0604020202020204" pitchFamily="34" charset="0"/>
                          <a:ea typeface="+mn-ea"/>
                          <a:cs typeface="+mn-cs"/>
                        </a:rPr>
                        <a:t>5GS_OTAF</a:t>
                      </a:r>
                      <a:endParaRPr lang="en-US" sz="800" b="0" i="0" u="none" strike="noStrike" kern="1200" dirty="0" smtClean="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ctr" defTabSz="914400" rtl="0" eaLnBrk="1" fontAlgn="ctr" latinLnBrk="0" hangingPunct="1"/>
                      <a:r>
                        <a:rPr lang="en-US" sz="800" b="0" i="0" u="none" strike="noStrike" kern="1200" dirty="0" smtClean="0">
                          <a:solidFill>
                            <a:srgbClr val="FF0000"/>
                          </a:solidFill>
                          <a:effectLst/>
                          <a:latin typeface="Arial" panose="020B0604020202020204" pitchFamily="34" charset="0"/>
                          <a:ea typeface="+mn-ea"/>
                          <a:cs typeface="+mn-cs"/>
                        </a:rPr>
                        <a:t>0% now 65%</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chemeClr val="tx1"/>
                          </a:solidFill>
                          <a:effectLst/>
                          <a:latin typeface="Arial" panose="020B0604020202020204" pitchFamily="34" charset="0"/>
                          <a:ea typeface="+mn-ea"/>
                          <a:cs typeface="+mn-cs"/>
                        </a:rPr>
                        <a:t>CP-192021</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CT aspects of support for integrated access and backhaul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0000"/>
                    </a:solidFill>
                  </a:tcPr>
                </a:tc>
                <a:tc>
                  <a:txBody>
                    <a:bodyPr/>
                    <a:lstStyle/>
                    <a:p>
                      <a:pPr algn="l" fontAlgn="ctr"/>
                      <a:r>
                        <a:rPr lang="en-GB" sz="800" b="0" i="0" u="none" strike="noStrike" kern="1200" dirty="0" smtClean="0">
                          <a:solidFill>
                            <a:schemeClr val="tx1"/>
                          </a:solidFill>
                          <a:effectLst/>
                          <a:latin typeface="Arial" panose="020B0604020202020204" pitchFamily="34" charset="0"/>
                          <a:ea typeface="+mn-ea"/>
                          <a:cs typeface="+mn-cs"/>
                        </a:rPr>
                        <a:t>IABARC</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18/09/2019</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chemeClr val="tx1"/>
                          </a:solidFill>
                          <a:effectLst/>
                          <a:latin typeface="Arial" panose="020B0604020202020204" pitchFamily="34" charset="0"/>
                        </a:rPr>
                        <a:t>12/03/2020</a:t>
                      </a: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chemeClr val="tx1"/>
                          </a:solidFill>
                          <a:effectLst/>
                          <a:latin typeface="Arial" panose="020B0604020202020204" pitchFamily="34" charset="0"/>
                        </a:rPr>
                        <a:t>0</a:t>
                      </a:r>
                      <a:r>
                        <a:rPr lang="en-US" sz="800" b="0" i="0" u="none" strike="noStrike" dirty="0">
                          <a:solidFill>
                            <a:schemeClr val="tx1"/>
                          </a:solidFill>
                          <a:effectLst/>
                          <a:latin typeface="Arial" panose="020B0604020202020204" pitchFamily="34" charset="0"/>
                        </a:rPr>
                        <a:t>%</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rgbClr val="FF0000"/>
                          </a:solidFill>
                          <a:effectLst/>
                          <a:latin typeface="Arial" panose="020B0604020202020204" pitchFamily="34" charset="0"/>
                          <a:ea typeface="+mn-ea"/>
                          <a:cs typeface="+mn-cs"/>
                        </a:rPr>
                        <a:t>CP-193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952121802"/>
                  </a:ext>
                </a:extLst>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GB" sz="800" b="0" i="0" u="none" strike="noStrike" kern="1200" dirty="0" smtClean="0">
                          <a:solidFill>
                            <a:schemeClr val="tx1"/>
                          </a:solidFill>
                          <a:effectLst/>
                          <a:latin typeface="Arial" panose="020B0604020202020204" pitchFamily="34" charset="0"/>
                          <a:ea typeface="+mn-ea"/>
                          <a:cs typeface="+mn-cs"/>
                        </a:rPr>
                        <a:t>Nudsf Service Based Interface </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GB" sz="800" b="0" i="0" u="none" strike="noStrike" kern="1200" dirty="0" smtClean="0">
                          <a:solidFill>
                            <a:srgbClr val="FF0000"/>
                          </a:solidFill>
                          <a:effectLst/>
                          <a:latin typeface="Arial" panose="020B0604020202020204" pitchFamily="34" charset="0"/>
                          <a:ea typeface="+mn-ea"/>
                          <a:cs typeface="+mn-cs"/>
                        </a:rPr>
                        <a:t>NUDSF</a:t>
                      </a:r>
                      <a:r>
                        <a:rPr lang="en-GB" sz="1800" kern="1200" dirty="0" smtClean="0">
                          <a:solidFill>
                            <a:schemeClr val="tx1"/>
                          </a:solidFill>
                          <a:effectLst/>
                          <a:latin typeface="+mn-lt"/>
                          <a:ea typeface="+mn-ea"/>
                          <a:cs typeface="+mn-cs"/>
                        </a:rPr>
                        <a:t> </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09/12/2019</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12/03/2020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rgbClr val="FF0000"/>
                          </a:solidFill>
                          <a:effectLst/>
                          <a:latin typeface="Arial" panose="020B0604020202020204" pitchFamily="34" charset="0"/>
                          <a:ea typeface="+mn-ea"/>
                          <a:cs typeface="+mn-cs"/>
                        </a:rPr>
                        <a:t>CP-193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marL="0" algn="l" defTabSz="914400" rtl="0" eaLnBrk="1" fontAlgn="ctr" latinLnBrk="0" hangingPunct="1"/>
                      <a:r>
                        <a:rPr lang="de-DE" sz="800" b="0" i="0" u="none" strike="noStrike" kern="1200" dirty="0" smtClean="0">
                          <a:solidFill>
                            <a:schemeClr val="tx1"/>
                          </a:solidFill>
                          <a:effectLst/>
                          <a:latin typeface="Arial" panose="020B0604020202020204" pitchFamily="34" charset="0"/>
                          <a:ea typeface="+mn-ea"/>
                          <a:cs typeface="+mn-cs"/>
                        </a:rPr>
                        <a:t>     </a:t>
                      </a:r>
                      <a:r>
                        <a:rPr lang="en-US" sz="800" b="0" i="0" u="none" strike="noStrike" kern="1200" dirty="0" smtClean="0">
                          <a:solidFill>
                            <a:schemeClr val="tx1"/>
                          </a:solidFill>
                          <a:effectLst/>
                          <a:latin typeface="Arial" panose="020B0604020202020204" pitchFamily="34" charset="0"/>
                          <a:ea typeface="+mn-ea"/>
                          <a:cs typeface="+mn-cs"/>
                        </a:rPr>
                        <a:t>Nsoraf</a:t>
                      </a:r>
                      <a:r>
                        <a:rPr lang="en-GB" sz="800" b="0" i="0" u="none" strike="noStrike" kern="1200" dirty="0" smtClean="0">
                          <a:solidFill>
                            <a:schemeClr val="tx1"/>
                          </a:solidFill>
                          <a:effectLst/>
                          <a:latin typeface="Arial" panose="020B0604020202020204" pitchFamily="34" charset="0"/>
                          <a:ea typeface="+mn-ea"/>
                          <a:cs typeface="+mn-cs"/>
                        </a:rPr>
                        <a:t> Service Based Interface</a:t>
                      </a:r>
                      <a:endParaRPr lang="en-US" sz="800" b="0" i="0" u="none" strike="noStrike" kern="1200" dirty="0">
                        <a:solidFill>
                          <a:schemeClr val="tx1"/>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rgbClr val="FFFF00"/>
                    </a:solidFill>
                  </a:tcPr>
                </a:tc>
                <a:tc>
                  <a:txBody>
                    <a:bodyPr/>
                    <a:lstStyle/>
                    <a:p>
                      <a:pPr algn="l" fontAlgn="ctr"/>
                      <a:r>
                        <a:rPr lang="en-GB" sz="800" b="0" i="0" u="none" strike="noStrike" kern="1200" dirty="0" smtClean="0">
                          <a:solidFill>
                            <a:srgbClr val="FF0000"/>
                          </a:solidFill>
                          <a:effectLst/>
                          <a:latin typeface="Arial" panose="020B0604020202020204" pitchFamily="34" charset="0"/>
                          <a:ea typeface="+mn-ea"/>
                          <a:cs typeface="+mn-cs"/>
                        </a:rPr>
                        <a:t>NSORAF</a:t>
                      </a:r>
                      <a:r>
                        <a:rPr lang="en-GB" sz="1800" kern="1200" dirty="0" smtClean="0">
                          <a:solidFill>
                            <a:schemeClr val="tx1"/>
                          </a:solidFill>
                          <a:effectLst/>
                          <a:latin typeface="+mn-lt"/>
                          <a:ea typeface="+mn-ea"/>
                          <a:cs typeface="+mn-cs"/>
                        </a:rPr>
                        <a:t> </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09/12/2019</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r>
                        <a:rPr lang="en-US" sz="800" b="0" i="0" u="none" strike="noStrike" dirty="0" smtClean="0">
                          <a:solidFill>
                            <a:srgbClr val="FF0000"/>
                          </a:solidFill>
                          <a:effectLst/>
                          <a:latin typeface="Arial" panose="020B0604020202020204" pitchFamily="34" charset="0"/>
                        </a:rPr>
                        <a:t>12/03/2020</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en-US" sz="800" b="0" i="0" u="none" strike="noStrike" dirty="0" smtClean="0">
                          <a:solidFill>
                            <a:srgbClr val="FF0000"/>
                          </a:solidFill>
                          <a:effectLst/>
                          <a:latin typeface="Arial" panose="020B0604020202020204" pitchFamily="34" charset="0"/>
                        </a:rPr>
                        <a:t>5%</a:t>
                      </a:r>
                      <a:endParaRPr lang="en-US" sz="8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1200"/>
                        </a:spcAft>
                        <a:buClrTx/>
                        <a:buSzTx/>
                        <a:buFontTx/>
                        <a:buNone/>
                        <a:tabLst/>
                        <a:defRPr/>
                      </a:pPr>
                      <a:r>
                        <a:rPr lang="fr-FR" sz="800" b="0" i="0" u="none" strike="noStrike" kern="1200" dirty="0" smtClean="0">
                          <a:solidFill>
                            <a:srgbClr val="FF0000"/>
                          </a:solidFill>
                          <a:effectLst/>
                          <a:latin typeface="Arial" panose="020B0604020202020204" pitchFamily="34" charset="0"/>
                          <a:ea typeface="+mn-ea"/>
                          <a:cs typeface="+mn-cs"/>
                        </a:rPr>
                        <a:t>CP-193</a:t>
                      </a:r>
                    </a:p>
                  </a:txBody>
                  <a:tcPr marL="44447" marR="44447"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3048511"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cs typeface="Arial" panose="020B0604020202020204" pitchFamily="34" charset="0"/>
              </a:rPr>
              <a:t>Green row </a:t>
            </a:r>
            <a:r>
              <a:rPr lang="fi-FI" altLang="de-DE" sz="1000" dirty="0">
                <a:latin typeface="Arial" panose="020B0604020202020204" pitchFamily="34" charset="0"/>
                <a:cs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highlight>
                  <a:srgbClr val="FFFF00"/>
                </a:highlight>
                <a:latin typeface="Arial" panose="020B0604020202020204" pitchFamily="34" charset="0"/>
                <a:cs typeface="Arial" panose="020B0604020202020204" pitchFamily="34" charset="0"/>
              </a:rPr>
              <a:t>Yellow row </a:t>
            </a:r>
            <a:r>
              <a:rPr lang="fi-FI" altLang="de-DE" sz="1000" dirty="0">
                <a:latin typeface="Arial" panose="020B0604020202020204" pitchFamily="34" charset="0"/>
                <a:cs typeface="Arial" panose="020B0604020202020204" pitchFamily="34" charset="0"/>
              </a:rPr>
              <a:t>– on time for completion on time</a:t>
            </a:r>
            <a:br>
              <a:rPr lang="fi-FI" altLang="de-DE" sz="1000" dirty="0">
                <a:latin typeface="Arial" panose="020B0604020202020204" pitchFamily="34" charset="0"/>
                <a:cs typeface="Arial" panose="020B0604020202020204" pitchFamily="34" charset="0"/>
              </a:rPr>
            </a:br>
            <a:r>
              <a:rPr lang="fi-FI" altLang="de-DE" sz="1000" dirty="0">
                <a:highlight>
                  <a:srgbClr val="FF0000"/>
                </a:highlight>
                <a:latin typeface="Arial" panose="020B0604020202020204" pitchFamily="34" charset="0"/>
                <a:cs typeface="Arial" panose="020B0604020202020204" pitchFamily="34" charset="0"/>
              </a:rPr>
              <a:t>Red  row </a:t>
            </a:r>
            <a:r>
              <a:rPr lang="fi-FI" altLang="de-DE" sz="1000" dirty="0">
                <a:latin typeface="Arial" panose="020B0604020202020204" pitchFamily="34" charset="0"/>
                <a:cs typeface="Arial" panose="020B0604020202020204" pitchFamily="34" charset="0"/>
              </a:rPr>
              <a:t>– </a:t>
            </a:r>
            <a:r>
              <a:rPr lang="fi-FI" altLang="de-DE" sz="1000" dirty="0" smtClean="0">
                <a:latin typeface="Arial" panose="020B0604020202020204" pitchFamily="34" charset="0"/>
                <a:cs typeface="Arial" panose="020B0604020202020204" pitchFamily="34" charset="0"/>
              </a:rPr>
              <a:t>Behind the schedule</a:t>
            </a:r>
            <a:endParaRPr lang="fi-FI" altLang="de-DE" sz="1000" dirty="0">
              <a:latin typeface="Arial" panose="020B0604020202020204" pitchFamily="34" charset="0"/>
              <a:cs typeface="Arial" panose="020B0604020202020204" pitchFamily="34" charset="0"/>
            </a:endParaRPr>
          </a:p>
          <a:p>
            <a:pPr>
              <a:lnSpc>
                <a:spcPct val="90000"/>
              </a:lnSpc>
              <a:spcBef>
                <a:spcPct val="0"/>
              </a:spcBef>
              <a:buFontTx/>
              <a:buNone/>
              <a:defRPr/>
            </a:pPr>
            <a:r>
              <a:rPr lang="fi-FI" altLang="de-DE" sz="1000" dirty="0">
                <a:latin typeface="Arial" panose="020B0604020202020204" pitchFamily="34" charset="0"/>
              </a:rPr>
              <a:t>	98 – no progress since the last plenary</a:t>
            </a:r>
          </a:p>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	</a:t>
            </a:r>
            <a:r>
              <a:rPr lang="fi-FI" altLang="de-DE" sz="1000" dirty="0">
                <a:solidFill>
                  <a:srgbClr val="FF0000"/>
                </a:solidFill>
                <a:latin typeface="Arial" panose="020B0604020202020204" pitchFamily="34" charset="0"/>
                <a:cs typeface="Arial" panose="020B0604020202020204" pitchFamily="34" charset="0"/>
              </a:rPr>
              <a:t>98</a:t>
            </a:r>
            <a:r>
              <a:rPr lang="fi-FI" altLang="de-DE" sz="1000" dirty="0">
                <a:latin typeface="Arial" panose="020B0604020202020204" pitchFamily="34" charset="0"/>
                <a:cs typeface="Arial" panose="020B0604020202020204" pitchFamily="34" charset="0"/>
              </a:rPr>
              <a:t> - Updated</a:t>
            </a:r>
          </a:p>
        </p:txBody>
      </p:sp>
    </p:spTree>
    <p:extLst>
      <p:ext uri="{BB962C8B-B14F-4D97-AF65-F5344CB8AC3E}">
        <p14:creationId xmlns:p14="http://schemas.microsoft.com/office/powerpoint/2010/main" val="110089552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23784</TotalTime>
  <Words>2349</Words>
  <Application>Microsoft Office PowerPoint</Application>
  <PresentationFormat>Widescreen</PresentationFormat>
  <Paragraphs>694</Paragraphs>
  <Slides>25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 </vt:lpstr>
      <vt:lpstr>MS PGothic</vt:lpstr>
      <vt:lpstr>SimSun</vt:lpstr>
      <vt:lpstr>Arial</vt:lpstr>
      <vt:lpstr>Calibri</vt:lpstr>
      <vt:lpstr>Calibri Light</vt:lpstr>
      <vt:lpstr>Times New Roman</vt:lpstr>
      <vt:lpstr>Wingdings</vt:lpstr>
      <vt:lpstr>Office Theme</vt:lpstr>
      <vt:lpstr>CT WG4 Status Report  to TSG CT#86</vt:lpstr>
      <vt:lpstr>TSG CT4 Officials</vt:lpstr>
      <vt:lpstr>Meeting Calendar</vt:lpstr>
      <vt:lpstr>TSG WG CT4 Statistics</vt:lpstr>
      <vt:lpstr>New/revised agreed  Study/Work Items led by CT4</vt:lpstr>
      <vt:lpstr>New/revised agreed  Study/Work Items led by CT4</vt:lpstr>
      <vt:lpstr>Work Plan (1/3)</vt:lpstr>
      <vt:lpstr>Work Plan (2/3)</vt:lpstr>
      <vt:lpstr>Work Plan (3/3)</vt:lpstr>
      <vt:lpstr>Work Plan and Release 16</vt:lpstr>
      <vt:lpstr>TS/TR sent to CT plenary</vt:lpstr>
      <vt:lpstr>Release 15 Status</vt:lpstr>
      <vt:lpstr>Release 16 Status</vt:lpstr>
      <vt:lpstr>Release 16 Status</vt:lpstr>
      <vt:lpstr>Release 16 Status</vt:lpstr>
      <vt:lpstr>Release 16 Status</vt:lpstr>
      <vt:lpstr>Backward Incompatible Changes</vt:lpstr>
      <vt:lpstr>For Information to CT</vt:lpstr>
      <vt:lpstr>For Action to CT</vt:lpstr>
      <vt:lpstr>Acknowledgement</vt:lpstr>
      <vt:lpstr>Annex</vt:lpstr>
      <vt:lpstr>CRs for Conditional Approval</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 Schmitt</cp:lastModifiedBy>
  <cp:revision>803</cp:revision>
  <dcterms:created xsi:type="dcterms:W3CDTF">2010-02-05T13:52:04Z</dcterms:created>
  <dcterms:modified xsi:type="dcterms:W3CDTF">2019-12-09T07:30:46Z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(2)nY641ID4OYnhrMiIXMKpRQBvIXlgSlEnvCQiB6zrTyMan1I1xrVuTFkAqgI5DK6S/pjsHDDG
18u5vZVetWlouh62S/Z3DIwTeW5oUMSvdxP8uaSaCjoRjJRKFOlOExVhgsBlEnUJ7ne1Zk09
chpE28/NAhYI8mAMgWZt5T1P62anv3+s92wM9XhRnjc69d0U2WK3wWpF0MKMQ7+Rvp1iCHx5
I2zhkFVL1iE1QNN88Y</vt:lpwstr>
  </property>
  <property fmtid="{D5CDD505-2E9C-101B-9397-08002B2CF9AE}" pid="3" name="_2015_ms_pID_7253431">
    <vt:lpwstr>jhLpxGWvn/y5iWMyhZcBjW55ouJfgoQxTNa700U/JDkfbqakgeqRgD
ryold11PA42jB8D3GOogUbWt9oSZfZOXLH2HZKeooYV6C5UKFeOqipPRF8sMAqm3VL7F2CFR
VeFN9SJwjG5rYkZFz6BmFCHtxKGD/+xiGRZiFUTtZDGdzxwAmqwbEG6HYL6l0GOzZRFRHS3I
5nWC9AXLGI2J7bkn</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1574676648</vt:lpwstr>
  </property>
</Properties>
</file>