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23"/>
  </p:notesMasterIdLst>
  <p:handoutMasterIdLst>
    <p:handoutMasterId r:id="rId24"/>
  </p:handoutMasterIdLst>
  <p:sldIdLst>
    <p:sldId id="341" r:id="rId2"/>
    <p:sldId id="363" r:id="rId3"/>
    <p:sldId id="366" r:id="rId4"/>
    <p:sldId id="377" r:id="rId5"/>
    <p:sldId id="368" r:id="rId6"/>
    <p:sldId id="369" r:id="rId7"/>
    <p:sldId id="380" r:id="rId8"/>
    <p:sldId id="381" r:id="rId9"/>
    <p:sldId id="382" r:id="rId10"/>
    <p:sldId id="370" r:id="rId11"/>
    <p:sldId id="371" r:id="rId12"/>
    <p:sldId id="372" r:id="rId13"/>
    <p:sldId id="373" r:id="rId14"/>
    <p:sldId id="374" r:id="rId15"/>
    <p:sldId id="384" r:id="rId16"/>
    <p:sldId id="375" r:id="rId17"/>
    <p:sldId id="365" r:id="rId18"/>
    <p:sldId id="376" r:id="rId19"/>
    <p:sldId id="387" r:id="rId20"/>
    <p:sldId id="389" r:id="rId21"/>
    <p:sldId id="379" r:id="rId22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43E53B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27" autoAdjust="0"/>
    <p:restoredTop sz="99112" autoAdjust="0"/>
  </p:normalViewPr>
  <p:slideViewPr>
    <p:cSldViewPr snapToGrid="0">
      <p:cViewPr varScale="1">
        <p:scale>
          <a:sx n="116" d="100"/>
          <a:sy n="116" d="100"/>
        </p:scale>
        <p:origin x="380" y="6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5" d="100"/>
          <a:sy n="55" d="100"/>
        </p:scale>
        <p:origin x="2598" y="78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49" y="36513"/>
            <a:ext cx="293567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CT#86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Sitges, Spain– December 2019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8894763" y="12700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CP-193172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mailto:Ingbert.Sigovich@ETSI.ORG" TargetMode="External"/><Relationship Id="rId13" Type="http://schemas.openxmlformats.org/officeDocument/2006/relationships/image" Target="../media/image6.jpeg"/><Relationship Id="rId3" Type="http://schemas.openxmlformats.org/officeDocument/2006/relationships/image" Target="../media/image2.jpeg"/><Relationship Id="rId7" Type="http://schemas.openxmlformats.org/officeDocument/2006/relationships/hyperlink" Target="mailto:Hao.Jing@3gpp.org" TargetMode="External"/><Relationship Id="rId12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huangzhenning@chinamobile.com" TargetMode="External"/><Relationship Id="rId11" Type="http://schemas.openxmlformats.org/officeDocument/2006/relationships/image" Target="../media/image4.jpeg"/><Relationship Id="rId5" Type="http://schemas.openxmlformats.org/officeDocument/2006/relationships/hyperlink" Target="mailto:yoshihiro.inoue@ntt-at.co.jp" TargetMode="External"/><Relationship Id="rId10" Type="http://schemas.openxmlformats.org/officeDocument/2006/relationships/image" Target="../media/image3.jpg"/><Relationship Id="rId4" Type="http://schemas.openxmlformats.org/officeDocument/2006/relationships/hyperlink" Target="mailto:susana.fernandez@ericsson" TargetMode="External"/><Relationship Id="rId9" Type="http://schemas.openxmlformats.org/officeDocument/2006/relationships/hyperlink" Target="mailto:John.Meredith@etsi.org" TargetMode="Externa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ct/TSG_CT/TSGC_86_Sitges/Docs/CP-193175.zip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dirty="0"/>
              <a:t>CT WG3 Status Report </a:t>
            </a:r>
            <a:br>
              <a:rPr lang="en-US" altLang="en-US" dirty="0"/>
            </a:br>
            <a:r>
              <a:rPr lang="en-US" altLang="en-US" dirty="0"/>
              <a:t>to TSG CT#86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Susana Fernández</a:t>
            </a:r>
          </a:p>
          <a:p>
            <a:pPr marL="0" indent="0" eaLnBrk="1" hangingPunct="1">
              <a:buNone/>
            </a:pPr>
            <a:r>
              <a:rPr lang="en-GB" altLang="de-DE" dirty="0"/>
              <a:t>TSG CT WG3 Chair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Ericsson</a:t>
            </a:r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TS/TR sent to CT plenary</a:t>
            </a:r>
          </a:p>
        </p:txBody>
      </p:sp>
      <p:graphicFrame>
        <p:nvGraphicFramePr>
          <p:cNvPr id="7" name="Tableau 3">
            <a:extLst>
              <a:ext uri="{FF2B5EF4-FFF2-40B4-BE49-F238E27FC236}">
                <a16:creationId xmlns:a16="http://schemas.microsoft.com/office/drawing/2014/main" id="{36509B92-DBDF-41DF-9CC3-9F7A3F8BF40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5973560"/>
              </p:ext>
            </p:extLst>
          </p:nvPr>
        </p:nvGraphicFramePr>
        <p:xfrm>
          <a:off x="158621" y="2000925"/>
          <a:ext cx="11186317" cy="1900301"/>
        </p:xfrm>
        <a:graphic>
          <a:graphicData uri="http://schemas.openxmlformats.org/drawingml/2006/table">
            <a:tbl>
              <a:tblPr firstRow="1" firstCol="1" bandRow="1"/>
              <a:tblGrid>
                <a:gridCol w="14851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183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695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3488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78424">
                  <a:extLst>
                    <a:ext uri="{9D8B030D-6E8A-4147-A177-3AD203B41FA5}">
                      <a16:colId xmlns:a16="http://schemas.microsoft.com/office/drawing/2014/main" val="1391414016"/>
                    </a:ext>
                  </a:extLst>
                </a:gridCol>
              </a:tblGrid>
              <a:tr h="18246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Version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kern="120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Sent for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931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b="1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</a:rPr>
                        <a:t>CP-193178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3GPP TS 29.517 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1.0.0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E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Huawei</a:t>
                      </a:r>
                      <a:endParaRPr lang="en-US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Information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831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b="1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</a:rPr>
                        <a:t>CP-193177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3GPP TS 29.675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1.0.0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E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Ericsson</a:t>
                      </a:r>
                      <a:endParaRPr lang="en-US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Information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5038067"/>
                  </a:ext>
                </a:extLst>
              </a:tr>
              <a:tr h="55931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b="1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</a:rPr>
                        <a:t>CP-193176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3GPP TS 29.549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1.0.0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E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Samsung</a:t>
                      </a:r>
                      <a:endParaRPr lang="en-US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Information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0482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8174252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16 Status (I)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01041" y="1802471"/>
            <a:ext cx="10515600" cy="4270671"/>
          </a:xfrm>
        </p:spPr>
        <p:txBody>
          <a:bodyPr/>
          <a:lstStyle/>
          <a:p>
            <a:pPr>
              <a:defRPr/>
            </a:pPr>
            <a:r>
              <a:rPr lang="es-ES_tradnl" altLang="zh-CN" sz="2400" dirty="0"/>
              <a:t>28 </a:t>
            </a:r>
            <a:r>
              <a:rPr lang="es-ES_tradnl" altLang="zh-CN" sz="2400" dirty="0" err="1"/>
              <a:t>Work</a:t>
            </a:r>
            <a:r>
              <a:rPr lang="es-ES_tradnl" altLang="zh-CN" sz="2400" dirty="0"/>
              <a:t> </a:t>
            </a:r>
            <a:r>
              <a:rPr lang="es-ES_tradnl" altLang="zh-CN" sz="2400" dirty="0" err="1"/>
              <a:t>Items</a:t>
            </a:r>
            <a:r>
              <a:rPr lang="es-ES_tradnl" altLang="zh-CN" sz="2400" dirty="0"/>
              <a:t> </a:t>
            </a:r>
            <a:r>
              <a:rPr lang="es-ES_tradnl" altLang="zh-CN" sz="2400" dirty="0" err="1"/>
              <a:t>being</a:t>
            </a:r>
            <a:r>
              <a:rPr lang="es-ES_tradnl" altLang="zh-CN" sz="2400" dirty="0"/>
              <a:t> </a:t>
            </a:r>
            <a:r>
              <a:rPr lang="es-ES_tradnl" altLang="zh-CN" sz="2400" dirty="0" err="1"/>
              <a:t>handled</a:t>
            </a:r>
            <a:r>
              <a:rPr lang="es-ES_tradnl" altLang="zh-CN" sz="2400" dirty="0"/>
              <a:t> </a:t>
            </a:r>
            <a:r>
              <a:rPr lang="es-ES_tradnl" altLang="zh-CN" sz="2400" dirty="0" err="1"/>
              <a:t>by</a:t>
            </a:r>
            <a:r>
              <a:rPr lang="es-ES_tradnl" altLang="zh-CN" sz="2400" dirty="0"/>
              <a:t> CT3</a:t>
            </a:r>
          </a:p>
          <a:p>
            <a:pPr lvl="1">
              <a:defRPr/>
            </a:pPr>
            <a:r>
              <a:rPr lang="es-ES_tradnl" altLang="zh-CN" dirty="0"/>
              <a:t>1 </a:t>
            </a:r>
            <a:r>
              <a:rPr lang="es-ES_tradnl" altLang="zh-CN" dirty="0" err="1"/>
              <a:t>revised</a:t>
            </a:r>
            <a:r>
              <a:rPr lang="es-ES_tradnl" altLang="zh-CN" dirty="0"/>
              <a:t> </a:t>
            </a:r>
            <a:r>
              <a:rPr lang="es-ES_tradnl" altLang="zh-CN" dirty="0" err="1"/>
              <a:t>Work</a:t>
            </a:r>
            <a:r>
              <a:rPr lang="es-ES_tradnl" altLang="zh-CN" dirty="0"/>
              <a:t> </a:t>
            </a:r>
            <a:r>
              <a:rPr lang="es-ES_tradnl" altLang="zh-CN" dirty="0" err="1"/>
              <a:t>Item</a:t>
            </a:r>
            <a:r>
              <a:rPr lang="es-ES_tradnl" altLang="zh-CN" dirty="0"/>
              <a:t> </a:t>
            </a:r>
            <a:r>
              <a:rPr lang="es-ES_tradnl" altLang="zh-CN" dirty="0" err="1"/>
              <a:t>that</a:t>
            </a:r>
            <a:r>
              <a:rPr lang="es-ES_tradnl" altLang="zh-CN" dirty="0"/>
              <a:t> </a:t>
            </a:r>
            <a:r>
              <a:rPr lang="es-ES_tradnl" altLang="zh-CN" dirty="0" err="1"/>
              <a:t>introduced</a:t>
            </a:r>
            <a:r>
              <a:rPr lang="es-ES_tradnl" altLang="zh-CN" dirty="0"/>
              <a:t> CT3 </a:t>
            </a:r>
            <a:r>
              <a:rPr lang="es-ES_tradnl" altLang="zh-CN" dirty="0" err="1"/>
              <a:t>impacts</a:t>
            </a:r>
            <a:r>
              <a:rPr lang="es-ES_tradnl" altLang="zh-CN" dirty="0"/>
              <a:t> </a:t>
            </a:r>
            <a:r>
              <a:rPr lang="es-ES_tradnl" altLang="zh-CN" dirty="0" err="1"/>
              <a:t>endorsed</a:t>
            </a:r>
            <a:r>
              <a:rPr lang="es-ES_tradnl" altLang="zh-CN" dirty="0"/>
              <a:t> in CT3#107</a:t>
            </a:r>
          </a:p>
          <a:p>
            <a:pPr lvl="1">
              <a:defRPr/>
            </a:pPr>
            <a:r>
              <a:rPr lang="es-ES_tradnl" altLang="zh-CN" dirty="0"/>
              <a:t>1 </a:t>
            </a:r>
            <a:r>
              <a:rPr lang="es-ES_tradnl" altLang="zh-CN" dirty="0" err="1"/>
              <a:t>Work</a:t>
            </a:r>
            <a:r>
              <a:rPr lang="es-ES_tradnl" altLang="zh-CN" dirty="0"/>
              <a:t> </a:t>
            </a:r>
            <a:r>
              <a:rPr lang="es-ES_tradnl" altLang="zh-CN" dirty="0" err="1"/>
              <a:t>Item</a:t>
            </a:r>
            <a:r>
              <a:rPr lang="es-ES_tradnl" altLang="zh-CN" dirty="0"/>
              <a:t> removed in CT3#106</a:t>
            </a:r>
          </a:p>
          <a:p>
            <a:pPr lvl="1">
              <a:defRPr/>
            </a:pPr>
            <a:r>
              <a:rPr lang="es-ES_tradnl" altLang="zh-CN" dirty="0"/>
              <a:t>2 </a:t>
            </a:r>
            <a:r>
              <a:rPr lang="es-ES_tradnl" altLang="zh-CN" dirty="0" err="1"/>
              <a:t>Work</a:t>
            </a:r>
            <a:r>
              <a:rPr lang="es-ES_tradnl" altLang="zh-CN" dirty="0"/>
              <a:t> </a:t>
            </a:r>
            <a:r>
              <a:rPr lang="es-ES_tradnl" altLang="zh-CN" dirty="0" err="1"/>
              <a:t>Items</a:t>
            </a:r>
            <a:r>
              <a:rPr lang="es-ES_tradnl" altLang="zh-CN" dirty="0"/>
              <a:t> </a:t>
            </a:r>
            <a:r>
              <a:rPr lang="es-ES_tradnl" altLang="zh-CN" dirty="0" err="1"/>
              <a:t>not</a:t>
            </a:r>
            <a:r>
              <a:rPr lang="es-ES_tradnl" altLang="zh-CN" dirty="0"/>
              <a:t> </a:t>
            </a:r>
            <a:r>
              <a:rPr lang="es-ES_tradnl" altLang="zh-CN" dirty="0" err="1"/>
              <a:t>started</a:t>
            </a:r>
            <a:r>
              <a:rPr lang="es-ES_tradnl" altLang="zh-CN" dirty="0"/>
              <a:t> </a:t>
            </a:r>
            <a:r>
              <a:rPr lang="es-ES_tradnl" altLang="zh-CN" dirty="0" err="1"/>
              <a:t>yet</a:t>
            </a:r>
            <a:endParaRPr lang="es-ES_tradnl" altLang="zh-CN" dirty="0"/>
          </a:p>
          <a:p>
            <a:pPr lvl="1">
              <a:defRPr/>
            </a:pPr>
            <a:r>
              <a:rPr lang="es-ES_tradnl" altLang="zh-CN" dirty="0"/>
              <a:t>2 </a:t>
            </a:r>
            <a:r>
              <a:rPr lang="es-ES_tradnl" altLang="zh-CN" dirty="0" err="1"/>
              <a:t>Work</a:t>
            </a:r>
            <a:r>
              <a:rPr lang="es-ES_tradnl" altLang="zh-CN" dirty="0"/>
              <a:t> </a:t>
            </a:r>
            <a:r>
              <a:rPr lang="es-ES_tradnl" altLang="zh-CN" dirty="0" err="1"/>
              <a:t>Items</a:t>
            </a:r>
            <a:r>
              <a:rPr lang="es-ES_tradnl" altLang="zh-CN" dirty="0"/>
              <a:t> </a:t>
            </a:r>
            <a:r>
              <a:rPr lang="es-ES_tradnl" altLang="zh-CN" dirty="0" err="1"/>
              <a:t>already</a:t>
            </a:r>
            <a:r>
              <a:rPr lang="es-ES_tradnl" altLang="zh-CN" dirty="0"/>
              <a:t> </a:t>
            </a:r>
            <a:r>
              <a:rPr lang="es-ES_tradnl" altLang="zh-CN" dirty="0" err="1"/>
              <a:t>completed</a:t>
            </a:r>
            <a:endParaRPr lang="es-ES_tradnl" altLang="zh-CN" dirty="0"/>
          </a:p>
          <a:p>
            <a:pPr lvl="1">
              <a:defRPr/>
            </a:pPr>
            <a:r>
              <a:rPr lang="es-ES_tradnl" altLang="zh-CN" dirty="0"/>
              <a:t>13 </a:t>
            </a:r>
            <a:r>
              <a:rPr lang="es-ES_tradnl" altLang="zh-CN" dirty="0" err="1"/>
              <a:t>Work</a:t>
            </a:r>
            <a:r>
              <a:rPr lang="es-ES_tradnl" altLang="zh-CN" dirty="0"/>
              <a:t> </a:t>
            </a:r>
            <a:r>
              <a:rPr lang="es-ES_tradnl" altLang="zh-CN" dirty="0" err="1"/>
              <a:t>Items</a:t>
            </a:r>
            <a:r>
              <a:rPr lang="es-ES_tradnl" altLang="zh-CN" dirty="0"/>
              <a:t> </a:t>
            </a:r>
            <a:r>
              <a:rPr lang="es-ES_tradnl" altLang="zh-CN" dirty="0" err="1"/>
              <a:t>surpass</a:t>
            </a:r>
            <a:r>
              <a:rPr lang="es-ES_tradnl" altLang="zh-CN" dirty="0"/>
              <a:t> 80% </a:t>
            </a:r>
            <a:r>
              <a:rPr lang="es-ES_tradnl" altLang="zh-CN" dirty="0" err="1"/>
              <a:t>of</a:t>
            </a:r>
            <a:r>
              <a:rPr lang="es-ES_tradnl" altLang="zh-CN" dirty="0"/>
              <a:t> </a:t>
            </a:r>
            <a:r>
              <a:rPr lang="es-ES_tradnl" altLang="zh-CN" dirty="0" err="1"/>
              <a:t>completion</a:t>
            </a:r>
            <a:endParaRPr lang="es-ES_tradnl" altLang="zh-CN" dirty="0"/>
          </a:p>
          <a:p>
            <a:pPr>
              <a:defRPr/>
            </a:pPr>
            <a:r>
              <a:rPr lang="es-ES_tradnl" altLang="zh-CN" sz="2400" dirty="0" err="1"/>
              <a:t>Dependencies</a:t>
            </a:r>
            <a:r>
              <a:rPr lang="es-ES_tradnl" altLang="zh-CN" sz="2400" dirty="0"/>
              <a:t> </a:t>
            </a:r>
            <a:r>
              <a:rPr lang="es-ES_tradnl" altLang="zh-CN" sz="2400" dirty="0" err="1"/>
              <a:t>with</a:t>
            </a:r>
            <a:r>
              <a:rPr lang="es-ES_tradnl" altLang="zh-CN" sz="2400" dirty="0"/>
              <a:t> </a:t>
            </a:r>
            <a:r>
              <a:rPr lang="es-ES_tradnl" altLang="zh-CN" sz="2400" dirty="0" err="1"/>
              <a:t>stage</a:t>
            </a:r>
            <a:r>
              <a:rPr lang="es-ES_tradnl" altLang="zh-CN" sz="2400" dirty="0"/>
              <a:t> 2 </a:t>
            </a:r>
            <a:r>
              <a:rPr lang="es-ES_tradnl" altLang="zh-CN" sz="2400" dirty="0" err="1"/>
              <a:t>still</a:t>
            </a:r>
            <a:r>
              <a:rPr lang="es-ES_tradnl" altLang="zh-CN" sz="2400" dirty="0"/>
              <a:t> </a:t>
            </a:r>
            <a:r>
              <a:rPr lang="es-ES_tradnl" altLang="zh-CN" sz="2400" dirty="0" err="1"/>
              <a:t>to</a:t>
            </a:r>
            <a:r>
              <a:rPr lang="es-ES_tradnl" altLang="zh-CN" sz="2400" dirty="0"/>
              <a:t> be </a:t>
            </a:r>
            <a:r>
              <a:rPr lang="es-ES_tradnl" altLang="zh-CN" sz="2400" dirty="0" err="1"/>
              <a:t>considered</a:t>
            </a:r>
            <a:r>
              <a:rPr lang="es-ES_tradnl" altLang="zh-CN" sz="2400" dirty="0"/>
              <a:t> (</a:t>
            </a:r>
            <a:r>
              <a:rPr lang="es-ES_tradnl" altLang="zh-CN" sz="2400" dirty="0" err="1"/>
              <a:t>LSs</a:t>
            </a:r>
            <a:r>
              <a:rPr lang="es-ES_tradnl" altLang="zh-CN" sz="2400" dirty="0"/>
              <a:t> </a:t>
            </a:r>
            <a:r>
              <a:rPr lang="es-ES_tradnl" altLang="zh-CN" sz="2400" dirty="0" err="1"/>
              <a:t>not</a:t>
            </a:r>
            <a:r>
              <a:rPr lang="es-ES_tradnl" altLang="zh-CN" sz="2400" dirty="0"/>
              <a:t> </a:t>
            </a:r>
            <a:r>
              <a:rPr lang="es-ES_tradnl" altLang="zh-CN" sz="2400" dirty="0" err="1"/>
              <a:t>received</a:t>
            </a:r>
            <a:r>
              <a:rPr lang="es-ES_tradnl" altLang="zh-CN" sz="2400" dirty="0"/>
              <a:t> </a:t>
            </a:r>
            <a:r>
              <a:rPr lang="es-ES_tradnl" altLang="zh-CN" sz="2400" dirty="0" err="1"/>
              <a:t>yet</a:t>
            </a:r>
            <a:r>
              <a:rPr lang="es-ES_tradnl" altLang="zh-CN" sz="2400" dirty="0"/>
              <a:t> </a:t>
            </a:r>
            <a:r>
              <a:rPr lang="es-ES_tradnl" altLang="zh-CN" sz="2400" dirty="0" err="1"/>
              <a:t>or</a:t>
            </a:r>
            <a:r>
              <a:rPr lang="es-ES_tradnl" altLang="zh-CN" sz="2400" dirty="0"/>
              <a:t> </a:t>
            </a:r>
            <a:r>
              <a:rPr lang="es-ES_tradnl" altLang="zh-CN" sz="2400" dirty="0" err="1"/>
              <a:t>related</a:t>
            </a:r>
            <a:r>
              <a:rPr lang="es-ES_tradnl" altLang="zh-CN" sz="2400" dirty="0"/>
              <a:t> </a:t>
            </a:r>
            <a:r>
              <a:rPr lang="es-ES_tradnl" altLang="zh-CN" sz="2400" dirty="0" err="1"/>
              <a:t>CRs</a:t>
            </a:r>
            <a:r>
              <a:rPr lang="es-ES_tradnl" altLang="zh-CN" sz="2400" dirty="0"/>
              <a:t> are </a:t>
            </a:r>
            <a:r>
              <a:rPr lang="es-ES_tradnl" altLang="zh-CN" sz="2400" dirty="0" err="1"/>
              <a:t>still</a:t>
            </a:r>
            <a:r>
              <a:rPr lang="es-ES_tradnl" altLang="zh-CN" sz="2400" dirty="0"/>
              <a:t> </a:t>
            </a:r>
            <a:r>
              <a:rPr lang="es-ES_tradnl" altLang="zh-CN" sz="2400" dirty="0" err="1"/>
              <a:t>missing</a:t>
            </a:r>
            <a:r>
              <a:rPr lang="es-ES_tradnl" altLang="zh-CN" sz="2400" dirty="0"/>
              <a:t>)</a:t>
            </a:r>
          </a:p>
          <a:p>
            <a:pPr>
              <a:defRPr/>
            </a:pPr>
            <a:r>
              <a:rPr lang="es-ES_tradnl" altLang="zh-CN" sz="2400" dirty="0" err="1"/>
              <a:t>All</a:t>
            </a:r>
            <a:r>
              <a:rPr lang="es-ES_tradnl" altLang="zh-CN" sz="2400" dirty="0"/>
              <a:t> </a:t>
            </a:r>
            <a:r>
              <a:rPr lang="es-ES_tradnl" altLang="zh-CN" sz="2400" dirty="0" err="1"/>
              <a:t>features</a:t>
            </a:r>
            <a:r>
              <a:rPr lang="es-ES_tradnl" altLang="zh-CN" sz="2400" dirty="0"/>
              <a:t>/</a:t>
            </a:r>
            <a:r>
              <a:rPr lang="es-ES_tradnl" altLang="zh-CN" sz="2400" dirty="0" err="1"/>
              <a:t>corrections</a:t>
            </a:r>
            <a:r>
              <a:rPr lang="es-ES_tradnl" altLang="zh-CN" sz="2400" dirty="0"/>
              <a:t>  </a:t>
            </a:r>
            <a:r>
              <a:rPr lang="es-ES_tradnl" altLang="zh-CN" sz="2400" dirty="0" err="1"/>
              <a:t>classified</a:t>
            </a:r>
            <a:r>
              <a:rPr lang="es-ES_tradnl" altLang="zh-CN" sz="2400" dirty="0"/>
              <a:t> as </a:t>
            </a:r>
            <a:r>
              <a:rPr lang="es-ES_tradnl" altLang="zh-CN" sz="2400" dirty="0" err="1"/>
              <a:t>backward</a:t>
            </a:r>
            <a:r>
              <a:rPr lang="es-ES_tradnl" altLang="zh-CN" sz="2400" dirty="0"/>
              <a:t>-Compatible</a:t>
            </a:r>
          </a:p>
          <a:p>
            <a:pPr lvl="1">
              <a:defRPr/>
            </a:pPr>
            <a:r>
              <a:rPr lang="es-ES_tradnl" altLang="zh-CN" dirty="0" err="1"/>
              <a:t>Reluctancy</a:t>
            </a:r>
            <a:r>
              <a:rPr lang="es-ES_tradnl" altLang="zh-CN" dirty="0"/>
              <a:t> </a:t>
            </a:r>
            <a:r>
              <a:rPr lang="es-ES_tradnl" altLang="zh-CN" dirty="0" err="1"/>
              <a:t>to</a:t>
            </a:r>
            <a:r>
              <a:rPr lang="es-ES_tradnl" altLang="zh-CN" dirty="0"/>
              <a:t> </a:t>
            </a:r>
            <a:r>
              <a:rPr lang="es-ES_tradnl" altLang="zh-CN" dirty="0" err="1"/>
              <a:t>accept</a:t>
            </a:r>
            <a:r>
              <a:rPr lang="es-ES_tradnl" altLang="zh-CN" dirty="0"/>
              <a:t> </a:t>
            </a:r>
            <a:r>
              <a:rPr lang="es-ES_tradnl" altLang="zh-CN" dirty="0" err="1"/>
              <a:t>Backward</a:t>
            </a:r>
            <a:r>
              <a:rPr lang="es-ES_tradnl" altLang="zh-CN" dirty="0"/>
              <a:t>-Incompatible </a:t>
            </a:r>
            <a:r>
              <a:rPr lang="es-ES_tradnl" altLang="zh-CN" dirty="0" err="1"/>
              <a:t>corrections</a:t>
            </a:r>
            <a:endParaRPr lang="es-ES_tradnl" altLang="zh-CN" dirty="0"/>
          </a:p>
          <a:p>
            <a:pPr>
              <a:defRPr/>
            </a:pPr>
            <a:r>
              <a:rPr lang="es-ES_tradnl" altLang="zh-CN" sz="2400" dirty="0"/>
              <a:t>Use </a:t>
            </a:r>
            <a:r>
              <a:rPr lang="es-ES_tradnl" altLang="zh-CN" sz="2400" dirty="0" err="1"/>
              <a:t>of</a:t>
            </a:r>
            <a:r>
              <a:rPr lang="es-ES_tradnl" altLang="zh-CN" sz="2400" dirty="0"/>
              <a:t> ETSI </a:t>
            </a:r>
            <a:r>
              <a:rPr lang="es-ES_tradnl" altLang="zh-CN" sz="2400" dirty="0" err="1"/>
              <a:t>Forge</a:t>
            </a:r>
            <a:r>
              <a:rPr lang="es-ES_tradnl" altLang="zh-CN" sz="2400" dirty="0"/>
              <a:t> </a:t>
            </a:r>
            <a:r>
              <a:rPr lang="es-ES_tradnl" altLang="zh-CN" sz="2400" dirty="0" err="1"/>
              <a:t>being</a:t>
            </a:r>
            <a:r>
              <a:rPr lang="es-ES_tradnl" altLang="zh-CN" sz="2400" dirty="0"/>
              <a:t> </a:t>
            </a:r>
            <a:r>
              <a:rPr lang="es-ES_tradnl" altLang="zh-CN" sz="2400" dirty="0" err="1"/>
              <a:t>improved</a:t>
            </a:r>
            <a:endParaRPr lang="es-ES_tradnl" altLang="zh-CN" sz="2400" dirty="0"/>
          </a:p>
          <a:p>
            <a:pPr marL="0" indent="0">
              <a:buNone/>
              <a:defRPr/>
            </a:pPr>
            <a:endParaRPr lang="es-ES_tradnl" altLang="zh-CN" sz="2000" dirty="0"/>
          </a:p>
          <a:p>
            <a:pPr>
              <a:defRPr/>
            </a:pPr>
            <a:endParaRPr lang="es-ES_tradnl" altLang="zh-CN" sz="2000" dirty="0"/>
          </a:p>
        </p:txBody>
      </p:sp>
    </p:spTree>
    <p:extLst>
      <p:ext uri="{BB962C8B-B14F-4D97-AF65-F5344CB8AC3E}">
        <p14:creationId xmlns:p14="http://schemas.microsoft.com/office/powerpoint/2010/main" val="2253769397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15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8008088" cy="4148099"/>
          </a:xfrm>
        </p:spPr>
        <p:txBody>
          <a:bodyPr/>
          <a:lstStyle/>
          <a:p>
            <a:r>
              <a:rPr lang="en-US" dirty="0"/>
              <a:t> Most of the work related to the introduction of corrections in 5G TSs</a:t>
            </a:r>
          </a:p>
          <a:p>
            <a:pPr lvl="1"/>
            <a:r>
              <a:rPr lang="en-US" dirty="0"/>
              <a:t>ETSI Forge tool helping in identifying mistakes.</a:t>
            </a:r>
          </a:p>
          <a:p>
            <a:r>
              <a:rPr lang="en-US" dirty="0"/>
              <a:t>All corrections classified as backward compatible</a:t>
            </a:r>
          </a:p>
          <a:p>
            <a:pPr lvl="1"/>
            <a:r>
              <a:rPr lang="en-US" dirty="0"/>
              <a:t>Still long discussions on finding solutions that avoid changing the major version of the </a:t>
            </a:r>
            <a:r>
              <a:rPr lang="en-US" dirty="0" err="1"/>
              <a:t>OpenAPI</a:t>
            </a:r>
            <a:r>
              <a:rPr lang="en-US" dirty="0"/>
              <a:t> specification.</a:t>
            </a:r>
          </a:p>
          <a:p>
            <a:r>
              <a:rPr lang="en-US" dirty="0"/>
              <a:t>More stable procedure for the handling of </a:t>
            </a:r>
            <a:r>
              <a:rPr lang="en-US" dirty="0" err="1"/>
              <a:t>OpenAPI</a:t>
            </a:r>
            <a:r>
              <a:rPr lang="en-US" dirty="0"/>
              <a:t> versions</a:t>
            </a:r>
          </a:p>
          <a:p>
            <a:pPr lvl="1"/>
            <a:r>
              <a:rPr lang="en-US" dirty="0"/>
              <a:t>Rapporteurs handling the </a:t>
            </a:r>
            <a:r>
              <a:rPr lang="en-US" dirty="0" err="1"/>
              <a:t>OpenAPI</a:t>
            </a:r>
            <a:r>
              <a:rPr lang="en-US" dirty="0"/>
              <a:t> version and TS version update for </a:t>
            </a:r>
            <a:r>
              <a:rPr lang="en-US" dirty="0" err="1"/>
              <a:t>ExternalDocs</a:t>
            </a:r>
            <a:r>
              <a:rPr lang="en-US" dirty="0"/>
              <a:t> field.</a:t>
            </a:r>
          </a:p>
          <a:p>
            <a:r>
              <a:rPr lang="en-US" dirty="0"/>
              <a:t>40 CRs agreed (+mirrors)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83ED3E6-52BF-4AED-B04E-844B0C50C3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343337"/>
              </p:ext>
            </p:extLst>
          </p:nvPr>
        </p:nvGraphicFramePr>
        <p:xfrm>
          <a:off x="8972185" y="2560949"/>
          <a:ext cx="2969444" cy="19265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0763">
                  <a:extLst>
                    <a:ext uri="{9D8B030D-6E8A-4147-A177-3AD203B41FA5}">
                      <a16:colId xmlns:a16="http://schemas.microsoft.com/office/drawing/2014/main" val="3812832369"/>
                    </a:ext>
                  </a:extLst>
                </a:gridCol>
                <a:gridCol w="1108681">
                  <a:extLst>
                    <a:ext uri="{9D8B030D-6E8A-4147-A177-3AD203B41FA5}">
                      <a16:colId xmlns:a16="http://schemas.microsoft.com/office/drawing/2014/main" val="126355661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s-ES" sz="1400" dirty="0" err="1"/>
                        <a:t>Work</a:t>
                      </a:r>
                      <a:r>
                        <a:rPr lang="es-ES" sz="1400" dirty="0"/>
                        <a:t> </a:t>
                      </a:r>
                      <a:r>
                        <a:rPr lang="es-ES" sz="1400" dirty="0" err="1"/>
                        <a:t>Item</a:t>
                      </a:r>
                      <a:endParaRPr lang="es-E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 err="1"/>
                        <a:t>Agreed</a:t>
                      </a:r>
                      <a:r>
                        <a:rPr lang="es-ES" sz="1400" dirty="0"/>
                        <a:t> </a:t>
                      </a:r>
                      <a:r>
                        <a:rPr lang="es-ES" sz="1400" dirty="0" err="1"/>
                        <a:t>CRs</a:t>
                      </a:r>
                      <a:endParaRPr lang="es-E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1871386"/>
                  </a:ext>
                </a:extLst>
              </a:tr>
              <a:tr h="40255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400" kern="500" baseline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5GS_Ph1-CT,             </a:t>
                      </a:r>
                      <a:endParaRPr lang="fr-FR" sz="1200" kern="500" baseline="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/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6188460"/>
                  </a:ext>
                </a:extLst>
              </a:tr>
              <a:tr h="25590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400" kern="500" baseline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CAPIF-CT</a:t>
                      </a:r>
                    </a:p>
                  </a:txBody>
                  <a:tcPr marL="44447" marR="44447" marT="0" marB="0"/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7910248"/>
                  </a:ext>
                </a:extLst>
              </a:tr>
              <a:tr h="25590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400" kern="500" baseline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NAPS-CT</a:t>
                      </a:r>
                    </a:p>
                  </a:txBody>
                  <a:tcPr marL="44447" marR="44447" marT="0" marB="0"/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9740984"/>
                  </a:ext>
                </a:extLst>
              </a:tr>
              <a:tr h="25590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TEI15</a:t>
                      </a:r>
                    </a:p>
                  </a:txBody>
                  <a:tcPr marL="44447" marR="44447" marT="0" marB="0"/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02422824"/>
                  </a:ext>
                </a:extLst>
              </a:tr>
              <a:tr h="25590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5GS_Ph1-IMSo5G</a:t>
                      </a:r>
                    </a:p>
                  </a:txBody>
                  <a:tcPr marL="44447" marR="44447" marT="0" marB="0"/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838470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41717511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Backward Incompatible Changes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US" dirty="0"/>
              <a:t> None</a:t>
            </a:r>
          </a:p>
          <a:p>
            <a:pPr lvl="1"/>
            <a:r>
              <a:rPr lang="en-US" dirty="0"/>
              <a:t>Reluctancy to accept Backward-Incompatible Changes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0431914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Information to CT (I)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2141537"/>
            <a:ext cx="10515600" cy="4351338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US" altLang="zh-CN" sz="2200" dirty="0">
                <a:ea typeface="MS PGothic" panose="020B0600070205080204" pitchFamily="34" charset="-128"/>
                <a:cs typeface="Arial" panose="020B0604020202020204" pitchFamily="34" charset="0"/>
              </a:rPr>
              <a:t>CT3 work is mainly focused in Release 16. Work load for Release 15 has decreased significantly</a:t>
            </a:r>
          </a:p>
          <a:p>
            <a:pPr>
              <a:lnSpc>
                <a:spcPct val="80000"/>
              </a:lnSpc>
              <a:defRPr/>
            </a:pPr>
            <a:r>
              <a:rPr lang="en-US" altLang="zh-CN" sz="2200" dirty="0">
                <a:ea typeface="MS PGothic" panose="020B0600070205080204" pitchFamily="34" charset="-128"/>
                <a:cs typeface="Arial" panose="020B0604020202020204" pitchFamily="34" charset="0"/>
              </a:rPr>
              <a:t>Significant work expected for the upcoming meeting (last meeting before the freeze of the Release)</a:t>
            </a:r>
          </a:p>
          <a:p>
            <a:pPr lvl="1">
              <a:lnSpc>
                <a:spcPct val="80000"/>
              </a:lnSpc>
              <a:defRPr/>
            </a:pPr>
            <a:r>
              <a:rPr lang="en-US" altLang="zh-CN" sz="2200" dirty="0">
                <a:ea typeface="MS PGothic" panose="020B0600070205080204" pitchFamily="34" charset="-128"/>
                <a:cs typeface="Arial" panose="020B0604020202020204" pitchFamily="34" charset="0"/>
              </a:rPr>
              <a:t>26 ongoing Work Items for Release 16</a:t>
            </a:r>
          </a:p>
          <a:p>
            <a:pPr>
              <a:lnSpc>
                <a:spcPct val="80000"/>
              </a:lnSpc>
              <a:defRPr/>
            </a:pPr>
            <a:r>
              <a:rPr lang="en-US" altLang="zh-CN" sz="2200" dirty="0">
                <a:ea typeface="MS PGothic" panose="020B0600070205080204" pitchFamily="34" charset="-128"/>
                <a:cs typeface="Arial" panose="020B0604020202020204" pitchFamily="34" charset="0"/>
              </a:rPr>
              <a:t>Dependencies with the ongoing work at stage 2 level</a:t>
            </a:r>
          </a:p>
          <a:p>
            <a:pPr lvl="1">
              <a:lnSpc>
                <a:spcPct val="80000"/>
              </a:lnSpc>
              <a:defRPr/>
            </a:pPr>
            <a:r>
              <a:rPr lang="en-US" altLang="zh-CN" sz="2200" dirty="0">
                <a:ea typeface="MS PGothic" panose="020B0600070205080204" pitchFamily="34" charset="-128"/>
                <a:cs typeface="Arial" panose="020B0604020202020204" pitchFamily="34" charset="0"/>
              </a:rPr>
              <a:t>Waiting for LS replies and related CRs</a:t>
            </a:r>
          </a:p>
          <a:p>
            <a:pPr>
              <a:lnSpc>
                <a:spcPct val="80000"/>
              </a:lnSpc>
              <a:defRPr/>
            </a:pPr>
            <a:r>
              <a:rPr lang="en-GB" sz="2200" dirty="0">
                <a:ea typeface="MS PGothic" panose="020B0600070205080204" pitchFamily="34" charset="-128"/>
                <a:cs typeface="Arial" panose="020B0604020202020204" pitchFamily="34" charset="0"/>
              </a:rPr>
              <a:t>Meeting in January is cancelled</a:t>
            </a:r>
          </a:p>
          <a:p>
            <a:pPr>
              <a:lnSpc>
                <a:spcPct val="80000"/>
              </a:lnSpc>
              <a:defRPr/>
            </a:pPr>
            <a:r>
              <a:rPr lang="en-GB" sz="2200" dirty="0">
                <a:ea typeface="MS PGothic" panose="020B0600070205080204" pitchFamily="34" charset="-128"/>
                <a:cs typeface="Arial" panose="020B0604020202020204" pitchFamily="34" charset="0"/>
              </a:rPr>
              <a:t>Companies do not see a real need for </a:t>
            </a:r>
            <a:r>
              <a:rPr lang="es-ES" sz="2200" dirty="0" err="1">
                <a:ea typeface="MS PGothic" panose="020B0600070205080204" pitchFamily="34" charset="-128"/>
                <a:cs typeface="Arial" panose="020B0604020202020204" pitchFamily="34" charset="0"/>
              </a:rPr>
              <a:t>the</a:t>
            </a:r>
            <a:r>
              <a:rPr lang="es-ES" sz="2200" dirty="0">
                <a:ea typeface="MS PGothic" panose="020B0600070205080204" pitchFamily="34" charset="-128"/>
                <a:cs typeface="Arial" panose="020B0604020202020204" pitchFamily="34" charset="0"/>
              </a:rPr>
              <a:t> </a:t>
            </a:r>
            <a:r>
              <a:rPr lang="es-ES" sz="2200" dirty="0" err="1">
                <a:ea typeface="MS PGothic" panose="020B0600070205080204" pitchFamily="34" charset="-128"/>
                <a:cs typeface="Arial" panose="020B0604020202020204" pitchFamily="34" charset="0"/>
              </a:rPr>
              <a:t>potential</a:t>
            </a:r>
            <a:r>
              <a:rPr lang="es-ES" sz="2200" dirty="0">
                <a:ea typeface="MS PGothic" panose="020B0600070205080204" pitchFamily="34" charset="-128"/>
                <a:cs typeface="Arial" panose="020B0604020202020204" pitchFamily="34" charset="0"/>
              </a:rPr>
              <a:t> Ad-hoc meeting in </a:t>
            </a:r>
            <a:r>
              <a:rPr lang="es-ES" sz="2200" dirty="0" err="1">
                <a:ea typeface="MS PGothic" panose="020B0600070205080204" pitchFamily="34" charset="-128"/>
                <a:cs typeface="Arial" panose="020B0604020202020204" pitchFamily="34" charset="0"/>
              </a:rPr>
              <a:t>July</a:t>
            </a:r>
            <a:r>
              <a:rPr lang="es-ES" sz="2200" dirty="0">
                <a:ea typeface="MS PGothic" panose="020B0600070205080204" pitchFamily="34" charset="-128"/>
                <a:cs typeface="Arial" panose="020B0604020202020204" pitchFamily="34" charset="0"/>
              </a:rPr>
              <a:t> 2020</a:t>
            </a:r>
          </a:p>
          <a:p>
            <a:pPr>
              <a:lnSpc>
                <a:spcPct val="80000"/>
              </a:lnSpc>
              <a:defRPr/>
            </a:pPr>
            <a:endParaRPr lang="en-US" altLang="zh-CN" sz="2200" dirty="0"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457200" lvl="1" indent="0">
              <a:buNone/>
              <a:defRPr/>
            </a:pPr>
            <a:endParaRPr lang="en-GB" altLang="es-ES" sz="1600" dirty="0">
              <a:ea typeface="宋体" panose="02010600030101010101" pitchFamily="2" charset="-122"/>
            </a:endParaRPr>
          </a:p>
          <a:p>
            <a:pPr lvl="1">
              <a:buFont typeface="Wingdings" panose="05000000000000000000" pitchFamily="2" charset="2"/>
              <a:buChar char="q"/>
              <a:defRPr/>
            </a:pPr>
            <a:endParaRPr lang="en-GB" altLang="es-ES" sz="1600" dirty="0">
              <a:ea typeface="宋体" panose="02010600030101010101" pitchFamily="2" charset="-122"/>
            </a:endParaRPr>
          </a:p>
          <a:p>
            <a:pPr marL="0" indent="0">
              <a:lnSpc>
                <a:spcPct val="80000"/>
              </a:lnSpc>
              <a:buFontTx/>
              <a:buNone/>
              <a:defRPr/>
            </a:pPr>
            <a:endParaRPr lang="en-US" altLang="zh-CN" sz="1600" dirty="0"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0974178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Information to CT (II)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66057" y="2065111"/>
            <a:ext cx="10515600" cy="4351338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US" altLang="zh-CN" sz="2400" dirty="0">
                <a:ea typeface="MS PGothic" panose="020B0600070205080204" pitchFamily="34" charset="-128"/>
                <a:cs typeface="Arial" panose="020B0604020202020204" pitchFamily="34" charset="0"/>
              </a:rPr>
              <a:t>Stable process for the handling of </a:t>
            </a:r>
            <a:r>
              <a:rPr lang="en-US" altLang="zh-CN" sz="2400" dirty="0" err="1">
                <a:ea typeface="MS PGothic" panose="020B0600070205080204" pitchFamily="34" charset="-128"/>
                <a:cs typeface="Arial" panose="020B0604020202020204" pitchFamily="34" charset="0"/>
              </a:rPr>
              <a:t>OpenAPI</a:t>
            </a:r>
            <a:r>
              <a:rPr lang="en-US" altLang="zh-CN" sz="2400" dirty="0">
                <a:ea typeface="MS PGothic" panose="020B0600070205080204" pitchFamily="34" charset="-128"/>
                <a:cs typeface="Arial" panose="020B0604020202020204" pitchFamily="34" charset="0"/>
              </a:rPr>
              <a:t> specifications</a:t>
            </a:r>
            <a:endParaRPr lang="en-US" altLang="zh-CN" sz="2000" dirty="0"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lvl="1">
              <a:lnSpc>
                <a:spcPct val="80000"/>
              </a:lnSpc>
              <a:defRPr/>
            </a:pPr>
            <a:r>
              <a:rPr lang="en-US" altLang="zh-CN" sz="1800" dirty="0">
                <a:ea typeface="MS PGothic" panose="020B0600070205080204" pitchFamily="34" charset="-128"/>
                <a:cs typeface="Arial" panose="020B0604020202020204" pitchFamily="34" charset="0"/>
              </a:rPr>
              <a:t>Common efforts with CT4 in order to have a common understanding on the handling of the </a:t>
            </a:r>
            <a:r>
              <a:rPr lang="en-US" altLang="zh-CN" sz="1800" dirty="0" err="1">
                <a:ea typeface="MS PGothic" panose="020B0600070205080204" pitchFamily="34" charset="-128"/>
                <a:cs typeface="Arial" panose="020B0604020202020204" pitchFamily="34" charset="0"/>
              </a:rPr>
              <a:t>OpenAPI</a:t>
            </a:r>
            <a:r>
              <a:rPr lang="en-US" altLang="zh-CN" sz="1800" dirty="0">
                <a:ea typeface="MS PGothic" panose="020B0600070205080204" pitchFamily="34" charset="-128"/>
                <a:cs typeface="Arial" panose="020B0604020202020204" pitchFamily="34" charset="0"/>
              </a:rPr>
              <a:t> specifications.</a:t>
            </a:r>
          </a:p>
          <a:p>
            <a:pPr lvl="2">
              <a:lnSpc>
                <a:spcPct val="80000"/>
              </a:lnSpc>
              <a:defRPr/>
            </a:pPr>
            <a:r>
              <a:rPr lang="en-US" altLang="zh-CN" sz="1800" dirty="0">
                <a:ea typeface="MS PGothic" panose="020B0600070205080204" pitchFamily="34" charset="-128"/>
                <a:cs typeface="Arial" panose="020B0604020202020204" pitchFamily="34" charset="0"/>
              </a:rPr>
              <a:t>Less controversial topics under discussion</a:t>
            </a:r>
          </a:p>
          <a:p>
            <a:pPr lvl="2">
              <a:lnSpc>
                <a:spcPct val="80000"/>
              </a:lnSpc>
              <a:defRPr/>
            </a:pPr>
            <a:r>
              <a:rPr lang="en-US" altLang="zh-CN" sz="1800" dirty="0">
                <a:ea typeface="MS PGothic" panose="020B0600070205080204" pitchFamily="34" charset="-128"/>
                <a:cs typeface="Arial" panose="020B0604020202020204" pitchFamily="34" charset="0"/>
              </a:rPr>
              <a:t>Joint sessions more focused on the handling of common data types or LS handling that affect both WGs </a:t>
            </a:r>
          </a:p>
          <a:p>
            <a:pPr lvl="1">
              <a:lnSpc>
                <a:spcPct val="80000"/>
              </a:lnSpc>
              <a:defRPr/>
            </a:pPr>
            <a:r>
              <a:rPr lang="en-US" altLang="zh-CN" sz="1800" dirty="0">
                <a:ea typeface="MS PGothic" panose="020B0600070205080204" pitchFamily="34" charset="-128"/>
                <a:cs typeface="Arial" panose="020B0604020202020204" pitchFamily="34" charset="0"/>
              </a:rPr>
              <a:t>Rapporteurs &amp; delegates still handling a big amount of work before/after the CT Plenary</a:t>
            </a:r>
          </a:p>
          <a:p>
            <a:pPr lvl="2">
              <a:lnSpc>
                <a:spcPct val="80000"/>
              </a:lnSpc>
              <a:defRPr/>
            </a:pPr>
            <a:r>
              <a:rPr lang="en-US" altLang="zh-CN" sz="1800" dirty="0">
                <a:ea typeface="MS PGothic" panose="020B0600070205080204" pitchFamily="34" charset="-128"/>
                <a:cs typeface="Arial" panose="020B0604020202020204" pitchFamily="34" charset="0"/>
              </a:rPr>
              <a:t>More acquired expertise makes the process faster</a:t>
            </a:r>
          </a:p>
          <a:p>
            <a:pPr lvl="2">
              <a:lnSpc>
                <a:spcPct val="80000"/>
              </a:lnSpc>
              <a:defRPr/>
            </a:pPr>
            <a:r>
              <a:rPr lang="en-US" altLang="zh-CN" sz="1800" dirty="0">
                <a:ea typeface="MS PGothic" panose="020B0600070205080204" pitchFamily="34" charset="-128"/>
                <a:cs typeface="Arial" panose="020B0604020202020204" pitchFamily="34" charset="0"/>
              </a:rPr>
              <a:t>Handling of ETSI Forge tool is helping in reducing the number of CRs sent to the Plenary</a:t>
            </a:r>
          </a:p>
          <a:p>
            <a:pPr lvl="2">
              <a:lnSpc>
                <a:spcPct val="80000"/>
              </a:lnSpc>
              <a:defRPr/>
            </a:pPr>
            <a:r>
              <a:rPr lang="en-US" altLang="zh-CN" sz="1800" dirty="0">
                <a:ea typeface="MS PGothic" panose="020B0600070205080204" pitchFamily="34" charset="-128"/>
                <a:cs typeface="Arial" panose="020B0604020202020204" pitchFamily="34" charset="0"/>
              </a:rPr>
              <a:t>Commitment for all delegates is needed to ensure that </a:t>
            </a:r>
            <a:r>
              <a:rPr lang="en-US" altLang="zh-CN" sz="1800" dirty="0" err="1">
                <a:ea typeface="MS PGothic" panose="020B0600070205080204" pitchFamily="34" charset="-128"/>
                <a:cs typeface="Arial" panose="020B0604020202020204" pitchFamily="34" charset="0"/>
              </a:rPr>
              <a:t>OpenAPI</a:t>
            </a:r>
            <a:r>
              <a:rPr lang="en-US" altLang="zh-CN" sz="1800" dirty="0">
                <a:ea typeface="MS PGothic" panose="020B0600070205080204" pitchFamily="34" charset="-128"/>
                <a:cs typeface="Arial" panose="020B0604020202020204" pitchFamily="34" charset="0"/>
              </a:rPr>
              <a:t> version updates is done properly</a:t>
            </a:r>
          </a:p>
          <a:p>
            <a:pPr lvl="1">
              <a:lnSpc>
                <a:spcPct val="80000"/>
              </a:lnSpc>
              <a:defRPr/>
            </a:pPr>
            <a:r>
              <a:rPr lang="en-US" altLang="zh-CN" sz="1800" dirty="0" err="1">
                <a:ea typeface="MS PGothic" panose="020B0600070205080204" pitchFamily="34" charset="-128"/>
                <a:cs typeface="Arial" panose="020B0604020202020204" pitchFamily="34" charset="0"/>
              </a:rPr>
              <a:t>Rappporteurs</a:t>
            </a:r>
            <a:r>
              <a:rPr lang="en-US" altLang="zh-CN" sz="1800" dirty="0">
                <a:ea typeface="MS PGothic" panose="020B0600070205080204" pitchFamily="34" charset="-128"/>
                <a:cs typeface="Arial" panose="020B0604020202020204" pitchFamily="34" charset="0"/>
              </a:rPr>
              <a:t> start getting used to ETSI Forge tool</a:t>
            </a:r>
          </a:p>
          <a:p>
            <a:pPr lvl="2">
              <a:lnSpc>
                <a:spcPct val="80000"/>
              </a:lnSpc>
              <a:defRPr/>
            </a:pPr>
            <a:r>
              <a:rPr lang="en-US" altLang="zh-CN" sz="1800" dirty="0">
                <a:ea typeface="MS PGothic" panose="020B0600070205080204" pitchFamily="34" charset="-128"/>
                <a:cs typeface="Arial" panose="020B0604020202020204" pitchFamily="34" charset="0"/>
              </a:rPr>
              <a:t>Improvements in the tool helping in identifying undetectable mistakes in the past</a:t>
            </a:r>
          </a:p>
          <a:p>
            <a:pPr lvl="2">
              <a:lnSpc>
                <a:spcPct val="80000"/>
              </a:lnSpc>
              <a:defRPr/>
            </a:pPr>
            <a:r>
              <a:rPr lang="en-US" altLang="zh-CN" sz="1800" dirty="0">
                <a:ea typeface="MS PGothic" panose="020B0600070205080204" pitchFamily="34" charset="-128"/>
                <a:cs typeface="Arial" panose="020B0604020202020204" pitchFamily="34" charset="0"/>
              </a:rPr>
              <a:t>The inclusion of the whole API in the CRs allows identifying mistakes before/during the meeting</a:t>
            </a:r>
          </a:p>
          <a:p>
            <a:pPr marL="914400" lvl="2" indent="0">
              <a:lnSpc>
                <a:spcPct val="80000"/>
              </a:lnSpc>
              <a:buNone/>
              <a:defRPr/>
            </a:pPr>
            <a:endParaRPr lang="en-US" altLang="zh-CN" sz="1600" dirty="0"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914400" lvl="2" indent="0">
              <a:lnSpc>
                <a:spcPct val="80000"/>
              </a:lnSpc>
              <a:buNone/>
              <a:defRPr/>
            </a:pPr>
            <a:endParaRPr lang="en-US" altLang="zh-CN" sz="1600" dirty="0"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457200" lvl="1" indent="0">
              <a:buNone/>
              <a:defRPr/>
            </a:pPr>
            <a:endParaRPr lang="en-GB" altLang="es-ES" sz="1600" dirty="0">
              <a:ea typeface="宋体" panose="02010600030101010101" pitchFamily="2" charset="-122"/>
            </a:endParaRPr>
          </a:p>
          <a:p>
            <a:pPr lvl="1">
              <a:buFont typeface="Wingdings" panose="05000000000000000000" pitchFamily="2" charset="2"/>
              <a:buChar char="q"/>
              <a:defRPr/>
            </a:pPr>
            <a:endParaRPr lang="en-GB" altLang="es-ES" sz="1600" dirty="0">
              <a:ea typeface="宋体" panose="02010600030101010101" pitchFamily="2" charset="-122"/>
            </a:endParaRPr>
          </a:p>
          <a:p>
            <a:pPr marL="0" indent="0">
              <a:lnSpc>
                <a:spcPct val="80000"/>
              </a:lnSpc>
              <a:buFontTx/>
              <a:buNone/>
              <a:defRPr/>
            </a:pPr>
            <a:endParaRPr lang="en-US" altLang="zh-CN" sz="1600" dirty="0"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4403259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Action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 identified action</a:t>
            </a:r>
          </a:p>
        </p:txBody>
      </p:sp>
    </p:spTree>
    <p:extLst>
      <p:ext uri="{BB962C8B-B14F-4D97-AF65-F5344CB8AC3E}">
        <p14:creationId xmlns:p14="http://schemas.microsoft.com/office/powerpoint/2010/main" val="3484087205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Acknowledgement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altLang="ja-JP" sz="2400" b="1" dirty="0">
                <a:ea typeface="MS PGothic" panose="020B0600070205080204" pitchFamily="34" charset="-128"/>
              </a:rPr>
              <a:t>The Chairman wants to thank</a:t>
            </a:r>
            <a:endParaRPr lang="en-US" altLang="ja-JP" sz="2000" b="1" dirty="0">
              <a:ea typeface="MS PGothic" panose="020B0600070205080204" pitchFamily="34" charset="-128"/>
            </a:endParaRPr>
          </a:p>
          <a:p>
            <a:pPr lvl="1">
              <a:defRPr/>
            </a:pPr>
            <a:r>
              <a:rPr lang="nb-NO" altLang="zh-CN" sz="2000" dirty="0">
                <a:latin typeface="Arial" panose="020B0604020202020204" pitchFamily="34" charset="0"/>
              </a:rPr>
              <a:t>Vice Chairmen Yoshihiro and Huang Zhenning for helping</a:t>
            </a:r>
            <a:r>
              <a:rPr lang="es-ES" sz="2000" dirty="0"/>
              <a:t> </a:t>
            </a:r>
            <a:r>
              <a:rPr lang="nb-NO" altLang="zh-CN" sz="2000" dirty="0">
                <a:latin typeface="Arial" panose="020B0604020202020204" pitchFamily="34" charset="0"/>
              </a:rPr>
              <a:t>in the CT3 management before, during and after the meetings.</a:t>
            </a:r>
          </a:p>
          <a:p>
            <a:pPr lvl="1">
              <a:defRPr/>
            </a:pPr>
            <a:r>
              <a:rPr lang="nb-NO" altLang="zh-CN" sz="2000" dirty="0">
                <a:latin typeface="Arial" panose="020B0604020202020204" pitchFamily="34" charset="0"/>
              </a:rPr>
              <a:t>MCC Hao Jing for his big effort and good work to support CT3 before and after the meetings.</a:t>
            </a:r>
          </a:p>
          <a:p>
            <a:pPr lvl="1">
              <a:defRPr/>
            </a:pPr>
            <a:r>
              <a:rPr lang="nb-NO" altLang="zh-CN" sz="2000" dirty="0">
                <a:latin typeface="Arial" panose="020B0604020202020204" pitchFamily="34" charset="0"/>
              </a:rPr>
              <a:t>MCC Ingbert Sigovich and John M Meredith for their excellent and profesional work for the handling of CT3#106 &amp; CT3#107 meetings respectively.</a:t>
            </a:r>
          </a:p>
          <a:p>
            <a:pPr lvl="1">
              <a:defRPr/>
            </a:pPr>
            <a:r>
              <a:rPr lang="en-US" sz="2000" dirty="0">
                <a:latin typeface="Arial" panose="020B0604020202020204" pitchFamily="34" charset="0"/>
                <a:ea typeface="宋体" panose="02010600030101010101" pitchFamily="2" charset="-122"/>
              </a:rPr>
              <a:t>European Friends of 3GPP for hosting the meeting CT3#106 in </a:t>
            </a:r>
            <a:r>
              <a:rPr lang="en-US" sz="2000" dirty="0" err="1">
                <a:latin typeface="Arial" panose="020B0604020202020204" pitchFamily="34" charset="0"/>
                <a:ea typeface="宋体" panose="02010600030101010101" pitchFamily="2" charset="-122"/>
              </a:rPr>
              <a:t>Portoroz</a:t>
            </a:r>
            <a:r>
              <a:rPr lang="en-US" sz="2000" dirty="0">
                <a:latin typeface="Arial" panose="020B0604020202020204" pitchFamily="34" charset="0"/>
                <a:ea typeface="宋体" panose="02010600030101010101" pitchFamily="2" charset="-122"/>
              </a:rPr>
              <a:t>, Slovenia.</a:t>
            </a:r>
          </a:p>
          <a:p>
            <a:pPr lvl="1">
              <a:defRPr/>
            </a:pPr>
            <a:r>
              <a:rPr lang="en-US" sz="2000" dirty="0">
                <a:latin typeface="Arial" panose="020B0604020202020204" pitchFamily="34" charset="0"/>
                <a:ea typeface="宋体" panose="02010600030101010101" pitchFamily="2" charset="-122"/>
              </a:rPr>
              <a:t>North American Friends of 3GPP for hosting the meeting CT3#107 in Reno, US.</a:t>
            </a:r>
          </a:p>
          <a:p>
            <a:pPr lvl="1">
              <a:defRPr/>
            </a:pPr>
            <a:r>
              <a:rPr lang="en-US" altLang="zh-CN" sz="2000" dirty="0">
                <a:latin typeface="Arial" panose="020B0604020202020204" pitchFamily="34" charset="0"/>
              </a:rPr>
              <a:t>ETSI support for IT facilities.</a:t>
            </a:r>
          </a:p>
          <a:p>
            <a:pPr lvl="1">
              <a:defRPr/>
            </a:pPr>
            <a:r>
              <a:rPr lang="en-US" altLang="zh-CN" sz="2000" dirty="0">
                <a:latin typeface="Arial" panose="020B0604020202020204" pitchFamily="34" charset="0"/>
              </a:rPr>
              <a:t>CT4 chair Peter, CT chair Lionel and CT4 delegates for sharing their experience and for working together with the CT3 team for the success of 3GPP work.</a:t>
            </a:r>
            <a:endParaRPr lang="nb-NO" altLang="zh-CN" sz="2000" dirty="0">
              <a:latin typeface="Arial" panose="020B0604020202020204" pitchFamily="34" charset="0"/>
            </a:endParaRPr>
          </a:p>
          <a:p>
            <a:pPr lvl="1">
              <a:defRPr/>
            </a:pPr>
            <a:r>
              <a:rPr lang="en-US" altLang="ja-JP" sz="2000" dirty="0">
                <a:latin typeface="Arial" panose="020B0604020202020204" pitchFamily="34" charset="0"/>
                <a:ea typeface="MS PGothic" panose="020B0600070205080204" pitchFamily="34" charset="-128"/>
              </a:rPr>
              <a:t>All CT3 delegates, and specially TS rapporteurs, for their hard work, professionalism and commitment.</a:t>
            </a:r>
          </a:p>
          <a:p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1787674123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5328200"/>
              </p:ext>
            </p:extLst>
          </p:nvPr>
        </p:nvGraphicFramePr>
        <p:xfrm>
          <a:off x="601245" y="1857829"/>
          <a:ext cx="10412919" cy="3651896"/>
        </p:xfrm>
        <a:graphic>
          <a:graphicData uri="http://schemas.openxmlformats.org/drawingml/2006/table">
            <a:tbl>
              <a:tblPr firstRow="1" firstCol="1" bandRow="1"/>
              <a:tblGrid>
                <a:gridCol w="10600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159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Dependency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4407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Patch Report to </a:t>
                      </a:r>
                      <a:r>
                        <a:rPr lang="en-US" sz="105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Nudr_DataRepository</a:t>
                      </a: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API for Policy data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#0152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29.504 CR 0059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643746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4416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Support of BDT reference Id within Session Management data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29.519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#0149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29.504 CR 0063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1890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5357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P-CSCF restoration in 5GS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29.165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#0994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24.229 CR #6398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2174584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5358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P-CSCF restoration in 5GS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29.165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#0995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24.229 CR #6399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103292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5059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Additional-Identity header in REFER request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29.165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#0996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24.229 CR #6399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34921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5284</a:t>
                      </a:r>
                    </a:p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AMF change in the HR scenario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29.512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#0382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 #0322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6025381"/>
                  </a:ext>
                </a:extLst>
              </a:tr>
              <a:tr h="34687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5357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NF Load analytics generalities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29.520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#0106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23.288 CR #0002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647634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5241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Support of simultaneous registration in multiple accesses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29.507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#0091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23.316 CR #0010 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5528623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5380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Support of S-NSSAI for non-3GPP access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29.507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#0092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23.316 CR #0010 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580236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for conditional approval(I) </a:t>
            </a:r>
          </a:p>
        </p:txBody>
      </p:sp>
    </p:spTree>
    <p:extLst>
      <p:ext uri="{BB962C8B-B14F-4D97-AF65-F5344CB8AC3E}">
        <p14:creationId xmlns:p14="http://schemas.microsoft.com/office/powerpoint/2010/main" val="664332505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838199" y="563050"/>
            <a:ext cx="10515600" cy="1325563"/>
          </a:xfrm>
        </p:spPr>
        <p:txBody>
          <a:bodyPr/>
          <a:lstStyle/>
          <a:p>
            <a:r>
              <a:rPr lang="en-GB" altLang="en-US" dirty="0"/>
              <a:t>TSG CT3 Officials</a:t>
            </a:r>
            <a:br>
              <a:rPr lang="en-GB" altLang="en-US" dirty="0"/>
            </a:br>
            <a:endParaRPr lang="en-GB" altLang="en-US" dirty="0"/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62175" y="1973263"/>
            <a:ext cx="301942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Susana Fernández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 err="1">
                <a:hlinkClick r:id="rId4"/>
              </a:rPr>
              <a:t>susana.fernandez@ericsson</a:t>
            </a:r>
            <a:endParaRPr lang="en-US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010400" y="1973263"/>
            <a:ext cx="334327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Yoshihiro Inoue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</a:t>
            </a:r>
            <a:r>
              <a:rPr lang="fr-FR" altLang="en-US" sz="1800" dirty="0" err="1"/>
              <a:t>Vicechair</a:t>
            </a:r>
            <a:br>
              <a:rPr lang="fr-FR" altLang="en-US" sz="1800" dirty="0"/>
            </a:br>
            <a:r>
              <a:rPr lang="en-US" altLang="en-US" sz="1800" dirty="0">
                <a:hlinkClick r:id="rId5"/>
              </a:rPr>
              <a:t>yoshihiro.inoue@</a:t>
            </a:r>
            <a:r>
              <a:rPr lang="es-ES" altLang="en-US" sz="1800" dirty="0">
                <a:hlinkClick r:id="rId5"/>
              </a:rPr>
              <a:t>ntt-at.co.jp</a:t>
            </a:r>
            <a:endParaRPr lang="es-ES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1" name="Content Placeholder 2"/>
          <p:cNvSpPr txBox="1">
            <a:spLocks/>
          </p:cNvSpPr>
          <p:nvPr/>
        </p:nvSpPr>
        <p:spPr bwMode="auto">
          <a:xfrm>
            <a:off x="7010400" y="4483479"/>
            <a:ext cx="3591999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Huang Zhenning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CT3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 </a:t>
            </a:r>
            <a:r>
              <a:rPr lang="fr-FR" altLang="en-US" sz="1800" dirty="0">
                <a:hlinkClick r:id="rId6"/>
              </a:rPr>
              <a:t>huangzhenning@chinamobile.com</a:t>
            </a: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1993467" y="3647822"/>
            <a:ext cx="3343275" cy="1384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Hao Jing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>
                <a:hlinkClick r:id="rId7"/>
              </a:rPr>
              <a:t>Hao.Jing@3gpp.org</a:t>
            </a:r>
            <a:endParaRPr lang="en-US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>
                <a:solidFill>
                  <a:srgbClr val="FF0000"/>
                </a:solidFill>
              </a:rPr>
              <a:t>CT3#106 MCC: Ingbert Sigovich </a:t>
            </a:r>
            <a:r>
              <a:rPr lang="en-US" altLang="en-US" sz="1800" dirty="0">
                <a:solidFill>
                  <a:srgbClr val="FF0000"/>
                </a:solidFill>
                <a:hlinkClick r:id="rId8"/>
              </a:rPr>
              <a:t>Ingbert.Sigovich@ETSI.ORG</a:t>
            </a: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>
                <a:solidFill>
                  <a:srgbClr val="FF0000"/>
                </a:solidFill>
              </a:rPr>
              <a:t>CT3#107 MCC: John M Meredith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>
                <a:solidFill>
                  <a:srgbClr val="FF0000"/>
                </a:solidFill>
                <a:hlinkClick r:id="rId9"/>
              </a:rPr>
              <a:t>John.Meredith@etsi.org</a:t>
            </a: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0CDB42A-DD9A-4740-8E92-C7E66FF9E3E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685" y="1994764"/>
            <a:ext cx="1491268" cy="138314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0C39E59-CF0D-48C2-BFAB-58D4289ADAC9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0537" y="2023712"/>
            <a:ext cx="1050925" cy="155943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10ED287-AD47-4C92-82F0-81D30FE51459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5836" y="4246086"/>
            <a:ext cx="1050926" cy="156771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2333B73-1171-4574-87E1-FF3A3E7FCC82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247" y="3772815"/>
            <a:ext cx="1169582" cy="1567718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6671083"/>
              </p:ext>
            </p:extLst>
          </p:nvPr>
        </p:nvGraphicFramePr>
        <p:xfrm>
          <a:off x="601245" y="1857829"/>
          <a:ext cx="10412919" cy="2961660"/>
        </p:xfrm>
        <a:graphic>
          <a:graphicData uri="http://schemas.openxmlformats.org/drawingml/2006/table">
            <a:tbl>
              <a:tblPr firstRow="1" firstCol="1" bandRow="1"/>
              <a:tblGrid>
                <a:gridCol w="10600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159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Dependancy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5248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Support of Trusted non-3GPP accesses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#0156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TS29.571 CR#0135 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5917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5390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Adding Caller and </a:t>
                      </a:r>
                      <a:r>
                        <a:rPr lang="en-GB" sz="105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Callee</a:t>
                      </a: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information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29.212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#1697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29.214 CR#1630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5426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QoS Handling for V2X Communication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#0141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CR#0331 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643746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5298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Correction to QoS monitoring control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#0384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2865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TS 23.503 CR #0320 </a:t>
                      </a:r>
                      <a:endParaRPr lang="es-ES" sz="10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1890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5192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Support of BDT reference Id within Session Management data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#0149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29.504 CR #0063 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2174584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5203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Correction of AF Charging Identifier data type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#0157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29.571 CR #0163 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103292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5425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Update to NIDD APIs for RDS Dynamic Port Management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29.122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#0158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23.682 CR 0444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349212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for conditional approval(II)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E6D7506-7267-4236-887C-84B4E87A5E83}"/>
              </a:ext>
            </a:extLst>
          </p:cNvPr>
          <p:cNvSpPr txBox="1"/>
          <p:nvPr/>
        </p:nvSpPr>
        <p:spPr>
          <a:xfrm>
            <a:off x="601245" y="4986630"/>
            <a:ext cx="92848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/>
              <a:t>NOTE: </a:t>
            </a:r>
            <a:r>
              <a:rPr lang="es-ES" sz="1400" dirty="0" err="1"/>
              <a:t>Dependencies</a:t>
            </a:r>
            <a:r>
              <a:rPr lang="es-ES" sz="1400" dirty="0"/>
              <a:t> </a:t>
            </a:r>
            <a:r>
              <a:rPr lang="es-ES" sz="1400" dirty="0" err="1"/>
              <a:t>with</a:t>
            </a:r>
            <a:r>
              <a:rPr lang="es-ES" sz="1400" dirty="0"/>
              <a:t> </a:t>
            </a:r>
            <a:r>
              <a:rPr lang="es-ES" sz="1400" dirty="0" err="1"/>
              <a:t>CRs</a:t>
            </a:r>
            <a:r>
              <a:rPr lang="es-ES" sz="1400" dirty="0"/>
              <a:t> </a:t>
            </a:r>
            <a:r>
              <a:rPr lang="es-ES" sz="1400" dirty="0" err="1"/>
              <a:t>related</a:t>
            </a:r>
            <a:r>
              <a:rPr lang="es-ES" sz="1400" dirty="0"/>
              <a:t> </a:t>
            </a:r>
            <a:r>
              <a:rPr lang="es-ES" sz="1400" dirty="0" err="1"/>
              <a:t>to</a:t>
            </a:r>
            <a:r>
              <a:rPr lang="es-ES" sz="1400" dirty="0"/>
              <a:t> CT4 </a:t>
            </a:r>
            <a:r>
              <a:rPr lang="es-ES" sz="1400" dirty="0" err="1"/>
              <a:t>TSs</a:t>
            </a:r>
            <a:r>
              <a:rPr lang="es-ES" sz="1400" dirty="0"/>
              <a:t> are </a:t>
            </a:r>
            <a:r>
              <a:rPr lang="es-ES" sz="1400" dirty="0" err="1"/>
              <a:t>not</a:t>
            </a:r>
            <a:r>
              <a:rPr lang="es-ES" sz="1400" dirty="0"/>
              <a:t> </a:t>
            </a:r>
            <a:r>
              <a:rPr lang="es-ES" sz="1400" dirty="0" err="1"/>
              <a:t>required</a:t>
            </a:r>
            <a:r>
              <a:rPr lang="es-ES" sz="1400" dirty="0"/>
              <a:t> </a:t>
            </a:r>
            <a:r>
              <a:rPr lang="es-ES" sz="1400" dirty="0" err="1"/>
              <a:t>with</a:t>
            </a:r>
            <a:r>
              <a:rPr lang="es-ES" sz="1400" dirty="0"/>
              <a:t> </a:t>
            </a:r>
            <a:r>
              <a:rPr lang="es-ES" sz="1400" dirty="0" err="1"/>
              <a:t>the</a:t>
            </a:r>
            <a:r>
              <a:rPr lang="es-ES" sz="1400" dirty="0"/>
              <a:t> </a:t>
            </a:r>
            <a:r>
              <a:rPr lang="es-ES" sz="1400" dirty="0" err="1"/>
              <a:t>assumption</a:t>
            </a:r>
            <a:r>
              <a:rPr lang="es-ES" sz="1400" dirty="0"/>
              <a:t> </a:t>
            </a:r>
            <a:r>
              <a:rPr lang="es-ES" sz="1400" dirty="0" err="1"/>
              <a:t>that</a:t>
            </a:r>
            <a:r>
              <a:rPr lang="es-ES" sz="1400" dirty="0"/>
              <a:t> CT3 </a:t>
            </a:r>
            <a:r>
              <a:rPr lang="es-ES" sz="1400" dirty="0" err="1"/>
              <a:t>CRs</a:t>
            </a:r>
            <a:r>
              <a:rPr lang="es-ES" sz="1400" dirty="0"/>
              <a:t> are </a:t>
            </a:r>
            <a:r>
              <a:rPr lang="es-ES" sz="1400" dirty="0" err="1"/>
              <a:t>agreed</a:t>
            </a:r>
            <a:r>
              <a:rPr lang="es-ES" sz="1400" dirty="0"/>
              <a:t> </a:t>
            </a:r>
          </a:p>
          <a:p>
            <a:r>
              <a:rPr lang="es-ES" sz="1400" dirty="0"/>
              <a:t>once </a:t>
            </a:r>
            <a:r>
              <a:rPr lang="es-ES" sz="1400" dirty="0" err="1"/>
              <a:t>the</a:t>
            </a:r>
            <a:r>
              <a:rPr lang="es-ES" sz="1400" dirty="0"/>
              <a:t> </a:t>
            </a:r>
            <a:r>
              <a:rPr lang="es-ES" sz="1400" dirty="0" err="1"/>
              <a:t>related</a:t>
            </a:r>
            <a:r>
              <a:rPr lang="es-ES" sz="1400" dirty="0"/>
              <a:t> CT4 CR </a:t>
            </a:r>
            <a:r>
              <a:rPr lang="es-ES" sz="1400" dirty="0" err="1"/>
              <a:t>is</a:t>
            </a:r>
            <a:r>
              <a:rPr lang="es-ES" sz="1400" dirty="0"/>
              <a:t> </a:t>
            </a:r>
            <a:r>
              <a:rPr lang="es-ES" sz="1400" dirty="0" err="1"/>
              <a:t>agreed</a:t>
            </a:r>
            <a:r>
              <a:rPr lang="es-ES" sz="1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58732247"/>
      </p:ext>
    </p:extLst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3882194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  <a:cs typeface="Arial" pitchFamily="34" charset="0"/>
              </a:rPr>
              <a:t>Susana Fernández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WG3 Chair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Susana.fernandez@ericsson.com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/>
              <a:t>Meeting Calendar</a:t>
            </a:r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4987925" cy="4351338"/>
          </a:xfrm>
        </p:spPr>
        <p:txBody>
          <a:bodyPr/>
          <a:lstStyle/>
          <a:p>
            <a:r>
              <a:rPr lang="en-US" altLang="fr-FR" dirty="0"/>
              <a:t>Since the last CT plenary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/>
              <a:t>CT3#106 (</a:t>
            </a:r>
            <a:r>
              <a:rPr lang="en-US" altLang="fr-FR" dirty="0" err="1"/>
              <a:t>Portoroz</a:t>
            </a:r>
            <a:r>
              <a:rPr lang="en-US" altLang="fr-FR" dirty="0"/>
              <a:t>, SI)</a:t>
            </a:r>
          </a:p>
          <a:p>
            <a:pPr lvl="2"/>
            <a:r>
              <a:rPr lang="en-US" altLang="fr-FR" dirty="0"/>
              <a:t>CT3#107 (Reno, US)</a:t>
            </a:r>
          </a:p>
          <a:p>
            <a:pPr lvl="1"/>
            <a:r>
              <a:rPr lang="en-US" altLang="fr-FR" dirty="0"/>
              <a:t>Ad-hoc:</a:t>
            </a:r>
          </a:p>
          <a:p>
            <a:pPr lvl="2"/>
            <a:r>
              <a:rPr lang="en-US" altLang="fr-FR" dirty="0"/>
              <a:t>None</a:t>
            </a:r>
          </a:p>
          <a:p>
            <a:pPr lvl="2"/>
            <a:endParaRPr lang="en-US" altLang="fr-FR" dirty="0"/>
          </a:p>
        </p:txBody>
      </p:sp>
      <p:sp>
        <p:nvSpPr>
          <p:cNvPr id="5124" name="Espace réservé du contenu 3"/>
          <p:cNvSpPr txBox="1">
            <a:spLocks/>
          </p:cNvSpPr>
          <p:nvPr/>
        </p:nvSpPr>
        <p:spPr bwMode="auto">
          <a:xfrm>
            <a:off x="6215063" y="1833563"/>
            <a:ext cx="4696092" cy="435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fr-FR" dirty="0"/>
              <a:t>Upcoming Meetings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/>
              <a:t>CT3#108 (Sophia-Antipolis, FR)</a:t>
            </a:r>
          </a:p>
          <a:p>
            <a:pPr lvl="1"/>
            <a:r>
              <a:rPr lang="en-US" altLang="fr-FR" dirty="0"/>
              <a:t>Ad-hoc:</a:t>
            </a:r>
          </a:p>
          <a:p>
            <a:pPr lvl="2"/>
            <a:r>
              <a:rPr lang="en-US" altLang="fr-FR" dirty="0"/>
              <a:t>None (Potential ad-hoc meeting in January, cancelled)</a:t>
            </a:r>
          </a:p>
          <a:p>
            <a:endParaRPr lang="en-US" altLang="fr-FR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TSG WG CT3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199" y="1825625"/>
            <a:ext cx="7795438" cy="4351338"/>
          </a:xfrm>
        </p:spPr>
        <p:txBody>
          <a:bodyPr/>
          <a:lstStyle/>
          <a:p>
            <a:r>
              <a:rPr lang="en-US" dirty="0"/>
              <a:t>Number of handled documents</a:t>
            </a:r>
          </a:p>
          <a:p>
            <a:pPr lvl="1"/>
            <a:r>
              <a:rPr lang="en-US" dirty="0"/>
              <a:t>474 documents allocated in CT3#106</a:t>
            </a:r>
          </a:p>
          <a:p>
            <a:pPr lvl="1"/>
            <a:r>
              <a:rPr lang="en-US" dirty="0"/>
              <a:t>449 documents allocated in CT3#107</a:t>
            </a:r>
          </a:p>
          <a:p>
            <a:r>
              <a:rPr lang="en-US" dirty="0"/>
              <a:t>Agreed CRs </a:t>
            </a:r>
          </a:p>
          <a:p>
            <a:pPr lvl="1"/>
            <a:r>
              <a:rPr lang="en-US" dirty="0"/>
              <a:t>Cat B/C/F : 148/0/89</a:t>
            </a:r>
          </a:p>
          <a:p>
            <a:r>
              <a:rPr lang="en-US" dirty="0"/>
              <a:t>Agreed </a:t>
            </a:r>
            <a:r>
              <a:rPr lang="en-US" dirty="0" err="1"/>
              <a:t>pCRs</a:t>
            </a:r>
            <a:endParaRPr lang="en-US" dirty="0"/>
          </a:p>
          <a:p>
            <a:pPr lvl="1"/>
            <a:r>
              <a:rPr lang="en-US" dirty="0"/>
              <a:t>32</a:t>
            </a:r>
          </a:p>
          <a:p>
            <a:r>
              <a:rPr lang="en-US" dirty="0"/>
              <a:t>Attendances</a:t>
            </a:r>
          </a:p>
          <a:p>
            <a:pPr lvl="2"/>
            <a:r>
              <a:rPr lang="en-US" altLang="fr-FR" dirty="0"/>
              <a:t>CT3#106 (</a:t>
            </a:r>
            <a:r>
              <a:rPr lang="en-US" altLang="fr-FR" dirty="0" err="1"/>
              <a:t>Portoroz</a:t>
            </a:r>
            <a:r>
              <a:rPr lang="en-US" altLang="fr-FR" dirty="0"/>
              <a:t>, SI): 80 registered/ 75 attendants</a:t>
            </a:r>
          </a:p>
          <a:p>
            <a:pPr lvl="2"/>
            <a:r>
              <a:rPr lang="en-US" altLang="fr-FR" dirty="0"/>
              <a:t>CT3#107 (Reno, US): 94 registered/ 87 attendants</a:t>
            </a:r>
          </a:p>
          <a:p>
            <a:pPr marL="914400" lvl="2" indent="0">
              <a:buNone/>
            </a:pPr>
            <a:endParaRPr lang="en-US" altLang="fr-FR" dirty="0"/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sz="3600" dirty="0"/>
              <a:t>New/Revised agreed  Study/Work Items led by CT3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8353991"/>
              </p:ext>
            </p:extLst>
          </p:nvPr>
        </p:nvGraphicFramePr>
        <p:xfrm>
          <a:off x="158621" y="2000925"/>
          <a:ext cx="11186318" cy="2274289"/>
        </p:xfrm>
        <a:graphic>
          <a:graphicData uri="http://schemas.openxmlformats.org/drawingml/2006/table">
            <a:tbl>
              <a:tblPr firstRow="1" firstCol="1" bandRow="1"/>
              <a:tblGrid>
                <a:gridCol w="13863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11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175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8612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5404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4026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b="1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  <a:hlinkClick r:id="rId2"/>
                        </a:rPr>
                        <a:t>CP-193175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s-ES" sz="14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Enhancement</a:t>
                      </a:r>
                      <a:r>
                        <a:rPr lang="es-E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4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of</a:t>
                      </a:r>
                      <a:r>
                        <a:rPr lang="es-E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3GPP </a:t>
                      </a:r>
                      <a:r>
                        <a:rPr lang="es-ES" sz="14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Northbound</a:t>
                      </a:r>
                      <a:r>
                        <a:rPr lang="es-E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4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APIs</a:t>
                      </a:r>
                      <a:r>
                        <a:rPr lang="es-E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 (</a:t>
                      </a:r>
                      <a:r>
                        <a:rPr lang="es-ES" sz="14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revised</a:t>
                      </a:r>
                      <a:r>
                        <a:rPr lang="es-E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)</a:t>
                      </a:r>
                      <a:endParaRPr lang="fr-FR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Huawei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ES" sz="14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The</a:t>
                      </a:r>
                      <a:r>
                        <a:rPr lang="es-E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4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objective</a:t>
                      </a:r>
                      <a:r>
                        <a:rPr lang="es-E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4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of</a:t>
                      </a:r>
                      <a:r>
                        <a:rPr lang="es-E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4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this</a:t>
                      </a:r>
                      <a:r>
                        <a:rPr lang="es-E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4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work</a:t>
                      </a:r>
                      <a:r>
                        <a:rPr lang="es-E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4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item</a:t>
                      </a:r>
                      <a:r>
                        <a:rPr lang="es-E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4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is</a:t>
                      </a:r>
                      <a:r>
                        <a:rPr lang="es-E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4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to</a:t>
                      </a:r>
                      <a:r>
                        <a:rPr lang="es-E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4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specify</a:t>
                      </a:r>
                      <a:r>
                        <a:rPr lang="es-E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4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the</a:t>
                      </a:r>
                      <a:r>
                        <a:rPr lang="es-E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4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technical</a:t>
                      </a:r>
                      <a:r>
                        <a:rPr lang="es-E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enhancements and necessary changes to the 3GPP Northbound APIs (i.e. SCEF Northbound APIs, NEF Northbound APIs, CAPIF APIs and </a:t>
                      </a:r>
                      <a:r>
                        <a:rPr lang="en-US" sz="14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xMB</a:t>
                      </a: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API).</a:t>
                      </a:r>
                    </a:p>
                    <a:p>
                      <a:endParaRPr lang="en-US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  <a:p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WID revised to introduce impacts in CT4 TSs due to service capability exposure (TS 29.503, TS 29.505, TS 29.571)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 – CT3 Driven 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587650"/>
              </p:ext>
            </p:extLst>
          </p:nvPr>
        </p:nvGraphicFramePr>
        <p:xfrm>
          <a:off x="1166037" y="1807818"/>
          <a:ext cx="10207455" cy="3581904"/>
        </p:xfrm>
        <a:graphic>
          <a:graphicData uri="http://schemas.openxmlformats.org/drawingml/2006/table">
            <a:tbl>
              <a:tblPr firstRow="1" firstCol="1" bandRow="1"/>
              <a:tblGrid>
                <a:gridCol w="50989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836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2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2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2240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8789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362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736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Enhancement of 5G PCC related services (*)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en5GPccSer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2018-12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2019-12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90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CP</a:t>
                      </a:r>
                      <a:r>
                        <a:rPr lang="fr-FR" sz="160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-19324</a:t>
                      </a:r>
                      <a:r>
                        <a:rPr lang="fr-FR" sz="1600" i="1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CT3 aspects of </a:t>
                      </a:r>
                      <a:r>
                        <a:rPr lang="en-GB" sz="1600" kern="1200" dirty="0" err="1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eNA</a:t>
                      </a:r>
                      <a:endParaRPr lang="fr-FR" sz="1600" kern="12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 err="1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eNA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2020-03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85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CP-192181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145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Volume Based Charging Aspects for VoLTE</a:t>
                      </a:r>
                      <a:endParaRPr lang="fr-FR" sz="1600" dirty="0">
                        <a:solidFill>
                          <a:schemeClr val="tx1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VBCLTE</a:t>
                      </a:r>
                      <a:endParaRPr lang="fr-FR" sz="1600" dirty="0">
                        <a:solidFill>
                          <a:schemeClr val="tx1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2019-06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2020-03</a:t>
                      </a:r>
                    </a:p>
                    <a:p>
                      <a:pPr algn="ctr"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chemeClr val="tx1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100</a:t>
                      </a:r>
                    </a:p>
                    <a:p>
                      <a:pPr algn="ctr"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chemeClr val="tx1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CP-191110 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372216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hangingPunct="0">
                        <a:spcAft>
                          <a:spcPts val="120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600" u="none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Enhancement of 3GPP Northbound APIs</a:t>
                      </a:r>
                      <a:endParaRPr lang="fr-FR" sz="1600" u="none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eNAPIs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2019-06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2020-03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85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CP-193175 </a:t>
                      </a:r>
                      <a:endParaRPr lang="fr-FR" sz="1600" i="1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9510382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u="none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 </a:t>
                      </a:r>
                      <a:r>
                        <a:rPr lang="en-GB" sz="1600" u="none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CT aspects on 5GS Transfer of Policies for Background Data</a:t>
                      </a:r>
                      <a:endParaRPr lang="fr-FR" sz="1600" u="none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 err="1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xBDT</a:t>
                      </a:r>
                      <a:endParaRPr lang="fr-FR" sz="1600" dirty="0">
                        <a:solidFill>
                          <a:schemeClr val="tx1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2019-06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2020-03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95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CP-192182</a:t>
                      </a:r>
                      <a:endParaRPr lang="fr-FR" sz="1600" i="1" dirty="0">
                        <a:solidFill>
                          <a:schemeClr val="tx1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2914637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600" kern="1200" dirty="0" err="1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xMB</a:t>
                      </a: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 extension for mission critical services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MC_XMB-CT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2019-09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2020-03</a:t>
                      </a:r>
                    </a:p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90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CP-192180</a:t>
                      </a:r>
                      <a:endParaRPr lang="fr-FR" sz="1600" i="1" dirty="0">
                        <a:solidFill>
                          <a:schemeClr val="tx1"/>
                        </a:solidFill>
                        <a:effectLst/>
                        <a:latin typeface="Arial "/>
                        <a:ea typeface="Times New Roman"/>
                      </a:endParaRPr>
                    </a:p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i="1" dirty="0">
                        <a:solidFill>
                          <a:schemeClr val="tx1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678943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CT aspects of enhancements for Common API Framework for 3GPP Northbound APIs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 err="1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eCAPIF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2019-09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2020-03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65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CP-192183</a:t>
                      </a:r>
                      <a:endParaRPr lang="fr-FR" sz="1600" i="1" dirty="0">
                        <a:solidFill>
                          <a:schemeClr val="tx1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8670683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35091" y="5506852"/>
            <a:ext cx="3048511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completion on time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time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0D690E7-AB4B-4F87-AC60-57A45BCE305E}"/>
              </a:ext>
            </a:extLst>
          </p:cNvPr>
          <p:cNvSpPr txBox="1"/>
          <p:nvPr/>
        </p:nvSpPr>
        <p:spPr>
          <a:xfrm>
            <a:off x="4343400" y="5780315"/>
            <a:ext cx="55194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(*): </a:t>
            </a:r>
            <a:r>
              <a:rPr lang="es-ES" dirty="0" err="1"/>
              <a:t>On</a:t>
            </a:r>
            <a:r>
              <a:rPr lang="es-ES" dirty="0"/>
              <a:t> time </a:t>
            </a:r>
            <a:r>
              <a:rPr lang="es-ES" dirty="0" err="1"/>
              <a:t>considering</a:t>
            </a:r>
            <a:r>
              <a:rPr lang="es-ES" dirty="0"/>
              <a:t> 2020-03 as </a:t>
            </a:r>
            <a:r>
              <a:rPr lang="es-ES" dirty="0" err="1"/>
              <a:t>completion</a:t>
            </a:r>
            <a:r>
              <a:rPr lang="es-ES" dirty="0"/>
              <a:t> date</a:t>
            </a:r>
          </a:p>
        </p:txBody>
      </p:sp>
    </p:spTree>
    <p:extLst>
      <p:ext uri="{BB962C8B-B14F-4D97-AF65-F5344CB8AC3E}">
        <p14:creationId xmlns:p14="http://schemas.microsoft.com/office/powerpoint/2010/main" val="762263636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 – Non-CT3 Driven (I)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6237029"/>
              </p:ext>
            </p:extLst>
          </p:nvPr>
        </p:nvGraphicFramePr>
        <p:xfrm>
          <a:off x="1155915" y="1833525"/>
          <a:ext cx="10197885" cy="3163776"/>
        </p:xfrm>
        <a:graphic>
          <a:graphicData uri="http://schemas.openxmlformats.org/drawingml/2006/table">
            <a:tbl>
              <a:tblPr firstRow="1" firstCol="1" bandRow="1"/>
              <a:tblGrid>
                <a:gridCol w="50989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836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2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2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3166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69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53190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7781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CT3 aspects of Multi-device and multi-identity (*)</a:t>
                      </a:r>
                      <a:endParaRPr lang="fr-FR" sz="16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 err="1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MuD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2018-09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2019-06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98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CP-193144</a:t>
                      </a: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 </a:t>
                      </a:r>
                      <a:endParaRPr lang="fr-FR" sz="1600" kern="12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7155675"/>
                  </a:ext>
                </a:extLst>
              </a:tr>
              <a:tr h="7062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IMS Stage-3 IETF Protocol Alignment (*)</a:t>
                      </a:r>
                      <a:endParaRPr lang="es-ES" sz="16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  <a:p>
                      <a:pPr hangingPunct="0">
                        <a:spcAft>
                          <a:spcPts val="1200"/>
                        </a:spcAft>
                      </a:pPr>
                      <a:endParaRPr lang="fr-FR" sz="20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IMSProtoc16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2018-12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2019-12</a:t>
                      </a:r>
                    </a:p>
                    <a:p>
                      <a:pPr algn="ctr"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chemeClr val="tx1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80</a:t>
                      </a:r>
                    </a:p>
                    <a:p>
                      <a:pPr algn="ctr"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CP-183084 </a:t>
                      </a:r>
                      <a:endParaRPr lang="fr-FR" sz="1600" kern="12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372216"/>
                  </a:ext>
                </a:extLst>
              </a:tr>
              <a:tr h="355313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CT3 aspects of 5G_eSBA (*)</a:t>
                      </a:r>
                      <a:endParaRPr lang="fr-FR" sz="16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5G_eSBA</a:t>
                      </a:r>
                      <a:endParaRPr lang="fr-FR" sz="16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2019-12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30**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</a:t>
                      </a: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-190191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fr-FR" sz="1600" i="1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99510382"/>
                  </a:ext>
                </a:extLst>
              </a:tr>
              <a:tr h="355313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CT3 aspects of ATSSS (*)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ATSSS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2019-12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60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</a:t>
                      </a: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-190201</a:t>
                      </a:r>
                      <a:endParaRPr lang="fr-FR" sz="1600" i="1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62914637"/>
                  </a:ext>
                </a:extLst>
              </a:tr>
              <a:tr h="355313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CT3 aspects of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Vertical_LAN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 err="1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Vertical_LAN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2019-03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2020-03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60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CP-193142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5326625"/>
                  </a:ext>
                </a:extLst>
              </a:tr>
              <a:tr h="355313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CT3 aspects of ETSUN (*)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ETSUN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2019-12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85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</a:t>
                      </a: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-190192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fr-FR" sz="1600" i="1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5313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CT3 aspects of PARLOS (*)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PARLOS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2019-12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95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</a:t>
                      </a: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-190197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fr-FR" sz="1600" i="1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3826" y="5116844"/>
            <a:ext cx="3048511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completion on time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time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20DCA40-262E-4387-9DB6-A2CF48653836}"/>
              </a:ext>
            </a:extLst>
          </p:cNvPr>
          <p:cNvSpPr txBox="1"/>
          <p:nvPr/>
        </p:nvSpPr>
        <p:spPr>
          <a:xfrm>
            <a:off x="4495800" y="5495778"/>
            <a:ext cx="64299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(*): </a:t>
            </a:r>
            <a:r>
              <a:rPr lang="es-ES" dirty="0" err="1"/>
              <a:t>On</a:t>
            </a:r>
            <a:r>
              <a:rPr lang="es-ES" dirty="0"/>
              <a:t> time </a:t>
            </a:r>
            <a:r>
              <a:rPr lang="es-ES" dirty="0" err="1"/>
              <a:t>considering</a:t>
            </a:r>
            <a:r>
              <a:rPr lang="es-ES" dirty="0"/>
              <a:t> 2020-03 as </a:t>
            </a:r>
            <a:r>
              <a:rPr lang="es-ES" dirty="0" err="1"/>
              <a:t>completion</a:t>
            </a:r>
            <a:r>
              <a:rPr lang="es-ES" dirty="0"/>
              <a:t> date</a:t>
            </a:r>
          </a:p>
          <a:p>
            <a:r>
              <a:rPr lang="es-ES" dirty="0"/>
              <a:t>(**): No </a:t>
            </a:r>
            <a:r>
              <a:rPr lang="es-ES" dirty="0" err="1"/>
              <a:t>expressed</a:t>
            </a:r>
            <a:r>
              <a:rPr lang="es-ES" dirty="0"/>
              <a:t> </a:t>
            </a:r>
            <a:r>
              <a:rPr lang="es-ES" dirty="0" err="1"/>
              <a:t>concern</a:t>
            </a:r>
            <a:r>
              <a:rPr lang="es-ES" dirty="0"/>
              <a:t> </a:t>
            </a:r>
            <a:r>
              <a:rPr lang="es-ES" dirty="0" err="1"/>
              <a:t>for</a:t>
            </a:r>
            <a:r>
              <a:rPr lang="es-ES" dirty="0"/>
              <a:t> </a:t>
            </a:r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completion</a:t>
            </a:r>
            <a:r>
              <a:rPr lang="es-ES" dirty="0"/>
              <a:t> in </a:t>
            </a:r>
            <a:r>
              <a:rPr lang="es-ES" dirty="0" err="1"/>
              <a:t>one</a:t>
            </a:r>
            <a:r>
              <a:rPr lang="es-ES" dirty="0"/>
              <a:t> meeting</a:t>
            </a:r>
          </a:p>
        </p:txBody>
      </p:sp>
    </p:spTree>
    <p:extLst>
      <p:ext uri="{BB962C8B-B14F-4D97-AF65-F5344CB8AC3E}">
        <p14:creationId xmlns:p14="http://schemas.microsoft.com/office/powerpoint/2010/main" val="261000301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 – Non-CT3 Driven (II)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227558"/>
              </p:ext>
            </p:extLst>
          </p:nvPr>
        </p:nvGraphicFramePr>
        <p:xfrm>
          <a:off x="519015" y="2324753"/>
          <a:ext cx="10355462" cy="2365458"/>
        </p:xfrm>
        <a:graphic>
          <a:graphicData uri="http://schemas.openxmlformats.org/drawingml/2006/table">
            <a:tbl>
              <a:tblPr firstRow="1" firstCol="1" bandRow="1"/>
              <a:tblGrid>
                <a:gridCol w="51693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06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912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7966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1908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1139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20867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392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CT3 </a:t>
                      </a:r>
                      <a:r>
                        <a:rPr lang="es-ES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aspects</a:t>
                      </a:r>
                      <a:r>
                        <a:rPr lang="es-E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of</a:t>
                      </a:r>
                      <a:r>
                        <a:rPr lang="es-E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eNS</a:t>
                      </a:r>
                      <a:r>
                        <a:rPr lang="es-E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(*)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 err="1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eNS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2019-12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80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</a:t>
                      </a: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-190196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fr-FR" sz="1600" i="1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372216"/>
                  </a:ext>
                </a:extLst>
              </a:tr>
              <a:tr h="25392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CT3 aspects of 5G_eLCS (*)</a:t>
                      </a:r>
                      <a:endParaRPr lang="fr-FR" sz="16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5G_eLCS</a:t>
                      </a:r>
                      <a:endParaRPr lang="fr-FR" sz="16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2019-12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0**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</a:t>
                      </a: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-190190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fr-FR" sz="1600" i="1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99510382"/>
                  </a:ext>
                </a:extLst>
              </a:tr>
              <a:tr h="25392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CT3 Aspects of E2E_DELAY</a:t>
                      </a:r>
                      <a:endParaRPr lang="fr-FR" sz="16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E2E_DELAY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2019-12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100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CP-190193</a:t>
                      </a:r>
                      <a:endParaRPr lang="fr-FR" sz="1600" kern="1200" dirty="0">
                        <a:solidFill>
                          <a:srgbClr val="000000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62914637"/>
                  </a:ext>
                </a:extLst>
              </a:tr>
              <a:tr h="334616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CT3 aspects of 5G_CIoT</a:t>
                      </a: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5G_CIoT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2020-03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65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CP-193147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6860395"/>
                  </a:ext>
                </a:extLst>
              </a:tr>
              <a:tr h="302470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CT3 aspects of 5WWC (*)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5WWC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2019-12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70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8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</a:t>
                      </a:r>
                      <a:r>
                        <a:rPr lang="en-US" sz="160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-193145</a:t>
                      </a:r>
                      <a:endParaRPr lang="fr-FR" sz="1600" i="1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3384519"/>
                  </a:ext>
                </a:extLst>
              </a:tr>
              <a:tr h="30247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i="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CT3 aspects of RACS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b="0" i="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RACS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2019-06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i="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2020-03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90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CP-191230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0197565"/>
                  </a:ext>
                </a:extLst>
              </a:tr>
              <a:tr h="30247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i="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CT3 aspects SBIProtoc16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b="0" i="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SBIProtoc16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2019-06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i="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2020-03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75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CP-191060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3998988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3826" y="5116844"/>
            <a:ext cx="3048511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completion on time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time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834FDD8-0C29-4D9D-BE8E-FFEDC2FAB431}"/>
              </a:ext>
            </a:extLst>
          </p:cNvPr>
          <p:cNvSpPr txBox="1"/>
          <p:nvPr/>
        </p:nvSpPr>
        <p:spPr>
          <a:xfrm>
            <a:off x="4648200" y="5324276"/>
            <a:ext cx="64299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(*): </a:t>
            </a:r>
            <a:r>
              <a:rPr lang="es-ES" dirty="0" err="1"/>
              <a:t>On</a:t>
            </a:r>
            <a:r>
              <a:rPr lang="es-ES" dirty="0"/>
              <a:t> time </a:t>
            </a:r>
            <a:r>
              <a:rPr lang="es-ES" dirty="0" err="1"/>
              <a:t>considering</a:t>
            </a:r>
            <a:r>
              <a:rPr lang="es-ES" dirty="0"/>
              <a:t> 2020-03 as </a:t>
            </a:r>
            <a:r>
              <a:rPr lang="es-ES" dirty="0" err="1"/>
              <a:t>completion</a:t>
            </a:r>
            <a:r>
              <a:rPr lang="es-ES" dirty="0"/>
              <a:t> date</a:t>
            </a:r>
          </a:p>
          <a:p>
            <a:r>
              <a:rPr lang="es-ES" dirty="0"/>
              <a:t>(**): No </a:t>
            </a:r>
            <a:r>
              <a:rPr lang="es-ES" dirty="0" err="1"/>
              <a:t>expressed</a:t>
            </a:r>
            <a:r>
              <a:rPr lang="es-ES" dirty="0"/>
              <a:t> </a:t>
            </a:r>
            <a:r>
              <a:rPr lang="es-ES" dirty="0" err="1"/>
              <a:t>concern</a:t>
            </a:r>
            <a:r>
              <a:rPr lang="es-ES" dirty="0"/>
              <a:t> </a:t>
            </a:r>
            <a:r>
              <a:rPr lang="es-ES" dirty="0" err="1"/>
              <a:t>for</a:t>
            </a:r>
            <a:r>
              <a:rPr lang="es-ES" dirty="0"/>
              <a:t> </a:t>
            </a:r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completion</a:t>
            </a:r>
            <a:r>
              <a:rPr lang="es-ES" dirty="0"/>
              <a:t> in </a:t>
            </a:r>
            <a:r>
              <a:rPr lang="es-ES" dirty="0" err="1"/>
              <a:t>one</a:t>
            </a:r>
            <a:r>
              <a:rPr lang="es-ES" dirty="0"/>
              <a:t> meeting</a:t>
            </a:r>
          </a:p>
        </p:txBody>
      </p:sp>
    </p:spTree>
    <p:extLst>
      <p:ext uri="{BB962C8B-B14F-4D97-AF65-F5344CB8AC3E}">
        <p14:creationId xmlns:p14="http://schemas.microsoft.com/office/powerpoint/2010/main" val="3141622131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 – Non-CT3 Driven (III)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160971"/>
              </p:ext>
            </p:extLst>
          </p:nvPr>
        </p:nvGraphicFramePr>
        <p:xfrm>
          <a:off x="418455" y="2035624"/>
          <a:ext cx="10302885" cy="2844969"/>
        </p:xfrm>
        <a:graphic>
          <a:graphicData uri="http://schemas.openxmlformats.org/drawingml/2006/table">
            <a:tbl>
              <a:tblPr firstRow="1" firstCol="1" bandRow="1"/>
              <a:tblGrid>
                <a:gridCol w="51693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274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85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4073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800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5881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46795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392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CT3 </a:t>
                      </a:r>
                      <a:r>
                        <a:rPr lang="es-ES" sz="1600" i="0" kern="1200" dirty="0" err="1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aspects</a:t>
                      </a:r>
                      <a:r>
                        <a:rPr lang="es-ES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600" i="0" kern="1200" dirty="0" err="1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of</a:t>
                      </a:r>
                      <a:r>
                        <a:rPr lang="es-ES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eV2XARC</a:t>
                      </a:r>
                      <a:endParaRPr lang="es-ES" sz="1600" i="0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eV2XARC</a:t>
                      </a:r>
                      <a:endParaRPr lang="fr-FR" sz="1600" i="0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2019-06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2020-03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80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CP-192078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372216"/>
                  </a:ext>
                </a:extLst>
              </a:tr>
              <a:tr h="25392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CT3 aspects of </a:t>
                      </a:r>
                      <a:r>
                        <a:rPr lang="en-GB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5G URLLC</a:t>
                      </a:r>
                      <a:endParaRPr lang="fr-FR" sz="1600" i="0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5G_URLCC</a:t>
                      </a:r>
                      <a:endParaRPr lang="fr-FR" sz="1600" i="0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2019-06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2020-03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80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CP-192022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9510382"/>
                  </a:ext>
                </a:extLst>
              </a:tr>
              <a:tr h="25392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CT3 aspects of e</a:t>
                      </a:r>
                      <a:r>
                        <a:rPr lang="en-GB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IMS5G_SBA</a:t>
                      </a:r>
                      <a:endParaRPr lang="fr-FR" sz="1600" i="0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e</a:t>
                      </a:r>
                      <a:r>
                        <a:rPr lang="en-GB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IMS5G_SBA</a:t>
                      </a:r>
                      <a:endParaRPr lang="fr-FR" sz="1600" i="0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2019-06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2020-03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90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CP-192023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3359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CT3 aspects of V2XAPP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V2XAPP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2019-06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2020-03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60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CP-192077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3359">
                <a:tc>
                  <a:txBody>
                    <a:bodyPr/>
                    <a:lstStyle/>
                    <a:p>
                      <a:pPr algn="l" hangingPunct="0">
                        <a:spcAft>
                          <a:spcPts val="1200"/>
                        </a:spcAft>
                      </a:pPr>
                      <a:r>
                        <a:rPr lang="en-GB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CT aspects of Service Enabler Architecture Layer for Verticals</a:t>
                      </a:r>
                      <a:endParaRPr lang="fr-FR" sz="1600" i="0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SEAL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2019-09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2020-03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i="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60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CP-192205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92917678"/>
                  </a:ext>
                </a:extLst>
              </a:tr>
              <a:tr h="273359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Load and Overload Control of 5GC Service Based Interfaces</a:t>
                      </a:r>
                      <a:endParaRPr lang="fr-FR" sz="1600" i="0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LOCL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2019-09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2020-03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0**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CP-192019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76304243"/>
                  </a:ext>
                </a:extLst>
              </a:tr>
              <a:tr h="232579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600" i="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CT aspect of single radio voice continuity from 5GS to 3G</a:t>
                      </a:r>
                      <a:endParaRPr lang="fr-FR" sz="1600" i="0" kern="1200" dirty="0">
                        <a:solidFill>
                          <a:srgbClr val="FF0000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5G_SRVCC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2019-11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i="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2020-03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60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CP-193014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33959669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3826" y="5116844"/>
            <a:ext cx="3048511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completion on time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time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FC9FB0A-1A6C-47D6-B624-CC1242D3EC8A}"/>
              </a:ext>
            </a:extLst>
          </p:cNvPr>
          <p:cNvSpPr/>
          <p:nvPr/>
        </p:nvSpPr>
        <p:spPr>
          <a:xfrm>
            <a:off x="4049486" y="5225529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ES" dirty="0"/>
              <a:t>(**): No </a:t>
            </a:r>
            <a:r>
              <a:rPr lang="es-ES" dirty="0" err="1"/>
              <a:t>expressed</a:t>
            </a:r>
            <a:r>
              <a:rPr lang="es-ES" dirty="0"/>
              <a:t> </a:t>
            </a:r>
            <a:r>
              <a:rPr lang="es-ES" dirty="0" err="1"/>
              <a:t>concern</a:t>
            </a:r>
            <a:r>
              <a:rPr lang="es-ES" dirty="0"/>
              <a:t> </a:t>
            </a:r>
            <a:r>
              <a:rPr lang="es-ES" dirty="0" err="1"/>
              <a:t>for</a:t>
            </a:r>
            <a:r>
              <a:rPr lang="es-ES" dirty="0"/>
              <a:t> </a:t>
            </a:r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completion</a:t>
            </a:r>
            <a:r>
              <a:rPr lang="es-ES" dirty="0"/>
              <a:t> in </a:t>
            </a:r>
            <a:r>
              <a:rPr lang="es-ES" dirty="0" err="1"/>
              <a:t>one</a:t>
            </a:r>
            <a:r>
              <a:rPr lang="es-ES" dirty="0"/>
              <a:t> meeting</a:t>
            </a:r>
          </a:p>
        </p:txBody>
      </p:sp>
    </p:spTree>
    <p:extLst>
      <p:ext uri="{BB962C8B-B14F-4D97-AF65-F5344CB8AC3E}">
        <p14:creationId xmlns:p14="http://schemas.microsoft.com/office/powerpoint/2010/main" val="1779123767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20053</TotalTime>
  <Words>1660</Words>
  <Application>Microsoft Office PowerPoint</Application>
  <PresentationFormat>Widescreen</PresentationFormat>
  <Paragraphs>469</Paragraphs>
  <Slides>21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8" baseType="lpstr">
      <vt:lpstr>Arial</vt:lpstr>
      <vt:lpstr>Arial </vt:lpstr>
      <vt:lpstr>Calibri</vt:lpstr>
      <vt:lpstr>Calibri Light</vt:lpstr>
      <vt:lpstr>Times New Roman</vt:lpstr>
      <vt:lpstr>Wingdings</vt:lpstr>
      <vt:lpstr>Office Theme</vt:lpstr>
      <vt:lpstr>CT WG3 Status Report  to TSG CT#86</vt:lpstr>
      <vt:lpstr>TSG CT3 Officials </vt:lpstr>
      <vt:lpstr>Meeting Calendar</vt:lpstr>
      <vt:lpstr>TSG WG CT3 Statistics</vt:lpstr>
      <vt:lpstr>New/Revised agreed  Study/Work Items led by CT3</vt:lpstr>
      <vt:lpstr>Work Plan – CT3 Driven </vt:lpstr>
      <vt:lpstr>Work Plan – Non-CT3 Driven (I)</vt:lpstr>
      <vt:lpstr>Work Plan – Non-CT3 Driven (II)</vt:lpstr>
      <vt:lpstr>Work Plan – Non-CT3 Driven (III)</vt:lpstr>
      <vt:lpstr>TS/TR sent to CT plenary</vt:lpstr>
      <vt:lpstr>Release 16 Status (I)</vt:lpstr>
      <vt:lpstr>Release 15 Status</vt:lpstr>
      <vt:lpstr>Backward Incompatible Changes</vt:lpstr>
      <vt:lpstr>For Information to CT (I)</vt:lpstr>
      <vt:lpstr>For Information to CT (II)</vt:lpstr>
      <vt:lpstr>For Action to CT</vt:lpstr>
      <vt:lpstr>Acknowledgement</vt:lpstr>
      <vt:lpstr>Annex</vt:lpstr>
      <vt:lpstr>CRs for conditional approval(I) </vt:lpstr>
      <vt:lpstr>CRs for conditional approval(II) 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Susana Fernandez</cp:lastModifiedBy>
  <cp:revision>1004</cp:revision>
  <dcterms:created xsi:type="dcterms:W3CDTF">2010-02-05T13:52:04Z</dcterms:created>
  <dcterms:modified xsi:type="dcterms:W3CDTF">2019-12-03T13:17:53Z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UpdateProcess">
    <vt:lpwstr>End</vt:lpwstr>
  </property>
</Properties>
</file>