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30" r:id="rId2"/>
  </p:sldMasterIdLst>
  <p:notesMasterIdLst>
    <p:notesMasterId r:id="rId37"/>
  </p:notesMasterIdLst>
  <p:handoutMasterIdLst>
    <p:handoutMasterId r:id="rId38"/>
  </p:handoutMasterIdLst>
  <p:sldIdLst>
    <p:sldId id="337" r:id="rId3"/>
    <p:sldId id="339" r:id="rId4"/>
    <p:sldId id="338" r:id="rId5"/>
    <p:sldId id="477" r:id="rId6"/>
    <p:sldId id="478" r:id="rId7"/>
    <p:sldId id="415" r:id="rId8"/>
    <p:sldId id="416" r:id="rId9"/>
    <p:sldId id="355" r:id="rId10"/>
    <p:sldId id="385" r:id="rId11"/>
    <p:sldId id="369" r:id="rId12"/>
    <p:sldId id="417" r:id="rId13"/>
    <p:sldId id="470" r:id="rId14"/>
    <p:sldId id="388" r:id="rId15"/>
    <p:sldId id="387" r:id="rId16"/>
    <p:sldId id="340" r:id="rId17"/>
    <p:sldId id="487" r:id="rId18"/>
    <p:sldId id="491" r:id="rId19"/>
    <p:sldId id="482" r:id="rId20"/>
    <p:sldId id="488" r:id="rId21"/>
    <p:sldId id="483" r:id="rId22"/>
    <p:sldId id="439" r:id="rId23"/>
    <p:sldId id="451" r:id="rId24"/>
    <p:sldId id="456" r:id="rId25"/>
    <p:sldId id="495" r:id="rId26"/>
    <p:sldId id="472" r:id="rId27"/>
    <p:sldId id="494" r:id="rId28"/>
    <p:sldId id="493" r:id="rId29"/>
    <p:sldId id="474" r:id="rId30"/>
    <p:sldId id="497" r:id="rId31"/>
    <p:sldId id="498" r:id="rId32"/>
    <p:sldId id="496" r:id="rId33"/>
    <p:sldId id="372" r:id="rId34"/>
    <p:sldId id="368" r:id="rId35"/>
    <p:sldId id="492" r:id="rId36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0000FF"/>
    <a:srgbClr val="72AF2F"/>
    <a:srgbClr val="3399FF"/>
    <a:srgbClr val="999999"/>
    <a:srgbClr val="72732F"/>
    <a:srgbClr val="B1D254"/>
    <a:srgbClr val="C6D25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7647" autoAdjust="0"/>
    <p:restoredTop sz="94660"/>
  </p:normalViewPr>
  <p:slideViewPr>
    <p:cSldViewPr snapToGrid="0">
      <p:cViewPr>
        <p:scale>
          <a:sx n="100" d="100"/>
          <a:sy n="100" d="100"/>
        </p:scale>
        <p:origin x="-606" y="-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3" d="100"/>
          <a:sy n="63" d="100"/>
        </p:scale>
        <p:origin x="-3130" y="-67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05324B0-B21C-4180-A49F-47E63A192B2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6654391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68AC1C94-CDB4-4B40-B394-58C67C32F44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237750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de-DE" smtClean="0"/>
          </a:p>
          <a:p>
            <a:pPr eaLnBrk="1" hangingPunct="1"/>
            <a:endParaRPr lang="en-US" altLang="de-DE" smtClean="0"/>
          </a:p>
        </p:txBody>
      </p:sp>
      <p:sp>
        <p:nvSpPr>
          <p:cNvPr id="52228" name="Slide Number Placeholder 3"/>
          <p:cNvSpPr txBox="1">
            <a:spLocks noGrp="1"/>
          </p:cNvSpPr>
          <p:nvPr/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859" tIns="46430" rIns="92859" bIns="46430" anchor="b"/>
          <a:lstStyle>
            <a:lvl1pPr defTabSz="930275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1B08FE9F-E3AB-4566-ADCD-E14AFC046636}" type="slidenum">
              <a:rPr lang="en-GB" altLang="de-DE" sz="1200">
                <a:latin typeface="Times New Roman" pitchFamily="18" charset="0"/>
              </a:rPr>
              <a:pPr algn="r" eaLnBrk="1" hangingPunct="1"/>
              <a:t>2</a:t>
            </a:fld>
            <a:endParaRPr lang="en-GB" altLang="de-DE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3506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9EC88B-41B2-4A31-B2A7-F92EB4BD2C1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418217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0DE411-EFFA-4E4B-988A-F82C0285472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606814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8A136F-1F95-41E8-A45E-BE39AC592D5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6388152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8B456-F9B1-4AAF-9A09-31595617CBC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5096398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CAE33-E1A8-4B32-8C65-489B241130DF}" type="datetimeFigureOut">
              <a:rPr lang="en-US"/>
              <a:pPr>
                <a:defRPr/>
              </a:pPr>
              <a:t>9/13/2016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D3F404-A207-4201-A772-67413AA323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598956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92347-9E57-4364-821E-92816920C66C}" type="datetimeFigureOut">
              <a:rPr lang="en-US"/>
              <a:pPr>
                <a:defRPr/>
              </a:pPr>
              <a:t>9/13/2016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01F24E-CFED-46B9-BC16-25017DF0AC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697297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F55013-9F95-4BFE-94D4-197FB7048F38}" type="datetimeFigureOut">
              <a:rPr lang="en-US"/>
              <a:pPr>
                <a:defRPr/>
              </a:pPr>
              <a:t>9/13/2016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20A52B-7D80-41DD-B770-E5BFCEF3E7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958077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FB6418-CA46-4930-846A-55B7FBB6DFF3}" type="datetimeFigureOut">
              <a:rPr lang="en-US"/>
              <a:pPr>
                <a:defRPr/>
              </a:pPr>
              <a:t>9/13/2016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8BCA76-7223-4E29-8A51-66240AE467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284955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5880E5-F090-4510-BE0A-AAD1969C565C}" type="datetimeFigureOut">
              <a:rPr lang="en-US"/>
              <a:pPr>
                <a:defRPr/>
              </a:pPr>
              <a:t>9/13/2016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99B55E-A689-498A-996A-87A7BC2FF4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308170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42B7DE-B8FC-4131-B803-AEF4938CB7EA}" type="datetimeFigureOut">
              <a:rPr lang="en-US"/>
              <a:pPr>
                <a:defRPr/>
              </a:pPr>
              <a:t>9/13/2016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129EA6-5163-422A-BB58-DD8AFE09FF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239574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B7E7E-2C86-413E-943D-2F4763E06244}" type="datetimeFigureOut">
              <a:rPr lang="en-US"/>
              <a:pPr>
                <a:defRPr/>
              </a:pPr>
              <a:t>9/13/2016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3906C-8469-46C0-B4C1-1A2F710AE1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17023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F0FD99-6286-4AFC-91D7-39312A529DF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7576758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7B5BD4-F425-417D-90D8-B43BEBDEF848}" type="datetimeFigureOut">
              <a:rPr lang="en-US"/>
              <a:pPr>
                <a:defRPr/>
              </a:pPr>
              <a:t>9/13/2016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14D021-828C-412B-983D-D1FA2F7E17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255345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29478-7400-47F7-8CE0-FE1EC0F677E4}" type="datetimeFigureOut">
              <a:rPr lang="en-US"/>
              <a:pPr>
                <a:defRPr/>
              </a:pPr>
              <a:t>9/13/2016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526158-1A65-493D-9772-EFB47DDBE3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745734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4AD296-15C6-4D51-A2AA-158FF5D19B7F}" type="datetimeFigureOut">
              <a:rPr lang="en-US"/>
              <a:pPr>
                <a:defRPr/>
              </a:pPr>
              <a:t>9/13/2016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ABAD23-934D-4955-ABF1-9D6E4980B5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2590063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9831A8-76EE-4CED-AE76-6960D3800D6A}" type="datetimeFigureOut">
              <a:rPr lang="en-US"/>
              <a:pPr>
                <a:defRPr/>
              </a:pPr>
              <a:t>9/13/2016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5DDA8D-3BF7-48A6-AE76-B2C3BCE8B6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52515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FA69B3-A8D0-409C-9AE6-1D9462AA3FE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306977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85DEE4-C8EF-4DAE-B1BC-5B8EBA16B49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893300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5FF3C-0BAB-436B-B147-DB704AEEABF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346837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0F1022-DA20-47C2-BD03-5B57638114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009956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650E4-54FA-49A7-AF3F-8627E6E8A5C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756847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C3EB1-ADA1-4172-A3EB-752C5E2AF4F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081809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3730E-EE2F-410B-AA42-3EC4AF123A2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640651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 smtClean="0"/>
              <a:t> Click to edit Master text styles</a:t>
            </a:r>
          </a:p>
          <a:p>
            <a:pPr lvl="1"/>
            <a:r>
              <a:rPr lang="en-US" altLang="de-DE" dirty="0" smtClean="0"/>
              <a:t>Second level</a:t>
            </a:r>
          </a:p>
          <a:p>
            <a:pPr lvl="2"/>
            <a:r>
              <a:rPr lang="en-US" altLang="de-DE" dirty="0" smtClean="0"/>
              <a:t>Third level</a:t>
            </a:r>
          </a:p>
          <a:p>
            <a:pPr lvl="3"/>
            <a:r>
              <a:rPr lang="en-US" altLang="de-DE" dirty="0" smtClean="0"/>
              <a:t>Fourth level</a:t>
            </a:r>
          </a:p>
          <a:p>
            <a:pPr lvl="4"/>
            <a:r>
              <a:rPr lang="en-US" altLang="de-DE" dirty="0" smtClean="0"/>
              <a:t>Fifth level</a:t>
            </a:r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2B1655FF-5E33-46F1-BB88-97A14AAD332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de-DE" smtClean="0">
                <a:solidFill>
                  <a:schemeClr val="bg1"/>
                </a:solidFill>
              </a:rPr>
              <a:t>© 3GPP 2009     Mobile World Congress, Barcelona, 19</a:t>
            </a:r>
            <a:r>
              <a:rPr lang="en-US" altLang="de-DE" baseline="30000" smtClean="0">
                <a:solidFill>
                  <a:schemeClr val="bg1"/>
                </a:solidFill>
              </a:rPr>
              <a:t>th</a:t>
            </a:r>
            <a:r>
              <a:rPr lang="en-US" altLang="de-DE" smtClean="0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36563" y="6470650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de-DE" dirty="0">
                <a:solidFill>
                  <a:schemeClr val="bg1"/>
                </a:solidFill>
              </a:rPr>
              <a:t>© 3GPP </a:t>
            </a:r>
            <a:r>
              <a:rPr lang="en-US" altLang="de-DE" dirty="0" smtClean="0">
                <a:solidFill>
                  <a:schemeClr val="bg1"/>
                </a:solidFill>
              </a:rPr>
              <a:t>2016     </a:t>
            </a:r>
            <a:r>
              <a:rPr lang="en-US" altLang="de-DE" dirty="0">
                <a:solidFill>
                  <a:schemeClr val="bg1"/>
                </a:solidFill>
              </a:rPr>
              <a:t>CT WG</a:t>
            </a:r>
            <a:r>
              <a:rPr lang="de-DE" altLang="de-DE" dirty="0">
                <a:solidFill>
                  <a:schemeClr val="bg1"/>
                </a:solidFill>
              </a:rPr>
              <a:t>4</a:t>
            </a:r>
            <a:r>
              <a:rPr lang="en-US" altLang="de-DE" dirty="0">
                <a:solidFill>
                  <a:schemeClr val="bg1"/>
                </a:solidFill>
              </a:rPr>
              <a:t> </a:t>
            </a:r>
            <a:r>
              <a:rPr lang="de-DE" altLang="de-DE" dirty="0">
                <a:solidFill>
                  <a:schemeClr val="bg1"/>
                </a:solidFill>
              </a:rPr>
              <a:t>S</a:t>
            </a:r>
            <a:r>
              <a:rPr lang="en-US" altLang="de-DE" dirty="0" err="1">
                <a:solidFill>
                  <a:schemeClr val="bg1"/>
                </a:solidFill>
              </a:rPr>
              <a:t>tatus</a:t>
            </a:r>
            <a:r>
              <a:rPr lang="en-US" altLang="de-DE" dirty="0">
                <a:solidFill>
                  <a:schemeClr val="bg1"/>
                </a:solidFill>
              </a:rPr>
              <a:t> </a:t>
            </a:r>
            <a:r>
              <a:rPr lang="de-DE" altLang="de-DE" dirty="0">
                <a:solidFill>
                  <a:schemeClr val="bg1"/>
                </a:solidFill>
              </a:rPr>
              <a:t>R</a:t>
            </a:r>
            <a:r>
              <a:rPr lang="en-US" altLang="de-DE" dirty="0" err="1">
                <a:solidFill>
                  <a:schemeClr val="bg1"/>
                </a:solidFill>
              </a:rPr>
              <a:t>eport</a:t>
            </a:r>
            <a:r>
              <a:rPr lang="en-US" altLang="de-DE" dirty="0">
                <a:solidFill>
                  <a:schemeClr val="bg1"/>
                </a:solidFill>
              </a:rPr>
              <a:t> to TSG CT </a:t>
            </a:r>
            <a:r>
              <a:rPr lang="en-US" altLang="de-DE" dirty="0" smtClean="0">
                <a:solidFill>
                  <a:schemeClr val="bg1"/>
                </a:solidFill>
              </a:rPr>
              <a:t>#73, Sept 201</a:t>
            </a:r>
            <a:r>
              <a:rPr lang="de-DE" altLang="de-DE" dirty="0" smtClean="0">
                <a:solidFill>
                  <a:schemeClr val="bg1"/>
                </a:solidFill>
              </a:rPr>
              <a:t>6</a:t>
            </a:r>
            <a:endParaRPr lang="en-US" altLang="de-DE" dirty="0">
              <a:solidFill>
                <a:schemeClr val="bg1"/>
              </a:solidFill>
            </a:endParaRP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fld id="{2894AF1F-90D0-4887-9D09-6F8742B3338B}" type="slidenum">
              <a:rPr lang="en-US" sz="1100" smtClean="0">
                <a:solidFill>
                  <a:schemeClr val="bg1"/>
                </a:solidFill>
              </a:rPr>
              <a:pPr eaLnBrk="1" hangingPunct="1">
                <a:defRPr/>
              </a:pPr>
              <a:t>‹#›</a:t>
            </a:fld>
            <a:endParaRPr lang="en-US" sz="1100" dirty="0" smtClean="0">
              <a:solidFill>
                <a:schemeClr val="bg1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233988" y="639286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72" r:id="rId1"/>
    <p:sldLayoutId id="2147484373" r:id="rId2"/>
    <p:sldLayoutId id="2147484374" r:id="rId3"/>
    <p:sldLayoutId id="2147484375" r:id="rId4"/>
    <p:sldLayoutId id="2147484376" r:id="rId5"/>
    <p:sldLayoutId id="2147484377" r:id="rId6"/>
    <p:sldLayoutId id="2147484378" r:id="rId7"/>
    <p:sldLayoutId id="2147484379" r:id="rId8"/>
    <p:sldLayoutId id="2147484380" r:id="rId9"/>
    <p:sldLayoutId id="2147484381" r:id="rId10"/>
    <p:sldLayoutId id="2147484382" r:id="rId11"/>
    <p:sldLayoutId id="2147484383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text styles</a:t>
            </a:r>
          </a:p>
          <a:p>
            <a:pPr lvl="1"/>
            <a:r>
              <a:rPr lang="en-US" altLang="de-DE" smtClean="0"/>
              <a:t>Second level</a:t>
            </a:r>
          </a:p>
          <a:p>
            <a:pPr lvl="2"/>
            <a:r>
              <a:rPr lang="en-US" altLang="de-DE" smtClean="0"/>
              <a:t>Third level</a:t>
            </a:r>
          </a:p>
          <a:p>
            <a:pPr lvl="3"/>
            <a:r>
              <a:rPr lang="en-US" altLang="de-DE" smtClean="0"/>
              <a:t>Fourth level</a:t>
            </a:r>
          </a:p>
          <a:p>
            <a:pPr lvl="4"/>
            <a:r>
              <a:rPr lang="en-US" altLang="de-DE" smtClean="0"/>
              <a:t>Fifth level</a:t>
            </a:r>
          </a:p>
        </p:txBody>
      </p:sp>
      <p:sp>
        <p:nvSpPr>
          <p:cNvPr id="583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BED503C2-C1D5-44E3-AF72-BD5251E94FD3}" type="datetimeFigureOut">
              <a:rPr lang="en-US"/>
              <a:pPr>
                <a:defRPr/>
              </a:pPr>
              <a:t>9/13/2016</a:t>
            </a:fld>
            <a:endParaRPr lang="en-US"/>
          </a:p>
        </p:txBody>
      </p:sp>
      <p:sp>
        <p:nvSpPr>
          <p:cNvPr id="583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D69F49B9-E1D1-4C95-9D5B-A8776C6FBF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61" r:id="rId1"/>
    <p:sldLayoutId id="2147484362" r:id="rId2"/>
    <p:sldLayoutId id="2147484363" r:id="rId3"/>
    <p:sldLayoutId id="2147484364" r:id="rId4"/>
    <p:sldLayoutId id="2147484365" r:id="rId5"/>
    <p:sldLayoutId id="2147484366" r:id="rId6"/>
    <p:sldLayoutId id="2147484367" r:id="rId7"/>
    <p:sldLayoutId id="2147484368" r:id="rId8"/>
    <p:sldLayoutId id="2147484369" r:id="rId9"/>
    <p:sldLayoutId id="2147484370" r:id="rId10"/>
    <p:sldLayoutId id="21474843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portal.3gpp.org/desktopmodules/Specifications/SpecificationDetails.aspx?specificationId=1690" TargetMode="External"/><Relationship Id="rId2" Type="http://schemas.openxmlformats.org/officeDocument/2006/relationships/hyperlink" Target="http://www.3gpp.org/ftp/tsg_ct/WG4_protocollars_ex-CN4/TSGCT4_74_Tenerife/Docs/C4-164103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3gpp.org/ftp/tsg_ct/WG4_protocollars_ex-CN4/TSGCT4_74_Tenerife/Docs/C4-164291.zip" TargetMode="External"/><Relationship Id="rId4" Type="http://schemas.openxmlformats.org/officeDocument/2006/relationships/hyperlink" Target="http://www.3gpp.org/ftp/tsg_ct/WG4_protocollars_ex-CN4/TSGCT4_74_Tenerife/Docs/C4-164207.zip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portal.3gpp.org/desktopmodules/Specifications/SpecificationDetails.aspx?specificationId=1691" TargetMode="External"/><Relationship Id="rId2" Type="http://schemas.openxmlformats.org/officeDocument/2006/relationships/hyperlink" Target="http://www.3gpp.org/ftp/tsg_ct/WG4_protocollars_ex-CN4/TSGCT4_74_Tenerife/Docs/C4-164220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ct/WG4_protocollars_ex-CN4/TSGCT4_74_Tenerife/Docs/C4-164293.zip" TargetMode="External"/><Relationship Id="rId5" Type="http://schemas.openxmlformats.org/officeDocument/2006/relationships/hyperlink" Target="http://portal.3gpp.org/desktopmodules/Specifications/SpecificationDetails.aspx?specificationId=1683" TargetMode="External"/><Relationship Id="rId4" Type="http://schemas.openxmlformats.org/officeDocument/2006/relationships/hyperlink" Target="http://www.3gpp.org/ftp/tsg_ct/WG4_protocollars_ex-CN4/TSGCT4_74_Tenerife/Docs/C4-164222.zip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portal.3gpp.org/desktopmodules/Specifications/SpecificationDetails.aspx?specificationId=1702" TargetMode="External"/><Relationship Id="rId7" Type="http://schemas.openxmlformats.org/officeDocument/2006/relationships/hyperlink" Target="http://portal.3gpp.org/desktopmodules/Specifications/SpecificationDetails.aspx?specificationId=1595" TargetMode="External"/><Relationship Id="rId2" Type="http://schemas.openxmlformats.org/officeDocument/2006/relationships/hyperlink" Target="http://www.3gpp.org/ftp/tsg_ct/WG4_protocollars_ex-CN4/TSGCT4_74_Tenerife/Docs/C4-164217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ct/WG4_protocollars_ex-CN4/TSGCT4_74_Tenerife/Docs/C4-164294.zip" TargetMode="External"/><Relationship Id="rId5" Type="http://schemas.openxmlformats.org/officeDocument/2006/relationships/hyperlink" Target="http://portal.3gpp.org/desktopmodules/Specifications/SpecificationDetails.aspx?specificationId=2924" TargetMode="External"/><Relationship Id="rId4" Type="http://schemas.openxmlformats.org/officeDocument/2006/relationships/hyperlink" Target="http://www.3gpp.org/ftp/tsg_ct/WG4_protocollars_ex-CN4/TSGCT4_74_Tenerife/Docs/C4-164223.zip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ct/WG4_protocollars_ex-CN4/TSGCT4_74_Tenerife/Docs/C4-164323.zip" TargetMode="External"/><Relationship Id="rId3" Type="http://schemas.openxmlformats.org/officeDocument/2006/relationships/hyperlink" Target="http://www.3gpp.org/ftp/tsg_ct/WG4_protocollars_ex-CN4/TSGCT4_74_Tenerife/Docs/C4-164275.zip" TargetMode="External"/><Relationship Id="rId7" Type="http://schemas.openxmlformats.org/officeDocument/2006/relationships/hyperlink" Target="http://www.3gpp.org/ftp/tsg_ct/WG4_protocollars_ex-CN4/TSGCT4_74_Tenerife/Docs/C4-164322.zip" TargetMode="External"/><Relationship Id="rId2" Type="http://schemas.openxmlformats.org/officeDocument/2006/relationships/hyperlink" Target="http://www.3gpp.org/ftp/tsg_ct/WG4_protocollars_ex-CN4/TSGCT4_74_Tenerife/Docs/C4-164279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ct/WG4_protocollars_ex-CN4/TSGCT4_74_Tenerife/Docs/C4-164321.zip" TargetMode="External"/><Relationship Id="rId11" Type="http://schemas.openxmlformats.org/officeDocument/2006/relationships/hyperlink" Target="http://www.3gpp.org/ftp/tsg_ct/WG4_protocollars_ex-CN4/TSGCT4_74_Tenerife/Docs/C4-164326.zip" TargetMode="External"/><Relationship Id="rId5" Type="http://schemas.openxmlformats.org/officeDocument/2006/relationships/hyperlink" Target="http://www.3gpp.org/ftp/tsg_ct/WG4_protocollars_ex-CN4/TSGCT4_74_Tenerife/Docs/C4-164320.zip" TargetMode="External"/><Relationship Id="rId10" Type="http://schemas.openxmlformats.org/officeDocument/2006/relationships/hyperlink" Target="http://www.3gpp.org/ftp/tsg_ct/WG4_protocollars_ex-CN4/TSGCT4_74_Tenerife/Docs/C4-164325.zip" TargetMode="External"/><Relationship Id="rId4" Type="http://schemas.openxmlformats.org/officeDocument/2006/relationships/hyperlink" Target="http://www.3gpp.org/ftp/tsg_ct/WG4_protocollars_ex-CN4/TSGCT4_74_Tenerife/Docs/C4-164277.zip" TargetMode="External"/><Relationship Id="rId9" Type="http://schemas.openxmlformats.org/officeDocument/2006/relationships/hyperlink" Target="http://www.3gpp.org/ftp/tsg_ct/WG4_protocollars_ex-CN4/TSGCT4_74_Tenerife/Docs/C4-164324.zip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ct/WG4_protocollars_ex-CN4/TSGCT4_74_Tenerife/Docs/C4-164201.zip" TargetMode="External"/><Relationship Id="rId13" Type="http://schemas.openxmlformats.org/officeDocument/2006/relationships/hyperlink" Target="http://portal.3gpp.org/desktopmodules/Specifications/SpecificationDetails.aspx?specificationId=1707" TargetMode="External"/><Relationship Id="rId18" Type="http://schemas.openxmlformats.org/officeDocument/2006/relationships/hyperlink" Target="http://portal.3gpp.org/desktopmodules/Specifications/SpecificationDetails.aspx?specificationId=1585" TargetMode="External"/><Relationship Id="rId3" Type="http://schemas.openxmlformats.org/officeDocument/2006/relationships/hyperlink" Target="http://portal.3gpp.org/desktopmodules/Specifications/SpecificationDetails.aspx?specificationId=1692" TargetMode="External"/><Relationship Id="rId7" Type="http://schemas.openxmlformats.org/officeDocument/2006/relationships/hyperlink" Target="http://portal.3gpp.org/desktopmodules/Specifications/SpecificationDetails.aspx?specificationId=1681" TargetMode="External"/><Relationship Id="rId12" Type="http://schemas.openxmlformats.org/officeDocument/2006/relationships/hyperlink" Target="http://www.3gpp.org/ftp/tsg_ct/WG4_protocollars_ex-CN4/TSGCT4_74_Tenerife/Docs/C4-164273.zip" TargetMode="External"/><Relationship Id="rId17" Type="http://schemas.openxmlformats.org/officeDocument/2006/relationships/hyperlink" Target="http://www.3gpp.org/ftp/tsg_ct/WG4_protocollars_ex-CN4/TSGCT4_74_Tenerife/Docs/C4-164104.zip" TargetMode="External"/><Relationship Id="rId2" Type="http://schemas.openxmlformats.org/officeDocument/2006/relationships/hyperlink" Target="http://www.3gpp.org/ftp/tsg_ct/WG4_protocollars_ex-CN4/TSGCT4_74_Tenerife/Docs/C4-164339.zip" TargetMode="External"/><Relationship Id="rId16" Type="http://schemas.openxmlformats.org/officeDocument/2006/relationships/hyperlink" Target="http://www.3gpp.org/ftp/tsg_ct/WG4_protocollars_ex-CN4/TSGCT4_74_Tenerife/Docs/C4-164132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ct/WG4_protocollars_ex-CN4/TSGCT4_74_Tenerife/Docs/C4-164200.zip" TargetMode="External"/><Relationship Id="rId11" Type="http://schemas.openxmlformats.org/officeDocument/2006/relationships/hyperlink" Target="http://portal.3gpp.org/desktopmodules/Specifications/SpecificationDetails.aspx?specificationId=1710" TargetMode="External"/><Relationship Id="rId5" Type="http://schemas.openxmlformats.org/officeDocument/2006/relationships/hyperlink" Target="http://portal.3gpp.org/desktopmodules/Specifications/SpecificationDetails.aspx?specificationId=848" TargetMode="External"/><Relationship Id="rId15" Type="http://schemas.openxmlformats.org/officeDocument/2006/relationships/hyperlink" Target="http://portal.3gpp.org/desktopmodules/Specifications/SpecificationDetails.aspx?specificationId=1690" TargetMode="External"/><Relationship Id="rId10" Type="http://schemas.openxmlformats.org/officeDocument/2006/relationships/hyperlink" Target="http://www.3gpp.org/ftp/tsg_ct/WG4_protocollars_ex-CN4/TSGCT4_74_Tenerife/Docs/C4-164270.zip" TargetMode="External"/><Relationship Id="rId4" Type="http://schemas.openxmlformats.org/officeDocument/2006/relationships/hyperlink" Target="http://www.3gpp.org/ftp/tsg_ct/WG4_protocollars_ex-CN4/TSGCT4_74_Tenerife/Docs/C4-164199.zip" TargetMode="External"/><Relationship Id="rId9" Type="http://schemas.openxmlformats.org/officeDocument/2006/relationships/hyperlink" Target="http://portal.3gpp.org/desktopmodules/Specifications/SpecificationDetails.aspx?specificationId=1706" TargetMode="External"/><Relationship Id="rId14" Type="http://schemas.openxmlformats.org/officeDocument/2006/relationships/hyperlink" Target="http://www.3gpp.org/ftp/tsg_ct/WG4_protocollars_ex-CN4/TSGCT4_74_Tenerife/Docs/C4-164131.zip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portal.3gpp.org/desktopmodules/Specifications/SpecificationDetails.aspx?specificationId=2924" TargetMode="External"/><Relationship Id="rId2" Type="http://schemas.openxmlformats.org/officeDocument/2006/relationships/hyperlink" Target="http://www.3gpp.org/ftp/tsg_ct/WG4_protocollars_ex-CN4/TSGCT4_74_Tenerife/Docs/C4-164025.zip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portal.3gpp.org/desktopmodules/Specifications/SpecificationDetails.aspx?specificationId=1692" TargetMode="External"/><Relationship Id="rId7" Type="http://schemas.openxmlformats.org/officeDocument/2006/relationships/hyperlink" Target="http://www.3gpp.org/ftp/tsg_ct/WG4_protocollars_ex-CN4/TSGCT4_74_Tenerife/Docs/C4-164214.zip" TargetMode="External"/><Relationship Id="rId2" Type="http://schemas.openxmlformats.org/officeDocument/2006/relationships/hyperlink" Target="http://www.3gpp.org/ftp/tsg_ct/WG4_protocollars_ex-CN4/TSGCT4_74_Tenerife/Docs/C4-164211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ortal.3gpp.org/desktopmodules/Specifications/SpecificationDetails.aspx?specificationId=730" TargetMode="External"/><Relationship Id="rId5" Type="http://schemas.openxmlformats.org/officeDocument/2006/relationships/hyperlink" Target="http://www.3gpp.org/ftp/tsg_ct/WG4_protocollars_ex-CN4/TSGCT4_74_Tenerife/Docs/C4-164213.zip" TargetMode="External"/><Relationship Id="rId4" Type="http://schemas.openxmlformats.org/officeDocument/2006/relationships/hyperlink" Target="http://www.3gpp.org/ftp/tsg_ct/WG4_protocollars_ex-CN4/TSGCT4_74_Tenerife/Docs/C4-164212.zip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portal.3gpp.org/desktopmodules/Specifications/SpecificationDetails.aspx?specificationId=1585" TargetMode="External"/><Relationship Id="rId7" Type="http://schemas.openxmlformats.org/officeDocument/2006/relationships/hyperlink" Target="http://www.3gpp.org/ftp/tsg_ct/WG4_protocollars_ex-CN4/TSGCT4_74_Tenerife/Docs/C4-164297.zip" TargetMode="External"/><Relationship Id="rId2" Type="http://schemas.openxmlformats.org/officeDocument/2006/relationships/hyperlink" Target="http://www.3gpp.org/ftp/tsg_ct/WG4_protocollars_ex-CN4/TSGCT4_74_Tenerife/Docs/C4-164238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ortal.3gpp.org/desktopmodules/Specifications/SpecificationDetails.aspx?specificationId=1690" TargetMode="External"/><Relationship Id="rId5" Type="http://schemas.openxmlformats.org/officeDocument/2006/relationships/hyperlink" Target="http://www.3gpp.org/ftp/tsg_ct/WG4_protocollars_ex-CN4/TSGCT4_74_Tenerife/Docs/C4-164296.zip" TargetMode="External"/><Relationship Id="rId4" Type="http://schemas.openxmlformats.org/officeDocument/2006/relationships/hyperlink" Target="http://www.3gpp.org/ftp/tsg_ct/WG4_protocollars_ex-CN4/TSGCT4_74_Tenerife/Docs/C4-164239.zip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portal.3gpp.org/desktopmodules/Specifications/SpecificationDetails.aspx?specificationId=729" TargetMode="External"/><Relationship Id="rId2" Type="http://schemas.openxmlformats.org/officeDocument/2006/relationships/hyperlink" Target="http://www.3gpp.org/ftp/tsg_ct/WG4_protocollars_ex-CN4/TSGCT4_74_Tenerife/Docs/C4-164246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tsg_ct/WG4_protocollars_ex-CN4/TSGCT4_74_Tenerife/Docs/C4-164247.zip" TargetMode="Externa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ct/WG4_protocollars_ex-CN4/TSGCT4_74_Tenerife/Docs/C4-164062.zip" TargetMode="External"/><Relationship Id="rId13" Type="http://schemas.openxmlformats.org/officeDocument/2006/relationships/hyperlink" Target="http://www.3gpp.org/ftp/tsg_ct/WG4_protocollars_ex-CN4/TSGCT4_74_Tenerife/Docs/C4-164066.zip" TargetMode="External"/><Relationship Id="rId18" Type="http://schemas.openxmlformats.org/officeDocument/2006/relationships/hyperlink" Target="http://www.3gpp.org/ftp/tsg_ct/WG4_protocollars_ex-CN4/TSGCT4_74_Tenerife/Docs/C4-164206.zip" TargetMode="External"/><Relationship Id="rId3" Type="http://schemas.openxmlformats.org/officeDocument/2006/relationships/hyperlink" Target="http://portal.3gpp.org/desktopmodules/Specifications/SpecificationDetails.aspx?specificationId=1690" TargetMode="External"/><Relationship Id="rId7" Type="http://schemas.openxmlformats.org/officeDocument/2006/relationships/hyperlink" Target="http://www.3gpp.org/ftp/tsg_ct/WG4_protocollars_ex-CN4/TSGCT4_74_Tenerife/Docs/C4-164061.zip" TargetMode="External"/><Relationship Id="rId12" Type="http://schemas.openxmlformats.org/officeDocument/2006/relationships/hyperlink" Target="http://www.3gpp.org/ftp/tsg_ct/WG4_protocollars_ex-CN4/TSGCT4_74_Tenerife/Docs/C4-164065.zip" TargetMode="External"/><Relationship Id="rId17" Type="http://schemas.openxmlformats.org/officeDocument/2006/relationships/hyperlink" Target="http://www.3gpp.org/ftp/tsg_ct/WG4_protocollars_ex-CN4/TSGCT4_74_Tenerife/Docs/C4-164205.zip" TargetMode="External"/><Relationship Id="rId2" Type="http://schemas.openxmlformats.org/officeDocument/2006/relationships/hyperlink" Target="http://www.3gpp.org/ftp/tsg_ct/WG4_protocollars_ex-CN4/TSGCT4_74_Tenerife/Docs/C4-164056.zip" TargetMode="External"/><Relationship Id="rId16" Type="http://schemas.openxmlformats.org/officeDocument/2006/relationships/hyperlink" Target="http://www.3gpp.org/ftp/tsg_ct/WG4_protocollars_ex-CN4/TSGCT4_74_Tenerife/Docs/C4-164196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ortal.3gpp.org/desktopmodules/Specifications/SpecificationDetails.aspx?specificationId=731" TargetMode="External"/><Relationship Id="rId11" Type="http://schemas.openxmlformats.org/officeDocument/2006/relationships/hyperlink" Target="http://www.3gpp.org/ftp/tsg_ct/WG4_protocollars_ex-CN4/TSGCT4_74_Tenerife/Docs/C4-164064.zip" TargetMode="External"/><Relationship Id="rId5" Type="http://schemas.openxmlformats.org/officeDocument/2006/relationships/hyperlink" Target="http://www.3gpp.org/ftp/tsg_ct/WG4_protocollars_ex-CN4/TSGCT4_74_Tenerife/Docs/C4-164058.zip" TargetMode="External"/><Relationship Id="rId15" Type="http://schemas.openxmlformats.org/officeDocument/2006/relationships/hyperlink" Target="http://www.3gpp.org/ftp/tsg_ct/WG4_protocollars_ex-CN4/TSGCT4_74_Tenerife/Docs/C4-164195.zip" TargetMode="External"/><Relationship Id="rId10" Type="http://schemas.openxmlformats.org/officeDocument/2006/relationships/hyperlink" Target="http://www.3gpp.org/ftp/tsg_ct/WG4_protocollars_ex-CN4/TSGCT4_74_Tenerife/Docs/C4-164063.zip" TargetMode="External"/><Relationship Id="rId4" Type="http://schemas.openxmlformats.org/officeDocument/2006/relationships/hyperlink" Target="http://www.3gpp.org/ftp/tsg_ct/WG4_protocollars_ex-CN4/TSGCT4_74_Tenerife/Docs/C4-164057.zip" TargetMode="External"/><Relationship Id="rId9" Type="http://schemas.openxmlformats.org/officeDocument/2006/relationships/hyperlink" Target="http://portal.3gpp.org/desktopmodules/Specifications/SpecificationDetails.aspx?specificationId=1692" TargetMode="External"/><Relationship Id="rId14" Type="http://schemas.openxmlformats.org/officeDocument/2006/relationships/hyperlink" Target="http://portal.3gpp.org/desktopmodules/Specifications/SpecificationDetails.aspx?specificationId=2924" TargetMode="Externa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ct/WG4_protocollars_ex-CN4/TSGCT4_74_Tenerife/Docs/C4-164255.zip" TargetMode="External"/><Relationship Id="rId13" Type="http://schemas.openxmlformats.org/officeDocument/2006/relationships/hyperlink" Target="http://www.3gpp.org/ftp/tsg_ct/WG4_protocollars_ex-CN4/TSGCT4_74_Tenerife/Docs/C4-164261.zip" TargetMode="External"/><Relationship Id="rId18" Type="http://schemas.openxmlformats.org/officeDocument/2006/relationships/hyperlink" Target="http://portal.3gpp.org/desktopmodules/Specifications/SpecificationDetails.aspx?specificationId=1692" TargetMode="External"/><Relationship Id="rId3" Type="http://schemas.openxmlformats.org/officeDocument/2006/relationships/hyperlink" Target="http://portal.3gpp.org/desktopmodules/Specifications/SpecificationDetails.aspx?specificationId=1585" TargetMode="External"/><Relationship Id="rId21" Type="http://schemas.openxmlformats.org/officeDocument/2006/relationships/hyperlink" Target="http://www.3gpp.org/ftp/tsg_ct/WG4_protocollars_ex-CN4/TSGCT4_74_Tenerife/Docs/C4-164309.zip" TargetMode="External"/><Relationship Id="rId7" Type="http://schemas.openxmlformats.org/officeDocument/2006/relationships/hyperlink" Target="http://www.3gpp.org/ftp/tsg_ct/WG4_protocollars_ex-CN4/TSGCT4_74_Tenerife/Docs/C4-164253.zip" TargetMode="External"/><Relationship Id="rId12" Type="http://schemas.openxmlformats.org/officeDocument/2006/relationships/hyperlink" Target="http://portal.3gpp.org/desktopmodules/Specifications/SpecificationDetails.aspx?specificationId=1683" TargetMode="External"/><Relationship Id="rId17" Type="http://schemas.openxmlformats.org/officeDocument/2006/relationships/hyperlink" Target="http://www.3gpp.org/ftp/tsg_ct/WG4_protocollars_ex-CN4/TSGCT4_74_Tenerife/Docs/C4-164298.zip" TargetMode="External"/><Relationship Id="rId2" Type="http://schemas.openxmlformats.org/officeDocument/2006/relationships/hyperlink" Target="http://www.3gpp.org/ftp/tsg_ct/WG4_protocollars_ex-CN4/TSGCT4_74_Tenerife/Docs/C4-164250.zip" TargetMode="External"/><Relationship Id="rId16" Type="http://schemas.openxmlformats.org/officeDocument/2006/relationships/hyperlink" Target="http://www.3gpp.org/ftp/tsg_ct/WG4_protocollars_ex-CN4/TSGCT4_74_Tenerife/Docs/C4-164284.zip" TargetMode="External"/><Relationship Id="rId20" Type="http://schemas.openxmlformats.org/officeDocument/2006/relationships/hyperlink" Target="http://www.3gpp.org/ftp/tsg_ct/WG4_protocollars_ex-CN4/TSGCT4_74_Tenerife/Docs/C4-164308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ortal.3gpp.org/desktopmodules/Specifications/SpecificationDetails.aspx?specificationId=1690" TargetMode="External"/><Relationship Id="rId11" Type="http://schemas.openxmlformats.org/officeDocument/2006/relationships/hyperlink" Target="http://www.3gpp.org/ftp/tsg_ct/WG4_protocollars_ex-CN4/TSGCT4_74_Tenerife/Docs/C4-164260.zip" TargetMode="External"/><Relationship Id="rId5" Type="http://schemas.openxmlformats.org/officeDocument/2006/relationships/hyperlink" Target="http://www.3gpp.org/ftp/tsg_ct/WG4_protocollars_ex-CN4/TSGCT4_74_Tenerife/Docs/C4-164252.zip" TargetMode="External"/><Relationship Id="rId15" Type="http://schemas.openxmlformats.org/officeDocument/2006/relationships/hyperlink" Target="http://www.3gpp.org/ftp/tsg_ct/WG4_protocollars_ex-CN4/TSGCT4_74_Tenerife/Docs/C4-164282.zip" TargetMode="External"/><Relationship Id="rId10" Type="http://schemas.openxmlformats.org/officeDocument/2006/relationships/hyperlink" Target="http://www.3gpp.org/ftp/tsg_ct/WG4_protocollars_ex-CN4/TSGCT4_74_Tenerife/Docs/C4-164259.zip" TargetMode="External"/><Relationship Id="rId19" Type="http://schemas.openxmlformats.org/officeDocument/2006/relationships/hyperlink" Target="http://www.3gpp.org/ftp/tsg_ct/WG4_protocollars_ex-CN4/TSGCT4_74_Tenerife/Docs/C4-164299.zip" TargetMode="External"/><Relationship Id="rId4" Type="http://schemas.openxmlformats.org/officeDocument/2006/relationships/hyperlink" Target="http://www.3gpp.org/ftp/tsg_ct/WG4_protocollars_ex-CN4/TSGCT4_74_Tenerife/Docs/C4-164251.zip" TargetMode="External"/><Relationship Id="rId9" Type="http://schemas.openxmlformats.org/officeDocument/2006/relationships/hyperlink" Target="http://portal.3gpp.org/desktopmodules/Specifications/SpecificationDetails.aspx?specificationId=2924" TargetMode="External"/><Relationship Id="rId14" Type="http://schemas.openxmlformats.org/officeDocument/2006/relationships/hyperlink" Target="http://www.3gpp.org/ftp/tsg_ct/WG4_protocollars_ex-CN4/TSGCT4_74_Tenerife/Docs/C4-164262.zip" TargetMode="External"/><Relationship Id="rId22" Type="http://schemas.openxmlformats.org/officeDocument/2006/relationships/hyperlink" Target="http://www.3gpp.org/ftp/tsg_ct/WG4_protocollars_ex-CN4/TSGCT4_74_Tenerife/Docs/C4-164312.zip" TargetMode="Externa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portal.3gpp.org/desktopmodules/Specifications/SpecificationDetails.aspx?specificationId=2924" TargetMode="External"/><Relationship Id="rId13" Type="http://schemas.openxmlformats.org/officeDocument/2006/relationships/hyperlink" Target="http://www.3gpp.org/ftp/tsg_ct/WG4_protocollars_ex-CN4/TSGCT4_74_Tenerife/Docs/C4-164338.zip" TargetMode="External"/><Relationship Id="rId3" Type="http://schemas.openxmlformats.org/officeDocument/2006/relationships/hyperlink" Target="http://portal.3gpp.org/desktopmodules/Specifications/SpecificationDetails.aspx?specificationId=1692" TargetMode="External"/><Relationship Id="rId7" Type="http://schemas.openxmlformats.org/officeDocument/2006/relationships/hyperlink" Target="http://www.3gpp.org/ftp/tsg_ct/WG4_protocollars_ex-CN4/TSGCT4_74_Tenerife/Docs/C4-164333.zip" TargetMode="External"/><Relationship Id="rId12" Type="http://schemas.openxmlformats.org/officeDocument/2006/relationships/hyperlink" Target="http://www.3gpp.org/ftp/tsg_ct/WG4_protocollars_ex-CN4/TSGCT4_74_Tenerife/Docs/C4-164337.zip" TargetMode="External"/><Relationship Id="rId2" Type="http://schemas.openxmlformats.org/officeDocument/2006/relationships/hyperlink" Target="http://www.3gpp.org/ftp/tsg_ct/WG4_protocollars_ex-CN4/TSGCT4_74_Tenerife/Docs/C4-164313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ct/WG4_protocollars_ex-CN4/TSGCT4_74_Tenerife/Docs/C4-164332.zip" TargetMode="External"/><Relationship Id="rId11" Type="http://schemas.openxmlformats.org/officeDocument/2006/relationships/hyperlink" Target="http://www.3gpp.org/ftp/tsg_ct/WG4_protocollars_ex-CN4/TSGCT4_74_Tenerife/Docs/C4-164336.zip" TargetMode="External"/><Relationship Id="rId5" Type="http://schemas.openxmlformats.org/officeDocument/2006/relationships/hyperlink" Target="http://portal.3gpp.org/desktopmodules/Specifications/SpecificationDetails.aspx?specificationId=1683" TargetMode="External"/><Relationship Id="rId10" Type="http://schemas.openxmlformats.org/officeDocument/2006/relationships/hyperlink" Target="http://www.3gpp.org/ftp/tsg_ct/WG4_protocollars_ex-CN4/TSGCT4_74_Tenerife/Docs/C4-164335.zip" TargetMode="External"/><Relationship Id="rId4" Type="http://schemas.openxmlformats.org/officeDocument/2006/relationships/hyperlink" Target="http://www.3gpp.org/ftp/tsg_ct/WG4_protocollars_ex-CN4/TSGCT4_74_Tenerife/Docs/C4-164331.zip" TargetMode="External"/><Relationship Id="rId9" Type="http://schemas.openxmlformats.org/officeDocument/2006/relationships/hyperlink" Target="http://www.3gpp.org/ftp/tsg_ct/WG4_protocollars_ex-CN4/TSGCT4_74_Tenerife/Docs/C4-164334.zip" TargetMode="External"/><Relationship Id="rId14" Type="http://schemas.openxmlformats.org/officeDocument/2006/relationships/hyperlink" Target="http://www.3gpp.org/ftp/tsg_ct/WG4_protocollars_ex-CN4/TSGCT4_74_Tenerife/Docs/C4-164340.zip" TargetMode="Externa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ct/WG4_protocollars_ex-CN4/TSGCT4_74_Tenerife/Docs/C4-164315.zip" TargetMode="External"/><Relationship Id="rId3" Type="http://schemas.openxmlformats.org/officeDocument/2006/relationships/hyperlink" Target="http://portal.3gpp.org/desktopmodules/Specifications/SpecificationDetails.aspx?specificationId=1692" TargetMode="External"/><Relationship Id="rId7" Type="http://schemas.openxmlformats.org/officeDocument/2006/relationships/hyperlink" Target="http://www.3gpp.org/ftp/tsg_ct/WG4_protocollars_ex-CN4/TSGCT4_74_Tenerife/Docs/C4-164314.zip" TargetMode="External"/><Relationship Id="rId2" Type="http://schemas.openxmlformats.org/officeDocument/2006/relationships/hyperlink" Target="http://www.3gpp.org/ftp/tsg_ct/WG4_protocollars_ex-CN4/TSGCT4_74_Tenerife/Docs/C4-164230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ct/WG4_protocollars_ex-CN4/TSGCT4_74_Tenerife/Docs/C4-164311.zip" TargetMode="External"/><Relationship Id="rId5" Type="http://schemas.openxmlformats.org/officeDocument/2006/relationships/hyperlink" Target="http://www.3gpp.org/ftp/tsg_ct/WG4_protocollars_ex-CN4/TSGCT4_74_Tenerife/Docs/C4-164310.zip" TargetMode="External"/><Relationship Id="rId4" Type="http://schemas.openxmlformats.org/officeDocument/2006/relationships/hyperlink" Target="http://www.3gpp.org/ftp/tsg_ct/WG4_protocollars_ex-CN4/TSGCT4_74_Tenerife/Docs/C4-164231.zip" TargetMode="Externa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ct/WG4_protocollars_ex-CN4/TSGCT4_74_Tenerife/Docs/C4-164319.zip" TargetMode="External"/><Relationship Id="rId3" Type="http://schemas.openxmlformats.org/officeDocument/2006/relationships/hyperlink" Target="http://portal.3gpp.org/desktopmodules/Specifications/SpecificationDetails.aspx?specificationId=1683" TargetMode="External"/><Relationship Id="rId7" Type="http://schemas.openxmlformats.org/officeDocument/2006/relationships/hyperlink" Target="http://www.3gpp.org/ftp/tsg_ct/WG4_protocollars_ex-CN4/TSGCT4_74_Tenerife/Docs/C4-164318.zip" TargetMode="External"/><Relationship Id="rId2" Type="http://schemas.openxmlformats.org/officeDocument/2006/relationships/hyperlink" Target="http://www.3gpp.org/ftp/tsg_ct/WG4_protocollars_ex-CN4/TSGCT4_74_Tenerife/Docs/C4-164227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ct/WG4_protocollars_ex-CN4/TSGCT4_74_Tenerife/Docs/C4-164317.zip" TargetMode="External"/><Relationship Id="rId5" Type="http://schemas.openxmlformats.org/officeDocument/2006/relationships/hyperlink" Target="http://www.3gpp.org/ftp/tsg_ct/WG4_protocollars_ex-CN4/TSGCT4_74_Tenerife/Docs/C4-164316.zip" TargetMode="External"/><Relationship Id="rId4" Type="http://schemas.openxmlformats.org/officeDocument/2006/relationships/hyperlink" Target="http://www.3gpp.org/ftp/tsg_ct/WG4_protocollars_ex-CN4/TSGCT4_74_Tenerife/Docs/C4-164228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ebapp.etsi.org/3GPPRegistration/fViewPart.asp?mid=31806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portal.3gpp.org/desktopmodules/Specifications/SpecificationDetails.aspx?specificationId=1691" TargetMode="External"/><Relationship Id="rId2" Type="http://schemas.openxmlformats.org/officeDocument/2006/relationships/hyperlink" Target="http://www.3gpp.org/ftp/tsg_ct/WG4_protocollars_ex-CN4/TSGCT4_74_Tenerife/Docs/C4-164071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tsg_ct/WG4_protocollars_ex-CN4/TSGCT4_74_Tenerife/Docs/C4-164224.zip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portal.3gpp.org/desktopmodules/Specifications/SpecificationDetails.aspx?specificationId=1690" TargetMode="External"/><Relationship Id="rId2" Type="http://schemas.openxmlformats.org/officeDocument/2006/relationships/hyperlink" Target="http://www.3gpp.org/ftp/tsg_ct/WG4_protocollars_ex-CN4/TSGCT4_74_Tenerife/Docs/C4-164128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3gpp.org/ftp/tsg_ct/WG4_protocollars_ex-CN4/TSGCT4_74_Tenerife/Docs/C4-164123.zip" TargetMode="External"/><Relationship Id="rId4" Type="http://schemas.openxmlformats.org/officeDocument/2006/relationships/hyperlink" Target="http://www.3gpp.org/ftp/tsg_ct/WG4_protocollars_ex-CN4/TSGCT4_74_Tenerife/Docs/C4-164122.zip" TargetMode="Externa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6" descr="3GPP_TM_RD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856" y="1524000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Subtitle 6"/>
          <p:cNvSpPr>
            <a:spLocks/>
          </p:cNvSpPr>
          <p:nvPr/>
        </p:nvSpPr>
        <p:spPr bwMode="auto">
          <a:xfrm>
            <a:off x="1049338" y="3790950"/>
            <a:ext cx="7135812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en-GB" altLang="de-DE" sz="2400" dirty="0">
                <a:latin typeface="Arial" pitchFamily="34" charset="0"/>
                <a:cs typeface="Arial" pitchFamily="34" charset="0"/>
              </a:rPr>
              <a:t>TSG CT WG</a:t>
            </a:r>
            <a:r>
              <a:rPr lang="de-DE" altLang="de-DE" sz="2400" dirty="0">
                <a:latin typeface="Arial" pitchFamily="34" charset="0"/>
                <a:cs typeface="Arial" pitchFamily="34" charset="0"/>
              </a:rPr>
              <a:t>4</a:t>
            </a:r>
            <a:r>
              <a:rPr lang="en-GB" altLang="de-DE" sz="2400" dirty="0">
                <a:latin typeface="Arial" pitchFamily="34" charset="0"/>
                <a:cs typeface="Arial" pitchFamily="34" charset="0"/>
              </a:rPr>
              <a:t> Chairman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de-DE" altLang="de-DE" sz="2400" dirty="0">
                <a:latin typeface="Arial" pitchFamily="34" charset="0"/>
                <a:cs typeface="Arial" pitchFamily="34" charset="0"/>
              </a:rPr>
              <a:t>Nigel Berry</a:t>
            </a:r>
            <a:r>
              <a:rPr lang="en-GB" altLang="de-DE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GB" altLang="de-DE" sz="24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de-DE" altLang="de-DE" sz="2400" dirty="0" smtClean="0">
                <a:latin typeface="Arial" pitchFamily="34" charset="0"/>
                <a:cs typeface="Arial" pitchFamily="34" charset="0"/>
              </a:rPr>
              <a:t>Nokia</a:t>
            </a:r>
            <a:r>
              <a:rPr lang="en-GB" altLang="de-DE" sz="2400" dirty="0" smtClean="0">
                <a:latin typeface="Arial" pitchFamily="34" charset="0"/>
                <a:cs typeface="Arial" pitchFamily="34" charset="0"/>
              </a:rPr>
              <a:t>)</a:t>
            </a:r>
            <a:endParaRPr lang="en-GB" altLang="de-DE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365" name="Text Box 63"/>
          <p:cNvSpPr txBox="1">
            <a:spLocks noChangeArrowheads="1"/>
          </p:cNvSpPr>
          <p:nvPr/>
        </p:nvSpPr>
        <p:spPr bwMode="auto">
          <a:xfrm>
            <a:off x="1641899" y="2011363"/>
            <a:ext cx="5591916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CT WG</a:t>
            </a:r>
            <a:r>
              <a:rPr lang="de-DE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S</a:t>
            </a: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tatus </a:t>
            </a:r>
            <a:r>
              <a:rPr lang="de-DE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R</a:t>
            </a: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eport </a:t>
            </a:r>
            <a:b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</a:b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to TSG CT #73</a:t>
            </a:r>
            <a:endParaRPr lang="en-US" altLang="de-DE" sz="4000" dirty="0" smtClean="0">
              <a:solidFill>
                <a:srgbClr val="FF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366" name="Text Box 11"/>
          <p:cNvSpPr txBox="1">
            <a:spLocks noChangeArrowheads="1"/>
          </p:cNvSpPr>
          <p:nvPr/>
        </p:nvSpPr>
        <p:spPr bwMode="auto">
          <a:xfrm>
            <a:off x="382588" y="185738"/>
            <a:ext cx="7092950" cy="634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GB" altLang="de-DE" sz="1600" dirty="0" smtClean="0">
                <a:latin typeface="Arial" pitchFamily="34" charset="0"/>
                <a:cs typeface="Arial" pitchFamily="34" charset="0"/>
              </a:rPr>
              <a:t>3GPP TSG CT Plenary Meeting #73			</a:t>
            </a:r>
            <a:r>
              <a:rPr lang="de-DE" altLang="de-DE" sz="1600" dirty="0" smtClean="0">
                <a:latin typeface="Arial" pitchFamily="34" charset="0"/>
                <a:cs typeface="Arial" pitchFamily="34" charset="0"/>
              </a:rPr>
              <a:t>CP-160543</a:t>
            </a:r>
            <a:endParaRPr lang="en-GB" altLang="de-DE" sz="1600" dirty="0">
              <a:latin typeface="Arial" pitchFamily="34" charset="0"/>
              <a:cs typeface="Arial" pitchFamily="34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de-DE" altLang="de-DE" sz="1600" dirty="0" smtClean="0">
                <a:latin typeface="Arial" pitchFamily="34" charset="0"/>
                <a:cs typeface="Arial" pitchFamily="34" charset="0"/>
              </a:rPr>
              <a:t>New Orlean</a:t>
            </a:r>
            <a:r>
              <a:rPr lang="en-GB" altLang="de-DE" sz="16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de-DE" altLang="de-DE" sz="1600" dirty="0" smtClean="0">
                <a:latin typeface="Arial" pitchFamily="34" charset="0"/>
                <a:cs typeface="Arial" pitchFamily="34" charset="0"/>
              </a:rPr>
              <a:t>USA</a:t>
            </a:r>
            <a:r>
              <a:rPr lang="en-US" altLang="de-DE" sz="1600" dirty="0" smtClean="0">
                <a:latin typeface="Arial" pitchFamily="34" charset="0"/>
                <a:cs typeface="Arial" pitchFamily="34" charset="0"/>
              </a:rPr>
              <a:t>; 19</a:t>
            </a:r>
            <a:r>
              <a:rPr lang="en-GB" altLang="de-DE" sz="1600" dirty="0" smtClean="0">
                <a:latin typeface="Arial" pitchFamily="34" charset="0"/>
                <a:cs typeface="Arial" pitchFamily="34" charset="0"/>
              </a:rPr>
              <a:t> – </a:t>
            </a:r>
            <a:r>
              <a:rPr lang="de-DE" altLang="de-DE" sz="1600" dirty="0" smtClean="0">
                <a:latin typeface="Arial" pitchFamily="34" charset="0"/>
                <a:cs typeface="Arial" pitchFamily="34" charset="0"/>
              </a:rPr>
              <a:t>20</a:t>
            </a:r>
            <a:r>
              <a:rPr lang="en-GB" altLang="de-DE" sz="1600" dirty="0" smtClean="0">
                <a:latin typeface="Arial" pitchFamily="34" charset="0"/>
                <a:cs typeface="Arial" pitchFamily="34" charset="0"/>
              </a:rPr>
              <a:t> September 201</a:t>
            </a:r>
            <a:r>
              <a:rPr lang="de-DE" altLang="de-DE" sz="1600" dirty="0">
                <a:latin typeface="Arial" pitchFamily="34" charset="0"/>
                <a:cs typeface="Arial" pitchFamily="34" charset="0"/>
              </a:rPr>
              <a:t>6</a:t>
            </a:r>
            <a:r>
              <a:rPr lang="de-DE" altLang="de-DE" sz="16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de-DE" altLang="de-DE" sz="1400" i="1" dirty="0" smtClean="0">
                <a:latin typeface="Arial" pitchFamily="34" charset="0"/>
                <a:cs typeface="Arial" pitchFamily="34" charset="0"/>
              </a:rPr>
              <a:t>Revision of </a:t>
            </a:r>
            <a:r>
              <a:rPr lang="de-DE" altLang="de-DE" sz="1400" i="1" dirty="0" smtClean="0">
                <a:latin typeface="Arial" pitchFamily="34" charset="0"/>
                <a:cs typeface="Arial" pitchFamily="34" charset="0"/>
              </a:rPr>
              <a:t>CP-16</a:t>
            </a:r>
            <a:r>
              <a:rPr lang="de-DE" altLang="de-DE" sz="1400" i="1" dirty="0" smtClean="0">
                <a:latin typeface="Arial" pitchFamily="34" charset="0"/>
                <a:cs typeface="Arial" pitchFamily="34" charset="0"/>
              </a:rPr>
              <a:t>0410</a:t>
            </a:r>
            <a:endParaRPr lang="en-US" altLang="de-DE" sz="1400" i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598488" y="274638"/>
            <a:ext cx="6937375" cy="1143000"/>
          </a:xfrm>
        </p:spPr>
        <p:txBody>
          <a:bodyPr/>
          <a:lstStyle/>
          <a:p>
            <a:r>
              <a:rPr lang="de-DE" altLang="de-DE" dirty="0" smtClean="0">
                <a:latin typeface="Arial" pitchFamily="34" charset="0"/>
                <a:cs typeface="Arial" pitchFamily="34" charset="0"/>
              </a:rPr>
              <a:t>Technical</a:t>
            </a:r>
            <a:r>
              <a:rPr lang="nb-NO" altLang="de-DE" dirty="0" smtClean="0">
                <a:latin typeface="Arial" pitchFamily="34" charset="0"/>
                <a:cs typeface="Arial" pitchFamily="34" charset="0"/>
              </a:rPr>
              <a:t> Reports for Information and Approval</a:t>
            </a:r>
            <a:endParaRPr lang="en-US" altLang="de-DE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55" name="Rectangle 4"/>
          <p:cNvSpPr>
            <a:spLocks noChangeArrowheads="1"/>
          </p:cNvSpPr>
          <p:nvPr/>
        </p:nvSpPr>
        <p:spPr bwMode="auto">
          <a:xfrm>
            <a:off x="2047875" y="1924050"/>
            <a:ext cx="4760913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6" name="Rectangle 159"/>
          <p:cNvSpPr>
            <a:spLocks noChangeArrowheads="1"/>
          </p:cNvSpPr>
          <p:nvPr/>
        </p:nvSpPr>
        <p:spPr bwMode="auto">
          <a:xfrm>
            <a:off x="0" y="24987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7" name="Rectangle 576"/>
          <p:cNvSpPr>
            <a:spLocks noChangeArrowheads="1"/>
          </p:cNvSpPr>
          <p:nvPr/>
        </p:nvSpPr>
        <p:spPr bwMode="auto">
          <a:xfrm>
            <a:off x="0" y="26955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8" name="Rectangle 693"/>
          <p:cNvSpPr>
            <a:spLocks noChangeArrowheads="1"/>
          </p:cNvSpPr>
          <p:nvPr/>
        </p:nvSpPr>
        <p:spPr bwMode="auto">
          <a:xfrm>
            <a:off x="-49213" y="29400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9" name="Rectangle 821"/>
          <p:cNvSpPr>
            <a:spLocks noChangeArrowheads="1"/>
          </p:cNvSpPr>
          <p:nvPr/>
        </p:nvSpPr>
        <p:spPr bwMode="auto">
          <a:xfrm>
            <a:off x="0" y="294005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60" name="Rectangle 913"/>
          <p:cNvSpPr>
            <a:spLocks noChangeArrowheads="1"/>
          </p:cNvSpPr>
          <p:nvPr/>
        </p:nvSpPr>
        <p:spPr bwMode="auto">
          <a:xfrm>
            <a:off x="-49213" y="19621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61" name="Rectangle 1151"/>
          <p:cNvSpPr>
            <a:spLocks noChangeArrowheads="1"/>
          </p:cNvSpPr>
          <p:nvPr/>
        </p:nvSpPr>
        <p:spPr bwMode="auto">
          <a:xfrm>
            <a:off x="0" y="257333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000125" y="1943100"/>
          <a:ext cx="7238999" cy="2609849"/>
        </p:xfrm>
        <a:graphic>
          <a:graphicData uri="http://schemas.openxmlformats.org/drawingml/2006/table">
            <a:tbl>
              <a:tblPr/>
              <a:tblGrid>
                <a:gridCol w="571500"/>
                <a:gridCol w="2696359"/>
                <a:gridCol w="1294616"/>
                <a:gridCol w="2676524"/>
              </a:tblGrid>
              <a:tr h="156590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 </a:t>
                      </a: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CP-16</a:t>
                      </a: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#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TR/TSs Agreed to go for Approval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10439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0414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3GPP TR 29.819 v1.3.0 Feasibility Study on the Diameter Base Protocol Update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Rapporteur: Lionel Morand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This version to go to CT Plenary for Approval.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de-DE" altLang="de-DE" dirty="0" smtClean="0">
                <a:latin typeface="Arial" charset="0"/>
                <a:cs typeface="Arial" charset="0"/>
              </a:rPr>
              <a:t>CT4 Summary f</a:t>
            </a:r>
            <a:r>
              <a:rPr lang="en-US" altLang="de-DE" dirty="0" smtClean="0">
                <a:latin typeface="Arial" charset="0"/>
                <a:cs typeface="Arial" charset="0"/>
              </a:rPr>
              <a:t>or CT Plenary 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590675"/>
            <a:ext cx="8686800" cy="4905127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Elections were held and Lionel Morand (Orange) became Chair by acclamation.</a:t>
            </a:r>
          </a:p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Peter Schmitt (Huawei) became the new Vice Chair in Lionel’s place also by acclamation.</a:t>
            </a:r>
          </a:p>
          <a:p>
            <a:pPr lvl="0"/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40947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>
                <a:latin typeface="Arial" charset="0"/>
                <a:cs typeface="Arial" charset="0"/>
              </a:rPr>
              <a:t>CT </a:t>
            </a:r>
            <a:r>
              <a:rPr lang="en-US" altLang="de-DE" dirty="0" smtClean="0">
                <a:latin typeface="Arial" charset="0"/>
                <a:cs typeface="Arial" charset="0"/>
              </a:rPr>
              <a:t>Plenary Decisions </a:t>
            </a:r>
            <a:r>
              <a:rPr lang="de-DE" altLang="de-DE" dirty="0">
                <a:latin typeface="Arial" charset="0"/>
                <a:cs typeface="Arial" charset="0"/>
              </a:rPr>
              <a:t>f</a:t>
            </a:r>
            <a:r>
              <a:rPr lang="en-US" altLang="de-DE" dirty="0" smtClean="0">
                <a:latin typeface="Arial" charset="0"/>
                <a:cs typeface="Arial" charset="0"/>
              </a:rPr>
              <a:t>or </a:t>
            </a:r>
            <a:r>
              <a:rPr lang="de-DE" altLang="de-DE" dirty="0" smtClean="0">
                <a:latin typeface="Arial" charset="0"/>
                <a:cs typeface="Arial" charset="0"/>
              </a:rPr>
              <a:t>CT4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None.</a:t>
            </a:r>
            <a:endParaRPr lang="en-GB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63160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6834188" cy="639762"/>
          </a:xfrm>
        </p:spPr>
        <p:txBody>
          <a:bodyPr/>
          <a:lstStyle/>
          <a:p>
            <a:r>
              <a:rPr lang="en-GB" dirty="0" smtClean="0">
                <a:latin typeface="Arial" charset="0"/>
              </a:rPr>
              <a:t>Incoming liaisons to CT plenary</a:t>
            </a:r>
            <a:endParaRPr lang="en-GB" dirty="0" smtClean="0"/>
          </a:p>
        </p:txBody>
      </p:sp>
      <p:sp>
        <p:nvSpPr>
          <p:cNvPr id="27651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EF7B0EA8-6FDB-4673-AC15-7684ACE5070E}" type="slidenum">
              <a:rPr lang="en-GB" sz="1100" smtClean="0">
                <a:solidFill>
                  <a:schemeClr val="bg1"/>
                </a:solidFill>
              </a:rPr>
              <a:pPr/>
              <a:t>13</a:t>
            </a:fld>
            <a:endParaRPr lang="en-GB" sz="1100" smtClean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32509" y="1255760"/>
            <a:ext cx="8455231" cy="400110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FontTx/>
              <a:buBlip>
                <a:blip r:embed="rId2"/>
              </a:buBlip>
              <a:defRPr/>
            </a:pPr>
            <a:r>
              <a:rPr lang="en-GB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None of any interest.</a:t>
            </a:r>
            <a:endParaRPr lang="en-GB" sz="20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/>
          </p:cNvSpPr>
          <p:nvPr>
            <p:ph type="title"/>
          </p:nvPr>
        </p:nvSpPr>
        <p:spPr>
          <a:xfrm>
            <a:off x="457200" y="390524"/>
            <a:ext cx="6834188" cy="695325"/>
          </a:xfrm>
        </p:spPr>
        <p:txBody>
          <a:bodyPr/>
          <a:lstStyle/>
          <a:p>
            <a:r>
              <a:rPr lang="nb-NO" altLang="de-DE" dirty="0" smtClean="0">
                <a:latin typeface="Arial" charset="0"/>
                <a:cs typeface="Arial" charset="0"/>
              </a:rPr>
              <a:t>CRs for </a:t>
            </a:r>
            <a:r>
              <a:rPr lang="de-DE" altLang="de-DE" dirty="0" smtClean="0">
                <a:latin typeface="Arial" charset="0"/>
                <a:cs typeface="Arial" charset="0"/>
              </a:rPr>
              <a:t>C</a:t>
            </a:r>
            <a:r>
              <a:rPr lang="nb-NO" altLang="de-DE" dirty="0" smtClean="0">
                <a:latin typeface="Arial" charset="0"/>
                <a:cs typeface="Arial" charset="0"/>
              </a:rPr>
              <a:t>onditional </a:t>
            </a:r>
            <a:r>
              <a:rPr lang="de-DE" altLang="de-DE" dirty="0" smtClean="0">
                <a:latin typeface="Arial" charset="0"/>
                <a:cs typeface="Arial" charset="0"/>
              </a:rPr>
              <a:t>A</a:t>
            </a:r>
            <a:r>
              <a:rPr lang="nb-NO" altLang="de-DE" dirty="0" smtClean="0">
                <a:latin typeface="Arial" charset="0"/>
                <a:cs typeface="Arial" charset="0"/>
              </a:rPr>
              <a:t>pproval (CT</a:t>
            </a:r>
            <a:r>
              <a:rPr lang="de-DE" altLang="de-DE" dirty="0" smtClean="0">
                <a:latin typeface="Arial" charset="0"/>
                <a:cs typeface="Arial" charset="0"/>
              </a:rPr>
              <a:t>4</a:t>
            </a:r>
            <a:r>
              <a:rPr lang="nb-NO" altLang="de-DE" dirty="0" smtClean="0">
                <a:latin typeface="Arial" charset="0"/>
                <a:cs typeface="Arial" charset="0"/>
              </a:rPr>
              <a:t>)</a:t>
            </a:r>
            <a:endParaRPr lang="en-US" altLang="de-DE" dirty="0" smtClean="0">
              <a:latin typeface="Arial" charset="0"/>
              <a:cs typeface="Arial" charset="0"/>
            </a:endParaRPr>
          </a:p>
        </p:txBody>
      </p:sp>
      <p:sp>
        <p:nvSpPr>
          <p:cNvPr id="29699" name="Rectangle 1097"/>
          <p:cNvSpPr>
            <a:spLocks noChangeArrowheads="1"/>
          </p:cNvSpPr>
          <p:nvPr/>
        </p:nvSpPr>
        <p:spPr bwMode="auto">
          <a:xfrm>
            <a:off x="0" y="-5762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 sz="1800"/>
          </a:p>
        </p:txBody>
      </p:sp>
      <p:sp>
        <p:nvSpPr>
          <p:cNvPr id="29700" name="Rectangle 1098"/>
          <p:cNvSpPr>
            <a:spLocks noChangeArrowheads="1"/>
          </p:cNvSpPr>
          <p:nvPr/>
        </p:nvSpPr>
        <p:spPr bwMode="auto">
          <a:xfrm>
            <a:off x="0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1" name="Rectangle 1248"/>
          <p:cNvSpPr>
            <a:spLocks noChangeArrowheads="1"/>
          </p:cNvSpPr>
          <p:nvPr/>
        </p:nvSpPr>
        <p:spPr bwMode="auto">
          <a:xfrm>
            <a:off x="0" y="74342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 sz="1800"/>
          </a:p>
        </p:txBody>
      </p:sp>
      <p:sp>
        <p:nvSpPr>
          <p:cNvPr id="29702" name="Rectangle 1256"/>
          <p:cNvSpPr>
            <a:spLocks noChangeArrowheads="1"/>
          </p:cNvSpPr>
          <p:nvPr/>
        </p:nvSpPr>
        <p:spPr bwMode="auto">
          <a:xfrm>
            <a:off x="1147763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3" name="Rectangle 1417"/>
          <p:cNvSpPr>
            <a:spLocks noChangeArrowheads="1"/>
          </p:cNvSpPr>
          <p:nvPr/>
        </p:nvSpPr>
        <p:spPr bwMode="auto">
          <a:xfrm>
            <a:off x="1147763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4" name="Rectangle 3668"/>
          <p:cNvSpPr>
            <a:spLocks noChangeArrowheads="1"/>
          </p:cNvSpPr>
          <p:nvPr/>
        </p:nvSpPr>
        <p:spPr bwMode="auto">
          <a:xfrm>
            <a:off x="0" y="-245268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438151" y="1438277"/>
          <a:ext cx="8439150" cy="4036061"/>
        </p:xfrm>
        <a:graphic>
          <a:graphicData uri="http://schemas.openxmlformats.org/drawingml/2006/table">
            <a:tbl>
              <a:tblPr/>
              <a:tblGrid>
                <a:gridCol w="847907"/>
                <a:gridCol w="733242"/>
                <a:gridCol w="514350"/>
                <a:gridCol w="209550"/>
                <a:gridCol w="762000"/>
                <a:gridCol w="1559519"/>
                <a:gridCol w="278806"/>
                <a:gridCol w="1143000"/>
                <a:gridCol w="1096498"/>
                <a:gridCol w="1294278"/>
              </a:tblGrid>
              <a:tr h="5524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TS</a:t>
                      </a:r>
                      <a:endParaRPr lang="en-GB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CR</a:t>
                      </a:r>
                      <a:endParaRPr lang="en-GB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Rev</a:t>
                      </a:r>
                      <a:endParaRPr lang="en-GB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Rel</a:t>
                      </a:r>
                      <a:endParaRPr lang="en-GB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Title</a:t>
                      </a:r>
                      <a:endParaRPr lang="en-GB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Cat</a:t>
                      </a:r>
                      <a:endParaRPr lang="en-GB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TD#</a:t>
                      </a:r>
                      <a:endParaRPr lang="en-GB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Work Item</a:t>
                      </a:r>
                      <a:endParaRPr lang="en-GB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Other Aff Specs</a:t>
                      </a:r>
                      <a:endParaRPr lang="en-GB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</a:tr>
              <a:tr h="5524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CP-160420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29.274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1757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Rel-13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Inclusion of UE TCP Port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F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C4-164230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TEI13, SEW1-CT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23.402-2957</a:t>
                      </a:r>
                      <a:r>
                        <a:rPr lang="en-GB" sz="1400">
                          <a:solidFill>
                            <a:srgbClr val="FF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(SA2)</a:t>
                      </a:r>
                      <a:endParaRPr lang="en-GB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24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CP-160420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29.274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1767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Rel-14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Inclusion of UE TCP Port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C4-164231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TEI13, SEW1-CT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23.402-2956</a:t>
                      </a:r>
                      <a:r>
                        <a:rPr lang="en-GB" sz="1400">
                          <a:solidFill>
                            <a:srgbClr val="FF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(SA2)</a:t>
                      </a:r>
                      <a:endParaRPr lang="en-GB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24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CP-160422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23.007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0342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Rel-13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Failure case for NBIFOM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F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C4-164213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NBIFOM-CT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23.161-0022</a:t>
                      </a:r>
                      <a:r>
                        <a:rPr lang="en-GB" sz="1400">
                          <a:solidFill>
                            <a:srgbClr val="FF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(SA2)</a:t>
                      </a:r>
                      <a:endParaRPr lang="en-GB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24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CP-160422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23.007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0343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Rel-14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Failure case for NBIFOM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C4-164214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NBIFOM-CT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23.161-0022</a:t>
                      </a:r>
                      <a:r>
                        <a:rPr lang="en-GB" sz="1400">
                          <a:solidFill>
                            <a:srgbClr val="FF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(SA2)</a:t>
                      </a:r>
                      <a:endParaRPr lang="en-GB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86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CP-160434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29.274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1768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Rel-14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Adding supported feature for eNB change reporting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B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C4-164236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TEI14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23.203-0999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(SA2), </a:t>
                      </a:r>
                      <a:r>
                        <a:rPr lang="en-GB" sz="14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23.401-2904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(SA2)</a:t>
                      </a:r>
                      <a:r>
                        <a:rPr lang="en-GB" sz="14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,</a:t>
                      </a:r>
                      <a:br>
                        <a:rPr lang="en-GB" sz="14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</a:br>
                      <a:r>
                        <a:rPr lang="en-GB" sz="14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29.212-1463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/>
          </p:nvPr>
        </p:nvSpPr>
        <p:spPr>
          <a:xfrm>
            <a:off x="514350" y="381000"/>
            <a:ext cx="6848475" cy="762000"/>
          </a:xfrm>
        </p:spPr>
        <p:txBody>
          <a:bodyPr/>
          <a:lstStyle/>
          <a:p>
            <a:r>
              <a:rPr lang="en-GB" dirty="0" smtClean="0">
                <a:latin typeface="Arial" pitchFamily="34" charset="0"/>
                <a:cs typeface="Arial" pitchFamily="34" charset="0"/>
              </a:rPr>
              <a:t>CRs to CT Plenary</a:t>
            </a:r>
            <a:endParaRPr lang="en-US" altLang="de-DE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723" name="Rectangle 3"/>
          <p:cNvSpPr>
            <a:spLocks noGrp="1"/>
          </p:cNvSpPr>
          <p:nvPr>
            <p:ph type="body" idx="1"/>
          </p:nvPr>
        </p:nvSpPr>
        <p:spPr>
          <a:xfrm>
            <a:off x="874713" y="1335088"/>
            <a:ext cx="7907337" cy="473075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CRs agreed at:	CT4#74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	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	  		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Rel-8	=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	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0	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Rel-9	=	0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Rel-10	=	0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Rel-11	=	3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Rel-12	=	0	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Rel-13	=	41			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Rel-14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	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=	22		</a:t>
            </a:r>
          </a:p>
          <a:p>
            <a:pPr lvl="1">
              <a:lnSpc>
                <a:spcPct val="80000"/>
              </a:lnSpc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No mirror CRs are included in these figures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Rel-8 to Rel-12 CRs are under FASMO acceptance, i.e. CRs that solve Frequent and Serious </a:t>
            </a:r>
            <a:r>
              <a:rPr lang="en-GB" sz="2000" dirty="0" err="1" smtClean="0">
                <a:latin typeface="Arial" pitchFamily="34" charset="0"/>
                <a:cs typeface="Arial" pitchFamily="34" charset="0"/>
              </a:rPr>
              <a:t>Mis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-operation Only are accepted.</a:t>
            </a:r>
          </a:p>
          <a:p>
            <a:pPr>
              <a:lnSpc>
                <a:spcPct val="80000"/>
              </a:lnSpc>
            </a:pPr>
            <a:endParaRPr lang="en-US" altLang="de-DE" sz="2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Rel-14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92439" y="1514475"/>
            <a:ext cx="8567737" cy="4940088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6.1.3 Shared Subscription Data Update	[</a:t>
            </a:r>
            <a:r>
              <a:rPr lang="en-GB" sz="2000" dirty="0" err="1" smtClean="0">
                <a:latin typeface="Arial" pitchFamily="34" charset="0"/>
                <a:cs typeface="Arial" pitchFamily="34" charset="0"/>
              </a:rPr>
              <a:t>eSDU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altLang="ko-KR" sz="20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952501" y="2066924"/>
          <a:ext cx="6667499" cy="2172077"/>
        </p:xfrm>
        <a:graphic>
          <a:graphicData uri="http://schemas.openxmlformats.org/drawingml/2006/table">
            <a:tbl>
              <a:tblPr/>
              <a:tblGrid>
                <a:gridCol w="1009649"/>
                <a:gridCol w="2407616"/>
                <a:gridCol w="1393238"/>
                <a:gridCol w="1021184"/>
                <a:gridCol w="835812"/>
              </a:tblGrid>
              <a:tr h="2792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Document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Title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Source(s)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Spec#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CR 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</a:tr>
              <a:tr h="5259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1" u="sng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Arial"/>
                          <a:hlinkClick r:id="rId2"/>
                        </a:rPr>
                        <a:t>C4-164103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Removal of Editor’s Note on detailed checks for shared subscription data update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Nokia, Alcatel-Lucent Shanghai Bell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1" u="sng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Arial"/>
                          <a:hlinkClick r:id="rId3"/>
                        </a:rPr>
                        <a:t>29.272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0650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59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1" u="sng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Arial"/>
                          <a:hlinkClick r:id="rId4"/>
                        </a:rPr>
                        <a:t>C4-164207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Removal of Editor’s Note on non shareable subscription data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Nokia, Alcatel-Lucent Shanghai Bell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1" u="sng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Arial"/>
                          <a:hlinkClick r:id="rId3"/>
                        </a:rPr>
                        <a:t>29.272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0649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59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1" u="sng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Arial"/>
                          <a:hlinkClick r:id="rId5"/>
                        </a:rPr>
                        <a:t>C4-164291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Solution to avoid high load resulting from shared subscription data update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Ericsson, Nokia, Alcatel-Lucent Shanghai Bell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1" u="sng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Arial"/>
                          <a:hlinkClick r:id="rId3"/>
                        </a:rPr>
                        <a:t>29.272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0656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18146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Rel-14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92439" y="1514475"/>
            <a:ext cx="8567737" cy="4940088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6.1.4 EIR check for WLAN access to EPC	[EWE-CT]</a:t>
            </a: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altLang="ko-KR" sz="20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38174" y="2038351"/>
          <a:ext cx="6981826" cy="2550845"/>
        </p:xfrm>
        <a:graphic>
          <a:graphicData uri="http://schemas.openxmlformats.org/drawingml/2006/table">
            <a:tbl>
              <a:tblPr/>
              <a:tblGrid>
                <a:gridCol w="1066801"/>
                <a:gridCol w="2511564"/>
                <a:gridCol w="1458920"/>
                <a:gridCol w="1069326"/>
                <a:gridCol w="875215"/>
              </a:tblGrid>
              <a:tr h="2374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Document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Title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Source(s)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Spec#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CR 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</a:tr>
              <a:tr h="6706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2"/>
                        </a:rPr>
                        <a:t>C4-164220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3GPP AAA Server / Proxy – EIR (S13'') reference point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Bell, Orange, Ericsson, ZTE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29.273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0461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71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4"/>
                        </a:rPr>
                        <a:t>C4-164222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STa and SWm extensions for IMEI check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5"/>
                        </a:rPr>
                        <a:t>29.230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0568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06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6"/>
                        </a:rPr>
                        <a:t>C4-164293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STa and SWm extensions for IMEI check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Bell, Orange, Ericsson, ZTE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29.273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0462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18146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Rel-14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92439" y="1466849"/>
            <a:ext cx="8567737" cy="590551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6.2.1 Non-IP for Cellular Internet of Things for 2G/3G-GPRS [</a:t>
            </a:r>
            <a:r>
              <a:rPr lang="en-GB" sz="2000" dirty="0" err="1" smtClean="0">
                <a:latin typeface="Arial" pitchFamily="34" charset="0"/>
                <a:cs typeface="Arial" pitchFamily="34" charset="0"/>
              </a:rPr>
              <a:t>NonIP_GPRS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-CT]</a:t>
            </a: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altLang="ko-KR" sz="20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90549" y="2219325"/>
          <a:ext cx="7553325" cy="2402625"/>
        </p:xfrm>
        <a:graphic>
          <a:graphicData uri="http://schemas.openxmlformats.org/drawingml/2006/table">
            <a:tbl>
              <a:tblPr/>
              <a:tblGrid>
                <a:gridCol w="921626"/>
                <a:gridCol w="2949647"/>
                <a:gridCol w="1578340"/>
                <a:gridCol w="1156856"/>
                <a:gridCol w="946856"/>
              </a:tblGrid>
              <a:tr h="3637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Document</a:t>
                      </a:r>
                      <a:endParaRPr lang="en-GB" sz="14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Title</a:t>
                      </a:r>
                      <a:endParaRPr lang="en-GB" sz="14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Source(s)</a:t>
                      </a:r>
                      <a:endParaRPr lang="en-GB" sz="14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Spec#</a:t>
                      </a:r>
                      <a:endParaRPr lang="en-GB" sz="14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CR #</a:t>
                      </a:r>
                      <a:endParaRPr lang="en-GB" sz="14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</a:tr>
              <a:tr h="6850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4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2"/>
                        </a:rPr>
                        <a:t>C4-164217</a:t>
                      </a:r>
                      <a:endParaRPr lang="en-GB" sz="14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Use of DNS to select a GGSN handling Non-IP data</a:t>
                      </a:r>
                      <a:endParaRPr lang="en-GB" sz="14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ORANGE</a:t>
                      </a:r>
                      <a:endParaRPr lang="en-GB" sz="14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4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29.303</a:t>
                      </a:r>
                      <a:endParaRPr lang="en-GB" sz="14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0090</a:t>
                      </a:r>
                      <a:endParaRPr lang="en-GB" sz="14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5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4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4"/>
                        </a:rPr>
                        <a:t>C4-164223</a:t>
                      </a:r>
                      <a:endParaRPr lang="en-GB" sz="14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T6b reference point for NonIP-GPRS</a:t>
                      </a:r>
                      <a:endParaRPr lang="en-GB" sz="14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Ericsson</a:t>
                      </a:r>
                      <a:endParaRPr lang="en-GB" sz="14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4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5"/>
                        </a:rPr>
                        <a:t>29.128</a:t>
                      </a:r>
                      <a:endParaRPr lang="en-GB" sz="14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0031</a:t>
                      </a:r>
                      <a:endParaRPr lang="en-GB" sz="14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0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4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6"/>
                        </a:rPr>
                        <a:t>C4-164294</a:t>
                      </a:r>
                      <a:endParaRPr lang="en-GB" sz="14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Source SGSN behavior if Target does not support CIoT optimizations</a:t>
                      </a:r>
                      <a:endParaRPr lang="en-GB" sz="14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ORANGE</a:t>
                      </a:r>
                      <a:endParaRPr lang="en-GB" sz="14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4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7"/>
                        </a:rPr>
                        <a:t>29.060</a:t>
                      </a:r>
                      <a:endParaRPr lang="en-GB" sz="14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1040</a:t>
                      </a:r>
                      <a:endParaRPr lang="en-GB" sz="14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18146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Rel-14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92439" y="1039415"/>
            <a:ext cx="8567737" cy="5415148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6.3.8 Control and User Plane separation of EPC nodes  [CUPS-CT]</a:t>
            </a: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altLang="ko-KR" sz="20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52475" y="1419224"/>
          <a:ext cx="7981949" cy="5263280"/>
        </p:xfrm>
        <a:graphic>
          <a:graphicData uri="http://schemas.openxmlformats.org/drawingml/2006/table">
            <a:tbl>
              <a:tblPr/>
              <a:tblGrid>
                <a:gridCol w="973925"/>
                <a:gridCol w="3117030"/>
                <a:gridCol w="1667905"/>
                <a:gridCol w="1222503"/>
                <a:gridCol w="1000586"/>
              </a:tblGrid>
              <a:tr h="2157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Document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Title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Source(s)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Spec#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CR 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</a:tr>
              <a:tr h="4064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C4-164285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3GPP TR 29.8de v001 Study on control and user plane separation of EPC nodes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Huawei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latin typeface="Arial"/>
                          <a:ea typeface="Nokia Pure Text Light"/>
                          <a:cs typeface="Arial"/>
                        </a:rPr>
                        <a:t> 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 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C4-164286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3GPP TS 29.abc v001 Interface between the Control Plane and the User Plane of EPS Nodes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Huawei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latin typeface="Arial"/>
                          <a:ea typeface="Nokia Pure Text Light"/>
                          <a:cs typeface="Arial"/>
                        </a:rPr>
                        <a:t> 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 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2"/>
                        </a:rPr>
                        <a:t>C4-164279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TS Scope for CUPS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Huawei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latin typeface="Arial"/>
                          <a:ea typeface="Nokia Pure Text Light"/>
                          <a:cs typeface="Arial"/>
                        </a:rPr>
                        <a:t> 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 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C4-164275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Pseudo-CR on Solution for PGW-U Faillure Without Restart – Solution #2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Cisco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latin typeface="Arial"/>
                          <a:ea typeface="Nokia Pure Text Light"/>
                          <a:cs typeface="Arial"/>
                        </a:rPr>
                        <a:t> 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 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4"/>
                        </a:rPr>
                        <a:t>C4-164277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Pseudo-CR on Solution for SGW-U Faillure Without Restart – Solution #2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Cisco Systems Inc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latin typeface="Arial"/>
                          <a:ea typeface="Nokia Pure Text Light"/>
                          <a:cs typeface="Arial"/>
                        </a:rPr>
                        <a:t> 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 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5"/>
                        </a:rPr>
                        <a:t>C4-164320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Pseudo-CR on Solution for PGW-U Failure without Restart – Solution#1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Cisco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latin typeface="Arial"/>
                          <a:ea typeface="Nokia Pure Text Light"/>
                          <a:cs typeface="Arial"/>
                        </a:rPr>
                        <a:t> 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 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6"/>
                        </a:rPr>
                        <a:t>C4-164321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Pseudo-CR on Solution for PGW-U Failure with Restart – Solution #1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Cisco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latin typeface="Arial"/>
                          <a:ea typeface="Nokia Pure Text Light"/>
                          <a:cs typeface="Arial"/>
                        </a:rPr>
                        <a:t> 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 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7"/>
                        </a:rPr>
                        <a:t>C4-164322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Pseudo-CR on Solution for SGW-U Failure with Restart – Solution #1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Cisco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latin typeface="Arial"/>
                          <a:ea typeface="Nokia Pure Text Light"/>
                          <a:cs typeface="Arial"/>
                        </a:rPr>
                        <a:t> 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 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8"/>
                        </a:rPr>
                        <a:t>C4-164323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Pseudo-CR on Solution for SGW-U Failure without Restart – Solution#1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Cisco Systems Belgium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latin typeface="Arial"/>
                          <a:ea typeface="Nokia Pure Text Light"/>
                          <a:cs typeface="Arial"/>
                        </a:rPr>
                        <a:t> 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 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9"/>
                        </a:rPr>
                        <a:t>C4-164324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Skeleton for TR Study on control and user plane separation of EPC nodes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Huawei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latin typeface="Arial"/>
                          <a:ea typeface="Nokia Pure Text Light"/>
                          <a:cs typeface="Arial"/>
                        </a:rPr>
                        <a:t> 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 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0"/>
                        </a:rPr>
                        <a:t>C4-164325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Restoration procedures for CUPS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Huawei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latin typeface="Arial"/>
                          <a:ea typeface="Nokia Pure Text Light"/>
                          <a:cs typeface="Arial"/>
                        </a:rPr>
                        <a:t> 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 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1"/>
                        </a:rPr>
                        <a:t>C4-164326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TS Skeleton Interface between Control plane and User plane nodes in Packet System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Huawei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latin typeface="Arial"/>
                          <a:ea typeface="Nokia Pure Text Light"/>
                          <a:cs typeface="Arial"/>
                        </a:rPr>
                        <a:t> 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 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18146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 idx="4294967295"/>
          </p:nvPr>
        </p:nvSpPr>
        <p:spPr>
          <a:xfrm>
            <a:off x="457200" y="284163"/>
            <a:ext cx="6834188" cy="1143000"/>
          </a:xfrm>
        </p:spPr>
        <p:txBody>
          <a:bodyPr/>
          <a:lstStyle/>
          <a:p>
            <a:pPr eaLnBrk="1" hangingPunct="1"/>
            <a:r>
              <a:rPr lang="en-US" altLang="de-DE" dirty="0" smtClean="0">
                <a:latin typeface="Arial" pitchFamily="34" charset="0"/>
                <a:cs typeface="Arial" pitchFamily="34" charset="0"/>
              </a:rPr>
              <a:t>TSG CT WG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4</a:t>
            </a:r>
            <a:r>
              <a:rPr lang="en-US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altLang="de-DE" dirty="0" smtClean="0">
                <a:latin typeface="Arial" pitchFamily="34" charset="0"/>
                <a:cs typeface="Arial" pitchFamily="34" charset="0"/>
              </a:rPr>
              <a:t>Organisation </a:t>
            </a:r>
          </a:p>
        </p:txBody>
      </p:sp>
      <p:sp>
        <p:nvSpPr>
          <p:cNvPr id="16387" name="Content Placeholder 2"/>
          <p:cNvSpPr txBox="1">
            <a:spLocks/>
          </p:cNvSpPr>
          <p:nvPr/>
        </p:nvSpPr>
        <p:spPr bwMode="auto">
          <a:xfrm>
            <a:off x="3900488" y="1385889"/>
            <a:ext cx="4927600" cy="4424362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xtLst/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altLang="de-DE" sz="1800" dirty="0">
                <a:cs typeface="Arial" charset="0"/>
              </a:rPr>
              <a:t>Meetings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800" dirty="0">
                <a:cs typeface="Arial" charset="0"/>
              </a:rPr>
              <a:t>CT</a:t>
            </a:r>
            <a:r>
              <a:rPr lang="de-DE" altLang="de-DE" sz="1800" dirty="0">
                <a:cs typeface="Arial" charset="0"/>
              </a:rPr>
              <a:t>4</a:t>
            </a:r>
            <a:r>
              <a:rPr lang="en-US" altLang="de-DE" sz="1800" dirty="0">
                <a:cs typeface="Arial" charset="0"/>
              </a:rPr>
              <a:t> has had </a:t>
            </a:r>
            <a:r>
              <a:rPr lang="de-DE" altLang="de-DE" sz="1800" dirty="0" smtClean="0">
                <a:cs typeface="Arial" charset="0"/>
              </a:rPr>
              <a:t>one</a:t>
            </a:r>
            <a:r>
              <a:rPr lang="en-US" altLang="de-DE" sz="1800" dirty="0" smtClean="0">
                <a:cs typeface="Arial" charset="0"/>
              </a:rPr>
              <a:t> meeting </a:t>
            </a:r>
            <a:r>
              <a:rPr lang="en-US" altLang="de-DE" sz="1800" dirty="0">
                <a:cs typeface="Arial" charset="0"/>
              </a:rPr>
              <a:t>since the last CT plenary:</a:t>
            </a:r>
          </a:p>
          <a:p>
            <a:pPr marL="800100" lvl="1" eaLnBrk="1" hangingPunct="1">
              <a:spcBef>
                <a:spcPct val="20000"/>
              </a:spcBef>
              <a:buClr>
                <a:schemeClr val="hlink"/>
              </a:buClr>
              <a:buFont typeface="+mj-lt"/>
              <a:buAutoNum type="arabicPeriod"/>
              <a:defRPr/>
            </a:pPr>
            <a:r>
              <a:rPr lang="en-US" altLang="de-DE" sz="1800" dirty="0">
                <a:cs typeface="Arial" charset="0"/>
              </a:rPr>
              <a:t>CT</a:t>
            </a:r>
            <a:r>
              <a:rPr lang="de-DE" altLang="de-DE" sz="1800" dirty="0" smtClean="0">
                <a:cs typeface="Arial" charset="0"/>
              </a:rPr>
              <a:t>4</a:t>
            </a:r>
            <a:r>
              <a:rPr lang="en-US" altLang="de-DE" sz="1800" dirty="0">
                <a:cs typeface="Arial" charset="0"/>
              </a:rPr>
              <a:t> </a:t>
            </a:r>
            <a:r>
              <a:rPr lang="en-US" altLang="de-DE" sz="1800" dirty="0" smtClean="0">
                <a:cs typeface="Arial" charset="0"/>
              </a:rPr>
              <a:t>#74 (Tenerife), </a:t>
            </a:r>
            <a:r>
              <a:rPr lang="en-US" altLang="de-DE" sz="1800" dirty="0">
                <a:cs typeface="Arial" charset="0"/>
              </a:rPr>
              <a:t>co-lo</a:t>
            </a:r>
            <a:r>
              <a:rPr lang="de-DE" altLang="de-DE" sz="1800" dirty="0">
                <a:cs typeface="Arial" charset="0"/>
              </a:rPr>
              <a:t>cate</a:t>
            </a:r>
            <a:r>
              <a:rPr lang="en-US" altLang="de-DE" sz="1800" dirty="0">
                <a:cs typeface="Arial" charset="0"/>
              </a:rPr>
              <a:t>d with CT</a:t>
            </a:r>
            <a:r>
              <a:rPr lang="de-DE" altLang="de-DE" sz="1800" dirty="0" smtClean="0">
                <a:cs typeface="Arial" charset="0"/>
              </a:rPr>
              <a:t>1, CT3. CT6, SA6;</a:t>
            </a:r>
          </a:p>
          <a:p>
            <a:pPr marL="628650" lvl="2" eaLnBrk="1" hangingPunct="1">
              <a:spcBef>
                <a:spcPct val="20000"/>
              </a:spcBef>
              <a:buClr>
                <a:schemeClr val="hlink"/>
              </a:buClr>
              <a:defRPr/>
            </a:pPr>
            <a:r>
              <a:rPr lang="de-DE" altLang="de-DE" sz="1800" dirty="0" smtClean="0">
                <a:cs typeface="Arial" charset="0"/>
              </a:rPr>
              <a:t>The </a:t>
            </a:r>
            <a:r>
              <a:rPr lang="de-DE" altLang="de-DE" sz="1800" dirty="0">
                <a:cs typeface="Arial" charset="0"/>
              </a:rPr>
              <a:t>Meeting </a:t>
            </a:r>
            <a:r>
              <a:rPr lang="de-DE" altLang="de-DE" sz="1800" dirty="0" smtClean="0">
                <a:cs typeface="Arial" charset="0"/>
              </a:rPr>
              <a:t>Reports are </a:t>
            </a:r>
            <a:r>
              <a:rPr lang="de-DE" altLang="de-DE" sz="1800" dirty="0">
                <a:cs typeface="Arial" charset="0"/>
              </a:rPr>
              <a:t>in </a:t>
            </a:r>
            <a:r>
              <a:rPr lang="de-DE" altLang="de-DE" sz="1800" dirty="0" smtClean="0">
                <a:cs typeface="Arial" charset="0"/>
              </a:rPr>
              <a:t>CP-160409.</a:t>
            </a:r>
            <a:endParaRPr lang="en-US" altLang="de-DE" sz="1800" dirty="0">
              <a:cs typeface="Arial" charset="0"/>
            </a:endParaRP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800" dirty="0" smtClean="0">
                <a:cs typeface="Arial" charset="0"/>
              </a:rPr>
              <a:t>CT</a:t>
            </a:r>
            <a:r>
              <a:rPr lang="de-DE" altLang="de-DE" sz="1800" dirty="0">
                <a:cs typeface="Arial" charset="0"/>
              </a:rPr>
              <a:t>4</a:t>
            </a:r>
            <a:r>
              <a:rPr lang="en-US" altLang="de-DE" sz="1800" dirty="0">
                <a:cs typeface="Arial" charset="0"/>
              </a:rPr>
              <a:t> will have </a:t>
            </a:r>
            <a:r>
              <a:rPr lang="de-DE" altLang="de-DE" sz="1800" dirty="0" smtClean="0">
                <a:cs typeface="Arial" charset="0"/>
              </a:rPr>
              <a:t>two</a:t>
            </a:r>
            <a:r>
              <a:rPr lang="en-US" altLang="de-DE" sz="1800" dirty="0" smtClean="0">
                <a:cs typeface="Arial" charset="0"/>
              </a:rPr>
              <a:t> meetings </a:t>
            </a:r>
            <a:r>
              <a:rPr lang="en-US" altLang="de-DE" sz="1800" dirty="0">
                <a:cs typeface="Arial" charset="0"/>
              </a:rPr>
              <a:t>during </a:t>
            </a:r>
            <a:r>
              <a:rPr lang="en-US" altLang="de-DE" sz="1800" dirty="0" smtClean="0">
                <a:cs typeface="Arial" charset="0"/>
              </a:rPr>
              <a:t>the next </a:t>
            </a:r>
            <a:r>
              <a:rPr lang="en-US" altLang="de-DE" sz="1800" dirty="0">
                <a:cs typeface="Arial" charset="0"/>
              </a:rPr>
              <a:t>plenary cycle:</a:t>
            </a:r>
          </a:p>
          <a:p>
            <a:pPr marL="971550" lvl="2" indent="-342900" eaLnBrk="1" hangingPunct="1">
              <a:spcBef>
                <a:spcPct val="20000"/>
              </a:spcBef>
              <a:buClr>
                <a:schemeClr val="hlink"/>
              </a:buClr>
              <a:buFont typeface="+mj-lt"/>
              <a:buAutoNum type="arabicPeriod"/>
              <a:defRPr/>
            </a:pPr>
            <a:r>
              <a:rPr lang="en-US" altLang="de-DE" sz="1800" dirty="0" smtClean="0">
                <a:cs typeface="Arial" charset="0"/>
              </a:rPr>
              <a:t>CT4#74bis (Guilin) collocated </a:t>
            </a:r>
            <a:r>
              <a:rPr lang="en-US" altLang="de-DE" sz="1800" dirty="0">
                <a:cs typeface="Arial" charset="0"/>
              </a:rPr>
              <a:t>with CT</a:t>
            </a:r>
            <a:r>
              <a:rPr lang="de-DE" altLang="de-DE" sz="1800" dirty="0" smtClean="0">
                <a:cs typeface="Arial" charset="0"/>
              </a:rPr>
              <a:t>1 and CT3</a:t>
            </a:r>
            <a:r>
              <a:rPr lang="en-US" altLang="de-DE" sz="1800" dirty="0" smtClean="0">
                <a:cs typeface="Arial" charset="0"/>
              </a:rPr>
              <a:t>;</a:t>
            </a:r>
          </a:p>
          <a:p>
            <a:pPr marL="971550" lvl="2" indent="-342900" eaLnBrk="1" hangingPunct="1">
              <a:spcBef>
                <a:spcPct val="20000"/>
              </a:spcBef>
              <a:buClr>
                <a:schemeClr val="hlink"/>
              </a:buClr>
              <a:buFont typeface="+mj-lt"/>
              <a:buAutoNum type="arabicPeriod"/>
              <a:defRPr/>
            </a:pPr>
            <a:r>
              <a:rPr lang="en-US" altLang="de-DE" sz="1800" dirty="0" smtClean="0">
                <a:cs typeface="Arial" charset="0"/>
              </a:rPr>
              <a:t>CT4#75 (Reno) collocated with CT1, CT3 and CT6.</a:t>
            </a:r>
          </a:p>
        </p:txBody>
      </p:sp>
      <p:sp>
        <p:nvSpPr>
          <p:cNvPr id="16388" name="Content Placeholder 2"/>
          <p:cNvSpPr>
            <a:spLocks/>
          </p:cNvSpPr>
          <p:nvPr/>
        </p:nvSpPr>
        <p:spPr bwMode="auto">
          <a:xfrm>
            <a:off x="171450" y="1393825"/>
            <a:ext cx="4103688" cy="410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altLang="de-DE" sz="1800" dirty="0">
                <a:cs typeface="Arial" charset="0"/>
              </a:rPr>
              <a:t>TSG CT WG</a:t>
            </a:r>
            <a:r>
              <a:rPr lang="de-DE" altLang="de-DE" sz="1800" dirty="0">
                <a:cs typeface="Arial" charset="0"/>
              </a:rPr>
              <a:t>4</a:t>
            </a:r>
            <a:r>
              <a:rPr lang="en-US" altLang="de-DE" sz="1800" dirty="0">
                <a:cs typeface="Arial" charset="0"/>
              </a:rPr>
              <a:t> officials are: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>
                <a:cs typeface="Arial" charset="0"/>
              </a:rPr>
              <a:t>Chairman</a:t>
            </a:r>
            <a:r>
              <a:rPr lang="en-US" altLang="de-DE" sz="1800" dirty="0" smtClean="0">
                <a:cs typeface="Arial" charset="0"/>
              </a:rPr>
              <a:t>:</a:t>
            </a:r>
          </a:p>
          <a:p>
            <a:pPr marL="1200150" lvl="2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de-DE" altLang="de-DE" sz="1800" dirty="0" smtClean="0">
                <a:solidFill>
                  <a:srgbClr val="00B0F0"/>
                </a:solidFill>
                <a:cs typeface="Arial" charset="0"/>
              </a:rPr>
              <a:t>Lionel Morand </a:t>
            </a:r>
            <a:r>
              <a:rPr lang="en-GB" altLang="de-DE" sz="1800" dirty="0" smtClean="0">
                <a:solidFill>
                  <a:srgbClr val="00B0F0"/>
                </a:solidFill>
                <a:cs typeface="Arial" charset="0"/>
              </a:rPr>
              <a:t>(</a:t>
            </a:r>
            <a:r>
              <a:rPr lang="de-DE" altLang="de-DE" sz="1800" dirty="0" smtClean="0">
                <a:solidFill>
                  <a:srgbClr val="00B0F0"/>
                </a:solidFill>
                <a:cs typeface="Arial" charset="0"/>
              </a:rPr>
              <a:t>Orange</a:t>
            </a:r>
            <a:r>
              <a:rPr lang="en-GB" altLang="de-DE" sz="1800" dirty="0" smtClean="0">
                <a:solidFill>
                  <a:srgbClr val="00B0F0"/>
                </a:solidFill>
                <a:cs typeface="Arial" charset="0"/>
              </a:rPr>
              <a:t> / ETSI)</a:t>
            </a:r>
            <a:endParaRPr lang="en-US" altLang="de-DE" sz="1800" dirty="0">
              <a:solidFill>
                <a:srgbClr val="00B0F0"/>
              </a:solidFill>
              <a:cs typeface="Arial" charset="0"/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 smtClean="0">
                <a:cs typeface="Arial" charset="0"/>
              </a:rPr>
              <a:t>Vice </a:t>
            </a:r>
            <a:r>
              <a:rPr lang="en-US" altLang="de-DE" sz="1800" dirty="0">
                <a:cs typeface="Arial" charset="0"/>
              </a:rPr>
              <a:t>chairs:</a:t>
            </a:r>
            <a:endParaRPr lang="en-GB" altLang="de-DE" sz="1800" dirty="0">
              <a:cs typeface="Arial" charset="0"/>
            </a:endParaRPr>
          </a:p>
          <a:p>
            <a:pPr marL="1143000" lvl="2" indent="-228600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de-DE" altLang="de-DE" sz="1800" dirty="0" smtClean="0">
                <a:solidFill>
                  <a:srgbClr val="FF0000"/>
                </a:solidFill>
                <a:cs typeface="Arial" charset="0"/>
              </a:rPr>
              <a:t>Yvette Koza (DT</a:t>
            </a:r>
            <a:r>
              <a:rPr lang="en-GB" altLang="de-DE" sz="1800" dirty="0" smtClean="0">
                <a:solidFill>
                  <a:srgbClr val="FF0000"/>
                </a:solidFill>
                <a:cs typeface="Arial" charset="0"/>
              </a:rPr>
              <a:t> / ETSI)</a:t>
            </a:r>
          </a:p>
          <a:p>
            <a:pPr marL="1143000" lvl="2" indent="-228600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de-DE" altLang="de-DE" sz="1800" dirty="0" smtClean="0">
                <a:solidFill>
                  <a:srgbClr val="00B0F0"/>
                </a:solidFill>
                <a:cs typeface="Arial" charset="0"/>
              </a:rPr>
              <a:t>Peter Schmitt </a:t>
            </a:r>
            <a:r>
              <a:rPr lang="en-GB" altLang="de-DE" sz="1800" smtClean="0">
                <a:solidFill>
                  <a:srgbClr val="00B0F0"/>
                </a:solidFill>
                <a:cs typeface="Arial" charset="0"/>
              </a:rPr>
              <a:t>(Huawei </a:t>
            </a:r>
            <a:r>
              <a:rPr lang="en-GB" altLang="de-DE" sz="1800">
                <a:solidFill>
                  <a:srgbClr val="00B0F0"/>
                </a:solidFill>
                <a:cs typeface="Arial" charset="0"/>
              </a:rPr>
              <a:t>/ </a:t>
            </a:r>
            <a:r>
              <a:rPr lang="en-GB" altLang="de-DE" sz="1800" smtClean="0">
                <a:solidFill>
                  <a:srgbClr val="00B0F0"/>
                </a:solidFill>
                <a:cs typeface="Arial" charset="0"/>
              </a:rPr>
              <a:t>CCSA</a:t>
            </a:r>
            <a:r>
              <a:rPr lang="en-GB" altLang="de-DE" sz="1800" smtClean="0">
                <a:solidFill>
                  <a:srgbClr val="00B0F0"/>
                </a:solidFill>
                <a:cs typeface="Arial" charset="0"/>
              </a:rPr>
              <a:t>)</a:t>
            </a:r>
            <a:endParaRPr lang="en-GB" altLang="de-DE" sz="1800" dirty="0">
              <a:solidFill>
                <a:srgbClr val="00B0F0"/>
              </a:solidFill>
              <a:cs typeface="Arial" charset="0"/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GB" altLang="de-DE" sz="1800" dirty="0" smtClean="0">
                <a:cs typeface="Arial" charset="0"/>
              </a:rPr>
              <a:t>MCC </a:t>
            </a:r>
            <a:r>
              <a:rPr lang="en-GB" altLang="de-DE" sz="1800" dirty="0">
                <a:cs typeface="Arial" charset="0"/>
              </a:rPr>
              <a:t>support:</a:t>
            </a:r>
          </a:p>
          <a:p>
            <a:pPr marL="1143000" lvl="2" indent="-228600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GB" altLang="de-DE" sz="1800" dirty="0" smtClean="0">
                <a:cs typeface="Arial" charset="0"/>
              </a:rPr>
              <a:t>Kimmo </a:t>
            </a:r>
            <a:r>
              <a:rPr lang="en-GB" altLang="de-DE" sz="1800" dirty="0">
                <a:cs typeface="Arial" charset="0"/>
              </a:rPr>
              <a:t>Kymäläinen</a:t>
            </a:r>
          </a:p>
        </p:txBody>
      </p:sp>
      <p:sp>
        <p:nvSpPr>
          <p:cNvPr id="16389" name="Content Placeholder 2"/>
          <p:cNvSpPr txBox="1">
            <a:spLocks/>
          </p:cNvSpPr>
          <p:nvPr/>
        </p:nvSpPr>
        <p:spPr bwMode="auto">
          <a:xfrm>
            <a:off x="171450" y="5707063"/>
            <a:ext cx="4529138" cy="62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fi-FI" altLang="de-DE" dirty="0" smtClean="0">
                <a:latin typeface="Arial" pitchFamily="34" charset="0"/>
                <a:cs typeface="Arial" pitchFamily="34" charset="0"/>
              </a:rPr>
              <a:t>Legend</a:t>
            </a:r>
            <a:br>
              <a:rPr lang="fi-FI" altLang="de-DE" dirty="0" smtClean="0">
                <a:latin typeface="Arial" pitchFamily="34" charset="0"/>
                <a:cs typeface="Arial" pitchFamily="34" charset="0"/>
              </a:rPr>
            </a:br>
            <a:r>
              <a:rPr lang="fi-FI" altLang="de-DE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Blue –  (re)elected since previous plenary </a:t>
            </a:r>
            <a:br>
              <a:rPr lang="fi-FI" altLang="de-DE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fi-FI" altLang="de-DE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Re</a:t>
            </a:r>
            <a:r>
              <a:rPr lang="fi-FI" altLang="de-DE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 –   for (re)election in coming plenary period</a:t>
            </a:r>
            <a:endParaRPr lang="da-DK" altLang="de-DE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66" dur="20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68" dur="20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0" dur="20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2" dur="20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4" dur="2000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6" dur="2000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8" dur="2000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80" dur="2000" fill="hold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build="allAtOnce"/>
      <p:bldP spid="16388" grpId="1" build="allAtOnce"/>
      <p:bldP spid="16388" grpId="2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554037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Rel-14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52874" y="828161"/>
            <a:ext cx="8567737" cy="391040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Other Items</a:t>
            </a:r>
          </a:p>
          <a:p>
            <a:pPr lvl="0">
              <a:lnSpc>
                <a:spcPct val="80000"/>
              </a:lnSpc>
              <a:buNone/>
              <a:defRPr/>
            </a:pPr>
            <a:endParaRPr lang="en-GB" sz="2000" dirty="0" smtClean="0"/>
          </a:p>
          <a:p>
            <a:pPr>
              <a:lnSpc>
                <a:spcPct val="80000"/>
              </a:lnSpc>
              <a:defRPr/>
            </a:pPr>
            <a:endParaRPr lang="es-ES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s-ES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s-ES" sz="20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s-ES" sz="2000" dirty="0" smtClean="0"/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endParaRPr lang="en-GB" sz="2000" dirty="0"/>
          </a:p>
          <a:p>
            <a:pPr marL="0" indent="0">
              <a:buNone/>
            </a:pPr>
            <a:r>
              <a:rPr lang="en-GB" sz="2000" dirty="0"/>
              <a:t> </a:t>
            </a: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lvl="1"/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ko-KR" sz="20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04824" y="1228725"/>
          <a:ext cx="7839075" cy="1009650"/>
        </p:xfrm>
        <a:graphic>
          <a:graphicData uri="http://schemas.openxmlformats.org/drawingml/2006/table">
            <a:tbl>
              <a:tblPr/>
              <a:tblGrid>
                <a:gridCol w="956492"/>
                <a:gridCol w="3061236"/>
                <a:gridCol w="1638050"/>
                <a:gridCol w="1200621"/>
                <a:gridCol w="982676"/>
              </a:tblGrid>
              <a:tr h="3501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Document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Title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Source(s)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Spec#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CR 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</a:tr>
              <a:tr h="659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2"/>
                        </a:rPr>
                        <a:t>C4-164339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Adding supported feature for eNB change reporting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China Mobile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29.274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1768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04825" y="2390773"/>
          <a:ext cx="7858126" cy="2109948"/>
        </p:xfrm>
        <a:graphic>
          <a:graphicData uri="http://schemas.openxmlformats.org/drawingml/2006/table">
            <a:tbl>
              <a:tblPr/>
              <a:tblGrid>
                <a:gridCol w="958817"/>
                <a:gridCol w="3068676"/>
                <a:gridCol w="1642031"/>
                <a:gridCol w="1203538"/>
                <a:gridCol w="985064"/>
              </a:tblGrid>
              <a:tr h="2171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Document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Title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Source(s)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Spec#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CR 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</a:tr>
              <a:tr h="4089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4"/>
                        </a:rPr>
                        <a:t>C4-164199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S-CSCF Restoration during Registration enhancement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Ericsson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5"/>
                        </a:rPr>
                        <a:t>23.380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0088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9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6"/>
                        </a:rPr>
                        <a:t>C4-164200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S-CSCF Restoration during Registration enhancement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Ericsson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7"/>
                        </a:rPr>
                        <a:t>29.228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0666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9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8"/>
                        </a:rPr>
                        <a:t>C4-164201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Request to update data while a previous update request is in progress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Ericsson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9"/>
                        </a:rPr>
                        <a:t>29.328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0566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4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0"/>
                        </a:rPr>
                        <a:t>C4-164270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Transport of T.140 within data channels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Ericsson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1"/>
                        </a:rPr>
                        <a:t>29.334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0112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9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2"/>
                        </a:rPr>
                        <a:t>C4-164273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Request to update data while a previous update request is in progress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Ericsson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3"/>
                        </a:rPr>
                        <a:t>29.329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0228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523875" y="4638675"/>
          <a:ext cx="7858125" cy="1019175"/>
        </p:xfrm>
        <a:graphic>
          <a:graphicData uri="http://schemas.openxmlformats.org/drawingml/2006/table">
            <a:tbl>
              <a:tblPr/>
              <a:tblGrid>
                <a:gridCol w="958817"/>
                <a:gridCol w="3068675"/>
                <a:gridCol w="1642032"/>
                <a:gridCol w="1203538"/>
                <a:gridCol w="985063"/>
              </a:tblGrid>
              <a:tr h="2664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Document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Title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Source(s)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Spec#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CR 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</a:tr>
              <a:tr h="2509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4"/>
                        </a:rPr>
                        <a:t>C4-164131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Usage of Supported Features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Ericsson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5"/>
                        </a:rPr>
                        <a:t>29.272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0654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8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6"/>
                        </a:rPr>
                        <a:t>C4-164132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Handling of MSISDN removal from subscription profile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Ericsson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5"/>
                        </a:rPr>
                        <a:t>29.272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0655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571499" y="5864066"/>
          <a:ext cx="7772401" cy="630936"/>
        </p:xfrm>
        <a:graphic>
          <a:graphicData uri="http://schemas.openxmlformats.org/drawingml/2006/table">
            <a:tbl>
              <a:tblPr/>
              <a:tblGrid>
                <a:gridCol w="948357"/>
                <a:gridCol w="3035199"/>
                <a:gridCol w="1624118"/>
                <a:gridCol w="1190409"/>
                <a:gridCol w="974318"/>
              </a:tblGrid>
              <a:tr h="1519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Document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Title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Source(s)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Spec#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CR 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</a:tr>
              <a:tr h="2895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7"/>
                        </a:rPr>
                        <a:t>C4-164104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ASN.1 module version update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8"/>
                        </a:rPr>
                        <a:t>29.002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1219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869866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471086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231222" y="1350805"/>
            <a:ext cx="8567737" cy="439895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7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.1.9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Monitoring Enhancements CT aspects  [MONTE-CT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pPr lvl="0">
              <a:buNone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 </a:t>
            </a: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23873" y="2657475"/>
          <a:ext cx="7581901" cy="1152525"/>
        </p:xfrm>
        <a:graphic>
          <a:graphicData uri="http://schemas.openxmlformats.org/drawingml/2006/table">
            <a:tbl>
              <a:tblPr/>
              <a:tblGrid>
                <a:gridCol w="925112"/>
                <a:gridCol w="2960807"/>
                <a:gridCol w="1584311"/>
                <a:gridCol w="1161233"/>
                <a:gridCol w="950438"/>
              </a:tblGrid>
              <a:tr h="5935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Document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Title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Source(s)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Spec#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CR 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</a:tr>
              <a:tr h="5589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2"/>
                        </a:rPr>
                        <a:t>C4-164025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Adding missing result code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Huawei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29.128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0020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54028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44082" y="1023754"/>
            <a:ext cx="8567737" cy="719322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1800" dirty="0">
                <a:latin typeface="Arial" pitchFamily="34" charset="0"/>
                <a:cs typeface="Arial" pitchFamily="34" charset="0"/>
              </a:rPr>
              <a:t>7</a:t>
            </a:r>
            <a:r>
              <a:rPr lang="en-GB" sz="1800" dirty="0" smtClean="0">
                <a:latin typeface="Arial" pitchFamily="34" charset="0"/>
                <a:cs typeface="Arial" pitchFamily="34" charset="0"/>
              </a:rPr>
              <a:t>.2.6 </a:t>
            </a:r>
            <a:r>
              <a:rPr lang="en-GB" sz="1800" dirty="0">
                <a:latin typeface="Arial" pitchFamily="34" charset="0"/>
                <a:ea typeface="Times New Roman"/>
                <a:cs typeface="Arial" pitchFamily="34" charset="0"/>
              </a:rPr>
              <a:t>IP Flow Mobility support for S2a and S2b Interfaces on stage 3 (CT1)</a:t>
            </a:r>
            <a:r>
              <a:rPr lang="en-GB" sz="1800" dirty="0" smtClean="0">
                <a:latin typeface="Arial" pitchFamily="34" charset="0"/>
                <a:cs typeface="Arial" pitchFamily="34" charset="0"/>
              </a:rPr>
              <a:t> [</a:t>
            </a:r>
            <a:r>
              <a:rPr lang="en-GB" sz="1800" dirty="0">
                <a:latin typeface="Arial" pitchFamily="34" charset="0"/>
                <a:ea typeface="Times New Roman"/>
                <a:cs typeface="Arial" pitchFamily="34" charset="0"/>
              </a:rPr>
              <a:t>NBIFOM</a:t>
            </a:r>
            <a:r>
              <a:rPr lang="en-GB" sz="18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pPr lvl="0">
              <a:buNone/>
            </a:pPr>
            <a:endParaRPr lang="en-GB" sz="18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1800" dirty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1800" dirty="0" smtClean="0">
              <a:latin typeface="Arial" pitchFamily="34" charset="0"/>
              <a:cs typeface="Arial" pitchFamily="34" charset="0"/>
            </a:endParaRPr>
          </a:p>
          <a:p>
            <a:endParaRPr lang="en-GB" altLang="ko-KR" sz="18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180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38149" y="1990725"/>
          <a:ext cx="7915275" cy="2133599"/>
        </p:xfrm>
        <a:graphic>
          <a:graphicData uri="http://schemas.openxmlformats.org/drawingml/2006/table">
            <a:tbl>
              <a:tblPr/>
              <a:tblGrid>
                <a:gridCol w="965790"/>
                <a:gridCol w="3090993"/>
                <a:gridCol w="1653973"/>
                <a:gridCol w="1212291"/>
                <a:gridCol w="992228"/>
              </a:tblGrid>
              <a:tr h="3737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Document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Title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Source(s)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Spec#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CR 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</a:tr>
              <a:tr h="3519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2"/>
                        </a:rPr>
                        <a:t>C4-164211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New Flag from PGW to SGSN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HuaWei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29.274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1759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39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4"/>
                        </a:rPr>
                        <a:t>C4-164212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New Flag from PGW to SGSN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HuaWei Technologies Co., Ltd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29.274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1760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19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5"/>
                        </a:rPr>
                        <a:t>C4-164213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Failure case for NBIFOM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HuaWei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6"/>
                        </a:rPr>
                        <a:t>23.007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0342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19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7"/>
                        </a:rPr>
                        <a:t>C4-164214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Failure case for NBIFOM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HuaWei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6"/>
                        </a:rPr>
                        <a:t>23.007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0343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841121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419549" y="1790700"/>
            <a:ext cx="8567737" cy="419100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7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.2.10 </a:t>
            </a:r>
            <a:r>
              <a:rPr lang="en-GB" sz="2000" dirty="0" err="1">
                <a:latin typeface="Arial" pitchFamily="34" charset="0"/>
                <a:ea typeface="Times New Roman"/>
                <a:cs typeface="Arial" pitchFamily="34" charset="0"/>
              </a:rPr>
              <a:t>eDRX</a:t>
            </a:r>
            <a:r>
              <a:rPr lang="en-GB" sz="2000" dirty="0" smtClean="0"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[</a:t>
            </a:r>
            <a:r>
              <a:rPr lang="en-GB" sz="2000" dirty="0" err="1">
                <a:latin typeface="Arial" pitchFamily="34" charset="0"/>
                <a:ea typeface="Times New Roman"/>
                <a:cs typeface="Arial" pitchFamily="34" charset="0"/>
              </a:rPr>
              <a:t>eDRX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pPr>
              <a:lnSpc>
                <a:spcPct val="80000"/>
              </a:lnSpc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 </a:t>
            </a: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lvl="1"/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ko-KR" sz="20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71499" y="2409825"/>
          <a:ext cx="7820025" cy="1899041"/>
        </p:xfrm>
        <a:graphic>
          <a:graphicData uri="http://schemas.openxmlformats.org/drawingml/2006/table">
            <a:tbl>
              <a:tblPr/>
              <a:tblGrid>
                <a:gridCol w="954167"/>
                <a:gridCol w="3053797"/>
                <a:gridCol w="1634070"/>
                <a:gridCol w="1197703"/>
                <a:gridCol w="980288"/>
              </a:tblGrid>
              <a:tr h="2165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Document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Title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Source(s)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Spec#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CR 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</a:tr>
              <a:tr h="4078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2"/>
                        </a:rPr>
                        <a:t>C4-164238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MT SMS handling for extended idle mode DRX – SMS over SGs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29.002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1217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78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4"/>
                        </a:rPr>
                        <a:t>C4-164239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MT SMS handling for extended idle mode DRX – SMS over SGs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29.002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1218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78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5"/>
                        </a:rPr>
                        <a:t>C4-164296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Current Location Retrieval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6"/>
                        </a:rPr>
                        <a:t>29.272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0657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78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7"/>
                        </a:rPr>
                        <a:t>C4-164297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Current Location Retrieval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6"/>
                        </a:rPr>
                        <a:t>29.272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0658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170908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419549" y="1790700"/>
            <a:ext cx="8567737" cy="419100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7.2.11 MCPTT</a:t>
            </a:r>
            <a:r>
              <a:rPr lang="en-GB" sz="2000" dirty="0" smtClean="0"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[MCPTT-CT]</a:t>
            </a: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lvl="1"/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ko-KR" sz="20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81022" y="2505076"/>
          <a:ext cx="7696202" cy="1571624"/>
        </p:xfrm>
        <a:graphic>
          <a:graphicData uri="http://schemas.openxmlformats.org/drawingml/2006/table">
            <a:tbl>
              <a:tblPr/>
              <a:tblGrid>
                <a:gridCol w="939059"/>
                <a:gridCol w="3005442"/>
                <a:gridCol w="1608196"/>
                <a:gridCol w="1178739"/>
                <a:gridCol w="964766"/>
              </a:tblGrid>
              <a:tr h="3297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Document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Title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Source(s)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Spec#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CR 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</a:tr>
              <a:tr h="6209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2"/>
                        </a:rPr>
                        <a:t>C4-164246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Domain Name for theMCPTT confidentiality protection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Ericsson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23.003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0442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09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4"/>
                        </a:rPr>
                        <a:t>C4-164247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Domain Name for theMCPTT confidentiality protection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Ericsson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23.003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0443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170908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410024" y="951985"/>
            <a:ext cx="8567737" cy="286265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1800" dirty="0" smtClean="0">
                <a:latin typeface="Arial" pitchFamily="34" charset="0"/>
                <a:cs typeface="Arial" pitchFamily="34" charset="0"/>
              </a:rPr>
              <a:t>7.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2.14 Cellular Internet of Things (CT1) (CT1) [</a:t>
            </a:r>
            <a:r>
              <a:rPr lang="en-GB" sz="1800" dirty="0" err="1">
                <a:latin typeface="Arial" pitchFamily="34" charset="0"/>
                <a:cs typeface="Arial" pitchFamily="34" charset="0"/>
              </a:rPr>
              <a:t>CIoT</a:t>
            </a:r>
            <a:r>
              <a:rPr lang="en-GB" sz="18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pPr marL="0" indent="0">
              <a:buNone/>
            </a:pPr>
            <a:endParaRPr lang="en-GB" sz="18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18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1800" dirty="0" smtClean="0">
              <a:latin typeface="Arial" pitchFamily="34" charset="0"/>
              <a:cs typeface="Arial" pitchFamily="34" charset="0"/>
            </a:endParaRPr>
          </a:p>
          <a:p>
            <a:pPr lvl="1"/>
            <a:endParaRPr lang="en-GB" sz="18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ko-KR" sz="18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180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809625" y="1209677"/>
          <a:ext cx="7591424" cy="5257800"/>
        </p:xfrm>
        <a:graphic>
          <a:graphicData uri="http://schemas.openxmlformats.org/drawingml/2006/table">
            <a:tbl>
              <a:tblPr/>
              <a:tblGrid>
                <a:gridCol w="926274"/>
                <a:gridCol w="2964528"/>
                <a:gridCol w="1586300"/>
                <a:gridCol w="1162691"/>
                <a:gridCol w="951631"/>
              </a:tblGrid>
              <a:tr h="879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Document</a:t>
                      </a:r>
                      <a:endParaRPr lang="en-GB" sz="10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Title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Source(s)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Spec#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CR #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</a:tr>
              <a:tr h="2090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2"/>
                        </a:rPr>
                        <a:t>C4-164056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PDN-Connection-Restricted flag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Bell, Verizon, Vodafone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29.272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0644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0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4"/>
                        </a:rPr>
                        <a:t>C4-164057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PDN-Connection-Restricted flag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Bell, Verizon, Vodafone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29.272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0645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0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5"/>
                        </a:rPr>
                        <a:t>C4-164058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PDN-Connection-Restricted flag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Bell, Verizon, Vodafone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6"/>
                        </a:rPr>
                        <a:t>23.008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0503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7"/>
                        </a:rPr>
                        <a:t>C4-164061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Preferred Data Mode for an SGi PDN connection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Bell, Verizon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6"/>
                        </a:rPr>
                        <a:t>23.008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0504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8"/>
                        </a:rPr>
                        <a:t>C4-164062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Data switching from CP to UP without sending a Release Access Bearers Request</a:t>
                      </a:r>
                      <a:endParaRPr lang="en-GB" sz="10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9"/>
                        </a:rPr>
                        <a:t>29.274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1748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0"/>
                        </a:rPr>
                        <a:t>C4-164063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Data switching from CP to UP without sending a Release Access Bearers Request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9"/>
                        </a:rPr>
                        <a:t>29.274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1749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1"/>
                        </a:rPr>
                        <a:t>C4-164064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S11-U bearers of multiple SGi PDN connections using Data over the Control Plane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9"/>
                        </a:rPr>
                        <a:t>29.274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1750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2"/>
                        </a:rPr>
                        <a:t>C4-164065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S11-U bearers of multiple SGi PDN connections using Data over the Control Plane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9"/>
                        </a:rPr>
                        <a:t>29.274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1751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3"/>
                        </a:rPr>
                        <a:t>C4-164066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MT-Data-Request command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MCC, Nokia, Alcatel-Lucent Shanghai Bell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4"/>
                        </a:rPr>
                        <a:t>29.128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0023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5"/>
                        </a:rPr>
                        <a:t>C4-164195</a:t>
                      </a:r>
                      <a:endParaRPr lang="en-GB" sz="8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Dedicated bearer signalling for a UE using Extended Coverage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9"/>
                        </a:rPr>
                        <a:t>29.274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1746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6"/>
                        </a:rPr>
                        <a:t>C4-164196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Dedicated bearer signalling for a UE using Extended Coverage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9"/>
                        </a:rPr>
                        <a:t>29.274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1747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7"/>
                        </a:rPr>
                        <a:t>C4-164205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Clarification on the inclusion of the Serving PLMN Rate Control during Inter MME procedure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Ericsson LM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9"/>
                        </a:rPr>
                        <a:t>29.274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1756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8"/>
                        </a:rPr>
                        <a:t>C4-164206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Clarification on the inclusion of the Serving PLMN Rate Control during Inter MME procedure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Ericsson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9"/>
                        </a:rPr>
                        <a:t>29.274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1765</a:t>
                      </a:r>
                      <a:endParaRPr lang="en-GB" sz="10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05848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410024" y="951985"/>
            <a:ext cx="8567737" cy="286265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1800" dirty="0" smtClean="0">
                <a:latin typeface="Arial" pitchFamily="34" charset="0"/>
                <a:cs typeface="Arial" pitchFamily="34" charset="0"/>
              </a:rPr>
              <a:t>7.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2.14 Cellular Internet of Things (CT1) (CT1) [</a:t>
            </a:r>
            <a:r>
              <a:rPr lang="en-GB" sz="1800" dirty="0" err="1">
                <a:latin typeface="Arial" pitchFamily="34" charset="0"/>
                <a:cs typeface="Arial" pitchFamily="34" charset="0"/>
              </a:rPr>
              <a:t>CIoT</a:t>
            </a:r>
            <a:r>
              <a:rPr lang="en-GB" sz="18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pPr marL="0" indent="0">
              <a:buNone/>
            </a:pPr>
            <a:endParaRPr lang="en-GB" sz="18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18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1800" dirty="0" smtClean="0">
              <a:latin typeface="Arial" pitchFamily="34" charset="0"/>
              <a:cs typeface="Arial" pitchFamily="34" charset="0"/>
            </a:endParaRPr>
          </a:p>
          <a:p>
            <a:pPr lvl="1"/>
            <a:endParaRPr lang="en-GB" sz="18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ko-KR" sz="18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180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847725" y="1352552"/>
          <a:ext cx="7591424" cy="5257800"/>
        </p:xfrm>
        <a:graphic>
          <a:graphicData uri="http://schemas.openxmlformats.org/drawingml/2006/table">
            <a:tbl>
              <a:tblPr/>
              <a:tblGrid>
                <a:gridCol w="926274"/>
                <a:gridCol w="2964528"/>
                <a:gridCol w="1586300"/>
                <a:gridCol w="1162691"/>
                <a:gridCol w="951631"/>
              </a:tblGrid>
              <a:tr h="879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Document</a:t>
                      </a:r>
                      <a:endParaRPr lang="en-GB" sz="10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Title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Source(s)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Spec#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CR #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</a:tr>
              <a:tr h="696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2"/>
                        </a:rPr>
                        <a:t>C4-164250</a:t>
                      </a:r>
                      <a:endParaRPr lang="en-GB" sz="10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New RAT Type for C-IoT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Ericsson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29.002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1220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6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4"/>
                        </a:rPr>
                        <a:t>C4-164251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New RAT Type for C-IoT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Ericsson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29.002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1221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5"/>
                        </a:rPr>
                        <a:t>C4-164252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Preferred Data Mode for an SGi PDN connection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Bell, Verizon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6"/>
                        </a:rPr>
                        <a:t>29.272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0646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7"/>
                        </a:rPr>
                        <a:t>C4-164253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Preferred Data Mode for an SGi PDN connection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Bell, Verizon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6"/>
                        </a:rPr>
                        <a:t>29.272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0647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6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8"/>
                        </a:rPr>
                        <a:t>C4-164255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Correction of  Reference for ePCO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Huawei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9"/>
                        </a:rPr>
                        <a:t>29.128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0021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0"/>
                        </a:rPr>
                        <a:t>C4-164259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Preferred Data Mode for an SGi PDN connection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Bell, Verizon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6"/>
                        </a:rPr>
                        <a:t>29.272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0646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1"/>
                        </a:rPr>
                        <a:t>C4-164260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Missing AVP codes and Experimental-Result codes for T6a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Bell, Verizon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2"/>
                        </a:rPr>
                        <a:t>29.230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0570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3"/>
                        </a:rPr>
                        <a:t>C4-164261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Missing AVP codes and Experimental-Result codes for T6a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9"/>
                        </a:rPr>
                        <a:t>29.128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0025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4"/>
                        </a:rPr>
                        <a:t>C4-164262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Sending of ePCO during the T6a connection release procedure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9"/>
                        </a:rPr>
                        <a:t>29.128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0024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6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5"/>
                        </a:rPr>
                        <a:t>C4-164282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SCEF Behavior of Rate Control Handling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ZTE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9"/>
                        </a:rPr>
                        <a:t>29.128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0027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6"/>
                        </a:rPr>
                        <a:t>C4-164284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T6a Connection Release after MO Data Answer with permanent error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Nokia,Alcatel-Lucent Shanghai Bell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9"/>
                        </a:rPr>
                        <a:t>29.128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0029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7"/>
                        </a:rPr>
                        <a:t>C4-164298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Extended DL Data Buffering for Extended Coverage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8"/>
                        </a:rPr>
                        <a:t>29.274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1744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9"/>
                        </a:rPr>
                        <a:t>C4-164299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Extended DL Data Buffering for Extended Coverage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8"/>
                        </a:rPr>
                        <a:t>29.274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1745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20"/>
                        </a:rPr>
                        <a:t>C4-164308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Keep the S11-U SGW F-TEID the same as the S1-U SGW F-TEID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Huawei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8"/>
                        </a:rPr>
                        <a:t>29.274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1772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21"/>
                        </a:rPr>
                        <a:t>C4-164309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Keep the S11-U SGW F-TEID the same as the S1-U SGW F-TEID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Huawei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8"/>
                        </a:rPr>
                        <a:t>29.274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1773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0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22"/>
                        </a:rPr>
                        <a:t>C4-164312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Clarification on the release of unsuccessful EPC bearer context at mobility procedures when interworking with CIoT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Ericsson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8"/>
                        </a:rPr>
                        <a:t>29.274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1755</a:t>
                      </a:r>
                      <a:endParaRPr lang="en-GB" sz="10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05848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410024" y="951985"/>
            <a:ext cx="8567737" cy="286265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1800" dirty="0" smtClean="0">
                <a:latin typeface="Arial" pitchFamily="34" charset="0"/>
                <a:cs typeface="Arial" pitchFamily="34" charset="0"/>
              </a:rPr>
              <a:t>7.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2.14 Cellular Internet of Things (CT1) (CT1) [</a:t>
            </a:r>
            <a:r>
              <a:rPr lang="en-GB" sz="1800" dirty="0" err="1">
                <a:latin typeface="Arial" pitchFamily="34" charset="0"/>
                <a:cs typeface="Arial" pitchFamily="34" charset="0"/>
              </a:rPr>
              <a:t>CIoT</a:t>
            </a:r>
            <a:r>
              <a:rPr lang="en-GB" sz="18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pPr marL="0" indent="0">
              <a:buNone/>
            </a:pPr>
            <a:endParaRPr lang="en-GB" sz="18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18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1800" dirty="0" smtClean="0">
              <a:latin typeface="Arial" pitchFamily="34" charset="0"/>
              <a:cs typeface="Arial" pitchFamily="34" charset="0"/>
            </a:endParaRPr>
          </a:p>
          <a:p>
            <a:pPr lvl="1"/>
            <a:endParaRPr lang="en-GB" sz="18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ko-KR" sz="18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180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847725" y="1352552"/>
          <a:ext cx="7591424" cy="2453640"/>
        </p:xfrm>
        <a:graphic>
          <a:graphicData uri="http://schemas.openxmlformats.org/drawingml/2006/table">
            <a:tbl>
              <a:tblPr/>
              <a:tblGrid>
                <a:gridCol w="926274"/>
                <a:gridCol w="2964528"/>
                <a:gridCol w="1586300"/>
                <a:gridCol w="1162691"/>
                <a:gridCol w="951631"/>
              </a:tblGrid>
              <a:tr h="879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Document</a:t>
                      </a:r>
                      <a:endParaRPr lang="en-GB" sz="10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Title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Source(s)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Spec#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CR #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</a:tr>
              <a:tr h="2090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2"/>
                        </a:rPr>
                        <a:t>C4-164313</a:t>
                      </a:r>
                      <a:endParaRPr lang="en-GB" sz="10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Clarification on the release of unsuccessful EPC bearer context at mobility procedures when interworking with CIoT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Ericsson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29.274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1764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6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4"/>
                        </a:rPr>
                        <a:t>C4-164331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Allocation of AVP Codes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Huawei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5"/>
                        </a:rPr>
                        <a:t>29.230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0573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6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6"/>
                        </a:rPr>
                        <a:t>C4-164332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AVP Codes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Huawei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5"/>
                        </a:rPr>
                        <a:t>29.230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0574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7"/>
                        </a:rPr>
                        <a:t>C4-164333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Addition of Serving PLMN ID and IMEISV to CMR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ZTE, Alcatel-Lucent Shanghai Bell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8"/>
                        </a:rPr>
                        <a:t>29.128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0030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6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9"/>
                        </a:rPr>
                        <a:t>C4-164334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Not Able to Deliver MO Non-IP Data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ZTE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8"/>
                        </a:rPr>
                        <a:t>29.128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0028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6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0"/>
                        </a:rPr>
                        <a:t>C4-164335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Handling of Exception Reports in the Core Network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Huawei, Vodafone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29.274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1743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6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1"/>
                        </a:rPr>
                        <a:t>C4-164336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Handling of Exception Reports in the Core Network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Huawei, Vodafone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29.274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1771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6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2"/>
                        </a:rPr>
                        <a:t>C4-164337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Correction on ePCO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Ericsson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29.274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1754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6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3"/>
                        </a:rPr>
                        <a:t>C4-164338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Correction on ePCO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Ericsson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29.274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1763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14"/>
                        </a:rPr>
                        <a:t>C4-164340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Handling of Exception Reports in the Core Network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Huawei Tech.(UK) Co., Ltd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8"/>
                        </a:rPr>
                        <a:t>29.128</a:t>
                      </a:r>
                      <a:endParaRPr lang="en-GB" sz="10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0022</a:t>
                      </a:r>
                      <a:endParaRPr lang="en-GB" sz="10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27184" marR="27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05848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6834188" cy="666750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576263" y="923410"/>
            <a:ext cx="8567737" cy="343415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1800" dirty="0" smtClean="0">
                <a:latin typeface="Arial" pitchFamily="34" charset="0"/>
                <a:cs typeface="Arial" pitchFamily="34" charset="0"/>
              </a:rPr>
              <a:t>7.3.1 GTP and PMIP [TEI13]</a:t>
            </a:r>
            <a:endParaRPr lang="en-GB" sz="18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US" sz="1800" dirty="0">
                <a:latin typeface="Arial" pitchFamily="34" charset="0"/>
                <a:cs typeface="Arial" pitchFamily="34" charset="0"/>
              </a:rPr>
              <a:t/>
            </a:r>
            <a:br>
              <a:rPr lang="en-US" sz="1800" dirty="0">
                <a:latin typeface="Arial" pitchFamily="34" charset="0"/>
                <a:cs typeface="Arial" pitchFamily="34" charset="0"/>
              </a:rPr>
            </a:br>
            <a:endParaRPr lang="en-GB" sz="18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GB" sz="1800" dirty="0">
                <a:latin typeface="Arial" pitchFamily="34" charset="0"/>
                <a:cs typeface="Arial" pitchFamily="34" charset="0"/>
              </a:rPr>
              <a:t> </a:t>
            </a:r>
          </a:p>
          <a:p>
            <a:pPr>
              <a:lnSpc>
                <a:spcPct val="80000"/>
              </a:lnSpc>
              <a:defRPr/>
            </a:pPr>
            <a:endParaRPr lang="en-GB" sz="18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1800" dirty="0" smtClean="0">
              <a:latin typeface="Arial" pitchFamily="34" charset="0"/>
              <a:cs typeface="Arial" pitchFamily="34" charset="0"/>
            </a:endParaRPr>
          </a:p>
          <a:p>
            <a:pPr lvl="1"/>
            <a:endParaRPr lang="en-GB" sz="18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ko-KR" sz="18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180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19125" y="1390649"/>
          <a:ext cx="7572374" cy="3095626"/>
        </p:xfrm>
        <a:graphic>
          <a:graphicData uri="http://schemas.openxmlformats.org/drawingml/2006/table">
            <a:tbl>
              <a:tblPr/>
              <a:tblGrid>
                <a:gridCol w="923950"/>
                <a:gridCol w="2957087"/>
                <a:gridCol w="1582320"/>
                <a:gridCol w="1159773"/>
                <a:gridCol w="949244"/>
              </a:tblGrid>
              <a:tr h="2971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Document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Title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Source(s)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Spec#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CR 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</a:tr>
              <a:tr h="2798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2"/>
                        </a:rPr>
                        <a:t>C4-164230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Inclusion of UE TCP Port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Ericsson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29.274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1757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8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4"/>
                        </a:rPr>
                        <a:t>C4-164231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Inclusion of UE TCP Port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Ericsson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29.274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1767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96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5"/>
                        </a:rPr>
                        <a:t>C4-164310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Unaccepted PDN connection during an Intra-MME/SGSN handover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29.274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1752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96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6"/>
                        </a:rPr>
                        <a:t>C4-164311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Unaccepted PDN connection during an Intra-MME/SGSN handover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29.274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1753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96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7"/>
                        </a:rPr>
                        <a:t>C4-164314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Inclusion of Sender' F-TEID in the Command message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Ericsson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29.274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1758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96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8"/>
                        </a:rPr>
                        <a:t>C4-164315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Inclusion of Sender' F-TEID in the Command message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Ericsson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29.274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1766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696977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419549" y="1056760"/>
            <a:ext cx="8567737" cy="419615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7.3.2  Diameter 29.230  [TEI13]</a:t>
            </a:r>
          </a:p>
          <a:p>
            <a:pPr marL="342900" lvl="1" indent="-342900">
              <a:lnSpc>
                <a:spcPct val="80000"/>
              </a:lnSpc>
              <a:buClr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marL="457200" lvl="1" indent="0">
              <a:buNone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ko-KR" sz="20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619125" y="1590675"/>
          <a:ext cx="7658099" cy="3086099"/>
        </p:xfrm>
        <a:graphic>
          <a:graphicData uri="http://schemas.openxmlformats.org/drawingml/2006/table">
            <a:tbl>
              <a:tblPr/>
              <a:tblGrid>
                <a:gridCol w="934410"/>
                <a:gridCol w="2990563"/>
                <a:gridCol w="1600233"/>
                <a:gridCol w="1172903"/>
                <a:gridCol w="959990"/>
              </a:tblGrid>
              <a:tr h="2509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Document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Title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Source(s)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Spec#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CR 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</a:tr>
              <a:tr h="4725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2"/>
                        </a:rPr>
                        <a:t>C4-164227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AVP codes for 32.299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29.230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0571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5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4"/>
                        </a:rPr>
                        <a:t>C4-164228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AVP codes for 32.299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29.230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0572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5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5"/>
                        </a:rPr>
                        <a:t>C4-164316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AVP code for 29.212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29.230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0577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5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6"/>
                        </a:rPr>
                        <a:t>C4-164317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AVP code for 29.212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29.230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0578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5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7"/>
                        </a:rPr>
                        <a:t>C4-164318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AVP code for 29.214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29.230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0575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5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8"/>
                        </a:rPr>
                        <a:t>C4-164319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AVP code for 29.214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29.230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0576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93451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457200" y="274638"/>
            <a:ext cx="683418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TSG CT WG</a:t>
            </a:r>
            <a:r>
              <a:rPr lang="de-DE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en-US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Statistics</a:t>
            </a: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258762" y="1247775"/>
            <a:ext cx="8433975" cy="523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  <a:defRPr/>
            </a:pPr>
            <a:r>
              <a:rPr lang="en-US" altLang="de-DE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de-DE" sz="2000" dirty="0">
                <a:latin typeface="Arial" pitchFamily="34" charset="0"/>
                <a:cs typeface="Arial" pitchFamily="34" charset="0"/>
              </a:rPr>
              <a:t>TSG CT WG</a:t>
            </a:r>
            <a:r>
              <a:rPr lang="de-DE" altLang="de-DE" sz="2000" dirty="0">
                <a:latin typeface="Arial" pitchFamily="34" charset="0"/>
                <a:cs typeface="Arial" pitchFamily="34" charset="0"/>
              </a:rPr>
              <a:t>4</a:t>
            </a:r>
            <a:r>
              <a:rPr lang="en-US" altLang="de-DE" sz="2000" dirty="0">
                <a:latin typeface="Arial" pitchFamily="34" charset="0"/>
                <a:cs typeface="Arial" pitchFamily="34" charset="0"/>
              </a:rPr>
              <a:t> statistics</a:t>
            </a:r>
            <a:r>
              <a:rPr lang="en-US" altLang="de-DE" sz="2000" dirty="0" smtClean="0">
                <a:latin typeface="Arial" pitchFamily="34" charset="0"/>
                <a:cs typeface="Arial" pitchFamily="34" charset="0"/>
              </a:rPr>
              <a:t>:</a:t>
            </a:r>
            <a:endParaRPr lang="en-US" altLang="de-DE" sz="2000" dirty="0">
              <a:latin typeface="Arial" pitchFamily="34" charset="0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98</a:t>
            </a:r>
            <a:r>
              <a:rPr lang="en-US" altLang="de-DE" sz="2000" dirty="0" smtClean="0">
                <a:latin typeface="Arial" pitchFamily="34" charset="0"/>
                <a:cs typeface="Arial" pitchFamily="34" charset="0"/>
              </a:rPr>
              <a:t> Change </a:t>
            </a:r>
            <a:r>
              <a:rPr lang="en-US" altLang="de-DE" sz="2000" dirty="0">
                <a:latin typeface="Arial" pitchFamily="34" charset="0"/>
                <a:cs typeface="Arial" pitchFamily="34" charset="0"/>
              </a:rPr>
              <a:t>Requests agreed</a:t>
            </a:r>
            <a:endParaRPr lang="nb-NO" altLang="de-DE" sz="2000" dirty="0">
              <a:latin typeface="Arial" pitchFamily="34" charset="0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Rel-14 </a:t>
            </a:r>
            <a:r>
              <a:rPr lang="nb-NO" altLang="de-DE" sz="2000" dirty="0">
                <a:latin typeface="Arial" pitchFamily="34" charset="0"/>
                <a:cs typeface="Arial" pitchFamily="34" charset="0"/>
              </a:rPr>
              <a:t>Work Items / Study Items </a:t>
            </a: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approved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 new </a:t>
            </a:r>
            <a:r>
              <a:rPr lang="nb-NO" altLang="de-DE" sz="2000" dirty="0">
                <a:latin typeface="Arial" pitchFamily="34" charset="0"/>
                <a:cs typeface="Arial" pitchFamily="34" charset="0"/>
              </a:rPr>
              <a:t>Work Item(s) </a:t>
            </a:r>
            <a:endParaRPr lang="nb-NO" altLang="de-DE" sz="2000" dirty="0" smtClean="0">
              <a:latin typeface="Arial" pitchFamily="34" charset="0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Rel-14 </a:t>
            </a:r>
            <a:r>
              <a:rPr lang="nb-NO" altLang="de-DE" sz="2000" dirty="0">
                <a:latin typeface="Arial" pitchFamily="34" charset="0"/>
                <a:cs typeface="Arial" pitchFamily="34" charset="0"/>
              </a:rPr>
              <a:t>Work Items / Study Items </a:t>
            </a: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endorsed</a:t>
            </a:r>
            <a:endParaRPr lang="nb-NO" altLang="de-DE" sz="2000" dirty="0">
              <a:latin typeface="Arial" pitchFamily="34" charset="0"/>
              <a:cs typeface="Arial" pitchFamily="34" charset="0"/>
            </a:endParaRPr>
          </a:p>
          <a:p>
            <a:pPr marL="1257300" lvl="2" indent="-342900" eaLnBrk="1" hangingPunct="1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nb-NO" altLang="de-DE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</a:t>
            </a: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 endorsed </a:t>
            </a:r>
            <a:r>
              <a:rPr lang="nb-NO" altLang="de-DE" sz="2000" dirty="0">
                <a:latin typeface="Arial" pitchFamily="34" charset="0"/>
                <a:cs typeface="Arial" pitchFamily="34" charset="0"/>
              </a:rPr>
              <a:t>Work </a:t>
            </a: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Item(s)  </a:t>
            </a:r>
            <a:endParaRPr lang="nb-NO" altLang="de-DE" sz="2000" dirty="0">
              <a:latin typeface="Arial" pitchFamily="34" charset="0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de-DE" altLang="de-DE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 Rel-13 </a:t>
            </a:r>
            <a:r>
              <a:rPr lang="de-DE" altLang="de-DE" sz="2000" dirty="0" smtClean="0">
                <a:latin typeface="Arial" pitchFamily="34" charset="0"/>
                <a:cs typeface="Arial" pitchFamily="34" charset="0"/>
              </a:rPr>
              <a:t>TS/TRs</a:t>
            </a: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nb-NO" altLang="de-DE" sz="2000" dirty="0">
                <a:latin typeface="Arial" pitchFamily="34" charset="0"/>
                <a:cs typeface="Arial" pitchFamily="34" charset="0"/>
              </a:rPr>
              <a:t>for </a:t>
            </a: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information and approval</a:t>
            </a:r>
            <a:endParaRPr lang="en-US" altLang="de-DE" sz="2000" dirty="0">
              <a:latin typeface="Arial" pitchFamily="34" charset="0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000" dirty="0" smtClean="0">
                <a:latin typeface="Arial" pitchFamily="34" charset="0"/>
                <a:cs typeface="Arial" pitchFamily="34" charset="0"/>
              </a:rPr>
              <a:t>CT4 #74: </a:t>
            </a:r>
            <a:endParaRPr lang="en-US" altLang="de-DE" sz="2000" dirty="0">
              <a:latin typeface="Arial" pitchFamily="34" charset="0"/>
              <a:cs typeface="Arial" pitchFamily="34" charset="0"/>
            </a:endParaRP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de-DE" altLang="de-DE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75</a:t>
            </a:r>
            <a:r>
              <a:rPr lang="de-DE" altLang="de-DE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de-DE" sz="2000" dirty="0">
                <a:latin typeface="Arial" pitchFamily="34" charset="0"/>
                <a:cs typeface="Arial" pitchFamily="34" charset="0"/>
              </a:rPr>
              <a:t>Registered </a:t>
            </a:r>
            <a:r>
              <a:rPr lang="en-US" altLang="de-DE" sz="2000" dirty="0" smtClean="0">
                <a:latin typeface="Arial" pitchFamily="34" charset="0"/>
                <a:cs typeface="Arial" pitchFamily="34" charset="0"/>
              </a:rPr>
              <a:t>Participants </a:t>
            </a:r>
            <a:r>
              <a:rPr lang="en-GB" sz="2000" u="sng" dirty="0" smtClean="0">
                <a:hlinkClick r:id="rId3"/>
              </a:rPr>
              <a:t>http://webapp.etsi.org/3GPPRegistration/fViewPart.asp?mid=31806</a:t>
            </a:r>
            <a:endParaRPr lang="en-US" altLang="de-DE" sz="2000" dirty="0">
              <a:latin typeface="Arial" pitchFamily="34" charset="0"/>
              <a:cs typeface="Arial" pitchFamily="34" charset="0"/>
            </a:endParaRP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000" dirty="0" smtClean="0">
                <a:latin typeface="Arial" pitchFamily="34" charset="0"/>
                <a:cs typeface="Arial" pitchFamily="34" charset="0"/>
              </a:rPr>
              <a:t>~</a:t>
            </a:r>
            <a:r>
              <a:rPr lang="en-US" altLang="de-DE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30</a:t>
            </a:r>
            <a:r>
              <a:rPr lang="en-US" altLang="de-DE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de-DE" sz="2000" dirty="0">
                <a:latin typeface="Arial" pitchFamily="34" charset="0"/>
                <a:cs typeface="Arial" pitchFamily="34" charset="0"/>
              </a:rPr>
              <a:t>Participants Attending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endParaRPr lang="en-US" altLang="de-DE" sz="2000" dirty="0">
              <a:latin typeface="Arial" pitchFamily="34" charset="0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endParaRPr lang="en-US" altLang="de-DE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821321" y="4761036"/>
            <a:ext cx="4180175" cy="172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endParaRPr lang="en-US" altLang="de-DE" sz="2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419549" y="1056760"/>
            <a:ext cx="8567737" cy="419615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7.3.3 AAA Interfaces [TEI13]</a:t>
            </a:r>
          </a:p>
          <a:p>
            <a:pPr marL="342900" lvl="1" indent="-342900">
              <a:lnSpc>
                <a:spcPct val="80000"/>
              </a:lnSpc>
              <a:buClr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marL="457200" lvl="1" indent="0">
              <a:buNone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ko-KR" sz="20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38174" y="1962151"/>
          <a:ext cx="6981826" cy="1821712"/>
        </p:xfrm>
        <a:graphic>
          <a:graphicData uri="http://schemas.openxmlformats.org/drawingml/2006/table">
            <a:tbl>
              <a:tblPr/>
              <a:tblGrid>
                <a:gridCol w="1047751"/>
                <a:gridCol w="2530614"/>
                <a:gridCol w="1458920"/>
                <a:gridCol w="1069326"/>
                <a:gridCol w="875215"/>
              </a:tblGrid>
              <a:tr h="3821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Document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Title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Source(s)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Spec#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CR 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</a:tr>
              <a:tr h="7197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2"/>
                        </a:rPr>
                        <a:t>C4-164071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APN subscription check in the STa authentication and authorization procedure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Nokia, Alcatel-Lucent Shanghai Bell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29.273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2"/>
                        </a:rPr>
                        <a:t>C4-164071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97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4"/>
                        </a:rPr>
                        <a:t>C4-164224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Transferring AAA identifier from the ePDG/TWAN to the PGW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ORANGE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none" strike="noStrike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29.273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4"/>
                        </a:rPr>
                        <a:t>C4-164224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93451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419549" y="1056760"/>
            <a:ext cx="8567737" cy="419615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7.3.6  Diameter [TEI13]</a:t>
            </a:r>
          </a:p>
          <a:p>
            <a:pPr marL="342900" lvl="1" indent="-342900">
              <a:lnSpc>
                <a:spcPct val="80000"/>
              </a:lnSpc>
              <a:buClr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marL="457200" lvl="1" indent="0">
              <a:buNone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ko-KR" sz="20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38173" y="1952625"/>
          <a:ext cx="7734301" cy="2105025"/>
        </p:xfrm>
        <a:graphic>
          <a:graphicData uri="http://schemas.openxmlformats.org/drawingml/2006/table">
            <a:tbl>
              <a:tblPr/>
              <a:tblGrid>
                <a:gridCol w="943708"/>
                <a:gridCol w="3020320"/>
                <a:gridCol w="1616157"/>
                <a:gridCol w="1184574"/>
                <a:gridCol w="969542"/>
              </a:tblGrid>
              <a:tr h="3687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Document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Title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Source(s)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Spec#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CR #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E2"/>
                    </a:solidFill>
                  </a:tcPr>
                </a:tc>
              </a:tr>
              <a:tr h="3472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2"/>
                        </a:rPr>
                        <a:t>C4-164128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Change of Network Access Mode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Ericsson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29.272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0653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45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4"/>
                        </a:rPr>
                        <a:t>C4-164122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CR implementation error on ECR and ECA commands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Ericsson, MCC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29.272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0651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45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5"/>
                        </a:rPr>
                        <a:t>C4-164123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CR implementation error on ECR and ECA commands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Ericsson, MCC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  <a:hlinkClick r:id="rId3"/>
                        </a:rPr>
                        <a:t>29.272</a:t>
                      </a:r>
                      <a:endParaRPr lang="en-GB" sz="120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latin typeface="Arial"/>
                          <a:ea typeface="Nokia Pure Text Light"/>
                          <a:cs typeface="Arial"/>
                        </a:rPr>
                        <a:t>0652</a:t>
                      </a:r>
                      <a:endParaRPr lang="en-GB" sz="1200" dirty="0">
                        <a:solidFill>
                          <a:srgbClr val="000000"/>
                        </a:solidFill>
                        <a:latin typeface="Arial"/>
                        <a:ea typeface="Nokia Pure Text Light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93451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/>
          </p:cNvSpPr>
          <p:nvPr>
            <p:ph type="title"/>
          </p:nvPr>
        </p:nvSpPr>
        <p:spPr>
          <a:xfrm>
            <a:off x="609600" y="381000"/>
            <a:ext cx="7772400" cy="800100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Acknowledgements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5900" y="1235075"/>
            <a:ext cx="8686800" cy="4830763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altLang="ja-JP" sz="3200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The Chairman wants to thank</a:t>
            </a:r>
          </a:p>
          <a:p>
            <a:pPr lvl="1"/>
            <a:r>
              <a:rPr lang="en-GB" altLang="ja-JP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CT4 for being the best group in the world.</a:t>
            </a:r>
          </a:p>
          <a:p>
            <a:pPr lvl="1"/>
            <a:r>
              <a:rPr lang="en-GB" altLang="ja-JP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Congratulation to Lionel for becoming the new Chair of CT4.</a:t>
            </a:r>
          </a:p>
          <a:p>
            <a:pPr lvl="1"/>
            <a:r>
              <a:rPr lang="en-GB" altLang="ja-JP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Congratulations to Peter for re-entering the world of CT4 Leadership.</a:t>
            </a:r>
          </a:p>
          <a:p>
            <a:pPr lvl="1"/>
            <a:r>
              <a:rPr lang="en-GB" altLang="ja-JP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Lionel Morand and Yvette Koza for expertly Chairing of the parallel sessions. </a:t>
            </a:r>
          </a:p>
          <a:p>
            <a:pPr lvl="1"/>
            <a:r>
              <a:rPr lang="en-GB" altLang="ja-JP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to my MCC support, Kimmo </a:t>
            </a:r>
            <a:r>
              <a:rPr lang="en-GB" altLang="de-DE" dirty="0">
                <a:latin typeface="Arial" pitchFamily="34" charset="0"/>
                <a:cs typeface="Arial" pitchFamily="34" charset="0"/>
              </a:rPr>
              <a:t>Kymäläinen</a:t>
            </a:r>
            <a:r>
              <a:rPr lang="en-GB" altLang="ja-JP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, for being the best MCC secretary ever.</a:t>
            </a:r>
          </a:p>
          <a:p>
            <a:pPr lvl="1"/>
            <a:r>
              <a:rPr lang="en-GB" altLang="ja-JP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Finally, the hosts of our meetings, for the chance to visit  the beautiful Canary Island of Tenerife. </a:t>
            </a:r>
            <a:endParaRPr lang="en-US" altLang="ja-JP" dirty="0" smtClean="0"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03A811B-9091-482D-8692-60C6A52E50BC}" type="slidenum">
              <a:rPr lang="en-GB" altLang="de-DE" sz="1100" smtClean="0">
                <a:solidFill>
                  <a:schemeClr val="bg1"/>
                </a:solidFill>
              </a:rPr>
              <a:pPr/>
              <a:t>33</a:t>
            </a:fld>
            <a:endParaRPr lang="en-GB" altLang="de-DE" sz="1100" smtClean="0">
              <a:solidFill>
                <a:schemeClr val="bg1"/>
              </a:solidFill>
            </a:endParaRPr>
          </a:p>
        </p:txBody>
      </p:sp>
      <p:sp>
        <p:nvSpPr>
          <p:cNvPr id="50181" name="Slide Number Placeholder 5"/>
          <p:cNvSpPr txBox="1">
            <a:spLocks noGrp="1"/>
          </p:cNvSpPr>
          <p:nvPr/>
        </p:nvSpPr>
        <p:spPr bwMode="auto">
          <a:xfrm>
            <a:off x="8451850" y="6430963"/>
            <a:ext cx="395288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9345682-7555-44E1-94D1-2FC2F44B6CFD}" type="slidenum">
              <a:rPr lang="en-GB" altLang="de-DE" sz="1100"/>
              <a:pPr/>
              <a:t>33</a:t>
            </a:fld>
            <a:endParaRPr lang="en-GB" altLang="de-DE" sz="1100"/>
          </a:p>
        </p:txBody>
      </p:sp>
      <p:sp>
        <p:nvSpPr>
          <p:cNvPr id="50183" name="Slide Number Placeholder 3"/>
          <p:cNvSpPr txBox="1">
            <a:spLocks noGrp="1"/>
          </p:cNvSpPr>
          <p:nvPr/>
        </p:nvSpPr>
        <p:spPr bwMode="auto">
          <a:xfrm>
            <a:off x="8451850" y="6430963"/>
            <a:ext cx="395288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2DA6813-DB12-40DA-BA9F-E4F8F3747799}" type="slidenum">
              <a:rPr lang="en-GB" altLang="de-DE" sz="1100">
                <a:solidFill>
                  <a:schemeClr val="bg1"/>
                </a:solidFill>
                <a:cs typeface="Arial" charset="0"/>
              </a:rPr>
              <a:pPr/>
              <a:t>33</a:t>
            </a:fld>
            <a:endParaRPr lang="en-GB" altLang="de-DE" sz="110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50184" name="Rectangle 11"/>
          <p:cNvSpPr>
            <a:spLocks noChangeArrowheads="1"/>
          </p:cNvSpPr>
          <p:nvPr/>
        </p:nvSpPr>
        <p:spPr bwMode="auto">
          <a:xfrm>
            <a:off x="4494213" y="16383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endParaRPr lang="de-DE" altLang="de-DE" sz="1800">
              <a:latin typeface="Calibri" pitchFamily="34" charset="0"/>
            </a:endParaRPr>
          </a:p>
        </p:txBody>
      </p:sp>
      <p:pic>
        <p:nvPicPr>
          <p:cNvPr id="2049" name="Picture 1" descr="C:\Users\nhberry\Documents\3GPP Meetings\TSG CT WG4\TSG CT WG4 #74 Tenerife 25-29Jul2016\Nigel_Farewell_Pics\IMG_94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619125"/>
            <a:ext cx="7802880" cy="5852160"/>
          </a:xfrm>
          <a:prstGeom prst="rect">
            <a:avLst/>
          </a:prstGeom>
          <a:noFill/>
        </p:spPr>
      </p:pic>
      <p:sp>
        <p:nvSpPr>
          <p:cNvPr id="50185" name="Rectangle 11"/>
          <p:cNvSpPr>
            <a:spLocks noChangeArrowheads="1"/>
          </p:cNvSpPr>
          <p:nvPr/>
        </p:nvSpPr>
        <p:spPr bwMode="auto">
          <a:xfrm>
            <a:off x="278102" y="154287"/>
            <a:ext cx="3912898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fi-FI" sz="2800" b="1" dirty="0">
                <a:solidFill>
                  <a:srgbClr val="FF0000"/>
                </a:solidFill>
                <a:cs typeface="Arial" charset="0"/>
              </a:rPr>
              <a:t>Nigel Berry</a:t>
            </a:r>
          </a:p>
          <a:p>
            <a:pPr algn="ctr"/>
            <a:r>
              <a:rPr lang="fi-FI" sz="1400" dirty="0">
                <a:solidFill>
                  <a:srgbClr val="FF0000"/>
                </a:solidFill>
                <a:cs typeface="Arial" charset="0"/>
              </a:rPr>
              <a:t>3GPP TSG CT WG4 </a:t>
            </a:r>
            <a:r>
              <a:rPr lang="fi-FI" sz="1400" dirty="0" smtClean="0">
                <a:solidFill>
                  <a:srgbClr val="FF0000"/>
                </a:solidFill>
                <a:cs typeface="Arial" charset="0"/>
              </a:rPr>
              <a:t>Ex-Chairman</a:t>
            </a:r>
            <a:endParaRPr lang="fi-FI" sz="1400" dirty="0">
              <a:solidFill>
                <a:srgbClr val="FF0000"/>
              </a:solidFill>
              <a:cs typeface="Arial" charset="0"/>
            </a:endParaRPr>
          </a:p>
          <a:p>
            <a:pPr algn="ctr"/>
            <a:r>
              <a:rPr lang="fi-FI" sz="1400" dirty="0">
                <a:solidFill>
                  <a:srgbClr val="FF0000"/>
                </a:solidFill>
                <a:cs typeface="Arial" charset="0"/>
              </a:rPr>
              <a:t>+44 7880 786 684</a:t>
            </a:r>
          </a:p>
          <a:p>
            <a:pPr algn="ctr"/>
            <a:r>
              <a:rPr lang="fi-FI" sz="1400" dirty="0" smtClean="0">
                <a:solidFill>
                  <a:srgbClr val="FF0000"/>
                </a:solidFill>
                <a:cs typeface="Arial" charset="0"/>
              </a:rPr>
              <a:t>nigel.berry@nokia.com</a:t>
            </a:r>
            <a:endParaRPr lang="en-US" sz="1400" dirty="0">
              <a:solidFill>
                <a:srgbClr val="FF0000"/>
              </a:solidFill>
              <a:cs typeface="Arial" charset="0"/>
            </a:endParaRPr>
          </a:p>
        </p:txBody>
      </p:sp>
      <p:sp>
        <p:nvSpPr>
          <p:cNvPr id="50182" name="Title 1"/>
          <p:cNvSpPr>
            <a:spLocks noGrp="1"/>
          </p:cNvSpPr>
          <p:nvPr>
            <p:ph type="title"/>
          </p:nvPr>
        </p:nvSpPr>
        <p:spPr>
          <a:xfrm>
            <a:off x="3333750" y="0"/>
            <a:ext cx="4124325" cy="647700"/>
          </a:xfrm>
        </p:spPr>
        <p:txBody>
          <a:bodyPr/>
          <a:lstStyle/>
          <a:p>
            <a:r>
              <a:rPr lang="en-GB" altLang="de-DE" sz="4400" dirty="0" smtClean="0">
                <a:latin typeface="Arial" pitchFamily="34" charset="0"/>
                <a:cs typeface="Arial" pitchFamily="34" charset="0"/>
              </a:rPr>
              <a:t>Thank  You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F0FD99-6286-4AFC-91D7-39312A529DFB}" type="slidenum">
              <a:rPr lang="en-GB" smtClean="0"/>
              <a:pPr>
                <a:defRPr/>
              </a:pPr>
              <a:t>34</a:t>
            </a:fld>
            <a:endParaRPr lang="en-GB" dirty="0"/>
          </a:p>
        </p:txBody>
      </p:sp>
      <p:pic>
        <p:nvPicPr>
          <p:cNvPr id="72706" name="Picture 2" descr="C:\Users\nhberry\Documents\3GPP Meetings\TSG CT WG4\TSG CT WG4 #74 Tenerife 25-29Jul2016\Nigel_Farewell_Pics\IMG_20160729_1429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14427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457200" y="274638"/>
            <a:ext cx="6834188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de-DE" sz="3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Rel-14 WIs </a:t>
            </a:r>
            <a:r>
              <a:rPr lang="en-US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Status – CT</a:t>
            </a:r>
            <a:r>
              <a:rPr lang="de-DE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en-US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Led</a:t>
            </a:r>
          </a:p>
        </p:txBody>
      </p:sp>
      <p:sp>
        <p:nvSpPr>
          <p:cNvPr id="18435" name="Inhaltsplatzhalter 1"/>
          <p:cNvSpPr>
            <a:spLocks noGrp="1"/>
          </p:cNvSpPr>
          <p:nvPr>
            <p:ph sz="half" idx="1"/>
          </p:nvPr>
        </p:nvSpPr>
        <p:spPr>
          <a:xfrm>
            <a:off x="371476" y="1035050"/>
            <a:ext cx="4171950" cy="5280025"/>
          </a:xfrm>
        </p:spPr>
        <p:txBody>
          <a:bodyPr/>
          <a:lstStyle/>
          <a:p>
            <a:pPr marL="533400" indent="-533400">
              <a:lnSpc>
                <a:spcPct val="140000"/>
              </a:lnSpc>
            </a:pPr>
            <a:r>
              <a:rPr lang="en-GB" sz="1600" dirty="0" smtClean="0">
                <a:latin typeface="Arial" pitchFamily="34" charset="0"/>
                <a:cs typeface="Arial" pitchFamily="34" charset="0"/>
              </a:rPr>
              <a:t>SCCAS_RES		100%</a:t>
            </a:r>
            <a:endParaRPr lang="en-GB" sz="1600" dirty="0">
              <a:latin typeface="Arial" pitchFamily="34" charset="0"/>
              <a:cs typeface="Arial" pitchFamily="34" charset="0"/>
            </a:endParaRPr>
          </a:p>
          <a:p>
            <a:pPr marL="533400" indent="-533400">
              <a:lnSpc>
                <a:spcPct val="140000"/>
              </a:lnSpc>
            </a:pPr>
            <a:r>
              <a:rPr lang="en-GB" sz="16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EWE-CT		0% =&gt; 100%</a:t>
            </a:r>
          </a:p>
          <a:p>
            <a:pPr marL="533400" indent="-533400">
              <a:lnSpc>
                <a:spcPct val="140000"/>
              </a:lnSpc>
            </a:pPr>
            <a:r>
              <a:rPr lang="en-GB" sz="1600" dirty="0" smtClean="0">
                <a:latin typeface="Arial" pitchFamily="34" charset="0"/>
                <a:cs typeface="Arial" pitchFamily="34" charset="0"/>
              </a:rPr>
              <a:t>MMCMH-CT	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	0%</a:t>
            </a:r>
          </a:p>
          <a:p>
            <a:pPr marL="533400" indent="-533400">
              <a:lnSpc>
                <a:spcPct val="140000"/>
              </a:lnSpc>
            </a:pPr>
            <a:r>
              <a:rPr lang="en-GB" sz="1600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eSDU</a:t>
            </a:r>
            <a:r>
              <a:rPr lang="en-GB" sz="16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		25% =&gt; 50%</a:t>
            </a:r>
          </a:p>
          <a:p>
            <a:pPr marL="533400" indent="-533400">
              <a:lnSpc>
                <a:spcPct val="140000"/>
              </a:lnSpc>
            </a:pPr>
            <a:r>
              <a:rPr lang="en-GB" sz="1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CUPS		0% =&gt; 5%</a:t>
            </a:r>
          </a:p>
          <a:p>
            <a:pPr marL="533400" indent="-533400">
              <a:lnSpc>
                <a:spcPct val="140000"/>
              </a:lnSpc>
            </a:pPr>
            <a:r>
              <a:rPr lang="en-GB" sz="1600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DLoCMe</a:t>
            </a:r>
            <a:r>
              <a:rPr lang="en-GB" sz="1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		0%</a:t>
            </a:r>
          </a:p>
          <a:p>
            <a:pPr marL="533400" indent="-533400">
              <a:lnSpc>
                <a:spcPct val="140000"/>
              </a:lnSpc>
            </a:pPr>
            <a:r>
              <a:rPr lang="en-GB" sz="1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ERP-CT		0%</a:t>
            </a:r>
          </a:p>
        </p:txBody>
      </p:sp>
      <p:sp>
        <p:nvSpPr>
          <p:cNvPr id="10" name="Inhaltsplatzhalter 2"/>
          <p:cNvSpPr txBox="1">
            <a:spLocks/>
          </p:cNvSpPr>
          <p:nvPr/>
        </p:nvSpPr>
        <p:spPr>
          <a:xfrm>
            <a:off x="4227513" y="1150938"/>
            <a:ext cx="4838700" cy="4629150"/>
          </a:xfrm>
          <a:prstGeom prst="rect">
            <a:avLst/>
          </a:prstGeom>
        </p:spPr>
        <p:txBody>
          <a:bodyPr/>
          <a:lstStyle>
            <a:lvl1pPr marL="533400" indent="-533400"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>
              <a:lnSpc>
                <a:spcPct val="140000"/>
              </a:lnSpc>
              <a:spcBef>
                <a:spcPct val="20000"/>
              </a:spcBef>
              <a:defRPr/>
            </a:pPr>
            <a:endParaRPr lang="en-US" altLang="zh-CN" sz="1800" dirty="0" smtClean="0">
              <a:solidFill>
                <a:srgbClr val="000000"/>
              </a:solidFill>
              <a:latin typeface="Calibri"/>
              <a:ea typeface="宋体" pitchFamily="2" charset="-122"/>
            </a:endParaRPr>
          </a:p>
          <a:p>
            <a:pPr marL="0" indent="0">
              <a:lnSpc>
                <a:spcPct val="140000"/>
              </a:lnSpc>
              <a:spcBef>
                <a:spcPct val="20000"/>
              </a:spcBef>
              <a:defRPr/>
            </a:pPr>
            <a:endParaRPr lang="en-US" altLang="zh-CN" sz="1800" dirty="0" smtClean="0">
              <a:solidFill>
                <a:srgbClr val="000000"/>
              </a:solidFill>
              <a:latin typeface="Calibri"/>
              <a:ea typeface="宋体" pitchFamily="2" charset="-122"/>
            </a:endParaRPr>
          </a:p>
        </p:txBody>
      </p:sp>
      <p:sp>
        <p:nvSpPr>
          <p:cNvPr id="18437" name="Content Placeholder 2"/>
          <p:cNvSpPr txBox="1">
            <a:spLocks/>
          </p:cNvSpPr>
          <p:nvPr/>
        </p:nvSpPr>
        <p:spPr bwMode="auto">
          <a:xfrm>
            <a:off x="5157458" y="6019801"/>
            <a:ext cx="3295650" cy="590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fi-FI" altLang="de-DE" dirty="0" smtClean="0">
                <a:solidFill>
                  <a:srgbClr val="000000"/>
                </a:solidFill>
                <a:cs typeface="Arial" charset="0"/>
              </a:rPr>
              <a:t>Legend</a:t>
            </a:r>
          </a:p>
          <a:p>
            <a:pPr marL="361950" indent="-361950">
              <a:lnSpc>
                <a:spcPct val="90000"/>
              </a:lnSpc>
            </a:pPr>
            <a:r>
              <a:rPr lang="fi-FI" altLang="de-DE" dirty="0" smtClean="0">
                <a:solidFill>
                  <a:srgbClr val="000000"/>
                </a:solidFill>
                <a:cs typeface="Arial" charset="0"/>
              </a:rPr>
              <a:t>	</a:t>
            </a:r>
            <a:r>
              <a:rPr lang="fi-FI" altLang="de-DE" dirty="0" smtClean="0">
                <a:solidFill>
                  <a:srgbClr val="0000FF"/>
                </a:solidFill>
                <a:cs typeface="Arial" charset="0"/>
              </a:rPr>
              <a:t>Blue</a:t>
            </a:r>
            <a:r>
              <a:rPr lang="fi-FI" altLang="de-DE" dirty="0" smtClean="0">
                <a:solidFill>
                  <a:srgbClr val="000000"/>
                </a:solidFill>
                <a:cs typeface="Arial" charset="0"/>
              </a:rPr>
              <a:t> </a:t>
            </a:r>
            <a:r>
              <a:rPr lang="fi-FI" altLang="de-DE" dirty="0">
                <a:solidFill>
                  <a:srgbClr val="000000"/>
                </a:solidFill>
                <a:cs typeface="Arial" charset="0"/>
              </a:rPr>
              <a:t>–  new since previous plenary</a:t>
            </a:r>
          </a:p>
          <a:p>
            <a:pPr marL="361950" indent="-361950">
              <a:lnSpc>
                <a:spcPct val="140000"/>
              </a:lnSpc>
            </a:pPr>
            <a:r>
              <a:rPr lang="fi-FI" altLang="de-DE" dirty="0">
                <a:solidFill>
                  <a:srgbClr val="000000"/>
                </a:solidFill>
                <a:cs typeface="Arial" charset="0"/>
              </a:rPr>
              <a:t>	</a:t>
            </a:r>
            <a:r>
              <a:rPr lang="fi-FI" altLang="de-DE" dirty="0" smtClean="0">
                <a:solidFill>
                  <a:srgbClr val="00B050"/>
                </a:solidFill>
                <a:cs typeface="Arial" charset="0"/>
              </a:rPr>
              <a:t>Green</a:t>
            </a:r>
            <a:r>
              <a:rPr lang="fi-FI" altLang="de-DE" dirty="0" smtClean="0">
                <a:solidFill>
                  <a:srgbClr val="000000"/>
                </a:solidFill>
                <a:cs typeface="Arial" charset="0"/>
              </a:rPr>
              <a:t> </a:t>
            </a:r>
            <a:r>
              <a:rPr lang="fi-FI" altLang="de-DE" dirty="0">
                <a:solidFill>
                  <a:srgbClr val="000000"/>
                </a:solidFill>
                <a:cs typeface="Arial" charset="0"/>
              </a:rPr>
              <a:t>–  progressed since previous </a:t>
            </a:r>
            <a:r>
              <a:rPr lang="fi-FI" altLang="de-DE" dirty="0" smtClean="0">
                <a:solidFill>
                  <a:srgbClr val="000000"/>
                </a:solidFill>
                <a:cs typeface="Arial" charset="0"/>
              </a:rPr>
              <a:t>plenary</a:t>
            </a:r>
            <a:r>
              <a:rPr lang="de-DE" dirty="0">
                <a:solidFill>
                  <a:srgbClr val="00B050"/>
                </a:solidFill>
              </a:rPr>
              <a:t>		</a:t>
            </a:r>
            <a:endParaRPr lang="da-DK" altLang="de-DE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7" name="Inhaltsplatzhalter 1"/>
          <p:cNvSpPr txBox="1">
            <a:spLocks/>
          </p:cNvSpPr>
          <p:nvPr/>
        </p:nvSpPr>
        <p:spPr bwMode="auto">
          <a:xfrm>
            <a:off x="4719308" y="1150939"/>
            <a:ext cx="4171950" cy="439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533400" indent="-533400">
              <a:lnSpc>
                <a:spcPct val="140000"/>
              </a:lnSpc>
            </a:pPr>
            <a:endParaRPr lang="en-GB" sz="1800" dirty="0">
              <a:solidFill>
                <a:srgbClr val="0000FF"/>
              </a:solidFill>
            </a:endParaRPr>
          </a:p>
          <a:p>
            <a:pPr marL="533400" indent="-533400">
              <a:lnSpc>
                <a:spcPct val="140000"/>
              </a:lnSpc>
            </a:pPr>
            <a:endParaRPr lang="de-DE" sz="1800" dirty="0" smtClean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480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457200" y="274638"/>
            <a:ext cx="6834188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de-DE" sz="3200" dirty="0" smtClean="0">
                <a:solidFill>
                  <a:srgbClr val="FF0000"/>
                </a:solidFill>
                <a:latin typeface="+mj-lt"/>
                <a:cs typeface="Arial" charset="0"/>
              </a:rPr>
              <a:t>Rel-14 WIs </a:t>
            </a:r>
            <a:r>
              <a:rPr lang="en-US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Status</a:t>
            </a:r>
            <a:r>
              <a:rPr lang="en-US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 – CT</a:t>
            </a:r>
            <a:r>
              <a:rPr lang="de-DE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4</a:t>
            </a:r>
            <a:r>
              <a:rPr lang="en-US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 </a:t>
            </a:r>
            <a:r>
              <a:rPr lang="en-US" altLang="de-DE" sz="3200" dirty="0" smtClean="0">
                <a:solidFill>
                  <a:srgbClr val="FF0000"/>
                </a:solidFill>
                <a:latin typeface="+mj-lt"/>
                <a:cs typeface="Arial" charset="0"/>
              </a:rPr>
              <a:t>Supported</a:t>
            </a:r>
            <a:endParaRPr lang="en-US" altLang="de-DE" sz="3200" dirty="0">
              <a:solidFill>
                <a:srgbClr val="FF0000"/>
              </a:solidFill>
              <a:latin typeface="+mj-lt"/>
              <a:cs typeface="Arial" charset="0"/>
            </a:endParaRPr>
          </a:p>
        </p:txBody>
      </p:sp>
      <p:sp>
        <p:nvSpPr>
          <p:cNvPr id="18435" name="Inhaltsplatzhalter 1"/>
          <p:cNvSpPr>
            <a:spLocks noGrp="1"/>
          </p:cNvSpPr>
          <p:nvPr>
            <p:ph sz="half" idx="1"/>
          </p:nvPr>
        </p:nvSpPr>
        <p:spPr>
          <a:xfrm>
            <a:off x="523876" y="1216025"/>
            <a:ext cx="4314824" cy="5280025"/>
          </a:xfrm>
        </p:spPr>
        <p:txBody>
          <a:bodyPr/>
          <a:lstStyle/>
          <a:p>
            <a:r>
              <a:rPr lang="en-GB" sz="1600" dirty="0" err="1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NonIP_GPRS</a:t>
            </a:r>
            <a:r>
              <a:rPr lang="en-GB" sz="1600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-CT </a:t>
            </a:r>
            <a:r>
              <a:rPr lang="en-GB" sz="16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(CT1)	65%  =&gt; 75%</a:t>
            </a:r>
          </a:p>
          <a:p>
            <a:r>
              <a:rPr lang="en-GB" sz="1600" dirty="0" smtClean="0">
                <a:latin typeface="Arial" pitchFamily="34" charset="0"/>
                <a:cs typeface="Arial" pitchFamily="34" charset="0"/>
              </a:rPr>
              <a:t>ISAT	(CT1)		90%</a:t>
            </a:r>
          </a:p>
          <a:p>
            <a:r>
              <a:rPr lang="en-GB" sz="1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SEW2-CT		0%</a:t>
            </a:r>
          </a:p>
          <a:p>
            <a:r>
              <a:rPr lang="en-GB" sz="1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V2X-CT		0%</a:t>
            </a:r>
          </a:p>
          <a:p>
            <a:r>
              <a:rPr lang="en-GB" sz="1600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eDECOR</a:t>
            </a:r>
            <a:r>
              <a:rPr lang="en-GB" sz="1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-CT		0%</a:t>
            </a:r>
          </a:p>
          <a:p>
            <a:r>
              <a:rPr lang="en-GB" sz="1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MCPTTProtoc1		0%</a:t>
            </a:r>
          </a:p>
          <a:p>
            <a:r>
              <a:rPr lang="en-GB" sz="1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AULC-CT		0%</a:t>
            </a:r>
            <a:endParaRPr lang="en-GB" sz="16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Inhaltsplatzhalter 2"/>
          <p:cNvSpPr txBox="1">
            <a:spLocks/>
          </p:cNvSpPr>
          <p:nvPr/>
        </p:nvSpPr>
        <p:spPr>
          <a:xfrm>
            <a:off x="4227513" y="1150938"/>
            <a:ext cx="4838700" cy="4629150"/>
          </a:xfrm>
          <a:prstGeom prst="rect">
            <a:avLst/>
          </a:prstGeom>
        </p:spPr>
        <p:txBody>
          <a:bodyPr/>
          <a:lstStyle>
            <a:lvl1pPr marL="533400" indent="-533400"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>
              <a:lnSpc>
                <a:spcPct val="140000"/>
              </a:lnSpc>
              <a:spcBef>
                <a:spcPct val="20000"/>
              </a:spcBef>
              <a:defRPr/>
            </a:pPr>
            <a:endParaRPr lang="en-US" altLang="zh-CN" sz="1800" dirty="0" smtClean="0">
              <a:latin typeface="+mn-lt"/>
              <a:ea typeface="宋体" pitchFamily="2" charset="-122"/>
            </a:endParaRPr>
          </a:p>
          <a:p>
            <a:pPr marL="0" indent="0">
              <a:lnSpc>
                <a:spcPct val="140000"/>
              </a:lnSpc>
              <a:spcBef>
                <a:spcPct val="20000"/>
              </a:spcBef>
              <a:defRPr/>
            </a:pPr>
            <a:endParaRPr lang="en-US" altLang="zh-CN" sz="1800" dirty="0" smtClean="0">
              <a:latin typeface="+mn-lt"/>
              <a:ea typeface="宋体" pitchFamily="2" charset="-122"/>
            </a:endParaRPr>
          </a:p>
        </p:txBody>
      </p:sp>
      <p:sp>
        <p:nvSpPr>
          <p:cNvPr id="18437" name="Content Placeholder 2"/>
          <p:cNvSpPr txBox="1">
            <a:spLocks/>
          </p:cNvSpPr>
          <p:nvPr/>
        </p:nvSpPr>
        <p:spPr bwMode="auto">
          <a:xfrm>
            <a:off x="5193084" y="5985329"/>
            <a:ext cx="32956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fi-FI" altLang="de-DE" dirty="0">
                <a:cs typeface="Arial" charset="0"/>
              </a:rPr>
              <a:t>Legend</a:t>
            </a:r>
            <a:br>
              <a:rPr lang="fi-FI" altLang="de-DE" dirty="0">
                <a:cs typeface="Arial" charset="0"/>
              </a:rPr>
            </a:br>
            <a:r>
              <a:rPr lang="fi-FI" altLang="de-DE" dirty="0">
                <a:solidFill>
                  <a:srgbClr val="0000FF"/>
                </a:solidFill>
                <a:cs typeface="Arial" charset="0"/>
              </a:rPr>
              <a:t>Blue</a:t>
            </a:r>
            <a:r>
              <a:rPr lang="fi-FI" altLang="de-DE" dirty="0">
                <a:cs typeface="Arial" charset="0"/>
              </a:rPr>
              <a:t> –  new since previous plenary</a:t>
            </a:r>
          </a:p>
          <a:p>
            <a:pPr>
              <a:lnSpc>
                <a:spcPct val="90000"/>
              </a:lnSpc>
            </a:pPr>
            <a:r>
              <a:rPr lang="fi-FI" altLang="de-DE" dirty="0">
                <a:cs typeface="Arial" charset="0"/>
              </a:rPr>
              <a:t>	</a:t>
            </a:r>
            <a:r>
              <a:rPr lang="fi-FI" altLang="de-DE" dirty="0">
                <a:solidFill>
                  <a:srgbClr val="00B050"/>
                </a:solidFill>
                <a:cs typeface="Arial" charset="0"/>
              </a:rPr>
              <a:t>Green</a:t>
            </a:r>
            <a:r>
              <a:rPr lang="fi-FI" altLang="de-DE" dirty="0">
                <a:cs typeface="Arial" charset="0"/>
              </a:rPr>
              <a:t> –  progressed since previous plenary </a:t>
            </a:r>
            <a:br>
              <a:rPr lang="fi-FI" altLang="de-DE" dirty="0">
                <a:cs typeface="Arial" charset="0"/>
              </a:rPr>
            </a:br>
            <a:endParaRPr lang="da-DK" altLang="de-DE" dirty="0">
              <a:cs typeface="Arial" charset="0"/>
            </a:endParaRPr>
          </a:p>
        </p:txBody>
      </p:sp>
      <p:sp>
        <p:nvSpPr>
          <p:cNvPr id="6" name="Inhaltsplatzhalter 1"/>
          <p:cNvSpPr txBox="1">
            <a:spLocks/>
          </p:cNvSpPr>
          <p:nvPr/>
        </p:nvSpPr>
        <p:spPr bwMode="auto">
          <a:xfrm>
            <a:off x="4720131" y="1176462"/>
            <a:ext cx="4241556" cy="4493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endParaRPr lang="en-GB" sz="1800" dirty="0"/>
          </a:p>
          <a:p>
            <a:pPr marL="533400" indent="-533400">
              <a:lnSpc>
                <a:spcPct val="140000"/>
              </a:lnSpc>
            </a:pPr>
            <a:endParaRPr lang="de-DE" sz="1800" dirty="0" smtClean="0">
              <a:solidFill>
                <a:srgbClr val="00B050"/>
              </a:solidFill>
            </a:endParaRPr>
          </a:p>
          <a:p>
            <a:pPr marL="0" indent="0">
              <a:lnSpc>
                <a:spcPct val="140000"/>
              </a:lnSpc>
              <a:buFontTx/>
              <a:buNone/>
            </a:pPr>
            <a:endParaRPr lang="de-DE" sz="1800" dirty="0"/>
          </a:p>
        </p:txBody>
      </p:sp>
    </p:spTree>
    <p:extLst>
      <p:ext uri="{BB962C8B-B14F-4D97-AF65-F5344CB8AC3E}">
        <p14:creationId xmlns:p14="http://schemas.microsoft.com/office/powerpoint/2010/main" xmlns="" val="3254363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457200" y="274638"/>
            <a:ext cx="6834188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de-DE" sz="3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Rel-13 WIs </a:t>
            </a:r>
            <a:r>
              <a:rPr lang="en-US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Status – CT</a:t>
            </a:r>
            <a:r>
              <a:rPr lang="de-DE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en-US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Led</a:t>
            </a:r>
          </a:p>
        </p:txBody>
      </p:sp>
      <p:sp>
        <p:nvSpPr>
          <p:cNvPr id="18435" name="Inhaltsplatzhalter 1"/>
          <p:cNvSpPr>
            <a:spLocks noGrp="1"/>
          </p:cNvSpPr>
          <p:nvPr>
            <p:ph sz="half" idx="1"/>
          </p:nvPr>
        </p:nvSpPr>
        <p:spPr>
          <a:xfrm>
            <a:off x="371475" y="1035050"/>
            <a:ext cx="4495799" cy="5280025"/>
          </a:xfrm>
        </p:spPr>
        <p:txBody>
          <a:bodyPr/>
          <a:lstStyle/>
          <a:p>
            <a:pPr marL="533400" indent="-533400">
              <a:lnSpc>
                <a:spcPct val="140000"/>
              </a:lnSpc>
            </a:pPr>
            <a:r>
              <a:rPr lang="de-DE" sz="1600" dirty="0" smtClean="0">
                <a:latin typeface="Arial" pitchFamily="34" charset="0"/>
                <a:cs typeface="Arial" pitchFamily="34" charset="0"/>
              </a:rPr>
              <a:t>voE_UTRAN_PPD-CT4</a:t>
            </a:r>
            <a:r>
              <a:rPr lang="de-DE" sz="1600" dirty="0">
                <a:latin typeface="Arial" pitchFamily="34" charset="0"/>
                <a:cs typeface="Arial" pitchFamily="34" charset="0"/>
              </a:rPr>
              <a:t>	</a:t>
            </a:r>
            <a:r>
              <a:rPr lang="de-DE" sz="1600" dirty="0" smtClean="0">
                <a:latin typeface="Arial" pitchFamily="34" charset="0"/>
                <a:cs typeface="Arial" pitchFamily="34" charset="0"/>
              </a:rPr>
              <a:t>	100%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600" dirty="0" smtClean="0">
                <a:latin typeface="Arial" pitchFamily="34" charset="0"/>
                <a:cs typeface="Arial" pitchFamily="34" charset="0"/>
              </a:rPr>
              <a:t>RTCP_MUX-C4</a:t>
            </a:r>
            <a:r>
              <a:rPr lang="de-DE" sz="1600" dirty="0">
                <a:latin typeface="Arial" pitchFamily="34" charset="0"/>
                <a:cs typeface="Arial" pitchFamily="34" charset="0"/>
              </a:rPr>
              <a:t>	</a:t>
            </a:r>
            <a:r>
              <a:rPr lang="de-DE" sz="1600" dirty="0" smtClean="0">
                <a:latin typeface="Arial" pitchFamily="34" charset="0"/>
                <a:cs typeface="Arial" pitchFamily="34" charset="0"/>
              </a:rPr>
              <a:t>	100%</a:t>
            </a:r>
          </a:p>
          <a:p>
            <a:pPr marL="533400" indent="-533400">
              <a:lnSpc>
                <a:spcPct val="140000"/>
              </a:lnSpc>
            </a:pPr>
            <a:r>
              <a:rPr lang="en-US" sz="1600" dirty="0" err="1">
                <a:latin typeface="Arial" pitchFamily="34" charset="0"/>
                <a:cs typeface="Arial" pitchFamily="34" charset="0"/>
              </a:rPr>
              <a:t>EVSoCS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-CT		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	100%</a:t>
            </a:r>
            <a:endParaRPr lang="de-DE" sz="1600" dirty="0" smtClean="0">
              <a:latin typeface="Arial" pitchFamily="34" charset="0"/>
              <a:cs typeface="Arial" pitchFamily="34" charset="0"/>
            </a:endParaRPr>
          </a:p>
          <a:p>
            <a:pPr marL="533400" indent="-533400">
              <a:lnSpc>
                <a:spcPct val="140000"/>
              </a:lnSpc>
            </a:pPr>
            <a:r>
              <a:rPr lang="de-DE" sz="1600" dirty="0">
                <a:latin typeface="Arial" pitchFamily="34" charset="0"/>
                <a:cs typeface="Arial" pitchFamily="34" charset="0"/>
              </a:rPr>
              <a:t>SHARED_SubData_UPD	</a:t>
            </a:r>
            <a:r>
              <a:rPr lang="de-DE" sz="1600" dirty="0" smtClean="0">
                <a:latin typeface="Arial" pitchFamily="34" charset="0"/>
                <a:cs typeface="Arial" pitchFamily="34" charset="0"/>
              </a:rPr>
              <a:t>100%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600" dirty="0" smtClean="0">
                <a:latin typeface="Arial" pitchFamily="34" charset="0"/>
                <a:cs typeface="Arial" pitchFamily="34" charset="0"/>
              </a:rPr>
              <a:t>PCSCF_RES_WLAN-CT4</a:t>
            </a:r>
            <a:r>
              <a:rPr lang="de-DE" sz="1600" dirty="0">
                <a:latin typeface="Arial" pitchFamily="34" charset="0"/>
                <a:cs typeface="Arial" pitchFamily="34" charset="0"/>
              </a:rPr>
              <a:t>	</a:t>
            </a:r>
            <a:r>
              <a:rPr lang="de-DE" sz="1600" dirty="0" smtClean="0">
                <a:latin typeface="Arial" pitchFamily="34" charset="0"/>
                <a:cs typeface="Arial" pitchFamily="34" charset="0"/>
              </a:rPr>
              <a:t>100%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600" dirty="0" smtClean="0">
                <a:latin typeface="Arial" pitchFamily="34" charset="0"/>
                <a:cs typeface="Arial" pitchFamily="34" charset="0"/>
              </a:rPr>
              <a:t>FS_DLoCME</a:t>
            </a:r>
            <a:r>
              <a:rPr lang="de-DE" sz="1600" dirty="0">
                <a:latin typeface="Arial" pitchFamily="34" charset="0"/>
                <a:cs typeface="Arial" pitchFamily="34" charset="0"/>
              </a:rPr>
              <a:t>		</a:t>
            </a:r>
            <a:r>
              <a:rPr lang="de-DE" sz="1600" dirty="0" smtClean="0">
                <a:latin typeface="Arial" pitchFamily="34" charset="0"/>
                <a:cs typeface="Arial" pitchFamily="34" charset="0"/>
              </a:rPr>
              <a:t>	100%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600" dirty="0" smtClean="0">
                <a:latin typeface="Arial" pitchFamily="34" charset="0"/>
                <a:cs typeface="Arial" pitchFamily="34" charset="0"/>
              </a:rPr>
              <a:t>WebRTCH248DC		100%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600" dirty="0">
                <a:latin typeface="Arial" pitchFamily="34" charset="0"/>
                <a:cs typeface="Arial" pitchFamily="34" charset="0"/>
              </a:rPr>
              <a:t>FS_EPC_SIG_RACE	</a:t>
            </a:r>
            <a:r>
              <a:rPr lang="de-DE" sz="1600" dirty="0" smtClean="0">
                <a:latin typeface="Arial" pitchFamily="34" charset="0"/>
                <a:cs typeface="Arial" pitchFamily="34" charset="0"/>
              </a:rPr>
              <a:t>	100%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600" dirty="0" smtClean="0">
                <a:latin typeface="Arial" pitchFamily="34" charset="0"/>
                <a:cs typeface="Arial" pitchFamily="34" charset="0"/>
              </a:rPr>
              <a:t>MONTE-CT			100%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600" dirty="0" smtClean="0">
                <a:latin typeface="Arial" pitchFamily="34" charset="0"/>
                <a:cs typeface="Arial" pitchFamily="34" charset="0"/>
              </a:rPr>
              <a:t>MEI_WLAN			100%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600" dirty="0" smtClean="0">
                <a:latin typeface="Arial" pitchFamily="34" charset="0"/>
                <a:cs typeface="Arial" pitchFamily="34" charset="0"/>
              </a:rPr>
              <a:t>FS_SCCAS_RES		100%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600" dirty="0" smtClean="0">
                <a:latin typeface="Arial" pitchFamily="34" charset="0"/>
                <a:cs typeface="Arial" pitchFamily="34" charset="0"/>
              </a:rPr>
              <a:t>SDPCN_IMS			100%</a:t>
            </a:r>
          </a:p>
        </p:txBody>
      </p:sp>
      <p:sp>
        <p:nvSpPr>
          <p:cNvPr id="10" name="Inhaltsplatzhalter 2"/>
          <p:cNvSpPr txBox="1">
            <a:spLocks/>
          </p:cNvSpPr>
          <p:nvPr/>
        </p:nvSpPr>
        <p:spPr>
          <a:xfrm>
            <a:off x="4227513" y="1150938"/>
            <a:ext cx="4838700" cy="4629150"/>
          </a:xfrm>
          <a:prstGeom prst="rect">
            <a:avLst/>
          </a:prstGeom>
        </p:spPr>
        <p:txBody>
          <a:bodyPr/>
          <a:lstStyle>
            <a:lvl1pPr marL="533400" indent="-533400"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>
              <a:lnSpc>
                <a:spcPct val="140000"/>
              </a:lnSpc>
              <a:spcBef>
                <a:spcPct val="20000"/>
              </a:spcBef>
              <a:defRPr/>
            </a:pPr>
            <a:endParaRPr lang="en-US" altLang="zh-CN" sz="1800" dirty="0" smtClean="0">
              <a:latin typeface="+mn-lt"/>
              <a:ea typeface="宋体" pitchFamily="2" charset="-122"/>
            </a:endParaRPr>
          </a:p>
          <a:p>
            <a:pPr marL="0" indent="0">
              <a:lnSpc>
                <a:spcPct val="140000"/>
              </a:lnSpc>
              <a:spcBef>
                <a:spcPct val="20000"/>
              </a:spcBef>
              <a:defRPr/>
            </a:pPr>
            <a:endParaRPr lang="en-US" altLang="zh-CN" sz="1800" dirty="0" smtClean="0">
              <a:latin typeface="+mn-lt"/>
              <a:ea typeface="宋体" pitchFamily="2" charset="-122"/>
            </a:endParaRPr>
          </a:p>
        </p:txBody>
      </p:sp>
      <p:sp>
        <p:nvSpPr>
          <p:cNvPr id="18437" name="Content Placeholder 2"/>
          <p:cNvSpPr txBox="1">
            <a:spLocks/>
          </p:cNvSpPr>
          <p:nvPr/>
        </p:nvSpPr>
        <p:spPr bwMode="auto">
          <a:xfrm>
            <a:off x="5157458" y="6019801"/>
            <a:ext cx="3295650" cy="590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fi-FI" altLang="de-DE" dirty="0">
                <a:cs typeface="Arial" charset="0"/>
              </a:rPr>
              <a:t>Legend</a:t>
            </a:r>
            <a:br>
              <a:rPr lang="fi-FI" altLang="de-DE" dirty="0">
                <a:cs typeface="Arial" charset="0"/>
              </a:rPr>
            </a:br>
            <a:r>
              <a:rPr lang="fi-FI" altLang="de-DE" dirty="0">
                <a:solidFill>
                  <a:srgbClr val="0000FF"/>
                </a:solidFill>
                <a:cs typeface="Arial" charset="0"/>
              </a:rPr>
              <a:t>Blue</a:t>
            </a:r>
            <a:r>
              <a:rPr lang="fi-FI" altLang="de-DE" dirty="0">
                <a:cs typeface="Arial" charset="0"/>
              </a:rPr>
              <a:t> –  new since previous plenary</a:t>
            </a:r>
          </a:p>
          <a:p>
            <a:pPr marL="533400" indent="-533400">
              <a:lnSpc>
                <a:spcPct val="140000"/>
              </a:lnSpc>
            </a:pPr>
            <a:r>
              <a:rPr lang="fi-FI" altLang="de-DE" dirty="0">
                <a:cs typeface="Arial" charset="0"/>
              </a:rPr>
              <a:t>	</a:t>
            </a:r>
            <a:r>
              <a:rPr lang="fi-FI" altLang="de-DE" dirty="0">
                <a:solidFill>
                  <a:srgbClr val="00B050"/>
                </a:solidFill>
                <a:cs typeface="Arial" charset="0"/>
              </a:rPr>
              <a:t>Green</a:t>
            </a:r>
            <a:r>
              <a:rPr lang="fi-FI" altLang="de-DE" dirty="0">
                <a:cs typeface="Arial" charset="0"/>
              </a:rPr>
              <a:t> –  progressed since previous </a:t>
            </a:r>
            <a:r>
              <a:rPr lang="fi-FI" altLang="de-DE" dirty="0" smtClean="0">
                <a:cs typeface="Arial" charset="0"/>
              </a:rPr>
              <a:t>plenary</a:t>
            </a:r>
            <a:r>
              <a:rPr lang="de-DE" dirty="0">
                <a:solidFill>
                  <a:srgbClr val="00B050"/>
                </a:solidFill>
              </a:rPr>
              <a:t>		</a:t>
            </a:r>
            <a:endParaRPr lang="da-DK" altLang="de-DE" dirty="0">
              <a:cs typeface="Arial" charset="0"/>
            </a:endParaRPr>
          </a:p>
        </p:txBody>
      </p:sp>
      <p:sp>
        <p:nvSpPr>
          <p:cNvPr id="7" name="Inhaltsplatzhalter 1"/>
          <p:cNvSpPr txBox="1">
            <a:spLocks/>
          </p:cNvSpPr>
          <p:nvPr/>
        </p:nvSpPr>
        <p:spPr bwMode="auto">
          <a:xfrm>
            <a:off x="4719307" y="1150939"/>
            <a:ext cx="4300867" cy="439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533400" indent="-533400">
              <a:lnSpc>
                <a:spcPct val="140000"/>
              </a:lnSpc>
            </a:pPr>
            <a:r>
              <a:rPr lang="de-DE" sz="1600" dirty="0">
                <a:latin typeface="Arial" pitchFamily="34" charset="0"/>
                <a:cs typeface="Arial" pitchFamily="34" charset="0"/>
              </a:rPr>
              <a:t>HLcom-CT		</a:t>
            </a:r>
            <a:r>
              <a:rPr lang="de-DE" sz="1600" dirty="0" smtClean="0">
                <a:latin typeface="Arial" pitchFamily="34" charset="0"/>
                <a:cs typeface="Arial" pitchFamily="34" charset="0"/>
              </a:rPr>
              <a:t>100%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600" dirty="0" smtClean="0">
                <a:latin typeface="Arial" pitchFamily="34" charset="0"/>
                <a:cs typeface="Arial" pitchFamily="34" charset="0"/>
              </a:rPr>
              <a:t>GROUPE-CT		100%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600" dirty="0" smtClean="0">
                <a:latin typeface="Arial" pitchFamily="34" charset="0"/>
                <a:cs typeface="Arial" pitchFamily="34" charset="0"/>
              </a:rPr>
              <a:t>ROI-CT		100%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600" dirty="0" smtClean="0">
                <a:latin typeface="Arial" pitchFamily="34" charset="0"/>
                <a:cs typeface="Arial" pitchFamily="34" charset="0"/>
              </a:rPr>
              <a:t>FS_eSDU		100%</a:t>
            </a:r>
          </a:p>
          <a:p>
            <a:pPr marL="533400" indent="-533400">
              <a:lnSpc>
                <a:spcPct val="140000"/>
              </a:lnSpc>
            </a:pPr>
            <a:r>
              <a:rPr lang="en-GB" sz="1600" dirty="0" smtClean="0">
                <a:latin typeface="Arial" pitchFamily="34" charset="0"/>
                <a:cs typeface="Arial" pitchFamily="34" charset="0"/>
              </a:rPr>
              <a:t>EPC_SIG_RACE	100%</a:t>
            </a:r>
          </a:p>
          <a:p>
            <a:pPr marL="533400" indent="-533400">
              <a:lnSpc>
                <a:spcPct val="140000"/>
              </a:lnSpc>
            </a:pPr>
            <a:r>
              <a:rPr lang="en-GB" sz="1600" dirty="0" smtClean="0">
                <a:latin typeface="Arial" pitchFamily="34" charset="0"/>
                <a:cs typeface="Arial" pitchFamily="34" charset="0"/>
              </a:rPr>
              <a:t>DECOR-CT		100%</a:t>
            </a:r>
          </a:p>
          <a:p>
            <a:pPr marL="533400" indent="-533400">
              <a:lnSpc>
                <a:spcPct val="140000"/>
              </a:lnSpc>
            </a:pPr>
            <a:r>
              <a:rPr lang="en-GB" sz="16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FS_DBPU		99% =&gt; 100%</a:t>
            </a:r>
          </a:p>
          <a:p>
            <a:pPr marL="533400" indent="-533400">
              <a:lnSpc>
                <a:spcPct val="140000"/>
              </a:lnSpc>
            </a:pPr>
            <a:r>
              <a:rPr lang="en-GB" sz="1600" dirty="0" err="1" smtClean="0">
                <a:latin typeface="Arial" pitchFamily="34" charset="0"/>
                <a:cs typeface="Arial" pitchFamily="34" charset="0"/>
              </a:rPr>
              <a:t>DiaPri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		100%</a:t>
            </a:r>
          </a:p>
          <a:p>
            <a:pPr marL="533400" indent="-533400">
              <a:lnSpc>
                <a:spcPct val="140000"/>
              </a:lnSpc>
            </a:pPr>
            <a:r>
              <a:rPr lang="en-GB" sz="1600" dirty="0" err="1" smtClean="0">
                <a:latin typeface="Arial" pitchFamily="34" charset="0"/>
                <a:cs typeface="Arial" pitchFamily="34" charset="0"/>
              </a:rPr>
              <a:t>UTRA_LTE_iPos_enh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-CT 100%</a:t>
            </a:r>
            <a:endParaRPr lang="en-GB" sz="1600" dirty="0">
              <a:latin typeface="Arial" pitchFamily="34" charset="0"/>
              <a:cs typeface="Arial" pitchFamily="34" charset="0"/>
            </a:endParaRPr>
          </a:p>
          <a:p>
            <a:pPr marL="533400" indent="-533400">
              <a:lnSpc>
                <a:spcPct val="140000"/>
              </a:lnSpc>
            </a:pPr>
            <a:endParaRPr lang="en-GB" sz="16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marL="533400" indent="-533400">
              <a:lnSpc>
                <a:spcPct val="140000"/>
              </a:lnSpc>
            </a:pPr>
            <a:endParaRPr lang="de-DE" sz="16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7482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457200" y="274638"/>
            <a:ext cx="6834188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de-DE" sz="3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Rel-13 WIs </a:t>
            </a:r>
            <a:r>
              <a:rPr lang="en-US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Status – CT</a:t>
            </a:r>
            <a:r>
              <a:rPr lang="de-DE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en-US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de-DE" sz="3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Supported</a:t>
            </a:r>
            <a:endParaRPr lang="en-US" altLang="de-DE" sz="32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435" name="Inhaltsplatzhalter 1"/>
          <p:cNvSpPr>
            <a:spLocks noGrp="1"/>
          </p:cNvSpPr>
          <p:nvPr>
            <p:ph sz="half" idx="1"/>
          </p:nvPr>
        </p:nvSpPr>
        <p:spPr>
          <a:xfrm>
            <a:off x="238125" y="1130300"/>
            <a:ext cx="5448300" cy="5280025"/>
          </a:xfrm>
        </p:spPr>
        <p:txBody>
          <a:bodyPr/>
          <a:lstStyle/>
          <a:p>
            <a:pPr marL="533400" indent="-533400">
              <a:lnSpc>
                <a:spcPct val="140000"/>
              </a:lnSpc>
            </a:pPr>
            <a:r>
              <a:rPr lang="en-US" sz="1600" dirty="0">
                <a:latin typeface="Arial" pitchFamily="34" charset="0"/>
                <a:cs typeface="Arial" pitchFamily="34" charset="0"/>
              </a:rPr>
              <a:t>UPCON-DOTCON-CT4	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	100%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600" dirty="0" smtClean="0">
                <a:latin typeface="Arial" pitchFamily="34" charset="0"/>
                <a:cs typeface="Arial" pitchFamily="34" charset="0"/>
              </a:rPr>
              <a:t>QOSE2EMTSI-CT4</a:t>
            </a:r>
            <a:r>
              <a:rPr lang="de-DE" sz="1600" dirty="0">
                <a:latin typeface="Arial" pitchFamily="34" charset="0"/>
                <a:cs typeface="Arial" pitchFamily="34" charset="0"/>
              </a:rPr>
              <a:t>	</a:t>
            </a:r>
            <a:r>
              <a:rPr lang="de-DE" sz="1600" dirty="0" smtClean="0">
                <a:latin typeface="Arial" pitchFamily="34" charset="0"/>
                <a:cs typeface="Arial" pitchFamily="34" charset="0"/>
              </a:rPr>
              <a:t>	100%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600" dirty="0">
                <a:latin typeface="Arial" pitchFamily="34" charset="0"/>
                <a:cs typeface="Arial" pitchFamily="34" charset="0"/>
              </a:rPr>
              <a:t>ePCSCF_WLAN-CT4	</a:t>
            </a:r>
            <a:r>
              <a:rPr lang="de-DE" sz="1600" dirty="0" smtClean="0">
                <a:latin typeface="Arial" pitchFamily="34" charset="0"/>
                <a:cs typeface="Arial" pitchFamily="34" charset="0"/>
              </a:rPr>
              <a:t>	100%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600" dirty="0" smtClean="0">
                <a:latin typeface="Arial" pitchFamily="34" charset="0"/>
                <a:cs typeface="Arial" pitchFamily="34" charset="0"/>
              </a:rPr>
              <a:t>WSR_EPS</a:t>
            </a:r>
            <a:r>
              <a:rPr lang="de-DE" sz="1600" dirty="0">
                <a:latin typeface="Arial" pitchFamily="34" charset="0"/>
                <a:cs typeface="Arial" pitchFamily="34" charset="0"/>
              </a:rPr>
              <a:t>		</a:t>
            </a:r>
            <a:r>
              <a:rPr lang="de-DE" sz="1600" dirty="0" smtClean="0">
                <a:latin typeface="Arial" pitchFamily="34" charset="0"/>
                <a:cs typeface="Arial" pitchFamily="34" charset="0"/>
              </a:rPr>
              <a:t>	100%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600" dirty="0">
                <a:latin typeface="Arial" pitchFamily="34" charset="0"/>
                <a:cs typeface="Arial" pitchFamily="34" charset="0"/>
              </a:rPr>
              <a:t>ISAT		</a:t>
            </a:r>
            <a:r>
              <a:rPr lang="de-DE" sz="1600" dirty="0" smtClean="0">
                <a:latin typeface="Arial" pitchFamily="34" charset="0"/>
                <a:cs typeface="Arial" pitchFamily="34" charset="0"/>
              </a:rPr>
              <a:t>	90% =&gt;Rel-14</a:t>
            </a:r>
          </a:p>
          <a:p>
            <a:pPr marL="533400" indent="-533400">
              <a:lnSpc>
                <a:spcPct val="140000"/>
              </a:lnSpc>
            </a:pPr>
            <a:r>
              <a:rPr lang="de-DE" sz="1600" dirty="0" smtClean="0">
                <a:latin typeface="Arial" pitchFamily="34" charset="0"/>
                <a:cs typeface="Arial" pitchFamily="34" charset="0"/>
              </a:rPr>
              <a:t>eProSe-EXT-CT		100%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600" dirty="0" smtClean="0">
                <a:latin typeface="Arial" pitchFamily="34" charset="0"/>
                <a:cs typeface="Arial" pitchFamily="34" charset="0"/>
              </a:rPr>
              <a:t>NBIFOM-CT			100%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600" dirty="0" smtClean="0">
                <a:latin typeface="Arial" pitchFamily="34" charset="0"/>
                <a:cs typeface="Arial" pitchFamily="34" charset="0"/>
              </a:rPr>
              <a:t>AESE-CT			100%</a:t>
            </a:r>
          </a:p>
          <a:p>
            <a:pPr marL="533400" indent="-533400">
              <a:lnSpc>
                <a:spcPct val="140000"/>
              </a:lnSpc>
            </a:pPr>
            <a:r>
              <a:rPr lang="en-GB" sz="1600" dirty="0" smtClean="0">
                <a:latin typeface="Arial" pitchFamily="34" charset="0"/>
                <a:cs typeface="Arial" pitchFamily="34" charset="0"/>
              </a:rPr>
              <a:t>SEW1-CT			100%</a:t>
            </a:r>
          </a:p>
          <a:p>
            <a:pPr marL="533400" indent="-533400">
              <a:lnSpc>
                <a:spcPct val="140000"/>
              </a:lnSpc>
            </a:pPr>
            <a:r>
              <a:rPr lang="en-GB" sz="1600" dirty="0" err="1" smtClean="0">
                <a:latin typeface="Arial" pitchFamily="34" charset="0"/>
                <a:cs typeface="Arial" pitchFamily="34" charset="0"/>
              </a:rPr>
              <a:t>eDRX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-CT			100%</a:t>
            </a:r>
          </a:p>
          <a:p>
            <a:pPr marL="533400" indent="-533400">
              <a:lnSpc>
                <a:spcPct val="140000"/>
              </a:lnSpc>
            </a:pPr>
            <a:r>
              <a:rPr lang="en-GB" sz="1600" dirty="0" smtClean="0">
                <a:latin typeface="Arial" pitchFamily="34" charset="0"/>
                <a:cs typeface="Arial" pitchFamily="34" charset="0"/>
              </a:rPr>
              <a:t>MCPTT-CT			100%</a:t>
            </a:r>
            <a:endParaRPr lang="en-GB" sz="1600" dirty="0">
              <a:latin typeface="Arial" pitchFamily="34" charset="0"/>
              <a:cs typeface="Arial" pitchFamily="34" charset="0"/>
            </a:endParaRPr>
          </a:p>
          <a:p>
            <a:pPr marL="533400" indent="-533400">
              <a:lnSpc>
                <a:spcPct val="140000"/>
              </a:lnSpc>
            </a:pPr>
            <a:endParaRPr lang="de-DE" sz="1600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140000"/>
              </a:lnSpc>
              <a:buNone/>
            </a:pPr>
            <a:endParaRPr lang="de-DE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Inhaltsplatzhalter 2"/>
          <p:cNvSpPr txBox="1">
            <a:spLocks/>
          </p:cNvSpPr>
          <p:nvPr/>
        </p:nvSpPr>
        <p:spPr>
          <a:xfrm>
            <a:off x="4227513" y="1150938"/>
            <a:ext cx="4838700" cy="4629150"/>
          </a:xfrm>
          <a:prstGeom prst="rect">
            <a:avLst/>
          </a:prstGeom>
        </p:spPr>
        <p:txBody>
          <a:bodyPr/>
          <a:lstStyle>
            <a:lvl1pPr marL="533400" indent="-533400"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>
              <a:lnSpc>
                <a:spcPct val="140000"/>
              </a:lnSpc>
              <a:spcBef>
                <a:spcPct val="20000"/>
              </a:spcBef>
              <a:defRPr/>
            </a:pPr>
            <a:endParaRPr lang="en-US" altLang="zh-CN" sz="1800" dirty="0" smtClean="0">
              <a:latin typeface="+mn-lt"/>
              <a:ea typeface="宋体" pitchFamily="2" charset="-122"/>
            </a:endParaRPr>
          </a:p>
          <a:p>
            <a:pPr marL="0" indent="0">
              <a:lnSpc>
                <a:spcPct val="140000"/>
              </a:lnSpc>
              <a:spcBef>
                <a:spcPct val="20000"/>
              </a:spcBef>
              <a:defRPr/>
            </a:pPr>
            <a:endParaRPr lang="en-US" altLang="zh-CN" sz="1800" dirty="0" smtClean="0">
              <a:latin typeface="+mn-lt"/>
              <a:ea typeface="宋体" pitchFamily="2" charset="-122"/>
            </a:endParaRPr>
          </a:p>
        </p:txBody>
      </p:sp>
      <p:sp>
        <p:nvSpPr>
          <p:cNvPr id="18437" name="Content Placeholder 2"/>
          <p:cNvSpPr txBox="1">
            <a:spLocks/>
          </p:cNvSpPr>
          <p:nvPr/>
        </p:nvSpPr>
        <p:spPr bwMode="auto">
          <a:xfrm>
            <a:off x="5193084" y="5985329"/>
            <a:ext cx="32956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fi-FI" altLang="de-DE" dirty="0">
                <a:cs typeface="Arial" charset="0"/>
              </a:rPr>
              <a:t>Legend</a:t>
            </a:r>
            <a:br>
              <a:rPr lang="fi-FI" altLang="de-DE" dirty="0">
                <a:cs typeface="Arial" charset="0"/>
              </a:rPr>
            </a:br>
            <a:r>
              <a:rPr lang="fi-FI" altLang="de-DE" dirty="0">
                <a:solidFill>
                  <a:srgbClr val="0000FF"/>
                </a:solidFill>
                <a:cs typeface="Arial" charset="0"/>
              </a:rPr>
              <a:t>Blue</a:t>
            </a:r>
            <a:r>
              <a:rPr lang="fi-FI" altLang="de-DE" dirty="0">
                <a:cs typeface="Arial" charset="0"/>
              </a:rPr>
              <a:t> –  new since previous plenary</a:t>
            </a:r>
          </a:p>
          <a:p>
            <a:pPr>
              <a:lnSpc>
                <a:spcPct val="90000"/>
              </a:lnSpc>
            </a:pPr>
            <a:r>
              <a:rPr lang="fi-FI" altLang="de-DE" dirty="0">
                <a:cs typeface="Arial" charset="0"/>
              </a:rPr>
              <a:t>	</a:t>
            </a:r>
            <a:r>
              <a:rPr lang="fi-FI" altLang="de-DE" dirty="0">
                <a:solidFill>
                  <a:srgbClr val="00B050"/>
                </a:solidFill>
                <a:cs typeface="Arial" charset="0"/>
              </a:rPr>
              <a:t>Green</a:t>
            </a:r>
            <a:r>
              <a:rPr lang="fi-FI" altLang="de-DE" dirty="0">
                <a:cs typeface="Arial" charset="0"/>
              </a:rPr>
              <a:t> –  progressed since previous plenary </a:t>
            </a:r>
            <a:br>
              <a:rPr lang="fi-FI" altLang="de-DE" dirty="0">
                <a:cs typeface="Arial" charset="0"/>
              </a:rPr>
            </a:br>
            <a:endParaRPr lang="da-DK" altLang="de-DE" dirty="0">
              <a:cs typeface="Arial" charset="0"/>
            </a:endParaRPr>
          </a:p>
        </p:txBody>
      </p:sp>
      <p:sp>
        <p:nvSpPr>
          <p:cNvPr id="6" name="Inhaltsplatzhalter 1"/>
          <p:cNvSpPr txBox="1">
            <a:spLocks/>
          </p:cNvSpPr>
          <p:nvPr/>
        </p:nvSpPr>
        <p:spPr bwMode="auto">
          <a:xfrm>
            <a:off x="4720131" y="1176462"/>
            <a:ext cx="4241556" cy="4493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sz="1600" dirty="0" err="1" smtClean="0">
                <a:latin typeface="Arial" pitchFamily="34" charset="0"/>
                <a:cs typeface="Arial" pitchFamily="34" charset="0"/>
              </a:rPr>
              <a:t>eWebRTCi_CT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		100%</a:t>
            </a:r>
          </a:p>
          <a:p>
            <a:r>
              <a:rPr lang="en-GB" sz="1600" dirty="0" err="1" smtClean="0">
                <a:latin typeface="Arial" pitchFamily="34" charset="0"/>
                <a:cs typeface="Arial" pitchFamily="34" charset="0"/>
              </a:rPr>
              <a:t>MBMS_enh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-CT		100%</a:t>
            </a:r>
          </a:p>
          <a:p>
            <a:r>
              <a:rPr lang="en-GB" sz="1600" dirty="0" smtClean="0">
                <a:latin typeface="Arial" pitchFamily="34" charset="0"/>
                <a:cs typeface="Arial" pitchFamily="34" charset="0"/>
              </a:rPr>
              <a:t>CIoT-CT		100%</a:t>
            </a:r>
          </a:p>
          <a:p>
            <a:pPr marL="0" indent="0">
              <a:buNone/>
            </a:pPr>
            <a:endParaRPr lang="en-GB" sz="1600" dirty="0">
              <a:latin typeface="Arial" pitchFamily="34" charset="0"/>
              <a:cs typeface="Arial" pitchFamily="34" charset="0"/>
            </a:endParaRPr>
          </a:p>
          <a:p>
            <a:pPr marL="533400" indent="-533400">
              <a:lnSpc>
                <a:spcPct val="140000"/>
              </a:lnSpc>
            </a:pPr>
            <a:endParaRPr lang="de-DE" sz="1600" dirty="0" smtClean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140000"/>
              </a:lnSpc>
              <a:buFontTx/>
              <a:buNone/>
            </a:pPr>
            <a:endParaRPr lang="de-DE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0452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506413" y="330200"/>
            <a:ext cx="6834187" cy="1143000"/>
          </a:xfrm>
        </p:spPr>
        <p:txBody>
          <a:bodyPr/>
          <a:lstStyle/>
          <a:p>
            <a:r>
              <a:rPr lang="nb-NO" altLang="de-DE" dirty="0" smtClean="0">
                <a:latin typeface="Arial" charset="0"/>
                <a:cs typeface="Arial" charset="0"/>
              </a:rPr>
              <a:t>A</a:t>
            </a:r>
            <a:r>
              <a:rPr lang="de-DE" altLang="de-DE" dirty="0" smtClean="0">
                <a:latin typeface="Arial" charset="0"/>
                <a:cs typeface="Arial" charset="0"/>
              </a:rPr>
              <a:t>greed</a:t>
            </a:r>
            <a:r>
              <a:rPr lang="nb-NO" altLang="de-DE" dirty="0" smtClean="0">
                <a:latin typeface="Arial" charset="0"/>
                <a:cs typeface="Arial" charset="0"/>
              </a:rPr>
              <a:t> </a:t>
            </a:r>
            <a:r>
              <a:rPr lang="de-DE" altLang="de-DE" dirty="0" smtClean="0">
                <a:latin typeface="Arial" charset="0"/>
                <a:cs typeface="Arial" charset="0"/>
              </a:rPr>
              <a:t>N</a:t>
            </a:r>
            <a:r>
              <a:rPr lang="nb-NO" altLang="de-DE" dirty="0" smtClean="0">
                <a:latin typeface="Arial" charset="0"/>
                <a:cs typeface="Arial" charset="0"/>
              </a:rPr>
              <a:t>ew WIs</a:t>
            </a:r>
            <a:endParaRPr lang="en-US" altLang="de-DE" dirty="0" smtClean="0">
              <a:latin typeface="Arial" charset="0"/>
              <a:cs typeface="Arial" charset="0"/>
            </a:endParaRP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2097088" y="1857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4" name="Rectangle 159"/>
          <p:cNvSpPr>
            <a:spLocks noChangeArrowheads="1"/>
          </p:cNvSpPr>
          <p:nvPr/>
        </p:nvSpPr>
        <p:spPr bwMode="auto">
          <a:xfrm>
            <a:off x="49213" y="243205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5" name="Rectangle 576"/>
          <p:cNvSpPr>
            <a:spLocks noChangeArrowheads="1"/>
          </p:cNvSpPr>
          <p:nvPr/>
        </p:nvSpPr>
        <p:spPr bwMode="auto">
          <a:xfrm>
            <a:off x="49213" y="262890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6" name="Rectangle 693"/>
          <p:cNvSpPr>
            <a:spLocks noChangeArrowheads="1"/>
          </p:cNvSpPr>
          <p:nvPr/>
        </p:nvSpPr>
        <p:spPr bwMode="auto">
          <a:xfrm>
            <a:off x="0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7" name="Rectangle 821"/>
          <p:cNvSpPr>
            <a:spLocks noChangeArrowheads="1"/>
          </p:cNvSpPr>
          <p:nvPr/>
        </p:nvSpPr>
        <p:spPr bwMode="auto">
          <a:xfrm>
            <a:off x="49213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8" name="Rectangle 913"/>
          <p:cNvSpPr>
            <a:spLocks noChangeArrowheads="1"/>
          </p:cNvSpPr>
          <p:nvPr/>
        </p:nvSpPr>
        <p:spPr bwMode="auto">
          <a:xfrm>
            <a:off x="0" y="18954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9" name="Rectangle 1151"/>
          <p:cNvSpPr>
            <a:spLocks noChangeArrowheads="1"/>
          </p:cNvSpPr>
          <p:nvPr/>
        </p:nvSpPr>
        <p:spPr bwMode="auto">
          <a:xfrm>
            <a:off x="49213" y="2506663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981076" y="1390653"/>
          <a:ext cx="7477124" cy="4003039"/>
        </p:xfrm>
        <a:graphic>
          <a:graphicData uri="http://schemas.openxmlformats.org/drawingml/2006/table">
            <a:tbl>
              <a:tblPr/>
              <a:tblGrid>
                <a:gridCol w="549476"/>
                <a:gridCol w="2825878"/>
                <a:gridCol w="1003727"/>
                <a:gridCol w="3098043"/>
              </a:tblGrid>
              <a:tr h="8026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 CP-16#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New WIDS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107018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0411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WID new    </a:t>
                      </a:r>
                      <a:r>
                        <a:rPr lang="en-GB" sz="1400" dirty="0" err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New</a:t>
                      </a:r>
                      <a:r>
                        <a:rPr lang="en-GB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. WID on CT aspects of Control and User Plane Separation of EPC nodes (CUPS-CT)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Huawei, , Nokia, Alcatel-Lucent Shanghai Bell 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WI FS_CUPS, CUPS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CT4 led.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CT3 supporting.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26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0412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WID new    New WID on Diameter Load Control Mechanisms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Nokia, Alcatel-Lucent Shanghai Bell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latin typeface="Arial"/>
                          <a:ea typeface="Times New Roman"/>
                          <a:cs typeface="Times New Roman"/>
                        </a:rPr>
                        <a:t>DLoCMe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Arial"/>
                          <a:ea typeface="Times New Roman"/>
                          <a:cs typeface="Times New Roman"/>
                        </a:rPr>
                        <a:t>CT4 led.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Arial"/>
                          <a:ea typeface="Times New Roman"/>
                          <a:cs typeface="Times New Roman"/>
                        </a:rPr>
                        <a:t>CT3 support.</a:t>
                      </a: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26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0413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WID new   Rel-14 Support of EAP Re-authentication Protocol for WLAN Interworking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ORANGE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ERP-CT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This is a BB under a SA3 Stage 2 Feature.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CT4 led.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Grp="1"/>
          </p:cNvSpPr>
          <p:nvPr>
            <p:ph type="title"/>
          </p:nvPr>
        </p:nvSpPr>
        <p:spPr>
          <a:xfrm>
            <a:off x="600075" y="903288"/>
            <a:ext cx="6834188" cy="507957"/>
          </a:xfrm>
        </p:spPr>
        <p:txBody>
          <a:bodyPr/>
          <a:lstStyle/>
          <a:p>
            <a:r>
              <a:rPr lang="de-DE" altLang="de-DE" dirty="0" smtClean="0">
                <a:latin typeface="Arial" pitchFamily="34" charset="0"/>
                <a:cs typeface="Arial" pitchFamily="34" charset="0"/>
              </a:rPr>
              <a:t>Endorsed</a:t>
            </a:r>
            <a:r>
              <a:rPr lang="nb-NO" altLang="de-DE" dirty="0" smtClean="0">
                <a:latin typeface="Arial" pitchFamily="34" charset="0"/>
                <a:cs typeface="Arial" pitchFamily="34" charset="0"/>
              </a:rPr>
              <a:t> WIs</a:t>
            </a:r>
            <a:endParaRPr lang="en-US" altLang="de-DE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507" name="Rectangle 6"/>
          <p:cNvSpPr>
            <a:spLocks noChangeArrowheads="1"/>
          </p:cNvSpPr>
          <p:nvPr/>
        </p:nvSpPr>
        <p:spPr bwMode="auto">
          <a:xfrm>
            <a:off x="0" y="24987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08" name="Rectangle 7"/>
          <p:cNvSpPr>
            <a:spLocks noChangeArrowheads="1"/>
          </p:cNvSpPr>
          <p:nvPr/>
        </p:nvSpPr>
        <p:spPr bwMode="auto">
          <a:xfrm>
            <a:off x="0" y="26955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09" name="Rectangle 8"/>
          <p:cNvSpPr>
            <a:spLocks noChangeArrowheads="1"/>
          </p:cNvSpPr>
          <p:nvPr/>
        </p:nvSpPr>
        <p:spPr bwMode="auto">
          <a:xfrm>
            <a:off x="-49213" y="29400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0" name="Rectangle 9"/>
          <p:cNvSpPr>
            <a:spLocks noChangeArrowheads="1"/>
          </p:cNvSpPr>
          <p:nvPr/>
        </p:nvSpPr>
        <p:spPr bwMode="auto">
          <a:xfrm>
            <a:off x="0" y="294005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1" name="Rectangle 10"/>
          <p:cNvSpPr>
            <a:spLocks noChangeArrowheads="1"/>
          </p:cNvSpPr>
          <p:nvPr/>
        </p:nvSpPr>
        <p:spPr bwMode="auto">
          <a:xfrm>
            <a:off x="-49213" y="19621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2" name="Rectangle 78"/>
          <p:cNvSpPr>
            <a:spLocks noChangeArrowheads="1"/>
          </p:cNvSpPr>
          <p:nvPr/>
        </p:nvSpPr>
        <p:spPr bwMode="auto">
          <a:xfrm>
            <a:off x="0" y="306228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904875" y="1485898"/>
          <a:ext cx="7410449" cy="4685084"/>
        </p:xfrm>
        <a:graphic>
          <a:graphicData uri="http://schemas.openxmlformats.org/drawingml/2006/table">
            <a:tbl>
              <a:tblPr/>
              <a:tblGrid>
                <a:gridCol w="544577"/>
                <a:gridCol w="2800680"/>
                <a:gridCol w="994776"/>
                <a:gridCol w="3070416"/>
              </a:tblGrid>
              <a:tr h="68701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 </a:t>
                      </a: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CP-16</a:t>
                      </a: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#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Endorsed WIDS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68701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0476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WID new    CT aspects of Support of Emergency services over WLAN – phase 2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Nokia, Alcatel-Lucent Shanghai Bell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/>
                          <a:ea typeface="Times New Roman"/>
                          <a:cs typeface="Times New Roman"/>
                        </a:rPr>
                        <a:t>SEW2-CT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/>
                          <a:ea typeface="Times New Roman"/>
                          <a:cs typeface="Times New Roman"/>
                        </a:rPr>
                        <a:t>CT1 led.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CT4 and CT6 support.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022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0480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WID new   Rel-14 New Work Item for CT aspects of V2X Services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LG Electronics Inc.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/>
                          <a:ea typeface="Times New Roman"/>
                          <a:cs typeface="Times New Roman"/>
                        </a:rPr>
                        <a:t>V2X-CT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/>
                          <a:ea typeface="Times New Roman"/>
                          <a:cs typeface="Times New Roman"/>
                        </a:rPr>
                        <a:t>Jaehuyn Kim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CT1 led.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CT3, CT4 and CT6 supporting.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701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0475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WID new for Enhanced DECOR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Ericsson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/>
                          <a:ea typeface="Times New Roman"/>
                          <a:cs typeface="Times New Roman"/>
                        </a:rPr>
                        <a:t>eDECOR-CT</a:t>
                      </a: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CT1 Led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CT4 and CT6 supporting.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701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0474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WID new on MCPTT Enhancements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Samsung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/>
                          <a:ea typeface="Times New Roman"/>
                          <a:cs typeface="Times New Roman"/>
                        </a:rPr>
                        <a:t>MCPTTProtoc1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CT1 led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CT4 Support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701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0466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WID new CT Aspects of Improvements of Awareness of User Location Change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China Unicom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AULC-CT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CT3 led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CT4 supporting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48595</TotalTime>
  <Words>2466</Words>
  <Application>Microsoft Office PowerPoint</Application>
  <PresentationFormat>On-screen Show (4:3)</PresentationFormat>
  <Paragraphs>938</Paragraphs>
  <Slides>34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34</vt:i4>
      </vt:variant>
    </vt:vector>
  </HeadingPairs>
  <TitlesOfParts>
    <vt:vector size="36" baseType="lpstr">
      <vt:lpstr>3gpp</vt:lpstr>
      <vt:lpstr>Custom Design</vt:lpstr>
      <vt:lpstr>Slide 1</vt:lpstr>
      <vt:lpstr>TSG CT WG4 Organisation </vt:lpstr>
      <vt:lpstr>Slide 3</vt:lpstr>
      <vt:lpstr>Slide 4</vt:lpstr>
      <vt:lpstr>Slide 5</vt:lpstr>
      <vt:lpstr>Slide 6</vt:lpstr>
      <vt:lpstr>Slide 7</vt:lpstr>
      <vt:lpstr>Agreed New WIs</vt:lpstr>
      <vt:lpstr>Endorsed WIs</vt:lpstr>
      <vt:lpstr>Technical Reports for Information and Approval</vt:lpstr>
      <vt:lpstr>CT4 Summary for CT Plenary </vt:lpstr>
      <vt:lpstr>CT Plenary Decisions for CT4</vt:lpstr>
      <vt:lpstr>Incoming liaisons to CT plenary</vt:lpstr>
      <vt:lpstr>CRs for Conditional Approval (CT4)</vt:lpstr>
      <vt:lpstr>CRs to CT Plenary</vt:lpstr>
      <vt:lpstr>Rel-14 Overview</vt:lpstr>
      <vt:lpstr>Rel-14 Overview</vt:lpstr>
      <vt:lpstr>Rel-14 Overview</vt:lpstr>
      <vt:lpstr>Rel-14 Overview</vt:lpstr>
      <vt:lpstr>Rel-14 Overview</vt:lpstr>
      <vt:lpstr>Rel-13 Overview</vt:lpstr>
      <vt:lpstr>Rel-13 Overview</vt:lpstr>
      <vt:lpstr>Rel-13 Overview</vt:lpstr>
      <vt:lpstr>Rel-13 Overview</vt:lpstr>
      <vt:lpstr>Rel-13 Overview</vt:lpstr>
      <vt:lpstr>Rel-13 Overview</vt:lpstr>
      <vt:lpstr>Rel-13 Overview</vt:lpstr>
      <vt:lpstr>Rel-13 Overview</vt:lpstr>
      <vt:lpstr>Rel-13 Overview</vt:lpstr>
      <vt:lpstr>Rel-13 Overview</vt:lpstr>
      <vt:lpstr>Rel-13 Overview</vt:lpstr>
      <vt:lpstr>Acknowledgements</vt:lpstr>
      <vt:lpstr>Thank  You</vt:lpstr>
      <vt:lpstr>Slide 34</vt:lpstr>
    </vt:vector>
  </TitlesOfParts>
  <Company>Nokia Oyj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Hietalahti Hannu</dc:creator>
  <dc:description>©3GPP 2009. All rights reserved</dc:description>
  <cp:lastModifiedBy>nhberry</cp:lastModifiedBy>
  <cp:revision>1317</cp:revision>
  <dcterms:created xsi:type="dcterms:W3CDTF">2009-10-13T12:22:16Z</dcterms:created>
  <dcterms:modified xsi:type="dcterms:W3CDTF">2016-09-13T08:47:51Z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