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7"/>
  </p:notesMasterIdLst>
  <p:handoutMasterIdLst>
    <p:handoutMasterId r:id="rId38"/>
  </p:handoutMasterIdLst>
  <p:sldIdLst>
    <p:sldId id="337" r:id="rId3"/>
    <p:sldId id="339" r:id="rId4"/>
    <p:sldId id="338" r:id="rId5"/>
    <p:sldId id="477" r:id="rId6"/>
    <p:sldId id="478" r:id="rId7"/>
    <p:sldId id="415" r:id="rId8"/>
    <p:sldId id="416" r:id="rId9"/>
    <p:sldId id="355" r:id="rId10"/>
    <p:sldId id="385" r:id="rId11"/>
    <p:sldId id="369" r:id="rId12"/>
    <p:sldId id="417" r:id="rId13"/>
    <p:sldId id="470" r:id="rId14"/>
    <p:sldId id="388" r:id="rId15"/>
    <p:sldId id="387" r:id="rId16"/>
    <p:sldId id="340" r:id="rId17"/>
    <p:sldId id="487" r:id="rId18"/>
    <p:sldId id="491" r:id="rId19"/>
    <p:sldId id="482" r:id="rId20"/>
    <p:sldId id="488" r:id="rId21"/>
    <p:sldId id="483" r:id="rId22"/>
    <p:sldId id="439" r:id="rId23"/>
    <p:sldId id="451" r:id="rId24"/>
    <p:sldId id="456" r:id="rId25"/>
    <p:sldId id="495" r:id="rId26"/>
    <p:sldId id="472" r:id="rId27"/>
    <p:sldId id="494" r:id="rId28"/>
    <p:sldId id="493" r:id="rId29"/>
    <p:sldId id="474" r:id="rId30"/>
    <p:sldId id="497" r:id="rId31"/>
    <p:sldId id="498" r:id="rId32"/>
    <p:sldId id="496" r:id="rId33"/>
    <p:sldId id="372" r:id="rId34"/>
    <p:sldId id="368" r:id="rId35"/>
    <p:sldId id="492" r:id="rId3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>
        <p:scale>
          <a:sx n="100" d="100"/>
          <a:sy n="100" d="100"/>
        </p:scale>
        <p:origin x="-60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3130" y="-67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EC88B-41B2-4A31-B2A7-F92EB4BD2C1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DE411-EFFA-4E4B-988A-F82C028547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A136F-1F95-41E8-A45E-BE39AC592D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8B456-F9B1-4AAF-9A09-31595617CB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0FD99-6286-4AFC-91D7-39312A529D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9B3-A8D0-409C-9AE6-1D9462AA3FE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DEE4-C8EF-4DAE-B1BC-5B8EBA16B4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FF3C-0BAB-436B-B147-DB704AEEAB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1022-DA20-47C2-BD03-5B57638114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650E4-54FA-49A7-AF3F-8627E6E8A5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3EB1-ADA1-4172-A3EB-752C5E2AF4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3730E-EE2F-410B-AA42-3EC4AF123A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2016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</a:t>
            </a:r>
            <a:r>
              <a:rPr lang="en-US" altLang="de-DE" dirty="0" smtClean="0">
                <a:solidFill>
                  <a:schemeClr val="bg1"/>
                </a:solidFill>
              </a:rPr>
              <a:t>#73, Sept 201</a:t>
            </a:r>
            <a:r>
              <a:rPr lang="de-DE" altLang="de-DE" dirty="0" smtClean="0">
                <a:solidFill>
                  <a:schemeClr val="bg1"/>
                </a:solidFill>
              </a:rPr>
              <a:t>6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0" TargetMode="External"/><Relationship Id="rId2" Type="http://schemas.openxmlformats.org/officeDocument/2006/relationships/hyperlink" Target="http://www.3gpp.org/ftp/tsg_ct/WG4_protocollars_ex-CN4/TSGCT4_74_Tenerife/Docs/C4-16410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WG4_protocollars_ex-CN4/TSGCT4_74_Tenerife/Docs/C4-164291.zip" TargetMode="External"/><Relationship Id="rId4" Type="http://schemas.openxmlformats.org/officeDocument/2006/relationships/hyperlink" Target="http://www.3gpp.org/ftp/tsg_ct/WG4_protocollars_ex-CN4/TSGCT4_74_Tenerife/Docs/C4-164207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1" TargetMode="External"/><Relationship Id="rId2" Type="http://schemas.openxmlformats.org/officeDocument/2006/relationships/hyperlink" Target="http://www.3gpp.org/ftp/tsg_ct/WG4_protocollars_ex-CN4/TSGCT4_74_Tenerife/Docs/C4-16422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293.zip" TargetMode="External"/><Relationship Id="rId5" Type="http://schemas.openxmlformats.org/officeDocument/2006/relationships/hyperlink" Target="http://portal.3gpp.org/desktopmodules/Specifications/SpecificationDetails.aspx?specificationId=1683" TargetMode="External"/><Relationship Id="rId4" Type="http://schemas.openxmlformats.org/officeDocument/2006/relationships/hyperlink" Target="http://www.3gpp.org/ftp/tsg_ct/WG4_protocollars_ex-CN4/TSGCT4_74_Tenerife/Docs/C4-164222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702" TargetMode="External"/><Relationship Id="rId7" Type="http://schemas.openxmlformats.org/officeDocument/2006/relationships/hyperlink" Target="http://portal.3gpp.org/desktopmodules/Specifications/SpecificationDetails.aspx?specificationId=1595" TargetMode="External"/><Relationship Id="rId2" Type="http://schemas.openxmlformats.org/officeDocument/2006/relationships/hyperlink" Target="http://www.3gpp.org/ftp/tsg_ct/WG4_protocollars_ex-CN4/TSGCT4_74_Tenerife/Docs/C4-16421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294.zip" TargetMode="External"/><Relationship Id="rId5" Type="http://schemas.openxmlformats.org/officeDocument/2006/relationships/hyperlink" Target="http://portal.3gpp.org/desktopmodules/Specifications/SpecificationDetails.aspx?specificationId=2924" TargetMode="External"/><Relationship Id="rId4" Type="http://schemas.openxmlformats.org/officeDocument/2006/relationships/hyperlink" Target="http://www.3gpp.org/ftp/tsg_ct/WG4_protocollars_ex-CN4/TSGCT4_74_Tenerife/Docs/C4-164223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323.zip" TargetMode="External"/><Relationship Id="rId3" Type="http://schemas.openxmlformats.org/officeDocument/2006/relationships/hyperlink" Target="http://www.3gpp.org/ftp/tsg_ct/WG4_protocollars_ex-CN4/TSGCT4_74_Tenerife/Docs/C4-164275.zip" TargetMode="External"/><Relationship Id="rId7" Type="http://schemas.openxmlformats.org/officeDocument/2006/relationships/hyperlink" Target="http://www.3gpp.org/ftp/tsg_ct/WG4_protocollars_ex-CN4/TSGCT4_74_Tenerife/Docs/C4-164322.zip" TargetMode="External"/><Relationship Id="rId2" Type="http://schemas.openxmlformats.org/officeDocument/2006/relationships/hyperlink" Target="http://www.3gpp.org/ftp/tsg_ct/WG4_protocollars_ex-CN4/TSGCT4_74_Tenerife/Docs/C4-16427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21.zip" TargetMode="External"/><Relationship Id="rId11" Type="http://schemas.openxmlformats.org/officeDocument/2006/relationships/hyperlink" Target="http://www.3gpp.org/ftp/tsg_ct/WG4_protocollars_ex-CN4/TSGCT4_74_Tenerife/Docs/C4-164326.zip" TargetMode="External"/><Relationship Id="rId5" Type="http://schemas.openxmlformats.org/officeDocument/2006/relationships/hyperlink" Target="http://www.3gpp.org/ftp/tsg_ct/WG4_protocollars_ex-CN4/TSGCT4_74_Tenerife/Docs/C4-164320.zip" TargetMode="External"/><Relationship Id="rId10" Type="http://schemas.openxmlformats.org/officeDocument/2006/relationships/hyperlink" Target="http://www.3gpp.org/ftp/tsg_ct/WG4_protocollars_ex-CN4/TSGCT4_74_Tenerife/Docs/C4-164325.zip" TargetMode="External"/><Relationship Id="rId4" Type="http://schemas.openxmlformats.org/officeDocument/2006/relationships/hyperlink" Target="http://www.3gpp.org/ftp/tsg_ct/WG4_protocollars_ex-CN4/TSGCT4_74_Tenerife/Docs/C4-164277.zip" TargetMode="External"/><Relationship Id="rId9" Type="http://schemas.openxmlformats.org/officeDocument/2006/relationships/hyperlink" Target="http://www.3gpp.org/ftp/tsg_ct/WG4_protocollars_ex-CN4/TSGCT4_74_Tenerife/Docs/C4-164324.z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201.zip" TargetMode="External"/><Relationship Id="rId13" Type="http://schemas.openxmlformats.org/officeDocument/2006/relationships/hyperlink" Target="http://portal.3gpp.org/desktopmodules/Specifications/SpecificationDetails.aspx?specificationId=1707" TargetMode="External"/><Relationship Id="rId18" Type="http://schemas.openxmlformats.org/officeDocument/2006/relationships/hyperlink" Target="http://portal.3gpp.org/desktopmodules/Specifications/SpecificationDetails.aspx?specificationId=1585" TargetMode="External"/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portal.3gpp.org/desktopmodules/Specifications/SpecificationDetails.aspx?specificationId=1681" TargetMode="External"/><Relationship Id="rId12" Type="http://schemas.openxmlformats.org/officeDocument/2006/relationships/hyperlink" Target="http://www.3gpp.org/ftp/tsg_ct/WG4_protocollars_ex-CN4/TSGCT4_74_Tenerife/Docs/C4-164273.zip" TargetMode="External"/><Relationship Id="rId17" Type="http://schemas.openxmlformats.org/officeDocument/2006/relationships/hyperlink" Target="http://www.3gpp.org/ftp/tsg_ct/WG4_protocollars_ex-CN4/TSGCT4_74_Tenerife/Docs/C4-164104.zip" TargetMode="External"/><Relationship Id="rId2" Type="http://schemas.openxmlformats.org/officeDocument/2006/relationships/hyperlink" Target="http://www.3gpp.org/ftp/tsg_ct/WG4_protocollars_ex-CN4/TSGCT4_74_Tenerife/Docs/C4-164339.zip" TargetMode="External"/><Relationship Id="rId16" Type="http://schemas.openxmlformats.org/officeDocument/2006/relationships/hyperlink" Target="http://www.3gpp.org/ftp/tsg_ct/WG4_protocollars_ex-CN4/TSGCT4_74_Tenerife/Docs/C4-1641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200.zip" TargetMode="External"/><Relationship Id="rId11" Type="http://schemas.openxmlformats.org/officeDocument/2006/relationships/hyperlink" Target="http://portal.3gpp.org/desktopmodules/Specifications/SpecificationDetails.aspx?specificationId=1710" TargetMode="External"/><Relationship Id="rId5" Type="http://schemas.openxmlformats.org/officeDocument/2006/relationships/hyperlink" Target="http://portal.3gpp.org/desktopmodules/Specifications/SpecificationDetails.aspx?specificationId=848" TargetMode="External"/><Relationship Id="rId15" Type="http://schemas.openxmlformats.org/officeDocument/2006/relationships/hyperlink" Target="http://portal.3gpp.org/desktopmodules/Specifications/SpecificationDetails.aspx?specificationId=1690" TargetMode="External"/><Relationship Id="rId10" Type="http://schemas.openxmlformats.org/officeDocument/2006/relationships/hyperlink" Target="http://www.3gpp.org/ftp/tsg_ct/WG4_protocollars_ex-CN4/TSGCT4_74_Tenerife/Docs/C4-164270.zip" TargetMode="External"/><Relationship Id="rId4" Type="http://schemas.openxmlformats.org/officeDocument/2006/relationships/hyperlink" Target="http://www.3gpp.org/ftp/tsg_ct/WG4_protocollars_ex-CN4/TSGCT4_74_Tenerife/Docs/C4-164199.zip" TargetMode="External"/><Relationship Id="rId9" Type="http://schemas.openxmlformats.org/officeDocument/2006/relationships/hyperlink" Target="http://portal.3gpp.org/desktopmodules/Specifications/SpecificationDetails.aspx?specificationId=1706" TargetMode="External"/><Relationship Id="rId14" Type="http://schemas.openxmlformats.org/officeDocument/2006/relationships/hyperlink" Target="http://www.3gpp.org/ftp/tsg_ct/WG4_protocollars_ex-CN4/TSGCT4_74_Tenerife/Docs/C4-164131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2924" TargetMode="External"/><Relationship Id="rId2" Type="http://schemas.openxmlformats.org/officeDocument/2006/relationships/hyperlink" Target="http://www.3gpp.org/ftp/tsg_ct/WG4_protocollars_ex-CN4/TSGCT4_74_Tenerife/Docs/C4-164025.zi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www.3gpp.org/ftp/tsg_ct/WG4_protocollars_ex-CN4/TSGCT4_74_Tenerife/Docs/C4-164214.zip" TargetMode="External"/><Relationship Id="rId2" Type="http://schemas.openxmlformats.org/officeDocument/2006/relationships/hyperlink" Target="http://www.3gpp.org/ftp/tsg_ct/WG4_protocollars_ex-CN4/TSGCT4_74_Tenerife/Docs/C4-16421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30" TargetMode="External"/><Relationship Id="rId5" Type="http://schemas.openxmlformats.org/officeDocument/2006/relationships/hyperlink" Target="http://www.3gpp.org/ftp/tsg_ct/WG4_protocollars_ex-CN4/TSGCT4_74_Tenerife/Docs/C4-164213.zip" TargetMode="External"/><Relationship Id="rId4" Type="http://schemas.openxmlformats.org/officeDocument/2006/relationships/hyperlink" Target="http://www.3gpp.org/ftp/tsg_ct/WG4_protocollars_ex-CN4/TSGCT4_74_Tenerife/Docs/C4-164212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585" TargetMode="External"/><Relationship Id="rId7" Type="http://schemas.openxmlformats.org/officeDocument/2006/relationships/hyperlink" Target="http://www.3gpp.org/ftp/tsg_ct/WG4_protocollars_ex-CN4/TSGCT4_74_Tenerife/Docs/C4-164297.zip" TargetMode="External"/><Relationship Id="rId2" Type="http://schemas.openxmlformats.org/officeDocument/2006/relationships/hyperlink" Target="http://www.3gpp.org/ftp/tsg_ct/WG4_protocollars_ex-CN4/TSGCT4_74_Tenerife/Docs/C4-16423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1690" TargetMode="External"/><Relationship Id="rId5" Type="http://schemas.openxmlformats.org/officeDocument/2006/relationships/hyperlink" Target="http://www.3gpp.org/ftp/tsg_ct/WG4_protocollars_ex-CN4/TSGCT4_74_Tenerife/Docs/C4-164296.zip" TargetMode="External"/><Relationship Id="rId4" Type="http://schemas.openxmlformats.org/officeDocument/2006/relationships/hyperlink" Target="http://www.3gpp.org/ftp/tsg_ct/WG4_protocollars_ex-CN4/TSGCT4_74_Tenerife/Docs/C4-164239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729" TargetMode="External"/><Relationship Id="rId2" Type="http://schemas.openxmlformats.org/officeDocument/2006/relationships/hyperlink" Target="http://www.3gpp.org/ftp/tsg_ct/WG4_protocollars_ex-CN4/TSGCT4_74_Tenerife/Docs/C4-16424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WG4_protocollars_ex-CN4/TSGCT4_74_Tenerife/Docs/C4-164247.zip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062.zip" TargetMode="External"/><Relationship Id="rId13" Type="http://schemas.openxmlformats.org/officeDocument/2006/relationships/hyperlink" Target="http://www.3gpp.org/ftp/tsg_ct/WG4_protocollars_ex-CN4/TSGCT4_74_Tenerife/Docs/C4-164066.zip" TargetMode="External"/><Relationship Id="rId18" Type="http://schemas.openxmlformats.org/officeDocument/2006/relationships/hyperlink" Target="http://www.3gpp.org/ftp/tsg_ct/WG4_protocollars_ex-CN4/TSGCT4_74_Tenerife/Docs/C4-164206.zip" TargetMode="External"/><Relationship Id="rId3" Type="http://schemas.openxmlformats.org/officeDocument/2006/relationships/hyperlink" Target="http://portal.3gpp.org/desktopmodules/Specifications/SpecificationDetails.aspx?specificationId=1690" TargetMode="External"/><Relationship Id="rId7" Type="http://schemas.openxmlformats.org/officeDocument/2006/relationships/hyperlink" Target="http://www.3gpp.org/ftp/tsg_ct/WG4_protocollars_ex-CN4/TSGCT4_74_Tenerife/Docs/C4-164061.zip" TargetMode="External"/><Relationship Id="rId12" Type="http://schemas.openxmlformats.org/officeDocument/2006/relationships/hyperlink" Target="http://www.3gpp.org/ftp/tsg_ct/WG4_protocollars_ex-CN4/TSGCT4_74_Tenerife/Docs/C4-164065.zip" TargetMode="External"/><Relationship Id="rId17" Type="http://schemas.openxmlformats.org/officeDocument/2006/relationships/hyperlink" Target="http://www.3gpp.org/ftp/tsg_ct/WG4_protocollars_ex-CN4/TSGCT4_74_Tenerife/Docs/C4-164205.zip" TargetMode="External"/><Relationship Id="rId2" Type="http://schemas.openxmlformats.org/officeDocument/2006/relationships/hyperlink" Target="http://www.3gpp.org/ftp/tsg_ct/WG4_protocollars_ex-CN4/TSGCT4_74_Tenerife/Docs/C4-164056.zip" TargetMode="External"/><Relationship Id="rId16" Type="http://schemas.openxmlformats.org/officeDocument/2006/relationships/hyperlink" Target="http://www.3gpp.org/ftp/tsg_ct/WG4_protocollars_ex-CN4/TSGCT4_74_Tenerife/Docs/C4-1641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31" TargetMode="External"/><Relationship Id="rId11" Type="http://schemas.openxmlformats.org/officeDocument/2006/relationships/hyperlink" Target="http://www.3gpp.org/ftp/tsg_ct/WG4_protocollars_ex-CN4/TSGCT4_74_Tenerife/Docs/C4-164064.zip" TargetMode="External"/><Relationship Id="rId5" Type="http://schemas.openxmlformats.org/officeDocument/2006/relationships/hyperlink" Target="http://www.3gpp.org/ftp/tsg_ct/WG4_protocollars_ex-CN4/TSGCT4_74_Tenerife/Docs/C4-164058.zip" TargetMode="External"/><Relationship Id="rId15" Type="http://schemas.openxmlformats.org/officeDocument/2006/relationships/hyperlink" Target="http://www.3gpp.org/ftp/tsg_ct/WG4_protocollars_ex-CN4/TSGCT4_74_Tenerife/Docs/C4-164195.zip" TargetMode="External"/><Relationship Id="rId10" Type="http://schemas.openxmlformats.org/officeDocument/2006/relationships/hyperlink" Target="http://www.3gpp.org/ftp/tsg_ct/WG4_protocollars_ex-CN4/TSGCT4_74_Tenerife/Docs/C4-164063.zip" TargetMode="External"/><Relationship Id="rId4" Type="http://schemas.openxmlformats.org/officeDocument/2006/relationships/hyperlink" Target="http://www.3gpp.org/ftp/tsg_ct/WG4_protocollars_ex-CN4/TSGCT4_74_Tenerife/Docs/C4-164057.zip" TargetMode="External"/><Relationship Id="rId9" Type="http://schemas.openxmlformats.org/officeDocument/2006/relationships/hyperlink" Target="http://portal.3gpp.org/desktopmodules/Specifications/SpecificationDetails.aspx?specificationId=1692" TargetMode="External"/><Relationship Id="rId14" Type="http://schemas.openxmlformats.org/officeDocument/2006/relationships/hyperlink" Target="http://portal.3gpp.org/desktopmodules/Specifications/SpecificationDetails.aspx?specificationId=2924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255.zip" TargetMode="External"/><Relationship Id="rId13" Type="http://schemas.openxmlformats.org/officeDocument/2006/relationships/hyperlink" Target="http://www.3gpp.org/ftp/tsg_ct/WG4_protocollars_ex-CN4/TSGCT4_74_Tenerife/Docs/C4-164261.zip" TargetMode="External"/><Relationship Id="rId18" Type="http://schemas.openxmlformats.org/officeDocument/2006/relationships/hyperlink" Target="http://portal.3gpp.org/desktopmodules/Specifications/SpecificationDetails.aspx?specificationId=1692" TargetMode="External"/><Relationship Id="rId3" Type="http://schemas.openxmlformats.org/officeDocument/2006/relationships/hyperlink" Target="http://portal.3gpp.org/desktopmodules/Specifications/SpecificationDetails.aspx?specificationId=1585" TargetMode="External"/><Relationship Id="rId21" Type="http://schemas.openxmlformats.org/officeDocument/2006/relationships/hyperlink" Target="http://www.3gpp.org/ftp/tsg_ct/WG4_protocollars_ex-CN4/TSGCT4_74_Tenerife/Docs/C4-164309.zip" TargetMode="External"/><Relationship Id="rId7" Type="http://schemas.openxmlformats.org/officeDocument/2006/relationships/hyperlink" Target="http://www.3gpp.org/ftp/tsg_ct/WG4_protocollars_ex-CN4/TSGCT4_74_Tenerife/Docs/C4-164253.zip" TargetMode="External"/><Relationship Id="rId12" Type="http://schemas.openxmlformats.org/officeDocument/2006/relationships/hyperlink" Target="http://portal.3gpp.org/desktopmodules/Specifications/SpecificationDetails.aspx?specificationId=1683" TargetMode="External"/><Relationship Id="rId17" Type="http://schemas.openxmlformats.org/officeDocument/2006/relationships/hyperlink" Target="http://www.3gpp.org/ftp/tsg_ct/WG4_protocollars_ex-CN4/TSGCT4_74_Tenerife/Docs/C4-164298.zip" TargetMode="External"/><Relationship Id="rId2" Type="http://schemas.openxmlformats.org/officeDocument/2006/relationships/hyperlink" Target="http://www.3gpp.org/ftp/tsg_ct/WG4_protocollars_ex-CN4/TSGCT4_74_Tenerife/Docs/C4-164250.zip" TargetMode="External"/><Relationship Id="rId16" Type="http://schemas.openxmlformats.org/officeDocument/2006/relationships/hyperlink" Target="http://www.3gpp.org/ftp/tsg_ct/WG4_protocollars_ex-CN4/TSGCT4_74_Tenerife/Docs/C4-164284.zip" TargetMode="External"/><Relationship Id="rId20" Type="http://schemas.openxmlformats.org/officeDocument/2006/relationships/hyperlink" Target="http://www.3gpp.org/ftp/tsg_ct/WG4_protocollars_ex-CN4/TSGCT4_74_Tenerife/Docs/C4-16430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1690" TargetMode="External"/><Relationship Id="rId11" Type="http://schemas.openxmlformats.org/officeDocument/2006/relationships/hyperlink" Target="http://www.3gpp.org/ftp/tsg_ct/WG4_protocollars_ex-CN4/TSGCT4_74_Tenerife/Docs/C4-164260.zip" TargetMode="External"/><Relationship Id="rId5" Type="http://schemas.openxmlformats.org/officeDocument/2006/relationships/hyperlink" Target="http://www.3gpp.org/ftp/tsg_ct/WG4_protocollars_ex-CN4/TSGCT4_74_Tenerife/Docs/C4-164252.zip" TargetMode="External"/><Relationship Id="rId15" Type="http://schemas.openxmlformats.org/officeDocument/2006/relationships/hyperlink" Target="http://www.3gpp.org/ftp/tsg_ct/WG4_protocollars_ex-CN4/TSGCT4_74_Tenerife/Docs/C4-164282.zip" TargetMode="External"/><Relationship Id="rId10" Type="http://schemas.openxmlformats.org/officeDocument/2006/relationships/hyperlink" Target="http://www.3gpp.org/ftp/tsg_ct/WG4_protocollars_ex-CN4/TSGCT4_74_Tenerife/Docs/C4-164259.zip" TargetMode="External"/><Relationship Id="rId19" Type="http://schemas.openxmlformats.org/officeDocument/2006/relationships/hyperlink" Target="http://www.3gpp.org/ftp/tsg_ct/WG4_protocollars_ex-CN4/TSGCT4_74_Tenerife/Docs/C4-164299.zip" TargetMode="External"/><Relationship Id="rId4" Type="http://schemas.openxmlformats.org/officeDocument/2006/relationships/hyperlink" Target="http://www.3gpp.org/ftp/tsg_ct/WG4_protocollars_ex-CN4/TSGCT4_74_Tenerife/Docs/C4-164251.zip" TargetMode="External"/><Relationship Id="rId9" Type="http://schemas.openxmlformats.org/officeDocument/2006/relationships/hyperlink" Target="http://portal.3gpp.org/desktopmodules/Specifications/SpecificationDetails.aspx?specificationId=2924" TargetMode="External"/><Relationship Id="rId14" Type="http://schemas.openxmlformats.org/officeDocument/2006/relationships/hyperlink" Target="http://www.3gpp.org/ftp/tsg_ct/WG4_protocollars_ex-CN4/TSGCT4_74_Tenerife/Docs/C4-164262.zip" TargetMode="External"/><Relationship Id="rId22" Type="http://schemas.openxmlformats.org/officeDocument/2006/relationships/hyperlink" Target="http://www.3gpp.org/ftp/tsg_ct/WG4_protocollars_ex-CN4/TSGCT4_74_Tenerife/Docs/C4-164312.zip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desktopmodules/Specifications/SpecificationDetails.aspx?specificationId=2924" TargetMode="External"/><Relationship Id="rId13" Type="http://schemas.openxmlformats.org/officeDocument/2006/relationships/hyperlink" Target="http://www.3gpp.org/ftp/tsg_ct/WG4_protocollars_ex-CN4/TSGCT4_74_Tenerife/Docs/C4-164338.zip" TargetMode="External"/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www.3gpp.org/ftp/tsg_ct/WG4_protocollars_ex-CN4/TSGCT4_74_Tenerife/Docs/C4-164333.zip" TargetMode="External"/><Relationship Id="rId12" Type="http://schemas.openxmlformats.org/officeDocument/2006/relationships/hyperlink" Target="http://www.3gpp.org/ftp/tsg_ct/WG4_protocollars_ex-CN4/TSGCT4_74_Tenerife/Docs/C4-164337.zip" TargetMode="External"/><Relationship Id="rId2" Type="http://schemas.openxmlformats.org/officeDocument/2006/relationships/hyperlink" Target="http://www.3gpp.org/ftp/tsg_ct/WG4_protocollars_ex-CN4/TSGCT4_74_Tenerife/Docs/C4-16431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32.zip" TargetMode="External"/><Relationship Id="rId11" Type="http://schemas.openxmlformats.org/officeDocument/2006/relationships/hyperlink" Target="http://www.3gpp.org/ftp/tsg_ct/WG4_protocollars_ex-CN4/TSGCT4_74_Tenerife/Docs/C4-164336.zip" TargetMode="External"/><Relationship Id="rId5" Type="http://schemas.openxmlformats.org/officeDocument/2006/relationships/hyperlink" Target="http://portal.3gpp.org/desktopmodules/Specifications/SpecificationDetails.aspx?specificationId=1683" TargetMode="External"/><Relationship Id="rId10" Type="http://schemas.openxmlformats.org/officeDocument/2006/relationships/hyperlink" Target="http://www.3gpp.org/ftp/tsg_ct/WG4_protocollars_ex-CN4/TSGCT4_74_Tenerife/Docs/C4-164335.zip" TargetMode="External"/><Relationship Id="rId4" Type="http://schemas.openxmlformats.org/officeDocument/2006/relationships/hyperlink" Target="http://www.3gpp.org/ftp/tsg_ct/WG4_protocollars_ex-CN4/TSGCT4_74_Tenerife/Docs/C4-164331.zip" TargetMode="External"/><Relationship Id="rId9" Type="http://schemas.openxmlformats.org/officeDocument/2006/relationships/hyperlink" Target="http://www.3gpp.org/ftp/tsg_ct/WG4_protocollars_ex-CN4/TSGCT4_74_Tenerife/Docs/C4-164334.zip" TargetMode="External"/><Relationship Id="rId14" Type="http://schemas.openxmlformats.org/officeDocument/2006/relationships/hyperlink" Target="http://www.3gpp.org/ftp/tsg_ct/WG4_protocollars_ex-CN4/TSGCT4_74_Tenerife/Docs/C4-164340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315.zip" TargetMode="External"/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www.3gpp.org/ftp/tsg_ct/WG4_protocollars_ex-CN4/TSGCT4_74_Tenerife/Docs/C4-164314.zip" TargetMode="External"/><Relationship Id="rId2" Type="http://schemas.openxmlformats.org/officeDocument/2006/relationships/hyperlink" Target="http://www.3gpp.org/ftp/tsg_ct/WG4_protocollars_ex-CN4/TSGCT4_74_Tenerife/Docs/C4-16423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11.zip" TargetMode="External"/><Relationship Id="rId5" Type="http://schemas.openxmlformats.org/officeDocument/2006/relationships/hyperlink" Target="http://www.3gpp.org/ftp/tsg_ct/WG4_protocollars_ex-CN4/TSGCT4_74_Tenerife/Docs/C4-164310.zip" TargetMode="External"/><Relationship Id="rId4" Type="http://schemas.openxmlformats.org/officeDocument/2006/relationships/hyperlink" Target="http://www.3gpp.org/ftp/tsg_ct/WG4_protocollars_ex-CN4/TSGCT4_74_Tenerife/Docs/C4-164231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319.zip" TargetMode="External"/><Relationship Id="rId3" Type="http://schemas.openxmlformats.org/officeDocument/2006/relationships/hyperlink" Target="http://portal.3gpp.org/desktopmodules/Specifications/SpecificationDetails.aspx?specificationId=1683" TargetMode="External"/><Relationship Id="rId7" Type="http://schemas.openxmlformats.org/officeDocument/2006/relationships/hyperlink" Target="http://www.3gpp.org/ftp/tsg_ct/WG4_protocollars_ex-CN4/TSGCT4_74_Tenerife/Docs/C4-164318.zip" TargetMode="External"/><Relationship Id="rId2" Type="http://schemas.openxmlformats.org/officeDocument/2006/relationships/hyperlink" Target="http://www.3gpp.org/ftp/tsg_ct/WG4_protocollars_ex-CN4/TSGCT4_74_Tenerife/Docs/C4-16422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17.zip" TargetMode="External"/><Relationship Id="rId5" Type="http://schemas.openxmlformats.org/officeDocument/2006/relationships/hyperlink" Target="http://www.3gpp.org/ftp/tsg_ct/WG4_protocollars_ex-CN4/TSGCT4_74_Tenerife/Docs/C4-164316.zip" TargetMode="External"/><Relationship Id="rId4" Type="http://schemas.openxmlformats.org/officeDocument/2006/relationships/hyperlink" Target="http://www.3gpp.org/ftp/tsg_ct/WG4_protocollars_ex-CN4/TSGCT4_74_Tenerife/Docs/C4-16422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1806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1" TargetMode="External"/><Relationship Id="rId2" Type="http://schemas.openxmlformats.org/officeDocument/2006/relationships/hyperlink" Target="http://www.3gpp.org/ftp/tsg_ct/WG4_protocollars_ex-CN4/TSGCT4_74_Tenerife/Docs/C4-16407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WG4_protocollars_ex-CN4/TSGCT4_74_Tenerife/Docs/C4-164224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0" TargetMode="External"/><Relationship Id="rId2" Type="http://schemas.openxmlformats.org/officeDocument/2006/relationships/hyperlink" Target="http://www.3gpp.org/ftp/tsg_ct/WG4_protocollars_ex-CN4/TSGCT4_74_Tenerife/Docs/C4-16412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WG4_protocollars_ex-CN4/TSGCT4_74_Tenerife/Docs/C4-164123.zip" TargetMode="External"/><Relationship Id="rId4" Type="http://schemas.openxmlformats.org/officeDocument/2006/relationships/hyperlink" Target="http://www.3gpp.org/ftp/tsg_ct/WG4_protocollars_ex-CN4/TSGCT4_74_Tenerife/Docs/C4-164122.zip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Nigel Berry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Nokia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#73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3GPP TSG CT Plenary Meeting #73			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CP-160410</a:t>
            </a:r>
            <a:endParaRPr lang="en-GB" altLang="de-DE" sz="1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New Orlean</a:t>
            </a: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USA</a:t>
            </a:r>
            <a:r>
              <a:rPr lang="en-US" altLang="de-DE" sz="1600" dirty="0" smtClean="0">
                <a:latin typeface="Arial" pitchFamily="34" charset="0"/>
                <a:cs typeface="Arial" pitchFamily="34" charset="0"/>
              </a:rPr>
              <a:t>; 19</a:t>
            </a: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20</a:t>
            </a: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 September 201</a:t>
            </a:r>
            <a:r>
              <a:rPr lang="de-DE" altLang="de-DE" sz="1600" dirty="0">
                <a:latin typeface="Arial" pitchFamily="34" charset="0"/>
                <a:cs typeface="Arial" pitchFamily="34" charset="0"/>
              </a:rPr>
              <a:t>6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de-DE" altLang="de-DE" sz="1400" i="1" dirty="0" smtClean="0">
                <a:latin typeface="Arial" pitchFamily="34" charset="0"/>
                <a:cs typeface="Arial" pitchFamily="34" charset="0"/>
              </a:rPr>
              <a:t>Revision of CP-160</a:t>
            </a:r>
            <a:r>
              <a:rPr lang="de-DE" altLang="de-DE" sz="1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YYY</a:t>
            </a:r>
            <a:endParaRPr lang="en-US" altLang="de-DE" sz="14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Reports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000125" y="1943100"/>
          <a:ext cx="7238999" cy="2609849"/>
        </p:xfrm>
        <a:graphic>
          <a:graphicData uri="http://schemas.openxmlformats.org/drawingml/2006/table">
            <a:tbl>
              <a:tblPr/>
              <a:tblGrid>
                <a:gridCol w="571500"/>
                <a:gridCol w="2696359"/>
                <a:gridCol w="1294616"/>
                <a:gridCol w="2676524"/>
              </a:tblGrid>
              <a:tr h="15659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CP-16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TR/TSs Agreed to go for Approval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3GPP TR 29.819 v1.3.0 Feasibility Study on the Diameter Base Protocol Update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Rapporteur: Lionel Morand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This version to go to CT Plenary for Approval.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CT4 Summary f</a:t>
            </a:r>
            <a:r>
              <a:rPr lang="en-US" altLang="de-DE" dirty="0" smtClean="0">
                <a:latin typeface="Arial" charset="0"/>
                <a:cs typeface="Arial" charset="0"/>
              </a:rPr>
              <a:t>or CT Plenary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590675"/>
            <a:ext cx="8686800" cy="4905127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Elections were held and Lionel Morand (Orange) became Chair by acclamation.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Peter Schmitt (Huawei) became the new Vice Chair in Lionel’s place also by acclamation.</a:t>
            </a:r>
          </a:p>
          <a:p>
            <a:pPr lvl="0"/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4094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F7B0EA8-6FDB-4673-AC15-7684ACE5070E}" type="slidenum">
              <a:rPr lang="en-GB" sz="1100" smtClean="0">
                <a:solidFill>
                  <a:schemeClr val="bg1"/>
                </a:solidFill>
              </a:rPr>
              <a:pPr/>
              <a:t>13</a:t>
            </a:fld>
            <a:endParaRPr lang="en-GB" sz="110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None of any interest.</a:t>
            </a:r>
            <a:endParaRPr lang="en-GB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38151" y="1438277"/>
          <a:ext cx="8439150" cy="4036061"/>
        </p:xfrm>
        <a:graphic>
          <a:graphicData uri="http://schemas.openxmlformats.org/drawingml/2006/table">
            <a:tbl>
              <a:tblPr/>
              <a:tblGrid>
                <a:gridCol w="847907"/>
                <a:gridCol w="733242"/>
                <a:gridCol w="514350"/>
                <a:gridCol w="209550"/>
                <a:gridCol w="762000"/>
                <a:gridCol w="1559519"/>
                <a:gridCol w="278806"/>
                <a:gridCol w="1143000"/>
                <a:gridCol w="1096498"/>
                <a:gridCol w="1294278"/>
              </a:tblGrid>
              <a:tr h="552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Rev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Aff Specs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CP-160420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29.274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1757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Inclusion of UE TCP Port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C4-164230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TEI13, SEW1-CT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23.402-2957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CP-160420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29.274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1767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Inclusion of UE TCP Port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C4-164231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TEI13, SEW1-CT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23.402-2956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CP-160422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23.007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0342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Failure case for NBIFOM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C4-164213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NBIFOM-CT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23.161-0022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CP-160422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23.007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0343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Failure case for NBIFOM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NBIFOM-CT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23.161-0022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CP-160434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29.274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1768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Adding supported feature for eNB change reporting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C4-164236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TEI14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23.203-0999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(SA2), </a:t>
                      </a: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23.401-2904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</a:t>
                      </a:r>
                      <a:b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29.212-1463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CRs agreed at:	CT4#74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	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	  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Rel-8	=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Rel-11	=	3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Rel-12	=	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	=	41	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Rel-14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=	22		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Rel-8 to Rel-12 CRs are under FASMO acceptance, i.e. CRs that solve Frequent and Serious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Mis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-operation Only are accepted.</a:t>
            </a:r>
          </a:p>
          <a:p>
            <a:pPr>
              <a:lnSpc>
                <a:spcPct val="80000"/>
              </a:lnSpc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6.1.3 Shared Subscription Data Update	[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eSDU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52501" y="2066924"/>
          <a:ext cx="6667499" cy="2172077"/>
        </p:xfrm>
        <a:graphic>
          <a:graphicData uri="http://schemas.openxmlformats.org/drawingml/2006/table">
            <a:tbl>
              <a:tblPr/>
              <a:tblGrid>
                <a:gridCol w="1009649"/>
                <a:gridCol w="2407616"/>
                <a:gridCol w="1393238"/>
                <a:gridCol w="1021184"/>
                <a:gridCol w="835812"/>
              </a:tblGrid>
              <a:tr h="27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525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2"/>
                        </a:rPr>
                        <a:t>C4-164103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Removal of Editor’s Note on detailed checks for shared subscription data update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0650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4"/>
                        </a:rPr>
                        <a:t>C4-164207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Removal of Editor’s Note on non shareable subscription data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0649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5"/>
                        </a:rPr>
                        <a:t>C4-164291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Solution to avoid high load resulting from shared subscription data update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Ericsson, 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0656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6.1.4 EIR check for WLAN access to EPC	[EWE-CT]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38174" y="2038351"/>
          <a:ext cx="6981826" cy="2550845"/>
        </p:xfrm>
        <a:graphic>
          <a:graphicData uri="http://schemas.openxmlformats.org/drawingml/2006/table">
            <a:tbl>
              <a:tblPr/>
              <a:tblGrid>
                <a:gridCol w="1066801"/>
                <a:gridCol w="2511564"/>
                <a:gridCol w="1458920"/>
                <a:gridCol w="1069326"/>
                <a:gridCol w="875215"/>
              </a:tblGrid>
              <a:tr h="237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70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C4-164220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3GPP AAA Server / Proxy – EIR (S13'') reference point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Orange, Ericsson, ZTE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0461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STa and SWm extensions for IMEI check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0568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C4-164293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STa and SWm extensions for IMEI check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Orange, Ericsson, ZTE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0462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6.2.1 Non-IP for Cellular Internet of Things for 2G/3G-GPRS [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NonIP_GPRS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-CT]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0549" y="2219325"/>
          <a:ext cx="7553325" cy="2402625"/>
        </p:xfrm>
        <a:graphic>
          <a:graphicData uri="http://schemas.openxmlformats.org/drawingml/2006/table">
            <a:tbl>
              <a:tblPr/>
              <a:tblGrid>
                <a:gridCol w="921626"/>
                <a:gridCol w="2949647"/>
                <a:gridCol w="1578340"/>
                <a:gridCol w="1156856"/>
                <a:gridCol w="946856"/>
              </a:tblGrid>
              <a:tr h="363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8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C4-164217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Use of DNS to select a GGSN handling Non-IP data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ORANGE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29.303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0090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C4-164223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T6b reference point for NonIP-GPRS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29.128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0031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C4-164294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 SGSN behavior if Target does not support CIoT optimizations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ORANGE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29.060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1040</a:t>
                      </a:r>
                      <a:endParaRPr lang="en-GB" sz="14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039415"/>
            <a:ext cx="8567737" cy="541514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6.3.8 Control and User Plane separation of EPC nodes  [CUPS-CT]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52475" y="1419224"/>
          <a:ext cx="7981949" cy="5263280"/>
        </p:xfrm>
        <a:graphic>
          <a:graphicData uri="http://schemas.openxmlformats.org/drawingml/2006/table">
            <a:tbl>
              <a:tblPr/>
              <a:tblGrid>
                <a:gridCol w="973925"/>
                <a:gridCol w="3117030"/>
                <a:gridCol w="1667905"/>
                <a:gridCol w="1222503"/>
                <a:gridCol w="1000586"/>
              </a:tblGrid>
              <a:tr h="21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C4-164285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3GPP TR 29.8de v001 Study on control and user plane separation of EPC nodes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C4-164286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3GPP TS 29.abc v001 Interface between the Control Plane and the User Plane of EPS Nodes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C4-164279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TS Scope for CUPS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C4-164275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PGW-U Faillure Without Restart – Solution #2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C4-164277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SGW-U Faillure Without Restart – Solution #2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 Systems Inc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C4-164320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PGW-U Failure without Restart – Solution#1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C4-164321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PGW-U Failure with Restart – Solution 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C4-164322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SGW-U Failure with Restart – Solution 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C4-164323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SGW-U Failure without Restart – Solution#1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 Systems Belgium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C4-164324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Skeleton for TR Study on control and user plane separation of EPC nodes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C4-164325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Restoration procedures for CUPS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C4-164326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TS Skeleton Interface between Control plane and User plane nodes in Packet System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Meetings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has had </a:t>
            </a:r>
            <a:r>
              <a:rPr lang="de-DE" altLang="de-DE" sz="1800" dirty="0" smtClean="0">
                <a:cs typeface="Arial" charset="0"/>
              </a:rPr>
              <a:t>one</a:t>
            </a:r>
            <a:r>
              <a:rPr lang="en-US" altLang="de-DE" sz="1800" dirty="0" smtClean="0">
                <a:cs typeface="Arial" charset="0"/>
              </a:rPr>
              <a:t> meeting </a:t>
            </a:r>
            <a:r>
              <a:rPr lang="en-US" altLang="de-DE" sz="1800" dirty="0">
                <a:cs typeface="Arial" charset="0"/>
              </a:rPr>
              <a:t>since the last CT plenary:</a:t>
            </a:r>
          </a:p>
          <a:p>
            <a:pPr marL="800100" lvl="1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 smtClean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</a:t>
            </a:r>
            <a:r>
              <a:rPr lang="en-US" altLang="de-DE" sz="1800" dirty="0" smtClean="0">
                <a:cs typeface="Arial" charset="0"/>
              </a:rPr>
              <a:t>#74 (Tenerife), </a:t>
            </a:r>
            <a:r>
              <a:rPr lang="en-US" altLang="de-DE" sz="1800" dirty="0">
                <a:cs typeface="Arial" charset="0"/>
              </a:rPr>
              <a:t>co-lo</a:t>
            </a:r>
            <a:r>
              <a:rPr lang="de-DE" altLang="de-DE" sz="1800" dirty="0">
                <a:cs typeface="Arial" charset="0"/>
              </a:rPr>
              <a:t>cate</a:t>
            </a:r>
            <a:r>
              <a:rPr lang="en-US" altLang="de-DE" sz="1800" dirty="0">
                <a:cs typeface="Arial" charset="0"/>
              </a:rPr>
              <a:t>d with CT</a:t>
            </a:r>
            <a:r>
              <a:rPr lang="de-DE" altLang="de-DE" sz="1800" dirty="0" smtClean="0">
                <a:cs typeface="Arial" charset="0"/>
              </a:rPr>
              <a:t>1, CT3. CT6, SA6;</a:t>
            </a:r>
          </a:p>
          <a:p>
            <a:pPr marL="628650" lvl="2"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de-DE" altLang="de-DE" sz="1800" dirty="0" smtClean="0">
                <a:cs typeface="Arial" charset="0"/>
              </a:rPr>
              <a:t>The </a:t>
            </a:r>
            <a:r>
              <a:rPr lang="de-DE" altLang="de-DE" sz="1800" dirty="0">
                <a:cs typeface="Arial" charset="0"/>
              </a:rPr>
              <a:t>Meeting </a:t>
            </a:r>
            <a:r>
              <a:rPr lang="de-DE" altLang="de-DE" sz="1800" dirty="0" smtClean="0">
                <a:cs typeface="Arial" charset="0"/>
              </a:rPr>
              <a:t>Reports are </a:t>
            </a:r>
            <a:r>
              <a:rPr lang="de-DE" altLang="de-DE" sz="1800" dirty="0">
                <a:cs typeface="Arial" charset="0"/>
              </a:rPr>
              <a:t>in </a:t>
            </a:r>
            <a:r>
              <a:rPr lang="de-DE" altLang="de-DE" sz="1800" dirty="0" smtClean="0">
                <a:cs typeface="Arial" charset="0"/>
              </a:rPr>
              <a:t>CP-160409.</a:t>
            </a:r>
            <a:endParaRPr lang="en-US" altLang="de-DE" sz="18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will have </a:t>
            </a:r>
            <a:r>
              <a:rPr lang="de-DE" altLang="de-DE" sz="1800" dirty="0" smtClean="0">
                <a:cs typeface="Arial" charset="0"/>
              </a:rPr>
              <a:t>two</a:t>
            </a:r>
            <a:r>
              <a:rPr lang="en-US" altLang="de-DE" sz="1800" dirty="0" smtClean="0">
                <a:cs typeface="Arial" charset="0"/>
              </a:rPr>
              <a:t> meetings </a:t>
            </a:r>
            <a:r>
              <a:rPr lang="en-US" altLang="de-DE" sz="1800" dirty="0">
                <a:cs typeface="Arial" charset="0"/>
              </a:rPr>
              <a:t>during </a:t>
            </a:r>
            <a:r>
              <a:rPr lang="en-US" altLang="de-DE" sz="1800" dirty="0" smtClean="0">
                <a:cs typeface="Arial" charset="0"/>
              </a:rPr>
              <a:t>the next </a:t>
            </a:r>
            <a:r>
              <a:rPr lang="en-US" altLang="de-DE" sz="1800" dirty="0">
                <a:cs typeface="Arial" charset="0"/>
              </a:rPr>
              <a:t>plenary cycle: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CT4#74bis (Guilin) collocated </a:t>
            </a:r>
            <a:r>
              <a:rPr lang="en-US" altLang="de-DE" sz="1800" dirty="0">
                <a:cs typeface="Arial" charset="0"/>
              </a:rPr>
              <a:t>with CT</a:t>
            </a:r>
            <a:r>
              <a:rPr lang="de-DE" altLang="de-DE" sz="1800" dirty="0" smtClean="0">
                <a:cs typeface="Arial" charset="0"/>
              </a:rPr>
              <a:t>1 and CT3</a:t>
            </a:r>
            <a:r>
              <a:rPr lang="en-US" altLang="de-DE" sz="1800" dirty="0" smtClean="0">
                <a:cs typeface="Arial" charset="0"/>
              </a:rPr>
              <a:t>;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CT4#75 (Reno) collocated with CT1, CT3 and CT6.</a:t>
            </a: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TSG CT WG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Chairman</a:t>
            </a:r>
            <a:r>
              <a:rPr lang="en-US" altLang="de-DE" sz="1800" dirty="0" smtClean="0"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00B0F0"/>
                </a:solidFill>
                <a:cs typeface="Arial" charset="0"/>
              </a:rPr>
              <a:t>Lionel Morand </a:t>
            </a:r>
            <a:r>
              <a:rPr lang="en-GB" altLang="de-DE" sz="1800" dirty="0" smtClean="0">
                <a:solidFill>
                  <a:srgbClr val="00B0F0"/>
                </a:solidFill>
                <a:cs typeface="Arial" charset="0"/>
              </a:rPr>
              <a:t>(</a:t>
            </a:r>
            <a:r>
              <a:rPr lang="de-DE" altLang="de-DE" sz="1800" dirty="0" smtClean="0">
                <a:solidFill>
                  <a:srgbClr val="00B0F0"/>
                </a:solidFill>
                <a:cs typeface="Arial" charset="0"/>
              </a:rPr>
              <a:t>Orange</a:t>
            </a:r>
            <a:r>
              <a:rPr lang="en-GB" altLang="de-DE" sz="1800" dirty="0" smtClean="0">
                <a:solidFill>
                  <a:srgbClr val="00B0F0"/>
                </a:solidFill>
                <a:cs typeface="Arial" charset="0"/>
              </a:rPr>
              <a:t> / ETSI)</a:t>
            </a:r>
            <a:endParaRPr lang="en-US" altLang="de-DE" sz="1800" dirty="0">
              <a:solidFill>
                <a:srgbClr val="00B0F0"/>
              </a:solidFill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Vice </a:t>
            </a:r>
            <a:r>
              <a:rPr lang="en-US" altLang="de-DE" sz="1800" dirty="0">
                <a:cs typeface="Arial" charset="0"/>
              </a:rPr>
              <a:t>chairs:</a:t>
            </a:r>
            <a:endParaRPr lang="en-GB" altLang="de-DE" sz="1800" dirty="0"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FF0000"/>
                </a:solidFill>
                <a:cs typeface="Arial" charset="0"/>
              </a:rPr>
              <a:t>Yvette Koza (DT</a:t>
            </a:r>
            <a:r>
              <a:rPr lang="en-GB" altLang="de-DE" sz="1800" dirty="0" smtClean="0">
                <a:solidFill>
                  <a:srgbClr val="FF0000"/>
                </a:solidFill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00B0F0"/>
                </a:solidFill>
                <a:cs typeface="Arial" charset="0"/>
              </a:rPr>
              <a:t>Peter Schmitt </a:t>
            </a:r>
            <a:r>
              <a:rPr lang="en-GB" altLang="de-DE" sz="1800" dirty="0">
                <a:solidFill>
                  <a:srgbClr val="00B0F0"/>
                </a:solidFill>
                <a:cs typeface="Arial" charset="0"/>
              </a:rPr>
              <a:t>(</a:t>
            </a:r>
            <a:r>
              <a:rPr lang="de-DE" altLang="de-DE" sz="1800" dirty="0">
                <a:solidFill>
                  <a:srgbClr val="00B0F0"/>
                </a:solidFill>
                <a:cs typeface="Arial" charset="0"/>
              </a:rPr>
              <a:t>Orange</a:t>
            </a:r>
            <a:r>
              <a:rPr lang="en-GB" altLang="de-DE" sz="1800" dirty="0">
                <a:solidFill>
                  <a:srgbClr val="00B0F0"/>
                </a:solidFill>
                <a:cs typeface="Arial" charset="0"/>
              </a:rPr>
              <a:t> / ETSI)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cs typeface="Arial" charset="0"/>
              </a:rPr>
              <a:t>MCC </a:t>
            </a:r>
            <a:r>
              <a:rPr lang="en-GB" altLang="de-DE" sz="1800" dirty="0"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cs typeface="Arial" charset="0"/>
              </a:rPr>
              <a:t>Kimmo </a:t>
            </a:r>
            <a:r>
              <a:rPr lang="en-GB" altLang="de-DE" sz="1800" dirty="0"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Arial" pitchFamily="34" charset="0"/>
                <a:cs typeface="Arial" pitchFamily="34" charset="0"/>
              </a:rPr>
              <a:t>Legend</a:t>
            </a:r>
            <a:br>
              <a:rPr lang="fi-FI" altLang="de-DE" dirty="0" smtClean="0"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Blue –  (re)elected since previous plenary </a:t>
            </a:r>
            <a:b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Re</a:t>
            </a:r>
            <a:r>
              <a:rPr lang="fi-FI" alt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 –   for (re)election in coming plenary period</a:t>
            </a:r>
            <a:endParaRPr lang="da-DK" altLang="de-DE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54037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52874" y="828161"/>
            <a:ext cx="8567737" cy="39104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Other Items</a:t>
            </a:r>
          </a:p>
          <a:p>
            <a:pPr lvl="0">
              <a:lnSpc>
                <a:spcPct val="80000"/>
              </a:lnSpc>
              <a:buNone/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s-ES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4824" y="1228725"/>
          <a:ext cx="7839075" cy="1009650"/>
        </p:xfrm>
        <a:graphic>
          <a:graphicData uri="http://schemas.openxmlformats.org/drawingml/2006/table">
            <a:tbl>
              <a:tblPr/>
              <a:tblGrid>
                <a:gridCol w="956492"/>
                <a:gridCol w="3061236"/>
                <a:gridCol w="1638050"/>
                <a:gridCol w="1200621"/>
                <a:gridCol w="982676"/>
              </a:tblGrid>
              <a:tr h="350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59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C4-164339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Adding supported feature for eNB change reporting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China Mobile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1768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04825" y="2390773"/>
          <a:ext cx="7858126" cy="2109948"/>
        </p:xfrm>
        <a:graphic>
          <a:graphicData uri="http://schemas.openxmlformats.org/drawingml/2006/table">
            <a:tbl>
              <a:tblPr/>
              <a:tblGrid>
                <a:gridCol w="958817"/>
                <a:gridCol w="3068676"/>
                <a:gridCol w="1642031"/>
                <a:gridCol w="1203538"/>
                <a:gridCol w="985064"/>
              </a:tblGrid>
              <a:tr h="2171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C4-164199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S-CSCF Restoration during Registration enhancement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23.380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0088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C4-164200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S-CSCF Restoration during Registration enhancement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29.228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0666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C4-164201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Request to update data while a previous update request is in progress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29.328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0566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C4-164270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Transport of T.140 within data channels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29.334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0112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C4-164273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Request to update data while a previous update request is in progress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29.329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0228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23875" y="4638675"/>
          <a:ext cx="7858125" cy="1019175"/>
        </p:xfrm>
        <a:graphic>
          <a:graphicData uri="http://schemas.openxmlformats.org/drawingml/2006/table">
            <a:tbl>
              <a:tblPr/>
              <a:tblGrid>
                <a:gridCol w="958817"/>
                <a:gridCol w="3068675"/>
                <a:gridCol w="1642032"/>
                <a:gridCol w="1203538"/>
                <a:gridCol w="985063"/>
              </a:tblGrid>
              <a:tr h="266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509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C4-164131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Usage of Supported Features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6"/>
                        </a:rPr>
                        <a:t>C4-164132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MSISDN removal from subscription profile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0655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1499" y="5864066"/>
          <a:ext cx="7772401" cy="630936"/>
        </p:xfrm>
        <a:graphic>
          <a:graphicData uri="http://schemas.openxmlformats.org/drawingml/2006/table">
            <a:tbl>
              <a:tblPr/>
              <a:tblGrid>
                <a:gridCol w="948357"/>
                <a:gridCol w="3035199"/>
                <a:gridCol w="1624118"/>
                <a:gridCol w="1190409"/>
                <a:gridCol w="974318"/>
              </a:tblGrid>
              <a:tr h="151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8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7"/>
                        </a:rPr>
                        <a:t>C4-164104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ASN.1 module version update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29.002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1219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6986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471086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231222" y="1350805"/>
            <a:ext cx="8567737" cy="43989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7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.1.9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Monitoring Enhancements CT aspects  [MONTE-CT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23873" y="2657475"/>
          <a:ext cx="7581901" cy="1152525"/>
        </p:xfrm>
        <a:graphic>
          <a:graphicData uri="http://schemas.openxmlformats.org/drawingml/2006/table">
            <a:tbl>
              <a:tblPr/>
              <a:tblGrid>
                <a:gridCol w="925112"/>
                <a:gridCol w="2960807"/>
                <a:gridCol w="1584311"/>
                <a:gridCol w="1161233"/>
                <a:gridCol w="950438"/>
              </a:tblGrid>
              <a:tr h="593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558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C4-164025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Adding missing result code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29.128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0020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40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44082" y="1023754"/>
            <a:ext cx="8567737" cy="719322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7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.2.6 </a:t>
            </a:r>
            <a:r>
              <a:rPr lang="en-GB" sz="1800" dirty="0">
                <a:latin typeface="Arial" pitchFamily="34" charset="0"/>
                <a:ea typeface="Times New Roman"/>
                <a:cs typeface="Arial" pitchFamily="34" charset="0"/>
              </a:rPr>
              <a:t>IP Flow Mobility support for S2a and S2b Interfaces on stage 3 (CT1)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1800" dirty="0">
                <a:latin typeface="Arial" pitchFamily="34" charset="0"/>
                <a:ea typeface="Times New Roman"/>
                <a:cs typeface="Arial" pitchFamily="34" charset="0"/>
              </a:rPr>
              <a:t>NBIFOM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8149" y="1990725"/>
          <a:ext cx="7915275" cy="2133599"/>
        </p:xfrm>
        <a:graphic>
          <a:graphicData uri="http://schemas.openxmlformats.org/drawingml/2006/table">
            <a:tbl>
              <a:tblPr/>
              <a:tblGrid>
                <a:gridCol w="965790"/>
                <a:gridCol w="3090993"/>
                <a:gridCol w="1653973"/>
                <a:gridCol w="1212291"/>
                <a:gridCol w="992228"/>
              </a:tblGrid>
              <a:tr h="373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3519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C4-164211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Flag from PGW to SGSN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9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Flag from PGW to SGSN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 Technologies Co., Ltd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9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C4-164213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Failure case for NBIFOM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0342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9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C4-164214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Failure case for NBIFOM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0343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4112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790700"/>
            <a:ext cx="8567737" cy="4191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7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.2.10 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eDRX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eDRX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499" y="2409825"/>
          <a:ext cx="7820025" cy="1899041"/>
        </p:xfrm>
        <a:graphic>
          <a:graphicData uri="http://schemas.openxmlformats.org/drawingml/2006/table">
            <a:tbl>
              <a:tblPr/>
              <a:tblGrid>
                <a:gridCol w="954167"/>
                <a:gridCol w="3053797"/>
                <a:gridCol w="1634070"/>
                <a:gridCol w="1197703"/>
                <a:gridCol w="980288"/>
              </a:tblGrid>
              <a:tr h="2165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C4-164238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MT SMS handling for extended idle mode DRX – SMS over SGs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1217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C4-164239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MT SMS handling for extended idle mode DRX – SMS over SGs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1218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C4-164296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Current Location Retrieval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C4-164297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Current Location Retrieval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0658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709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790700"/>
            <a:ext cx="8567737" cy="4191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7.2.11 MCPTT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[MCPTT-CT]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81022" y="2505076"/>
          <a:ext cx="7696202" cy="1571624"/>
        </p:xfrm>
        <a:graphic>
          <a:graphicData uri="http://schemas.openxmlformats.org/drawingml/2006/table">
            <a:tbl>
              <a:tblPr/>
              <a:tblGrid>
                <a:gridCol w="939059"/>
                <a:gridCol w="3005442"/>
                <a:gridCol w="1608196"/>
                <a:gridCol w="1178739"/>
                <a:gridCol w="964766"/>
              </a:tblGrid>
              <a:tr h="32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20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C4-164246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Domain Name for theMCPTT confidentiality protection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23.003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0442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C4-164247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Domain Name for theMCPTT confidentiality protection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23.003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0443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709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024" y="951985"/>
            <a:ext cx="8567737" cy="2862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2.14 Cellular Internet of Things (CT1) (CT1) [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CIoT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marL="0" indent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09625" y="1209677"/>
          <a:ext cx="7591424" cy="5257800"/>
        </p:xfrm>
        <a:graphic>
          <a:graphicData uri="http://schemas.openxmlformats.org/drawingml/2006/table">
            <a:tbl>
              <a:tblPr/>
              <a:tblGrid>
                <a:gridCol w="926274"/>
                <a:gridCol w="2964528"/>
                <a:gridCol w="1586300"/>
                <a:gridCol w="1162691"/>
                <a:gridCol w="951631"/>
              </a:tblGrid>
              <a:tr h="87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C4-164056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PDN-Connection-Restricted flag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C4-164057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PDN-Connection-Restricted flag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C4-164058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PDN-Connection-Restricted flag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0503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C4-164061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0504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C4-164062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Data switching from CP to UP without sending a Release Access Bearers Request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C4-164063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Data switching from CP to UP without sending a Release Access Bearers Request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C4-164064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S11-U bearers of multiple SGi PDN connections using Data over the Control Plane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C4-164065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S11-U bearers of multiple SGi PDN connections using Data over the Control Plane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C4-164066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MT-Data-Request command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MCC, 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C4-164195</a:t>
                      </a:r>
                      <a:endParaRPr lang="en-GB" sz="8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Dedicated bearer signalling for a UE using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6"/>
                        </a:rPr>
                        <a:t>C4-164196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Dedicated bearer signalling for a UE using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7"/>
                        </a:rPr>
                        <a:t>C4-164205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inclusion of the Serving PLMN Rate Control during Inter MME procedure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 LM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C4-164206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inclusion of the Serving PLMN Rate Control during Inter MME procedure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1765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058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024" y="951985"/>
            <a:ext cx="8567737" cy="2862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2.14 Cellular Internet of Things (CT1) (CT1) [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CIoT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marL="0" indent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47725" y="1352552"/>
          <a:ext cx="7591424" cy="5257800"/>
        </p:xfrm>
        <a:graphic>
          <a:graphicData uri="http://schemas.openxmlformats.org/drawingml/2006/table">
            <a:tbl>
              <a:tblPr/>
              <a:tblGrid>
                <a:gridCol w="926274"/>
                <a:gridCol w="2964528"/>
                <a:gridCol w="1586300"/>
                <a:gridCol w="1162691"/>
                <a:gridCol w="951631"/>
              </a:tblGrid>
              <a:tr h="87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C4-164250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RAT Type for C-IoT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1220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C4-164251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RAT Type for C-IoT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1221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C4-164252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C4-164253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C4-164255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Correction of  Reference for ePCO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C4-164259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C4-164260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Missing AVP codes and Experimental-Result codes for T6a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29.230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C4-164261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Missing AVP codes and Experimental-Result codes for T6a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C4-164262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Sending of ePCO during the T6a connection release procedure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C4-164282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SCEF Behavior of Rate Control Handling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ZTE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6"/>
                        </a:rPr>
                        <a:t>C4-164284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T6a Connection Release after MO Data Answer with permanent error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7"/>
                        </a:rPr>
                        <a:t>C4-164298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Extended DL Data Buffering for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9"/>
                        </a:rPr>
                        <a:t>C4-164299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Extended DL Data Buffering for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0"/>
                        </a:rPr>
                        <a:t>C4-164308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Keep the S11-U SGW F-TEID the same as the S1-U SGW F-TEID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1"/>
                        </a:rPr>
                        <a:t>C4-164309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Keep the S11-U SGW F-TEID the same as the S1-U SGW F-TEID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1773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2"/>
                        </a:rPr>
                        <a:t>C4-164312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release of unsuccessful EPC bearer context at mobility procedures when interworking with CIoT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1755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058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024" y="951985"/>
            <a:ext cx="8567737" cy="2862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2.14 Cellular Internet of Things (CT1) (CT1) [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CIoT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marL="0" indent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47725" y="1352552"/>
          <a:ext cx="7591424" cy="2453640"/>
        </p:xfrm>
        <a:graphic>
          <a:graphicData uri="http://schemas.openxmlformats.org/drawingml/2006/table">
            <a:tbl>
              <a:tblPr/>
              <a:tblGrid>
                <a:gridCol w="926274"/>
                <a:gridCol w="2964528"/>
                <a:gridCol w="1586300"/>
                <a:gridCol w="1162691"/>
                <a:gridCol w="951631"/>
              </a:tblGrid>
              <a:tr h="87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C4-164313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release of unsuccessful EPC bearer context at mobility procedures when interworking with CIoT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C4-164331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Allocation of AVP Codes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29.230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C4-164332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Codes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29.230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C4-164333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Addition of Serving PLMN ID and IMEISV to CMR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ZTE,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C4-164334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Not Able to Deliver MO Non-IP Data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ZTE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C4-164335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Exception Reports in the Core Network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C4-164336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Exception Reports in the Core Network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1771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C4-164337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Correction on ePCO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C4-164338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Correction on ePCO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C4-164340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Exception Reports in the Core Network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 Tech.(UK) Co., Ltd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0022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058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6834188" cy="66675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576263" y="923410"/>
            <a:ext cx="8567737" cy="3434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7.3.1 GTP and PMIP [TEI13]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/>
            </a:r>
            <a:br>
              <a:rPr lang="en-US" sz="1800" dirty="0">
                <a:latin typeface="Arial" pitchFamily="34" charset="0"/>
                <a:cs typeface="Arial" pitchFamily="34" charset="0"/>
              </a:rPr>
            </a:b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19125" y="1390649"/>
          <a:ext cx="7572374" cy="3095626"/>
        </p:xfrm>
        <a:graphic>
          <a:graphicData uri="http://schemas.openxmlformats.org/drawingml/2006/table">
            <a:tbl>
              <a:tblPr/>
              <a:tblGrid>
                <a:gridCol w="923950"/>
                <a:gridCol w="2957087"/>
                <a:gridCol w="1582320"/>
                <a:gridCol w="1159773"/>
                <a:gridCol w="949244"/>
              </a:tblGrid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79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UE TCP Port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C4-164231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UE TCP Port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C4-164310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Unaccepted PDN connection during an Intra-MME/SGSN handover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C4-164311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Unaccepted PDN connection during an Intra-MME/SGSN handover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Sender' F-TEID in the Command message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C4-164315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Sender' F-TEID in the Command message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9697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056760"/>
            <a:ext cx="8567737" cy="4196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7.3.2  Diameter 29.230  [TEI13]</a:t>
            </a:r>
          </a:p>
          <a:p>
            <a:pPr marL="342900" lvl="1" indent="-342900">
              <a:lnSpc>
                <a:spcPct val="80000"/>
              </a:lnSpc>
              <a:buClr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19125" y="1590675"/>
          <a:ext cx="7658099" cy="3086099"/>
        </p:xfrm>
        <a:graphic>
          <a:graphicData uri="http://schemas.openxmlformats.org/drawingml/2006/table">
            <a:tbl>
              <a:tblPr/>
              <a:tblGrid>
                <a:gridCol w="934410"/>
                <a:gridCol w="2990563"/>
                <a:gridCol w="1600233"/>
                <a:gridCol w="1172903"/>
                <a:gridCol w="959990"/>
              </a:tblGrid>
              <a:tr h="250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C4-164227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codes for 32.299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codes for 32.299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C4-164316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C4-164317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C4-164318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C4-164319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934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1247775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000" dirty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: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98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 Change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Requests agreed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Rel-14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Items / Study Items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approved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new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Item(s) </a:t>
            </a:r>
            <a:endParaRPr lang="nb-NO" altLang="de-DE" sz="2000" dirty="0" smtClean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Rel-14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Items / Study Items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endorsed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endorsed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Rel-13 </a:t>
            </a:r>
            <a:r>
              <a:rPr lang="de-DE" altLang="de-DE" sz="2000" dirty="0" smtClean="0">
                <a:latin typeface="Arial" pitchFamily="34" charset="0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for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information and approval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CT4 #74: 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75</a:t>
            </a:r>
            <a:r>
              <a:rPr lang="de-DE" alt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Registered 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Participants </a:t>
            </a:r>
            <a:r>
              <a:rPr lang="en-GB" sz="2000" u="sng" dirty="0" smtClean="0">
                <a:hlinkClick r:id="rId3"/>
              </a:rPr>
              <a:t>http://webapp.etsi.org/3GPPRegistration/fViewPart.asp?mid=31806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056760"/>
            <a:ext cx="8567737" cy="4196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7.3.3 AAA Interfaces [TEI13]</a:t>
            </a:r>
          </a:p>
          <a:p>
            <a:pPr marL="342900" lvl="1" indent="-342900">
              <a:lnSpc>
                <a:spcPct val="80000"/>
              </a:lnSpc>
              <a:buClr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38174" y="1962151"/>
          <a:ext cx="6981826" cy="1821712"/>
        </p:xfrm>
        <a:graphic>
          <a:graphicData uri="http://schemas.openxmlformats.org/drawingml/2006/table">
            <a:tbl>
              <a:tblPr/>
              <a:tblGrid>
                <a:gridCol w="1047751"/>
                <a:gridCol w="2530614"/>
                <a:gridCol w="1458920"/>
                <a:gridCol w="1069326"/>
                <a:gridCol w="875215"/>
              </a:tblGrid>
              <a:tr h="382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7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C4-164071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APN subscription check in the STa authentication and authorization procedure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C4-164071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Transferring AAA identifier from the ePDG/TWAN to the PGW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ORANGE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none" strike="noStrike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C4-164224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934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056760"/>
            <a:ext cx="8567737" cy="4196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7.3.6  Diameter [TEI13]</a:t>
            </a:r>
          </a:p>
          <a:p>
            <a:pPr marL="342900" lvl="1" indent="-342900">
              <a:lnSpc>
                <a:spcPct val="80000"/>
              </a:lnSpc>
              <a:buClr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38173" y="1952625"/>
          <a:ext cx="7734301" cy="2105025"/>
        </p:xfrm>
        <a:graphic>
          <a:graphicData uri="http://schemas.openxmlformats.org/drawingml/2006/table">
            <a:tbl>
              <a:tblPr/>
              <a:tblGrid>
                <a:gridCol w="943708"/>
                <a:gridCol w="3020320"/>
                <a:gridCol w="1616157"/>
                <a:gridCol w="1184574"/>
                <a:gridCol w="969542"/>
              </a:tblGrid>
              <a:tr h="368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347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C4-164128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Change of Network Access Mode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C4-164122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implementation error on ECR and ECA commands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Ericsson, MCC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C4-164123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implementation error on ECR and ECA commands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Ericsson, MCC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0652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934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235075"/>
            <a:ext cx="8686800" cy="4830763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Chairman wants to thank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CT4 for being the best group in the world.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Congratulation to Lionel for becoming the new Chair of CT4.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Congratulations to Peter for re-entering the world of CT4 Leadership.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Lionel Morand and Yvette Koza for expertly Chairing of the parallel sessions.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to my MCC support, Kimmo </a:t>
            </a:r>
            <a:r>
              <a:rPr lang="en-GB" altLang="de-DE" dirty="0">
                <a:latin typeface="Arial" pitchFamily="34" charset="0"/>
                <a:cs typeface="Arial" pitchFamily="34" charset="0"/>
              </a:rPr>
              <a:t>Kymäläinen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, for being the best MCC secretary ever.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Finally, the hosts of our meetings, for the chance to visit  the beautiful Canary Island of Tenerife. </a:t>
            </a:r>
            <a:endParaRPr lang="en-US" altLang="ja-JP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03A811B-9091-482D-8692-60C6A52E50BC}" type="slidenum">
              <a:rPr lang="en-GB" altLang="de-DE" sz="1100" smtClean="0">
                <a:solidFill>
                  <a:schemeClr val="bg1"/>
                </a:solidFill>
              </a:rPr>
              <a:pPr/>
              <a:t>33</a:t>
            </a:fld>
            <a:endParaRPr lang="en-GB" altLang="de-DE" sz="1100" smtClean="0">
              <a:solidFill>
                <a:schemeClr val="bg1"/>
              </a:solidFill>
            </a:endParaRPr>
          </a:p>
        </p:txBody>
      </p:sp>
      <p:sp>
        <p:nvSpPr>
          <p:cNvPr id="50181" name="Slide Number Placeholder 5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9345682-7555-44E1-94D1-2FC2F44B6CFD}" type="slidenum">
              <a:rPr lang="en-GB" altLang="de-DE" sz="1100"/>
              <a:pPr/>
              <a:t>33</a:t>
            </a:fld>
            <a:endParaRPr lang="en-GB" altLang="de-DE" sz="1100"/>
          </a:p>
        </p:txBody>
      </p:sp>
      <p:sp>
        <p:nvSpPr>
          <p:cNvPr id="50183" name="Slide Number Placeholder 3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2DA6813-DB12-40DA-BA9F-E4F8F3747799}" type="slidenum">
              <a:rPr lang="en-GB" altLang="de-DE" sz="1100">
                <a:solidFill>
                  <a:schemeClr val="bg1"/>
                </a:solidFill>
                <a:cs typeface="Arial" charset="0"/>
              </a:rPr>
              <a:pPr/>
              <a:t>33</a:t>
            </a:fld>
            <a:endParaRPr lang="en-GB" altLang="de-DE" sz="11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0184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pic>
        <p:nvPicPr>
          <p:cNvPr id="2049" name="Picture 1" descr="C:\Users\nhberry\Documents\3GPP Meetings\TSG CT WG4\TSG CT WG4 #74 Tenerife 25-29Jul2016\Nigel_Farewell_Pics\IMG_9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19125"/>
            <a:ext cx="7802880" cy="5852160"/>
          </a:xfrm>
          <a:prstGeom prst="rect">
            <a:avLst/>
          </a:prstGeom>
          <a:noFill/>
        </p:spPr>
      </p:pic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278102" y="154287"/>
            <a:ext cx="391289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FF0000"/>
                </a:solidFill>
                <a:cs typeface="Arial" charset="0"/>
              </a:rPr>
              <a:t>Nigel Berry</a:t>
            </a:r>
          </a:p>
          <a:p>
            <a:pPr algn="ctr"/>
            <a:r>
              <a:rPr lang="fi-FI" sz="1400" dirty="0">
                <a:solidFill>
                  <a:srgbClr val="FF0000"/>
                </a:solidFill>
                <a:cs typeface="Arial" charset="0"/>
              </a:rPr>
              <a:t>3GPP TSG CT WG4 </a:t>
            </a:r>
            <a:r>
              <a:rPr lang="fi-FI" sz="1400" dirty="0" smtClean="0">
                <a:solidFill>
                  <a:srgbClr val="FF0000"/>
                </a:solidFill>
                <a:cs typeface="Arial" charset="0"/>
              </a:rPr>
              <a:t>Ex-Chairman</a:t>
            </a:r>
            <a:endParaRPr lang="fi-FI" sz="1400" dirty="0">
              <a:solidFill>
                <a:srgbClr val="FF0000"/>
              </a:solidFill>
              <a:cs typeface="Arial" charset="0"/>
            </a:endParaRPr>
          </a:p>
          <a:p>
            <a:pPr algn="ctr"/>
            <a:r>
              <a:rPr lang="fi-FI" sz="1400" dirty="0">
                <a:solidFill>
                  <a:srgbClr val="FF0000"/>
                </a:solidFill>
                <a:cs typeface="Arial" charset="0"/>
              </a:rPr>
              <a:t>+44 7880 786 684</a:t>
            </a:r>
          </a:p>
          <a:p>
            <a:pPr algn="ctr"/>
            <a:r>
              <a:rPr lang="fi-FI" sz="1400" dirty="0" smtClean="0">
                <a:solidFill>
                  <a:srgbClr val="FF0000"/>
                </a:solidFill>
                <a:cs typeface="Arial" charset="0"/>
              </a:rPr>
              <a:t>nigel.berry@nokia.com</a:t>
            </a:r>
            <a:endParaRPr lang="en-US" sz="14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50182" name="Title 1"/>
          <p:cNvSpPr>
            <a:spLocks noGrp="1"/>
          </p:cNvSpPr>
          <p:nvPr>
            <p:ph type="title"/>
          </p:nvPr>
        </p:nvSpPr>
        <p:spPr>
          <a:xfrm>
            <a:off x="3333750" y="0"/>
            <a:ext cx="4124325" cy="647700"/>
          </a:xfrm>
        </p:spPr>
        <p:txBody>
          <a:bodyPr/>
          <a:lstStyle/>
          <a:p>
            <a:r>
              <a:rPr lang="en-GB" altLang="de-DE" sz="4400" dirty="0" smtClean="0">
                <a:latin typeface="Arial" pitchFamily="34" charset="0"/>
                <a:cs typeface="Arial" pitchFamily="34" charset="0"/>
              </a:rPr>
              <a:t>Thank  You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F0FD99-6286-4AFC-91D7-39312A529DFB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  <p:pic>
        <p:nvPicPr>
          <p:cNvPr id="72706" name="Picture 2" descr="C:\Users\nhberry\Documents\3GPP Meetings\TSG CT WG4\TSG CT WG4 #74 Tenerife 25-29Jul2016\Nigel_Farewell_Pics\IMG_20160729_142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4427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Rel-14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371476" y="1035050"/>
            <a:ext cx="4171950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SCCAS_RES		100%</a:t>
            </a: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EWE-CT		0% =&gt; 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MMCMH-CT	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	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eSDU</a:t>
            </a: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		25% =&gt; 50%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CUPS		0% =&gt; 5%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DLoCMe</a:t>
            </a: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		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ERP-CT		0%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solidFill>
                <a:srgbClr val="000000"/>
              </a:solidFill>
              <a:latin typeface="Calibri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solidFill>
                <a:srgbClr val="000000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6019801"/>
            <a:ext cx="3295650" cy="59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Legend</a:t>
            </a:r>
          </a:p>
          <a:p>
            <a:pPr marL="361950" indent="-361950">
              <a:lnSpc>
                <a:spcPct val="90000"/>
              </a:lnSpc>
            </a:pP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	</a:t>
            </a:r>
            <a:r>
              <a:rPr lang="fi-FI" altLang="de-DE" dirty="0" smtClean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fi-FI" altLang="de-DE" dirty="0">
                <a:solidFill>
                  <a:srgbClr val="000000"/>
                </a:solidFill>
                <a:cs typeface="Arial" charset="0"/>
              </a:rPr>
              <a:t>–  new since previous plenary</a:t>
            </a:r>
          </a:p>
          <a:p>
            <a:pPr marL="361950" indent="-361950">
              <a:lnSpc>
                <a:spcPct val="140000"/>
              </a:lnSpc>
            </a:pPr>
            <a:r>
              <a:rPr lang="fi-FI" altLang="de-DE" dirty="0">
                <a:solidFill>
                  <a:srgbClr val="000000"/>
                </a:solidFill>
                <a:cs typeface="Arial" charset="0"/>
              </a:rPr>
              <a:t>	</a:t>
            </a:r>
            <a:r>
              <a:rPr lang="fi-FI" altLang="de-DE" dirty="0" smtClean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fi-FI" altLang="de-DE" dirty="0">
                <a:solidFill>
                  <a:srgbClr val="000000"/>
                </a:solidFill>
                <a:cs typeface="Arial" charset="0"/>
              </a:rPr>
              <a:t>–  progressed since previous </a:t>
            </a: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plenary</a:t>
            </a:r>
            <a:r>
              <a:rPr lang="de-DE" dirty="0">
                <a:solidFill>
                  <a:srgbClr val="00B050"/>
                </a:solidFill>
              </a:rPr>
              <a:t>		</a:t>
            </a:r>
            <a:endParaRPr lang="da-DK" altLang="de-DE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" name="Inhaltsplatzhalter 1"/>
          <p:cNvSpPr txBox="1">
            <a:spLocks/>
          </p:cNvSpPr>
          <p:nvPr/>
        </p:nvSpPr>
        <p:spPr bwMode="auto">
          <a:xfrm>
            <a:off x="4719308" y="1150939"/>
            <a:ext cx="417195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>
              <a:lnSpc>
                <a:spcPct val="140000"/>
              </a:lnSpc>
            </a:pP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480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Rel-14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6" y="1216025"/>
            <a:ext cx="4314824" cy="5280025"/>
          </a:xfrm>
        </p:spPr>
        <p:txBody>
          <a:bodyPr/>
          <a:lstStyle/>
          <a:p>
            <a:r>
              <a:rPr lang="en-GB" sz="1600" dirty="0" err="1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NonIP_GPRS</a:t>
            </a:r>
            <a:r>
              <a:rPr lang="en-GB" sz="16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-CT </a:t>
            </a: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(CT1)	65%  =&gt; 75%</a:t>
            </a:r>
          </a:p>
          <a:p>
            <a:r>
              <a:rPr lang="en-GB" sz="1600" dirty="0" smtClean="0">
                <a:latin typeface="Arial" pitchFamily="34" charset="0"/>
                <a:cs typeface="Arial" pitchFamily="34" charset="0"/>
              </a:rPr>
              <a:t>ISAT	(CT1)		90%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SEW2-CT		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V2X-CT		0%</a:t>
            </a:r>
          </a:p>
          <a:p>
            <a:r>
              <a:rPr lang="en-GB" sz="1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eDECOR</a:t>
            </a: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-CT		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MCPTTProtoc1		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AULC-CT		0%</a:t>
            </a:r>
            <a:endParaRPr lang="en-GB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  <p:sp>
        <p:nvSpPr>
          <p:cNvPr id="6" name="Inhaltsplatzhalter 1"/>
          <p:cNvSpPr txBox="1">
            <a:spLocks/>
          </p:cNvSpPr>
          <p:nvPr/>
        </p:nvSpPr>
        <p:spPr bwMode="auto">
          <a:xfrm>
            <a:off x="4720131" y="1176462"/>
            <a:ext cx="4241556" cy="449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GB" sz="1800" dirty="0"/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="" xmlns:p14="http://schemas.microsoft.com/office/powerpoint/2010/main" val="325436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371475" y="1035050"/>
            <a:ext cx="4495799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voE_UTRAN_PPD-CT4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RTCP_MUX-C4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en-US" sz="1600" dirty="0" err="1">
                <a:latin typeface="Arial" pitchFamily="34" charset="0"/>
                <a:cs typeface="Arial" pitchFamily="34" charset="0"/>
              </a:rPr>
              <a:t>EVSoCS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-CT		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	100%</a:t>
            </a:r>
            <a:endParaRPr lang="de-DE" sz="1600" dirty="0" smtClean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SHARED_SubData_UPD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PCSCF_RES_WLAN-CT4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FS_DLoCME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WebRTCH248DC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FS_EPC_SIG_RACE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MONTE-CT	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MEI_WLAN	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FS_SCCAS_RES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SDPCN_IMS			100%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6019801"/>
            <a:ext cx="3295650" cy="59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 marL="533400" indent="-533400">
              <a:lnSpc>
                <a:spcPct val="14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</a:t>
            </a:r>
            <a:r>
              <a:rPr lang="fi-FI" altLang="de-DE" dirty="0" smtClean="0">
                <a:cs typeface="Arial" charset="0"/>
              </a:rPr>
              <a:t>plenary</a:t>
            </a:r>
            <a:r>
              <a:rPr lang="de-DE" dirty="0">
                <a:solidFill>
                  <a:srgbClr val="00B050"/>
                </a:solidFill>
              </a:rPr>
              <a:t>		</a:t>
            </a:r>
            <a:endParaRPr lang="da-DK" altLang="de-DE" dirty="0">
              <a:cs typeface="Arial" charset="0"/>
            </a:endParaRPr>
          </a:p>
        </p:txBody>
      </p:sp>
      <p:sp>
        <p:nvSpPr>
          <p:cNvPr id="7" name="Inhaltsplatzhalter 1"/>
          <p:cNvSpPr txBox="1">
            <a:spLocks/>
          </p:cNvSpPr>
          <p:nvPr/>
        </p:nvSpPr>
        <p:spPr bwMode="auto">
          <a:xfrm>
            <a:off x="4719307" y="1150939"/>
            <a:ext cx="4300867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HLcom-CT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GROUPE-CT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ROI-CT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FS_eSDU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EPC_SIG_RACE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DECOR-CT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FS_DBPU		99% =&gt; 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DiaPri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UTRA_LTE_iPos_enh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-CT 100%</a:t>
            </a: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en-GB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de-DE" sz="1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74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238125" y="1130300"/>
            <a:ext cx="5448300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UPCON-DOTCON-CT4	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QOSE2EMTSI-CT4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ePCSCF_WLAN-CT4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WSR_EPS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ISAT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90% =&gt;Rel-14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eProSe-EXT-CT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NBIFOM-CT	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AESE-CT	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SEW1-CT	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eDRX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-CT	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MCPTT-CT			100%</a:t>
            </a: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de-DE" sz="16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40000"/>
              </a:lnSpc>
              <a:buNone/>
            </a:pP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  <p:sp>
        <p:nvSpPr>
          <p:cNvPr id="6" name="Inhaltsplatzhalter 1"/>
          <p:cNvSpPr txBox="1">
            <a:spLocks/>
          </p:cNvSpPr>
          <p:nvPr/>
        </p:nvSpPr>
        <p:spPr bwMode="auto">
          <a:xfrm>
            <a:off x="4720131" y="1176462"/>
            <a:ext cx="4241556" cy="449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eWebRTCi_CT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		100%</a:t>
            </a:r>
          </a:p>
          <a:p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MBMS_enh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-CT		100%</a:t>
            </a:r>
          </a:p>
          <a:p>
            <a:r>
              <a:rPr lang="en-GB" sz="1600" dirty="0" smtClean="0">
                <a:latin typeface="Arial" pitchFamily="34" charset="0"/>
                <a:cs typeface="Arial" pitchFamily="34" charset="0"/>
              </a:rPr>
              <a:t>CIoT-CT		100%</a:t>
            </a:r>
          </a:p>
          <a:p>
            <a:pPr marL="0" indent="0">
              <a:buNone/>
            </a:pP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de-DE" sz="16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04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981076" y="1390653"/>
          <a:ext cx="7477124" cy="4003039"/>
        </p:xfrm>
        <a:graphic>
          <a:graphicData uri="http://schemas.openxmlformats.org/drawingml/2006/table">
            <a:tbl>
              <a:tblPr/>
              <a:tblGrid>
                <a:gridCol w="549476"/>
                <a:gridCol w="2825878"/>
                <a:gridCol w="1003727"/>
                <a:gridCol w="3098043"/>
              </a:tblGrid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CP-16#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0701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New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. WID on CT aspects of Control and User Plane Separation of EPC nodes (CUPS-CT)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Huawei, , Nokia, Alcatel-Lucent Shanghai Bell 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 FS_CUPS, CUPS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led.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supporting.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0412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 New WID on Diameter Load Control Mechanisms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latin typeface="Arial"/>
                          <a:ea typeface="Times New Roman"/>
                          <a:cs typeface="Times New Roman"/>
                        </a:rPr>
                        <a:t>DLoCMe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CT4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CT3 support.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0413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Rel-14 Support of EAP Re-authentication Protocol for WLAN Interworking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ORANGE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ERP-CT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This is a BB under a SA3 Stage 2 Feature.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led.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903288"/>
            <a:ext cx="6834188" cy="507957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04875" y="1485898"/>
          <a:ext cx="7410449" cy="4685084"/>
        </p:xfrm>
        <a:graphic>
          <a:graphicData uri="http://schemas.openxmlformats.org/drawingml/2006/table">
            <a:tbl>
              <a:tblPr/>
              <a:tblGrid>
                <a:gridCol w="544577"/>
                <a:gridCol w="2800680"/>
                <a:gridCol w="994776"/>
                <a:gridCol w="3070416"/>
              </a:tblGrid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CP-16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0476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 CT aspects of Support of Emergency services over WLAN – phase 2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SEW2-CT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CT1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2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0480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Rel-14 New Work Item for CT aspects of V2X Services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LG Electronics Inc.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V2X-CT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Jaehuyn Kim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supporting.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0475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for Enhanced DECOR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Ericsson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eDECOR-CT</a:t>
                      </a: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supporting.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0474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on MCPTT Enhancements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Samsung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MCPTTProtoc1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0466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CT Aspects of Improvements of Awareness of User Location Change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AULC-CT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supporting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48594</TotalTime>
  <Words>2466</Words>
  <Application>Microsoft Office PowerPoint</Application>
  <PresentationFormat>On-screen Show (4:3)</PresentationFormat>
  <Paragraphs>938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3gpp</vt:lpstr>
      <vt:lpstr>Custom Design</vt:lpstr>
      <vt:lpstr>Slide 1</vt:lpstr>
      <vt:lpstr>TSG CT WG4 Organisation </vt:lpstr>
      <vt:lpstr>Slide 3</vt:lpstr>
      <vt:lpstr>Slide 4</vt:lpstr>
      <vt:lpstr>Slide 5</vt:lpstr>
      <vt:lpstr>Slide 6</vt:lpstr>
      <vt:lpstr>Slide 7</vt:lpstr>
      <vt:lpstr>Agreed New WIs</vt:lpstr>
      <vt:lpstr>Endorsed WIs</vt:lpstr>
      <vt:lpstr>Technical Reports for Information and Approval</vt:lpstr>
      <vt:lpstr>CT4 Summary for CT Plenary </vt:lpstr>
      <vt:lpstr>CT Plenary Decisions for CT4</vt:lpstr>
      <vt:lpstr>Incoming liaisons to CT plenary</vt:lpstr>
      <vt:lpstr>CRs for Conditional Approval (CT4)</vt:lpstr>
      <vt:lpstr>CRs to CT Plenary</vt:lpstr>
      <vt:lpstr>Rel-14 Overview</vt:lpstr>
      <vt:lpstr>Rel-14 Overview</vt:lpstr>
      <vt:lpstr>Rel-14 Overview</vt:lpstr>
      <vt:lpstr>Rel-14 Overview</vt:lpstr>
      <vt:lpstr>Rel-14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Acknowledgements</vt:lpstr>
      <vt:lpstr>Thank  You</vt:lpstr>
      <vt:lpstr>Slide 34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nhberry</cp:lastModifiedBy>
  <cp:revision>1316</cp:revision>
  <dcterms:created xsi:type="dcterms:W3CDTF">2009-10-13T12:22:16Z</dcterms:created>
  <dcterms:modified xsi:type="dcterms:W3CDTF">2016-09-12T09:09:46Z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