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2"/>
  </p:notesMasterIdLst>
  <p:handoutMasterIdLst>
    <p:handoutMasterId r:id="rId33"/>
  </p:handoutMasterIdLst>
  <p:sldIdLst>
    <p:sldId id="341" r:id="rId2"/>
    <p:sldId id="444" r:id="rId3"/>
    <p:sldId id="366" r:id="rId4"/>
    <p:sldId id="405" r:id="rId5"/>
    <p:sldId id="445" r:id="rId6"/>
    <p:sldId id="480" r:id="rId7"/>
    <p:sldId id="476" r:id="rId8"/>
    <p:sldId id="501" r:id="rId9"/>
    <p:sldId id="492" r:id="rId10"/>
    <p:sldId id="477" r:id="rId11"/>
    <p:sldId id="458" r:id="rId12"/>
    <p:sldId id="441" r:id="rId13"/>
    <p:sldId id="474" r:id="rId14"/>
    <p:sldId id="478" r:id="rId15"/>
    <p:sldId id="481" r:id="rId16"/>
    <p:sldId id="482" r:id="rId17"/>
    <p:sldId id="500" r:id="rId18"/>
    <p:sldId id="485" r:id="rId19"/>
    <p:sldId id="486" r:id="rId20"/>
    <p:sldId id="401" r:id="rId21"/>
    <p:sldId id="475" r:id="rId22"/>
    <p:sldId id="373" r:id="rId23"/>
    <p:sldId id="374" r:id="rId24"/>
    <p:sldId id="375" r:id="rId25"/>
    <p:sldId id="365" r:id="rId26"/>
    <p:sldId id="376" r:id="rId27"/>
    <p:sldId id="503" r:id="rId28"/>
    <p:sldId id="502" r:id="rId29"/>
    <p:sldId id="504" r:id="rId30"/>
    <p:sldId id="379" r:id="rId3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6410" autoAdjust="0"/>
  </p:normalViewPr>
  <p:slideViewPr>
    <p:cSldViewPr snapToGrid="0">
      <p:cViewPr varScale="1">
        <p:scale>
          <a:sx n="116" d="100"/>
          <a:sy n="116"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#102</a:t>
            </a:r>
          </a:p>
          <a:p>
            <a:r>
              <a:rPr lang="en-GB" altLang="zh-CN" sz="1200" b="1" kern="1200" dirty="0">
                <a:solidFill>
                  <a:schemeClr val="tx1"/>
                </a:solidFill>
                <a:effectLst/>
                <a:latin typeface="Arial" pitchFamily="34" charset="0"/>
                <a:ea typeface="+mn-ea"/>
                <a:cs typeface="Arial" pitchFamily="34" charset="0"/>
              </a:rPr>
              <a:t>Edinburgh, GB, 11th - 12th December 2023</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CP-233015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Docs/C3-23455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CT#102</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557232030"/>
              </p:ext>
            </p:extLst>
          </p:nvPr>
        </p:nvGraphicFramePr>
        <p:xfrm>
          <a:off x="361425" y="1791374"/>
          <a:ext cx="11013394" cy="3261833"/>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CP-233218</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CP-233216</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95%</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99%</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CP-232027</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CP-233211</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err="1">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CP-233215</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1664556065"/>
              </p:ext>
            </p:extLst>
          </p:nvPr>
        </p:nvGraphicFramePr>
        <p:xfrm>
          <a:off x="381667" y="2006146"/>
          <a:ext cx="10515600" cy="2372651"/>
        </p:xfrm>
        <a:graphic>
          <a:graphicData uri="http://schemas.openxmlformats.org/drawingml/2006/table">
            <a:tbl>
              <a:tblPr firstRow="1" firstCol="1" bandRow="1"/>
              <a:tblGrid>
                <a:gridCol w="1396076">
                  <a:extLst>
                    <a:ext uri="{9D8B030D-6E8A-4147-A177-3AD203B41FA5}">
                      <a16:colId xmlns="" xmlns:a16="http://schemas.microsoft.com/office/drawing/2014/main" val="20000"/>
                    </a:ext>
                  </a:extLst>
                </a:gridCol>
                <a:gridCol w="4110734">
                  <a:extLst>
                    <a:ext uri="{9D8B030D-6E8A-4147-A177-3AD203B41FA5}">
                      <a16:colId xmlns="" xmlns:a16="http://schemas.microsoft.com/office/drawing/2014/main" val="20001"/>
                    </a:ext>
                  </a:extLst>
                </a:gridCol>
                <a:gridCol w="1364464">
                  <a:extLst>
                    <a:ext uri="{9D8B030D-6E8A-4147-A177-3AD203B41FA5}">
                      <a16:colId xmlns="" xmlns:a16="http://schemas.microsoft.com/office/drawing/2014/main" val="20002"/>
                    </a:ext>
                  </a:extLst>
                </a:gridCol>
                <a:gridCol w="1571723">
                  <a:extLst>
                    <a:ext uri="{9D8B030D-6E8A-4147-A177-3AD203B41FA5}">
                      <a16:colId xmlns="" xmlns:a16="http://schemas.microsoft.com/office/drawing/2014/main" val="20003"/>
                    </a:ext>
                  </a:extLst>
                </a:gridCol>
                <a:gridCol w="2072603">
                  <a:extLst>
                    <a:ext uri="{9D8B030D-6E8A-4147-A177-3AD203B41FA5}">
                      <a16:colId xmlns="" xmlns:a16="http://schemas.microsoft.com/office/drawing/2014/main" val="1391414016"/>
                    </a:ext>
                  </a:extLst>
                </a:gridCol>
              </a:tblGrid>
              <a:tr h="244293">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1" kern="1200" dirty="0">
                          <a:solidFill>
                            <a:srgbClr val="FFFFFF"/>
                          </a:solidFill>
                          <a:effectLst/>
                          <a:latin typeface="Arial"/>
                          <a:ea typeface="Times New Roman"/>
                          <a:cs typeface="+mn-cs"/>
                        </a:rPr>
                        <a:t>Sent for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2147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CP-233289</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smtClean="0">
                          <a:solidFill>
                            <a:srgbClr val="000000"/>
                          </a:solidFill>
                          <a:effectLst/>
                          <a:latin typeface="Arial"/>
                          <a:ea typeface="Times New Roman"/>
                          <a:cs typeface="+mn-cs"/>
                        </a:rPr>
                        <a:t>3GPP TS 29.548 v1.0.0 on Service Enabler Architecture Layer for Verticals (SEAL); SEAL Data Delivery (SEALDD) Server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dirty="0">
                          <a:solidFill>
                            <a:srgbClr val="000000"/>
                          </a:solidFill>
                          <a:effectLst/>
                          <a:latin typeface="Arial"/>
                          <a:ea typeface="Times New Roman"/>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sz="12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rgbClr val="000000"/>
                          </a:solidFill>
                          <a:effectLst/>
                          <a:latin typeface="Arial" panose="020B0604020202020204" pitchFamily="34" charset="0"/>
                          <a:ea typeface="+mn-ea"/>
                          <a:cs typeface="Arial" panose="020B0604020202020204" pitchFamily="34" charset="0"/>
                        </a:rPr>
                        <a:t>Information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147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CP-233290</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smtClean="0">
                          <a:solidFill>
                            <a:srgbClr val="000000"/>
                          </a:solidFill>
                          <a:effectLst/>
                          <a:latin typeface="Arial"/>
                          <a:ea typeface="Times New Roman"/>
                          <a:cs typeface="+mn-cs"/>
                        </a:rPr>
                        <a:t>3GPP TS 29.543 v1.0.0 on 5G System; Data Transfer Policy Control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dirty="0">
                          <a:solidFill>
                            <a:srgbClr val="000000"/>
                          </a:solidFill>
                          <a:effectLst/>
                          <a:latin typeface="Arial"/>
                          <a:ea typeface="Times New Roman"/>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Information</a:t>
                      </a:r>
                    </a:p>
                    <a:p>
                      <a:pPr marL="0" algn="l" defTabSz="914400" rtl="0" eaLnBrk="1" latinLnBrk="0" hangingPunct="1"/>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42147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CP-233291</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400" kern="1200" dirty="0" smtClean="0">
                          <a:solidFill>
                            <a:srgbClr val="000000"/>
                          </a:solidFill>
                          <a:effectLst/>
                          <a:latin typeface="Arial"/>
                          <a:ea typeface="Times New Roman"/>
                          <a:cs typeface="+mn-cs"/>
                        </a:rPr>
                        <a:t>3GPP TS 29.583 v1.0.0 on Application layer support for Personal </a:t>
                      </a:r>
                      <a:r>
                        <a:rPr lang="en-US" altLang="zh-CN" sz="1400" kern="1200" dirty="0" err="1" smtClean="0">
                          <a:solidFill>
                            <a:srgbClr val="000000"/>
                          </a:solidFill>
                          <a:effectLst/>
                          <a:latin typeface="Arial"/>
                          <a:ea typeface="Times New Roman"/>
                          <a:cs typeface="+mn-cs"/>
                        </a:rPr>
                        <a:t>IoT</a:t>
                      </a:r>
                      <a:r>
                        <a:rPr lang="en-US" altLang="zh-CN" sz="1400" kern="1200" dirty="0" smtClean="0">
                          <a:solidFill>
                            <a:srgbClr val="000000"/>
                          </a:solidFill>
                          <a:effectLst/>
                          <a:latin typeface="Arial"/>
                          <a:ea typeface="Times New Roman"/>
                          <a:cs typeface="+mn-cs"/>
                        </a:rPr>
                        <a:t> Network (PINAPP); Personal </a:t>
                      </a:r>
                      <a:r>
                        <a:rPr lang="en-US" altLang="zh-CN" sz="1400" kern="1200" dirty="0" err="1" smtClean="0">
                          <a:solidFill>
                            <a:srgbClr val="000000"/>
                          </a:solidFill>
                          <a:effectLst/>
                          <a:latin typeface="Arial"/>
                          <a:ea typeface="Times New Roman"/>
                          <a:cs typeface="+mn-cs"/>
                        </a:rPr>
                        <a:t>IoT</a:t>
                      </a:r>
                      <a:r>
                        <a:rPr lang="en-US" altLang="zh-CN" sz="1400" kern="1200" dirty="0" smtClean="0">
                          <a:solidFill>
                            <a:srgbClr val="000000"/>
                          </a:solidFill>
                          <a:effectLst/>
                          <a:latin typeface="Arial"/>
                          <a:ea typeface="Times New Roman"/>
                          <a:cs typeface="+mn-cs"/>
                        </a:rPr>
                        <a:t> Network (PIN) server services</a:t>
                      </a:r>
                      <a:endParaRPr lang="fr-FR" sz="1400" kern="1200" dirty="0">
                        <a:solidFill>
                          <a:srgbClr val="000000"/>
                        </a:solidFill>
                        <a:effectLst/>
                        <a:latin typeface="Arial"/>
                        <a:ea typeface="Times New Roman"/>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dirty="0">
                          <a:solidFill>
                            <a:srgbClr val="000000"/>
                          </a:solidFill>
                          <a:effectLst/>
                          <a:latin typeface="Arial"/>
                          <a:ea typeface="Times New Roman"/>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Information</a:t>
                      </a:r>
                    </a:p>
                    <a:p>
                      <a:pPr marL="0" algn="l" defTabSz="914400" rtl="0" eaLnBrk="1" latinLnBrk="0" hangingPunct="1"/>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245254337"/>
              </p:ext>
            </p:extLst>
          </p:nvPr>
        </p:nvGraphicFramePr>
        <p:xfrm>
          <a:off x="381667" y="1940243"/>
          <a:ext cx="10830029" cy="1512257"/>
        </p:xfrm>
        <a:graphic>
          <a:graphicData uri="http://schemas.openxmlformats.org/drawingml/2006/table">
            <a:tbl>
              <a:tblPr firstRow="1" firstCol="1" bandRow="1"/>
              <a:tblGrid>
                <a:gridCol w="1441336">
                  <a:extLst>
                    <a:ext uri="{9D8B030D-6E8A-4147-A177-3AD203B41FA5}">
                      <a16:colId xmlns="" xmlns:a16="http://schemas.microsoft.com/office/drawing/2014/main" val="20000"/>
                    </a:ext>
                  </a:extLst>
                </a:gridCol>
                <a:gridCol w="3119487">
                  <a:extLst>
                    <a:ext uri="{9D8B030D-6E8A-4147-A177-3AD203B41FA5}">
                      <a16:colId xmlns="" xmlns:a16="http://schemas.microsoft.com/office/drawing/2014/main" val="20001"/>
                    </a:ext>
                  </a:extLst>
                </a:gridCol>
                <a:gridCol w="1324303">
                  <a:extLst>
                    <a:ext uri="{9D8B030D-6E8A-4147-A177-3AD203B41FA5}">
                      <a16:colId xmlns="" xmlns:a16="http://schemas.microsoft.com/office/drawing/2014/main" val="20003"/>
                    </a:ext>
                  </a:extLst>
                </a:gridCol>
                <a:gridCol w="3405352">
                  <a:extLst>
                    <a:ext uri="{9D8B030D-6E8A-4147-A177-3AD203B41FA5}">
                      <a16:colId xmlns="" xmlns:a16="http://schemas.microsoft.com/office/drawing/2014/main" val="3630095427"/>
                    </a:ext>
                  </a:extLst>
                </a:gridCol>
                <a:gridCol w="1539551">
                  <a:extLst>
                    <a:ext uri="{9D8B030D-6E8A-4147-A177-3AD203B41FA5}">
                      <a16:colId xmlns="" xmlns:a16="http://schemas.microsoft.com/office/drawing/2014/main" val="1391414016"/>
                    </a:ext>
                  </a:extLst>
                </a:gridCol>
              </a:tblGrid>
              <a:tr h="38689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Remaining Issues</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400" b="1" kern="1200" dirty="0">
                          <a:solidFill>
                            <a:srgbClr val="FFFFFF"/>
                          </a:solidFill>
                          <a:effectLst/>
                          <a:latin typeface="Arial"/>
                          <a:ea typeface="Times New Roman"/>
                          <a:cs typeface="+mn-cs"/>
                        </a:rPr>
                        <a:t>Expected Completion Date </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1933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66204">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   General</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82379" y="1706597"/>
            <a:ext cx="11944865" cy="4539712"/>
          </a:xfrm>
        </p:spPr>
        <p:txBody>
          <a:bodyPr/>
          <a:lstStyle/>
          <a:p>
            <a:r>
              <a:rPr lang="es-ES" altLang="zh-CN" sz="1800" dirty="0"/>
              <a:t>Agreement or endorsement of new/revised Rel-18 WIDs: </a:t>
            </a:r>
          </a:p>
          <a:p>
            <a:pPr lvl="1"/>
            <a:r>
              <a:rPr lang="es-ES" altLang="zh-CN" sz="1600" dirty="0"/>
              <a:t>1 new WID (i.e. </a:t>
            </a:r>
            <a:r>
              <a:rPr lang="en-US" altLang="zh-CN" sz="1600" dirty="0"/>
              <a:t>NSCALE</a:t>
            </a:r>
            <a:r>
              <a:rPr lang="es-ES" altLang="zh-CN" sz="1600" dirty="0"/>
              <a:t>) is agreed, depending on stage 2 requirement, </a:t>
            </a:r>
            <a:r>
              <a:rPr lang="es-ES" altLang="zh-CN" sz="1600" dirty="0" smtClean="0"/>
              <a:t>it </a:t>
            </a:r>
            <a:r>
              <a:rPr lang="es-ES" altLang="zh-CN" sz="1600" dirty="0"/>
              <a:t>is a bit of challenging to complete the functional specifications for this newly created WI before March. 2024;</a:t>
            </a:r>
          </a:p>
          <a:p>
            <a:pPr lvl="1"/>
            <a:r>
              <a:rPr lang="es-ES" altLang="zh-CN" sz="1600" dirty="0"/>
              <a:t>5 revised WID</a:t>
            </a:r>
            <a:r>
              <a:rPr lang="en-US" altLang="zh-CN" sz="1600" dirty="0"/>
              <a:t>s</a:t>
            </a:r>
            <a:r>
              <a:rPr lang="es-ES" altLang="zh-CN" sz="1600" dirty="0"/>
              <a:t> (i.e. </a:t>
            </a:r>
            <a:r>
              <a:rPr lang="en-US" altLang="zh-CN" sz="1600" dirty="0"/>
              <a:t>EDGEAPP_Ph2</a:t>
            </a:r>
            <a:r>
              <a:rPr lang="en-GB" altLang="zh-CN" sz="1600" dirty="0"/>
              <a:t>, UEP18</a:t>
            </a:r>
            <a:r>
              <a:rPr lang="en-US" altLang="zh-CN" sz="1600" dirty="0"/>
              <a:t>, </a:t>
            </a:r>
            <a:r>
              <a:rPr lang="en-GB" altLang="zh-CN" sz="1600" dirty="0" err="1"/>
              <a:t>eUEPO</a:t>
            </a:r>
            <a:r>
              <a:rPr lang="en-GB" altLang="zh-CN" sz="1600" dirty="0"/>
              <a:t>, TEI18_DCAMP_Ph2</a:t>
            </a:r>
            <a:r>
              <a:rPr lang="en-US" altLang="zh-CN" sz="1600" dirty="0"/>
              <a:t>, TEI18_SLAMUP</a:t>
            </a:r>
            <a:r>
              <a:rPr lang="es-ES" altLang="zh-CN" sz="1600" dirty="0"/>
              <a:t>) are agreed;</a:t>
            </a:r>
          </a:p>
          <a:p>
            <a:pPr lvl="1"/>
            <a:r>
              <a:rPr lang="es-ES" altLang="zh-CN" sz="1600" dirty="0"/>
              <a:t>11 revised WIDs (i.e. </a:t>
            </a:r>
            <a:r>
              <a:rPr lang="en-US" altLang="zh-CN" sz="1600" dirty="0"/>
              <a:t>SEAL_Ph3</a:t>
            </a:r>
            <a:r>
              <a:rPr lang="en-GB" altLang="zh-CN" sz="1600" dirty="0"/>
              <a:t> ,</a:t>
            </a:r>
            <a:r>
              <a:rPr lang="zh-CN" altLang="en-US" sz="1600" dirty="0"/>
              <a:t> </a:t>
            </a:r>
            <a:r>
              <a:rPr lang="en-US" altLang="zh-CN" sz="1600" dirty="0"/>
              <a:t>5WWC_Ph2</a:t>
            </a:r>
            <a:r>
              <a:rPr lang="en-GB" altLang="zh-CN" sz="1600" dirty="0"/>
              <a:t> ,</a:t>
            </a:r>
            <a:r>
              <a:rPr lang="zh-CN" altLang="en-US" sz="1600" dirty="0"/>
              <a:t> </a:t>
            </a:r>
            <a:r>
              <a:rPr lang="en-US" altLang="zh-CN" sz="1600" dirty="0"/>
              <a:t>V2XAPP_Ph3</a:t>
            </a:r>
            <a:r>
              <a:rPr lang="en-GB" altLang="zh-CN" sz="1600" dirty="0"/>
              <a:t> ,</a:t>
            </a:r>
            <a:r>
              <a:rPr lang="zh-CN" altLang="en-US" sz="1600" dirty="0"/>
              <a:t> </a:t>
            </a:r>
            <a:r>
              <a:rPr lang="en-US" altLang="zh-CN" sz="1600" dirty="0"/>
              <a:t>SEALDD</a:t>
            </a:r>
            <a:r>
              <a:rPr lang="en-GB" altLang="zh-CN" sz="1600" dirty="0"/>
              <a:t> , </a:t>
            </a:r>
            <a:r>
              <a:rPr lang="en-US" altLang="zh-CN" sz="1600" dirty="0"/>
              <a:t>5G_ProSe_Ph2</a:t>
            </a:r>
            <a:r>
              <a:rPr lang="en-GB" altLang="zh-CN" sz="1600" dirty="0"/>
              <a:t> , </a:t>
            </a:r>
            <a:r>
              <a:rPr lang="en-US" altLang="zh-CN" sz="1600" dirty="0"/>
              <a:t>EDGE_Ph2</a:t>
            </a:r>
            <a:r>
              <a:rPr lang="en-GB" altLang="zh-CN" sz="1600" dirty="0"/>
              <a:t> , </a:t>
            </a:r>
            <a:r>
              <a:rPr lang="en-US" altLang="zh-CN" sz="1600" dirty="0"/>
              <a:t>MCProtoc18</a:t>
            </a:r>
            <a:r>
              <a:rPr lang="en-GB" altLang="zh-CN" sz="1600" dirty="0"/>
              <a:t> , </a:t>
            </a:r>
            <a:r>
              <a:rPr lang="en-US" altLang="zh-CN" sz="1600" dirty="0"/>
              <a:t>PINAPP</a:t>
            </a:r>
            <a:r>
              <a:rPr lang="en-GB" altLang="zh-CN" sz="1600" dirty="0"/>
              <a:t> , </a:t>
            </a:r>
            <a:r>
              <a:rPr lang="en-US" altLang="zh-CN" sz="1600" dirty="0"/>
              <a:t>PIN</a:t>
            </a:r>
            <a:r>
              <a:rPr lang="en-GB" altLang="zh-CN" sz="1600" dirty="0"/>
              <a:t> , </a:t>
            </a:r>
            <a:r>
              <a:rPr lang="en-US" altLang="zh-CN" sz="1600" dirty="0"/>
              <a:t>NG_RTC</a:t>
            </a:r>
            <a:r>
              <a:rPr lang="en-GB" altLang="zh-CN" sz="1600" dirty="0"/>
              <a:t> , </a:t>
            </a:r>
            <a:r>
              <a:rPr lang="en-US" altLang="zh-CN" sz="1600" dirty="0" err="1"/>
              <a:t>Ranging_SL</a:t>
            </a:r>
            <a:r>
              <a:rPr lang="es-ES" altLang="zh-CN" sz="1600" dirty="0"/>
              <a:t>) are endorsed.</a:t>
            </a:r>
          </a:p>
          <a:p>
            <a:r>
              <a:rPr lang="es-ES" altLang="zh-CN" sz="1800" dirty="0" smtClean="0"/>
              <a:t>A </a:t>
            </a:r>
            <a:r>
              <a:rPr lang="es-ES" altLang="zh-CN" sz="1800" dirty="0"/>
              <a:t>working agreement (#58) was declared on </a:t>
            </a:r>
            <a:r>
              <a:rPr lang="es-ES" altLang="zh-CN" sz="1800" dirty="0">
                <a:hlinkClick r:id="rId2"/>
              </a:rPr>
              <a:t>C3-234550</a:t>
            </a:r>
            <a:r>
              <a:rPr lang="es-ES" altLang="zh-CN" sz="1800" dirty="0"/>
              <a:t> by the Chair in CT3#130 meeting (Oct. 2023) on CAPIF extensibility about security method, related with ETSI MEC and SA6 requirements. However, it was challenged, a voting for the working agreement was held in CT3#131 meeting (Nov. 2023), the voting result is </a:t>
            </a:r>
            <a:r>
              <a:rPr lang="es-ES" altLang="zh-CN" sz="1800" b="1" dirty="0"/>
              <a:t>66.88% (103 votes in favor of the WA#58): 33.12% (51 votes not in favor of the WA#58)</a:t>
            </a:r>
            <a:r>
              <a:rPr lang="es-ES" altLang="zh-CN" sz="1800" dirty="0"/>
              <a:t>. The WA#58 was hence </a:t>
            </a:r>
            <a:r>
              <a:rPr lang="en-US" altLang="zh-CN" sz="1800" dirty="0"/>
              <a:t>overturned and CT3 discussed the issue again during CT3#131 meeting but still no </a:t>
            </a:r>
            <a:r>
              <a:rPr lang="en-US" altLang="zh-CN" sz="1800" dirty="0" smtClean="0"/>
              <a:t>agreement. </a:t>
            </a:r>
            <a:r>
              <a:rPr lang="en-US" altLang="zh-CN" sz="1800" dirty="0"/>
              <a:t>C3-234550 was postponed till next meeting. </a:t>
            </a:r>
            <a:r>
              <a:rPr lang="es-ES" altLang="zh-CN" sz="1800" dirty="0"/>
              <a:t>A show of hands will be held in CT3#132 meeting (Jan. 2024). Please note that there is a risk that finally, nothing but implementation specific will be taken in Rel-18.</a:t>
            </a:r>
          </a:p>
          <a:p>
            <a:r>
              <a:rPr lang="es-ES" altLang="zh-CN" sz="1800" dirty="0"/>
              <a:t>Rapporteurs triggerred offline coordination calls to push the progress for CT3 WIs. Progress is quite well, most of the WIs are already over 85% completion rate. </a:t>
            </a:r>
            <a:r>
              <a:rPr lang="es-ES" altLang="zh-CN" sz="1800" dirty="0" smtClean="0"/>
              <a:t>Only 3 WIs are with less than 80% completion rate, i.e. SNAAPP 75%, NSCALE 15%, ADAES 40%. Few </a:t>
            </a:r>
            <a:r>
              <a:rPr lang="es-ES" altLang="zh-CN" sz="1800" dirty="0"/>
              <a:t>LSs are sent to stage 2 requesting further clarifications and ENs are added for the time being for further study.</a:t>
            </a:r>
          </a:p>
          <a:p>
            <a:r>
              <a:rPr lang="es-ES" altLang="zh-CN" sz="1800" dirty="0"/>
              <a:t>Slides 14- 19 indicate the major CT3 progress in Q2</a:t>
            </a:r>
            <a:endParaRPr lang="es-ES" sz="1800" dirty="0"/>
          </a:p>
          <a:p>
            <a:pPr marL="0" indent="0">
              <a:buNone/>
            </a:pPr>
            <a:endParaRPr lang="es-ES" dirty="0"/>
          </a:p>
        </p:txBody>
      </p:sp>
    </p:spTree>
    <p:extLst>
      <p:ext uri="{BB962C8B-B14F-4D97-AF65-F5344CB8AC3E}">
        <p14:creationId xmlns:p14="http://schemas.microsoft.com/office/powerpoint/2010/main" val="124242899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NBI18 [</a:t>
            </a:r>
            <a:r>
              <a:rPr lang="en-US" altLang="zh-CN" sz="2000" i="1" dirty="0"/>
              <a:t>Enhancements of 3GPP Northbound and Application Layer interfaces and APIs Rel-18</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es-ES" altLang="zh-CN" sz="1800" dirty="0"/>
              <a:t>Regarding the support of the CAPIF extensibility requirements from ETSI MEC, the support of query parameters extensionbility was agreed and the support of </a:t>
            </a:r>
            <a:r>
              <a:rPr lang="en-US" altLang="zh-CN" sz="1800" dirty="0"/>
              <a:t>CAPIF security methods extensibility is still under discussion.</a:t>
            </a:r>
          </a:p>
          <a:p>
            <a:pPr lvl="1">
              <a:spcBef>
                <a:spcPts val="600"/>
              </a:spcBef>
              <a:spcAft>
                <a:spcPts val="0"/>
              </a:spcAft>
            </a:pPr>
            <a:r>
              <a:rPr lang="fr-FR" altLang="zh-CN" sz="1800" dirty="0"/>
              <a:t>U</a:t>
            </a:r>
            <a:r>
              <a:rPr lang="en-US" altLang="zh-CN" sz="1800" dirty="0" err="1"/>
              <a:t>pdate</a:t>
            </a:r>
            <a:r>
              <a:rPr lang="en-US" altLang="zh-CN" sz="1800" dirty="0"/>
              <a:t> the NBI TSs with the new HTTP RFCs numbers to replace the obsoleted ones.</a:t>
            </a:r>
            <a:endParaRPr lang="es-ES" altLang="zh-CN" sz="1800" dirty="0"/>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with 85% completion</a:t>
            </a:r>
            <a:endParaRPr lang="es-ES" altLang="zh-CN" sz="2000" dirty="0"/>
          </a:p>
          <a:p>
            <a:pPr lvl="1">
              <a:spcBef>
                <a:spcPts val="600"/>
              </a:spcBef>
              <a:spcAft>
                <a:spcPts val="0"/>
              </a:spcAft>
            </a:pPr>
            <a:r>
              <a:rPr lang="fr-FR" altLang="zh-CN" sz="1800" dirty="0"/>
              <a:t>Start the definition of BDT configuration management support within</a:t>
            </a:r>
            <a:r>
              <a:rPr lang="en-GB" altLang="zh-CN" sz="1800" dirty="0"/>
              <a:t> the </a:t>
            </a:r>
            <a:r>
              <a:rPr lang="en-GB" altLang="zh-CN" sz="1800" dirty="0" err="1"/>
              <a:t>SS_NetworkResourceAdaptation</a:t>
            </a:r>
            <a:r>
              <a:rPr lang="en-GB" altLang="zh-CN" sz="1800" dirty="0"/>
              <a:t> API.</a:t>
            </a:r>
            <a:endParaRPr lang="fr-FR" altLang="zh-CN" sz="1800" dirty="0"/>
          </a:p>
          <a:p>
            <a:pPr lvl="1">
              <a:spcBef>
                <a:spcPts val="600"/>
              </a:spcBef>
              <a:spcAft>
                <a:spcPts val="0"/>
              </a:spcAft>
            </a:pPr>
            <a:r>
              <a:rPr lang="en-GB" altLang="zh-CN" sz="1800" dirty="0"/>
              <a:t>Support the triggering criteria within the </a:t>
            </a:r>
            <a:r>
              <a:rPr lang="en-GB" altLang="zh-CN" sz="1800" dirty="0" err="1"/>
              <a:t>SS_LocationReporting</a:t>
            </a:r>
            <a:r>
              <a:rPr lang="en-GB" altLang="zh-CN" sz="1800" dirty="0"/>
              <a:t> API.</a:t>
            </a:r>
          </a:p>
          <a:p>
            <a:pPr lvl="1">
              <a:spcBef>
                <a:spcPts val="600"/>
              </a:spcBef>
              <a:spcAft>
                <a:spcPts val="0"/>
              </a:spcAft>
            </a:pPr>
            <a:r>
              <a:rPr lang="en-GB" altLang="zh-CN" sz="1800" dirty="0"/>
              <a:t>Complete the definition of the encoding of the </a:t>
            </a:r>
            <a:r>
              <a:rPr lang="en-US" altLang="zh-CN" sz="1800" dirty="0"/>
              <a:t>VAL Service Area ID</a:t>
            </a:r>
            <a:r>
              <a:rPr lang="en-GB" altLang="zh-CN" sz="1800" dirty="0"/>
              <a:t>.</a:t>
            </a:r>
          </a:p>
          <a:p>
            <a:pPr lvl="1">
              <a:spcBef>
                <a:spcPts val="600"/>
              </a:spcBef>
              <a:spcAft>
                <a:spcPts val="0"/>
              </a:spcAft>
            </a:pPr>
            <a:r>
              <a:rPr lang="fr-FR" altLang="zh-CN" sz="1800" dirty="0"/>
              <a:t>Resolution of several of the remaining Editor’s Notes</a:t>
            </a:r>
            <a:r>
              <a:rPr lang="en-GB" altLang="zh-CN" sz="1800" dirty="0"/>
              <a:t>.</a:t>
            </a:r>
            <a:endParaRPr lang="fr-FR" altLang="zh-CN" sz="1800" dirty="0"/>
          </a:p>
          <a:p>
            <a:r>
              <a:rPr lang="en-US" altLang="zh-CN" sz="2000" dirty="0" err="1"/>
              <a:t>eUEPO</a:t>
            </a:r>
            <a:r>
              <a:rPr lang="en-US" altLang="zh-CN" sz="2000" dirty="0"/>
              <a:t> </a:t>
            </a:r>
            <a:r>
              <a:rPr lang="es-ES" altLang="zh-CN" sz="2000" dirty="0"/>
              <a:t>[</a:t>
            </a:r>
            <a:r>
              <a:rPr lang="en-US" altLang="zh-CN" sz="2000" i="1" dirty="0"/>
              <a:t>CT aspects of enhancement of 5G UE Policy</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r>
              <a:rPr lang="en-US" altLang="zh-CN" sz="1800" dirty="0" smtClean="0"/>
              <a:t>Completing </a:t>
            </a:r>
            <a:r>
              <a:rPr lang="en-US" altLang="zh-CN" sz="1800" dirty="0"/>
              <a:t>URSP rule in the roaming case.</a:t>
            </a:r>
          </a:p>
          <a:p>
            <a:pPr lvl="1"/>
            <a:r>
              <a:rPr lang="en-US" altLang="zh-CN" sz="1800" dirty="0"/>
              <a:t>Support of VPLMN-specific URSP delivery </a:t>
            </a:r>
            <a:r>
              <a:rPr lang="en-US" altLang="zh-CN" sz="1800" dirty="0" smtClean="0"/>
              <a:t>outcome.</a:t>
            </a:r>
            <a:endParaRPr lang="en-US" altLang="zh-CN" sz="1800" dirty="0"/>
          </a:p>
          <a:p>
            <a:pPr lvl="1">
              <a:spcAft>
                <a:spcPts val="600"/>
              </a:spcAft>
            </a:pPr>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EDGEAPP_Ph2 </a:t>
            </a:r>
            <a:r>
              <a:rPr lang="es-ES" altLang="zh-CN" sz="2000" dirty="0"/>
              <a:t>[</a:t>
            </a:r>
            <a:r>
              <a:rPr lang="en-US" altLang="zh-CN" sz="2000" i="1" dirty="0"/>
              <a:t>CT aspects for Enabling Edge Applications Phase 2</a:t>
            </a:r>
            <a:r>
              <a:rPr lang="es-ES" altLang="zh-CN" sz="2000" dirty="0"/>
              <a:t>] </a:t>
            </a:r>
            <a:r>
              <a:rPr lang="es-ES" altLang="zh-CN" sz="2000" dirty="0">
                <a:solidFill>
                  <a:srgbClr val="2A6EA8"/>
                </a:solidFill>
              </a:rPr>
              <a:t>with 80% completion</a:t>
            </a:r>
            <a:endParaRPr lang="es-ES" altLang="zh-CN" sz="2000" dirty="0">
              <a:highlight>
                <a:srgbClr val="FFFF00"/>
              </a:highlight>
            </a:endParaRPr>
          </a:p>
          <a:p>
            <a:pPr lvl="1">
              <a:spcBef>
                <a:spcPts val="600"/>
              </a:spcBef>
              <a:spcAft>
                <a:spcPts val="0"/>
              </a:spcAft>
            </a:pPr>
            <a:r>
              <a:rPr lang="fr-FR" altLang="zh-CN" sz="1800" dirty="0"/>
              <a:t>Further progress on the resolution of the remaining Editor’s Notes (e.g., content of the EAS bundling information, error handling cases for the Eees_ACRManagementEvent and Eees_SessionWithQoS API, ACR Selection event definition, etc.).</a:t>
            </a:r>
            <a:endParaRPr lang="en-US" altLang="zh-CN" sz="1800" dirty="0"/>
          </a:p>
          <a:p>
            <a:pPr lvl="1">
              <a:spcBef>
                <a:spcPts val="600"/>
              </a:spcBef>
              <a:spcAft>
                <a:spcPts val="0"/>
              </a:spcAft>
            </a:pPr>
            <a:r>
              <a:rPr lang="fr-FR" altLang="zh-CN" sz="1800" dirty="0"/>
              <a:t>Redefine the Eees_UEIdentifier API to support the new stage 2 requirements (e.g., EEC is also a consumer of this API, additional input/output information for the service operations of this API, etc.).</a:t>
            </a:r>
            <a:endParaRPr lang="en-US" altLang="zh-CN" sz="1800" dirty="0"/>
          </a:p>
          <a:p>
            <a:pPr lvl="1">
              <a:spcBef>
                <a:spcPts val="600"/>
              </a:spcBef>
              <a:spcAft>
                <a:spcPts val="0"/>
              </a:spcAft>
            </a:pPr>
            <a:r>
              <a:rPr lang="en-US" altLang="zh-CN" sz="1800" dirty="0"/>
              <a:t>Updates to the </a:t>
            </a:r>
            <a:r>
              <a:rPr lang="en-US" altLang="zh-CN" sz="1800" dirty="0" err="1"/>
              <a:t>Eecs_TargetEESDiscovery</a:t>
            </a:r>
            <a:r>
              <a:rPr lang="en-US" altLang="zh-CN" sz="1800" dirty="0"/>
              <a:t> API to support EES retrieval based on application group ID.</a:t>
            </a:r>
          </a:p>
          <a:p>
            <a:r>
              <a:rPr lang="en-US" altLang="zh-CN" sz="2000" dirty="0"/>
              <a:t>V2XAPP_Ph3</a:t>
            </a:r>
            <a:r>
              <a:rPr lang="es-ES" altLang="zh-CN" sz="2000" dirty="0"/>
              <a:t> [</a:t>
            </a:r>
            <a:r>
              <a:rPr lang="en-US" altLang="zh-CN" sz="2000" i="1" dirty="0"/>
              <a:t>Support for </a:t>
            </a:r>
            <a:r>
              <a:rPr lang="en-GB" altLang="zh-CN" sz="2000" i="1" dirty="0"/>
              <a:t>V2X services; Phase 3</a:t>
            </a:r>
            <a:r>
              <a:rPr lang="es-ES" altLang="zh-CN" sz="2000" dirty="0"/>
              <a:t>] </a:t>
            </a:r>
            <a:r>
              <a:rPr lang="es-ES" altLang="zh-CN" sz="2000" dirty="0">
                <a:solidFill>
                  <a:srgbClr val="2A6EA8"/>
                </a:solidFill>
              </a:rPr>
              <a:t>with 95% completion</a:t>
            </a:r>
            <a:endParaRPr lang="es-ES" altLang="zh-CN" sz="2000" dirty="0">
              <a:highlight>
                <a:srgbClr val="FFFF00"/>
              </a:highlight>
            </a:endParaRPr>
          </a:p>
          <a:p>
            <a:pPr lvl="1">
              <a:spcBef>
                <a:spcPts val="600"/>
              </a:spcBef>
              <a:spcAft>
                <a:spcPts val="0"/>
              </a:spcAft>
            </a:pPr>
            <a:r>
              <a:rPr lang="en-US" altLang="zh-CN" sz="1800" dirty="0"/>
              <a:t>Definition the new </a:t>
            </a:r>
            <a:r>
              <a:rPr lang="en-US" altLang="zh-CN" sz="1800" dirty="0" err="1"/>
              <a:t>VAE_ServiceAdaptationQoSControlInfo</a:t>
            </a:r>
            <a:r>
              <a:rPr lang="en-US" altLang="zh-CN" sz="1800" dirty="0"/>
              <a:t>, </a:t>
            </a:r>
            <a:r>
              <a:rPr lang="en-US" altLang="zh-CN" sz="1800" dirty="0" err="1"/>
              <a:t>VAE_VRUZoneManagement</a:t>
            </a:r>
            <a:r>
              <a:rPr lang="en-US" altLang="zh-CN" sz="1800" dirty="0"/>
              <a:t> and VAE_V2PApplicationRequirement APIs.</a:t>
            </a:r>
            <a:endParaRPr lang="en-US" altLang="zh-CN" sz="2000" dirty="0"/>
          </a:p>
          <a:p>
            <a:r>
              <a:rPr lang="en-US" altLang="zh-CN" sz="2000" dirty="0"/>
              <a:t>SEALDD </a:t>
            </a:r>
            <a:r>
              <a:rPr lang="es-ES" altLang="zh-CN" sz="2000" dirty="0"/>
              <a:t>[</a:t>
            </a:r>
            <a:r>
              <a:rPr lang="en-US" altLang="zh-CN" sz="2000" i="1" dirty="0"/>
              <a:t>CT aspects of SEAL data delivery enabler for vertical applications</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en-US" altLang="zh-CN" sz="1800" dirty="0"/>
              <a:t>Definition the new </a:t>
            </a:r>
            <a:r>
              <a:rPr lang="en-US" altLang="zh-CN" sz="1800" dirty="0" err="1"/>
              <a:t>SDD_DataStorage</a:t>
            </a:r>
            <a:r>
              <a:rPr lang="en-US" altLang="zh-CN" sz="1800" dirty="0"/>
              <a:t> and </a:t>
            </a:r>
            <a:r>
              <a:rPr lang="en-US" altLang="zh-CN" sz="1800" dirty="0" err="1"/>
              <a:t>SDD_PolicyConfiguration</a:t>
            </a:r>
            <a:r>
              <a:rPr lang="en-US" altLang="zh-CN" sz="1800" dirty="0"/>
              <a:t> APIs.</a:t>
            </a:r>
            <a:endParaRPr lang="en-US" altLang="zh-CN" sz="2000" dirty="0"/>
          </a:p>
          <a:p>
            <a:pPr lvl="1">
              <a:spcBef>
                <a:spcPts val="600"/>
              </a:spcBef>
              <a:spcAft>
                <a:spcPts val="0"/>
              </a:spcAft>
            </a:pPr>
            <a:r>
              <a:rPr lang="fr-FR" altLang="zh-CN" sz="1800" dirty="0"/>
              <a:t>Further progress on the resolution of the remaining Editor’s Notes (e.g., error handling, missing CRUD operations, VAL UE identification, etc.) on the other APIs.</a:t>
            </a:r>
            <a:endParaRPr lang="en-US" altLang="zh-CN" sz="1800" dirty="0"/>
          </a:p>
          <a:p>
            <a:pPr lvl="1"/>
            <a:endParaRPr lang="en-US" altLang="zh-CN" sz="1800" dirty="0"/>
          </a:p>
          <a:p>
            <a:pPr lvl="1"/>
            <a:endParaRPr lang="en-US" altLang="zh-CN" sz="1800" dirty="0"/>
          </a:p>
          <a:p>
            <a:pPr marL="457200" lvl="1" indent="0">
              <a:buNone/>
            </a:pP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35691" y="438698"/>
            <a:ext cx="10515600" cy="1325563"/>
          </a:xfrm>
        </p:spPr>
        <p:txBody>
          <a:bodyPr/>
          <a:lstStyle/>
          <a:p>
            <a:r>
              <a:rPr lang="es-ES" altLang="zh-CN" dirty="0"/>
              <a:t>Release 18 Status                              (</a:t>
            </a:r>
            <a:r>
              <a:rPr lang="es-ES" altLang="zh-CN" dirty="0" smtClean="0"/>
              <a:t>3/6)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1869" y="1764261"/>
            <a:ext cx="11830088" cy="4539712"/>
          </a:xfrm>
        </p:spPr>
        <p:txBody>
          <a:bodyPr/>
          <a:lstStyle/>
          <a:p>
            <a:r>
              <a:rPr lang="en-US" altLang="zh-CN" sz="2000" dirty="0"/>
              <a:t>UASAPP_Ph2 </a:t>
            </a:r>
            <a:r>
              <a:rPr lang="es-ES" altLang="zh-CN" sz="2000" dirty="0"/>
              <a:t>[</a:t>
            </a:r>
            <a:r>
              <a:rPr lang="en-GB" altLang="zh-CN" sz="2000" i="1" dirty="0"/>
              <a:t>CT Aspects of Application Layer Support for </a:t>
            </a:r>
            <a:r>
              <a:rPr lang="en-GB" altLang="zh-CN" sz="2000" i="1" dirty="0" err="1"/>
              <a:t>Uncrewed</a:t>
            </a:r>
            <a:r>
              <a:rPr lang="en-GB" altLang="zh-CN" sz="2000" i="1" dirty="0"/>
              <a:t> Aerial Systems (UAS), Phase 2</a:t>
            </a:r>
            <a:r>
              <a:rPr lang="es-ES" altLang="zh-CN" sz="2000" dirty="0"/>
              <a:t>]</a:t>
            </a:r>
            <a:r>
              <a:rPr lang="es-ES" altLang="zh-CN" sz="2000" dirty="0">
                <a:solidFill>
                  <a:srgbClr val="2A6EA8"/>
                </a:solidFill>
              </a:rPr>
              <a:t> with 95% completion</a:t>
            </a:r>
            <a:endParaRPr lang="es-ES" altLang="zh-CN" sz="2000" dirty="0"/>
          </a:p>
          <a:p>
            <a:pPr lvl="1">
              <a:spcBef>
                <a:spcPts val="600"/>
              </a:spcBef>
              <a:spcAft>
                <a:spcPts val="0"/>
              </a:spcAft>
            </a:pPr>
            <a:r>
              <a:rPr lang="en-US" altLang="zh-CN" sz="1800" dirty="0"/>
              <a:t>Corrections to the data model of the TS29257_UAE_DAASupport API.</a:t>
            </a:r>
          </a:p>
          <a:p>
            <a:r>
              <a:rPr lang="en-US" altLang="zh-CN" sz="2000" dirty="0"/>
              <a:t>EDGE_Ph2 </a:t>
            </a:r>
            <a:r>
              <a:rPr lang="es-ES" altLang="zh-CN" sz="2000" dirty="0"/>
              <a:t>[</a:t>
            </a:r>
            <a:r>
              <a:rPr lang="en-US" altLang="zh-CN" sz="2000" i="1" dirty="0"/>
              <a:t>CT Aspects of Edge Computing Phase 2</a:t>
            </a:r>
            <a:r>
              <a:rPr lang="es-ES" altLang="zh-CN" sz="2000" dirty="0"/>
              <a:t>]</a:t>
            </a:r>
            <a:r>
              <a:rPr lang="es-ES" altLang="zh-CN" sz="2000" dirty="0">
                <a:solidFill>
                  <a:srgbClr val="2A6EA8"/>
                </a:solidFill>
              </a:rPr>
              <a:t> with 90% completion</a:t>
            </a:r>
            <a:endParaRPr lang="es-ES" altLang="zh-CN" sz="2000" dirty="0"/>
          </a:p>
          <a:p>
            <a:pPr lvl="1"/>
            <a:r>
              <a:rPr lang="en-GB" altLang="zh-CN" sz="1800" dirty="0" smtClean="0"/>
              <a:t>D</a:t>
            </a:r>
            <a:r>
              <a:rPr lang="en-US" altLang="zh-CN" sz="1800" dirty="0" err="1" smtClean="0"/>
              <a:t>efinition</a:t>
            </a:r>
            <a:r>
              <a:rPr lang="en-US" altLang="zh-CN" sz="1800" dirty="0" smtClean="0"/>
              <a:t> of</a:t>
            </a:r>
            <a:r>
              <a:rPr lang="en-GB" altLang="zh-CN" sz="1800" dirty="0" smtClean="0"/>
              <a:t> </a:t>
            </a:r>
            <a:r>
              <a:rPr lang="en-GB" altLang="zh-CN" sz="1800" dirty="0"/>
              <a:t>the new </a:t>
            </a:r>
            <a:r>
              <a:rPr lang="en-US" altLang="zh-CN" sz="1800" dirty="0" err="1"/>
              <a:t>Nnef_UEId</a:t>
            </a:r>
            <a:r>
              <a:rPr lang="en-US" altLang="zh-CN" sz="1800" dirty="0"/>
              <a:t> service supporting HR-SBO </a:t>
            </a:r>
          </a:p>
          <a:p>
            <a:pPr lvl="1"/>
            <a:r>
              <a:rPr lang="en-GB" altLang="zh-CN" sz="1800" dirty="0"/>
              <a:t>D</a:t>
            </a:r>
            <a:r>
              <a:rPr lang="en-US" altLang="zh-CN" sz="1800" dirty="0" err="1"/>
              <a:t>efinition</a:t>
            </a:r>
            <a:r>
              <a:rPr lang="en-US" altLang="zh-CN" sz="1800" dirty="0"/>
              <a:t> of</a:t>
            </a:r>
            <a:r>
              <a:rPr lang="en-GB" altLang="zh-CN" sz="1800" dirty="0" smtClean="0"/>
              <a:t> </a:t>
            </a:r>
            <a:r>
              <a:rPr lang="en-GB" altLang="zh-CN" sz="1800" dirty="0"/>
              <a:t>the new </a:t>
            </a:r>
            <a:r>
              <a:rPr lang="en-US" altLang="zh-CN" sz="1800" dirty="0" err="1"/>
              <a:t>Nnef_ECSAddress</a:t>
            </a:r>
            <a:r>
              <a:rPr lang="en-US" altLang="zh-CN" sz="1800" dirty="0"/>
              <a:t> API service</a:t>
            </a:r>
            <a:r>
              <a:rPr lang="en-GB" altLang="zh-CN" sz="1800" dirty="0"/>
              <a:t> </a:t>
            </a:r>
            <a:r>
              <a:rPr lang="en-US" altLang="zh-CN" sz="1800" dirty="0"/>
              <a:t>supporting </a:t>
            </a:r>
            <a:r>
              <a:rPr lang="en-GB" altLang="zh-CN" sz="1800" dirty="0"/>
              <a:t>ECS Address Information in Roaming</a:t>
            </a:r>
            <a:endParaRPr lang="en-US" altLang="zh-CN" sz="1800" dirty="0"/>
          </a:p>
          <a:p>
            <a:r>
              <a:rPr lang="en-US" altLang="zh-CN" sz="2000" dirty="0" smtClean="0"/>
              <a:t>GMEC </a:t>
            </a:r>
            <a:r>
              <a:rPr lang="es-ES" altLang="zh-CN" sz="2000" dirty="0"/>
              <a:t>[</a:t>
            </a:r>
            <a:r>
              <a:rPr lang="en-US" altLang="zh-CN" sz="2000" i="1" dirty="0"/>
              <a:t>Generic Group Management, Exposure and Communication Enhancements</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fr-FR" altLang="zh-CN" sz="1800" dirty="0"/>
              <a:t>Support event reporting as part of </a:t>
            </a:r>
            <a:r>
              <a:rPr lang="en-US" altLang="zh-CN" sz="1800" dirty="0"/>
              <a:t>AF requested QoS for a UE or group of UEs not identified by a UE address.</a:t>
            </a:r>
          </a:p>
          <a:p>
            <a:pPr lvl="1">
              <a:spcBef>
                <a:spcPts val="600"/>
              </a:spcBef>
              <a:spcAft>
                <a:spcPts val="0"/>
              </a:spcAft>
            </a:pPr>
            <a:r>
              <a:rPr lang="en-US" altLang="zh-CN" sz="1800" dirty="0"/>
              <a:t>Support the change of the PDU Session Type for a 5G VN group.</a:t>
            </a:r>
          </a:p>
          <a:p>
            <a:pPr lvl="1">
              <a:spcBef>
                <a:spcPts val="600"/>
              </a:spcBef>
              <a:spcAft>
                <a:spcPts val="0"/>
              </a:spcAft>
            </a:pPr>
            <a:r>
              <a:rPr lang="en-US" altLang="zh-CN" sz="1800" dirty="0"/>
              <a:t>Complete the support the management of the temporal invalidity conditions and policy</a:t>
            </a:r>
            <a:r>
              <a:rPr lang="en-GB" altLang="zh-CN" sz="1800" dirty="0"/>
              <a:t>.</a:t>
            </a:r>
          </a:p>
          <a:p>
            <a:pPr lvl="1">
              <a:spcBef>
                <a:spcPts val="600"/>
              </a:spcBef>
              <a:spcAft>
                <a:spcPts val="0"/>
              </a:spcAft>
            </a:pPr>
            <a:r>
              <a:rPr lang="en-US" altLang="zh-CN" sz="1800" dirty="0"/>
              <a:t>Further progress on the resolution of various remaining open points and Editor’s Notes (e.g., Maximum Group Data Rate related handling, the functionalities related to traffic characteristics and monitoring of performance characteristics, etc.).</a:t>
            </a:r>
            <a:endParaRPr lang="en-GB" altLang="zh-CN" sz="1800" dirty="0"/>
          </a:p>
          <a:p>
            <a:pPr lvl="1"/>
            <a:endParaRPr lang="en-US" altLang="zh-CN" sz="1800" dirty="0"/>
          </a:p>
        </p:txBody>
      </p:sp>
    </p:spTree>
    <p:extLst>
      <p:ext uri="{BB962C8B-B14F-4D97-AF65-F5344CB8AC3E}">
        <p14:creationId xmlns:p14="http://schemas.microsoft.com/office/powerpoint/2010/main" val="311456389"/>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35691" y="438698"/>
            <a:ext cx="10515600" cy="1325563"/>
          </a:xfrm>
        </p:spPr>
        <p:txBody>
          <a:bodyPr/>
          <a:lstStyle/>
          <a:p>
            <a:r>
              <a:rPr lang="es-ES" altLang="zh-CN" dirty="0"/>
              <a:t>Release 18 Status                              (</a:t>
            </a:r>
            <a:r>
              <a:rPr lang="es-ES" altLang="zh-CN" dirty="0" smtClean="0"/>
              <a:t>4/6)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1869" y="1764261"/>
            <a:ext cx="11830088" cy="4539712"/>
          </a:xfrm>
        </p:spPr>
        <p:txBody>
          <a:bodyPr/>
          <a:lstStyle/>
          <a:p>
            <a:r>
              <a:rPr lang="en-US" altLang="zh-CN" sz="2000" dirty="0" err="1"/>
              <a:t>AIMLsys</a:t>
            </a:r>
            <a:r>
              <a:rPr lang="en-US" altLang="zh-CN" sz="2000" dirty="0"/>
              <a:t> </a:t>
            </a:r>
            <a:r>
              <a:rPr lang="es-ES" altLang="zh-CN" sz="2000" dirty="0"/>
              <a:t>[C</a:t>
            </a:r>
            <a:r>
              <a:rPr lang="en-US" altLang="zh-CN" sz="2000" i="1" dirty="0"/>
              <a:t>T aspects of System Support for AI/ML-based Services</a:t>
            </a:r>
            <a:r>
              <a:rPr lang="es-ES" altLang="zh-CN" sz="2000" dirty="0"/>
              <a:t>] </a:t>
            </a:r>
            <a:r>
              <a:rPr lang="es-ES" altLang="zh-CN" sz="2000" dirty="0">
                <a:solidFill>
                  <a:srgbClr val="2A6EA8"/>
                </a:solidFill>
              </a:rPr>
              <a:t>with 92% completion</a:t>
            </a:r>
            <a:endParaRPr lang="es-ES" altLang="zh-CN" sz="2000" dirty="0">
              <a:highlight>
                <a:srgbClr val="FFFF00"/>
              </a:highlight>
            </a:endParaRPr>
          </a:p>
          <a:p>
            <a:pPr lvl="1"/>
            <a:r>
              <a:rPr lang="en-GB" altLang="zh-CN" sz="1800" dirty="0"/>
              <a:t>Support of End-to-end data volume transfer time for list of </a:t>
            </a:r>
            <a:r>
              <a:rPr lang="en-GB" altLang="zh-CN" sz="1800" dirty="0" err="1"/>
              <a:t>Ues</a:t>
            </a:r>
            <a:r>
              <a:rPr lang="en-GB" altLang="zh-CN" sz="1800" dirty="0"/>
              <a:t> </a:t>
            </a:r>
            <a:r>
              <a:rPr lang="en-US" altLang="zh-CN" sz="1800" dirty="0"/>
              <a:t>and the filtering criteria of Member UE selection </a:t>
            </a:r>
          </a:p>
          <a:p>
            <a:pPr lvl="1"/>
            <a:r>
              <a:rPr lang="en-US" altLang="zh-CN" sz="1800" dirty="0"/>
              <a:t>Update the PDTQ warning notification procedure</a:t>
            </a:r>
          </a:p>
          <a:p>
            <a:pPr lvl="1"/>
            <a:r>
              <a:rPr lang="en-US" altLang="zh-CN" sz="1800" dirty="0"/>
              <a:t>Support of Consolidated Data Rate for Multi-member AF session</a:t>
            </a:r>
            <a:endParaRPr lang="es-ES" altLang="zh-CN" sz="1800" dirty="0"/>
          </a:p>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with 85% completion</a:t>
            </a:r>
            <a:endParaRPr lang="es-ES" altLang="zh-CN" sz="2000" dirty="0"/>
          </a:p>
          <a:p>
            <a:pPr lvl="1"/>
            <a:r>
              <a:rPr lang="en-US" altLang="zh-CN" sz="1800" dirty="0"/>
              <a:t>Introduce new features for PDU set handle, RT latency, QoS monitoring enhancement, L4S, multi-modal and power saving</a:t>
            </a:r>
          </a:p>
          <a:p>
            <a:pPr lvl="1"/>
            <a:r>
              <a:rPr lang="en-US" altLang="zh-CN" sz="1800" dirty="0"/>
              <a:t>Support of subscription to flow level QoS monitoring</a:t>
            </a:r>
            <a:endParaRPr lang="en-GB" altLang="zh-CN" sz="1800" dirty="0"/>
          </a:p>
          <a:p>
            <a:pPr lvl="1"/>
            <a:r>
              <a:rPr lang="en-US" altLang="zh-CN" sz="1800" dirty="0"/>
              <a:t>Enhance the PCC rule to support the Data Burst Handling Information</a:t>
            </a:r>
          </a:p>
          <a:p>
            <a:r>
              <a:rPr lang="en-US" altLang="zh-CN" sz="2000" dirty="0"/>
              <a:t>eNA_Ph3</a:t>
            </a:r>
            <a:r>
              <a:rPr lang="es-ES" altLang="zh-CN" sz="2000" dirty="0"/>
              <a:t> [</a:t>
            </a:r>
            <a:r>
              <a:rPr lang="en-US" altLang="zh-CN" sz="2000" i="1" dirty="0"/>
              <a:t>Enablers for Network Automation for 5G - phase 3</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r>
              <a:rPr lang="en-US" altLang="zh-CN" sz="1800" dirty="0"/>
              <a:t>Define </a:t>
            </a:r>
            <a:r>
              <a:rPr lang="en-US" altLang="zh-CN" sz="1800" dirty="0" err="1"/>
              <a:t>Nnwdaf_MLModelMonitor</a:t>
            </a:r>
            <a:r>
              <a:rPr lang="en-US" altLang="zh-CN" sz="1800" dirty="0"/>
              <a:t> / </a:t>
            </a:r>
            <a:r>
              <a:rPr lang="en-US" altLang="zh-CN" sz="1800" dirty="0" err="1"/>
              <a:t>Nnwdaf_RoamingData</a:t>
            </a:r>
            <a:r>
              <a:rPr lang="en-US" altLang="zh-CN" sz="1800" dirty="0"/>
              <a:t> / </a:t>
            </a:r>
            <a:r>
              <a:rPr lang="en-US" altLang="zh-CN" sz="1800" dirty="0" err="1"/>
              <a:t>Nnwdaf_RoamingAnalytics</a:t>
            </a:r>
            <a:r>
              <a:rPr lang="en-US" altLang="zh-CN" sz="1800" dirty="0"/>
              <a:t> APIs</a:t>
            </a:r>
          </a:p>
          <a:p>
            <a:pPr lvl="1"/>
            <a:r>
              <a:rPr lang="en-US" altLang="zh-CN" sz="1800" dirty="0"/>
              <a:t>Support of Relative Proximity analytics and Movement </a:t>
            </a:r>
            <a:r>
              <a:rPr lang="en-US" altLang="zh-CN" sz="1800" dirty="0" err="1"/>
              <a:t>Behaviour</a:t>
            </a:r>
            <a:r>
              <a:rPr lang="en-US" altLang="zh-CN" sz="1800" dirty="0"/>
              <a:t> Analytics</a:t>
            </a:r>
          </a:p>
          <a:p>
            <a:pPr lvl="1"/>
            <a:r>
              <a:rPr lang="en-US" altLang="zh-CN" sz="1800" dirty="0"/>
              <a:t>Update the </a:t>
            </a:r>
            <a:r>
              <a:rPr lang="en-US" altLang="zh-CN" sz="1800" dirty="0" err="1"/>
              <a:t>Nnwdaf_MLModelProvisio</a:t>
            </a:r>
            <a:r>
              <a:rPr lang="en-US" altLang="zh-CN" sz="1800" dirty="0"/>
              <a:t> and </a:t>
            </a:r>
            <a:r>
              <a:rPr lang="en-US" altLang="zh-CN" sz="1800" dirty="0" err="1"/>
              <a:t>Nadrf_MLModelManagement</a:t>
            </a:r>
            <a:r>
              <a:rPr lang="en-US" altLang="zh-CN" sz="1800" dirty="0"/>
              <a:t> APIs to support ML model provisioning and ML model file storage</a:t>
            </a:r>
          </a:p>
          <a:p>
            <a:pPr lvl="1"/>
            <a:endParaRPr lang="en-US" altLang="zh-CN" sz="1800" dirty="0"/>
          </a:p>
          <a:p>
            <a:pPr lvl="1">
              <a:spcAft>
                <a:spcPts val="600"/>
              </a:spcAft>
            </a:pPr>
            <a:endParaRPr lang="en-GB" altLang="zh-CN" sz="1800" dirty="0"/>
          </a:p>
          <a:p>
            <a:pPr lvl="1"/>
            <a:endParaRPr lang="en-US" altLang="zh-CN" sz="1800" dirty="0"/>
          </a:p>
        </p:txBody>
      </p:sp>
    </p:spTree>
    <p:extLst>
      <p:ext uri="{BB962C8B-B14F-4D97-AF65-F5344CB8AC3E}">
        <p14:creationId xmlns:p14="http://schemas.microsoft.com/office/powerpoint/2010/main" val="2242426542"/>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5/6)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90845" y="1760399"/>
            <a:ext cx="11183176" cy="4539712"/>
          </a:xfrm>
        </p:spPr>
        <p:txBody>
          <a:bodyPr/>
          <a:lstStyle/>
          <a:p>
            <a:r>
              <a:rPr lang="en-US" altLang="zh-CN" sz="2000" dirty="0"/>
              <a:t>PINAPP </a:t>
            </a:r>
            <a:r>
              <a:rPr lang="es-ES" altLang="zh-CN" sz="2000" dirty="0"/>
              <a:t>[</a:t>
            </a:r>
            <a:r>
              <a:rPr lang="en-US" altLang="zh-CN" sz="2000" i="1" dirty="0"/>
              <a:t>CT aspects of Application layer support for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95% completion</a:t>
            </a:r>
            <a:endParaRPr lang="es-ES" altLang="zh-CN" sz="2000" dirty="0">
              <a:highlight>
                <a:srgbClr val="FFFF00"/>
              </a:highlight>
            </a:endParaRPr>
          </a:p>
          <a:p>
            <a:pPr lvl="1"/>
            <a:r>
              <a:rPr lang="en-US" altLang="zh-CN" sz="1800" dirty="0"/>
              <a:t>Definition of the new </a:t>
            </a:r>
            <a:r>
              <a:rPr lang="en-US" altLang="zh-CN" sz="1800" dirty="0" err="1"/>
              <a:t>Pin_ASServiceSwitchSubscription</a:t>
            </a:r>
            <a:r>
              <a:rPr lang="en-US" altLang="zh-CN" sz="1800" dirty="0"/>
              <a:t> </a:t>
            </a:r>
            <a:r>
              <a:rPr lang="en-US" altLang="zh-CN" sz="1800" dirty="0" smtClean="0"/>
              <a:t>API, new </a:t>
            </a:r>
            <a:r>
              <a:rPr lang="en-US" altLang="zh-CN" sz="1800" dirty="0" err="1"/>
              <a:t>Pin_ASServiceContinuitySubscription</a:t>
            </a:r>
            <a:r>
              <a:rPr lang="en-US" altLang="zh-CN" sz="1800" dirty="0"/>
              <a:t> </a:t>
            </a:r>
            <a:r>
              <a:rPr lang="en-US" altLang="zh-CN" sz="1800" dirty="0" smtClean="0"/>
              <a:t>API</a:t>
            </a:r>
            <a:endParaRPr lang="en-US" altLang="zh-CN" sz="1800" dirty="0"/>
          </a:p>
          <a:p>
            <a:r>
              <a:rPr lang="en-US" altLang="zh-CN" sz="2000" dirty="0" smtClean="0"/>
              <a:t>ADAES </a:t>
            </a:r>
            <a:r>
              <a:rPr lang="es-ES" altLang="zh-CN" sz="2000" dirty="0"/>
              <a:t>[</a:t>
            </a:r>
            <a:r>
              <a:rPr lang="en-US" altLang="zh-CN" sz="2000" i="1" dirty="0"/>
              <a:t>CT aspects of </a:t>
            </a:r>
            <a:r>
              <a:rPr lang="en-GB" altLang="zh-CN" sz="2000" i="1" dirty="0"/>
              <a:t>Application Data Analytics Enablement Service</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spcAft>
                <a:spcPts val="600"/>
              </a:spcAft>
            </a:pPr>
            <a:r>
              <a:rPr lang="en-US" altLang="zh-CN" sz="1800" dirty="0" smtClean="0"/>
              <a:t>Start to define </a:t>
            </a:r>
            <a:r>
              <a:rPr lang="en-US" altLang="zh-CN" sz="1800" dirty="0" err="1"/>
              <a:t>SS_ADAE_VALPerformanceAnalytics</a:t>
            </a:r>
            <a:r>
              <a:rPr lang="en-US" altLang="zh-CN" sz="1800" dirty="0"/>
              <a:t>, </a:t>
            </a:r>
            <a:r>
              <a:rPr lang="en-US" altLang="zh-CN" sz="1800" dirty="0" err="1"/>
              <a:t>SS_ADAE_SlicePerformanceAnalytics</a:t>
            </a:r>
            <a:r>
              <a:rPr lang="en-US" altLang="zh-CN" sz="1800" dirty="0"/>
              <a:t>, SS_ADAE_Ue2UePerformanceAnalytics, </a:t>
            </a:r>
            <a:r>
              <a:rPr lang="en-US" altLang="zh-CN" sz="1800" dirty="0" err="1"/>
              <a:t>SS_ADAE_ServiceApiAnalytics</a:t>
            </a:r>
            <a:r>
              <a:rPr lang="en-US" altLang="zh-CN" sz="1800" dirty="0"/>
              <a:t>, </a:t>
            </a:r>
            <a:r>
              <a:rPr lang="en-US" altLang="zh-CN" sz="1800" dirty="0" err="1"/>
              <a:t>SS_ADAE_SliceUsagePatternAnalytics</a:t>
            </a:r>
            <a:r>
              <a:rPr lang="en-US" altLang="zh-CN" sz="1800" dirty="0"/>
              <a:t> and </a:t>
            </a:r>
            <a:r>
              <a:rPr lang="en-US" altLang="zh-CN" sz="1800" dirty="0" err="1"/>
              <a:t>SS_ADAE_EdgeLoadAnalytics</a:t>
            </a:r>
            <a:r>
              <a:rPr lang="en-US" altLang="zh-CN" sz="1800" dirty="0"/>
              <a:t> APIs.</a:t>
            </a:r>
            <a:r>
              <a:rPr lang="en-GB" altLang="zh-CN" sz="1800" dirty="0"/>
              <a:t> </a:t>
            </a:r>
          </a:p>
          <a:p>
            <a:r>
              <a:rPr lang="en-US" altLang="zh-CN" sz="2000" dirty="0" err="1"/>
              <a:t>Ranging_SL</a:t>
            </a:r>
            <a:r>
              <a:rPr lang="en-US" altLang="zh-CN" sz="2000" dirty="0"/>
              <a:t> </a:t>
            </a:r>
            <a:r>
              <a:rPr lang="es-ES" altLang="zh-CN" sz="2000" dirty="0"/>
              <a:t>[</a:t>
            </a:r>
            <a:r>
              <a:rPr lang="en-US" altLang="zh-CN" sz="2000" i="1" dirty="0"/>
              <a:t>CT aspects of Ranging based services and </a:t>
            </a:r>
            <a:r>
              <a:rPr lang="en-US" altLang="zh-CN" sz="2000" i="1" dirty="0" err="1"/>
              <a:t>sidelink</a:t>
            </a:r>
            <a:r>
              <a:rPr lang="en-US" altLang="zh-CN" sz="2000" i="1" dirty="0"/>
              <a:t> positioning</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fr-FR" altLang="zh-CN" sz="1800" dirty="0"/>
              <a:t>Complete the definition of the Ranging_SL related enhancements to the handling of UE policies</a:t>
            </a:r>
            <a:r>
              <a:rPr lang="en-US" altLang="zh-CN" sz="1800" dirty="0"/>
              <a:t>.</a:t>
            </a:r>
            <a:r>
              <a:rPr lang="en-GB" altLang="zh-CN" sz="1800" dirty="0"/>
              <a:t> </a:t>
            </a:r>
          </a:p>
          <a:p>
            <a:pPr lvl="1">
              <a:spcBef>
                <a:spcPts val="600"/>
              </a:spcBef>
              <a:spcAft>
                <a:spcPts val="0"/>
              </a:spcAft>
            </a:pPr>
            <a:r>
              <a:rPr lang="en-GB" altLang="zh-CN" sz="1800" dirty="0"/>
              <a:t>Further enhancement of location exposure to support the </a:t>
            </a:r>
            <a:r>
              <a:rPr lang="en-GB" altLang="zh-CN" sz="1800" dirty="0" err="1"/>
              <a:t>Ranging_SL</a:t>
            </a:r>
            <a:r>
              <a:rPr lang="en-GB" altLang="zh-CN" sz="1800" dirty="0"/>
              <a:t> feature.</a:t>
            </a:r>
            <a:endParaRPr lang="en-US" altLang="zh-CN" sz="1800" dirty="0">
              <a:solidFill>
                <a:prstClr val="black"/>
              </a:solidFill>
            </a:endParaRPr>
          </a:p>
          <a:p>
            <a:r>
              <a:rPr lang="en-US" altLang="zh-CN" sz="2000" dirty="0"/>
              <a:t>eNS_Ph3 </a:t>
            </a:r>
            <a:r>
              <a:rPr lang="es-ES" altLang="zh-CN" sz="2000" dirty="0"/>
              <a:t>[</a:t>
            </a:r>
            <a:r>
              <a:rPr lang="en-US" altLang="zh-CN" sz="2000" i="1" dirty="0"/>
              <a:t>Stage 3 of Network Slicing Phase 3</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Bef>
                <a:spcPts val="600"/>
              </a:spcBef>
              <a:spcAft>
                <a:spcPts val="0"/>
              </a:spcAft>
            </a:pPr>
            <a:r>
              <a:rPr lang="en-US" altLang="zh-CN" sz="1800" dirty="0"/>
              <a:t>Discussion on the definition of the Network Slice Replacement event reporting to the PCF for the UE but no conclusion reached yet on the way forward.</a:t>
            </a:r>
            <a:endParaRPr lang="en-GB" altLang="zh-CN" sz="1800" dirty="0"/>
          </a:p>
          <a:p>
            <a:pPr lvl="1">
              <a:spcBef>
                <a:spcPts val="600"/>
              </a:spcBef>
              <a:spcAft>
                <a:spcPts val="0"/>
              </a:spcAft>
            </a:pPr>
            <a:r>
              <a:rPr lang="fr-FR" altLang="zh-CN" sz="1800" dirty="0"/>
              <a:t>F</a:t>
            </a:r>
            <a:r>
              <a:rPr lang="en-US" altLang="zh-CN" sz="1800" dirty="0" err="1"/>
              <a:t>urther</a:t>
            </a:r>
            <a:r>
              <a:rPr lang="en-US" altLang="zh-CN" sz="1800" dirty="0"/>
              <a:t> progress the definition of Network Slice Replacement, Network Slice Usage Control and Partial Network Slice Support in a Registration Area functionalities.</a:t>
            </a:r>
          </a:p>
          <a:p>
            <a:pPr lvl="1"/>
            <a:endParaRPr lang="en-US" altLang="zh-CN" sz="1800" dirty="0"/>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67223922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(6/6)</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3"/>
            <a:ext cx="11183176" cy="4784821"/>
          </a:xfrm>
        </p:spPr>
        <p:txBody>
          <a:bodyPr/>
          <a:lstStyle/>
          <a:p>
            <a:r>
              <a:rPr lang="en-US" altLang="zh-CN" sz="2000" dirty="0"/>
              <a:t>SNAAPP </a:t>
            </a:r>
            <a:r>
              <a:rPr lang="es-ES" altLang="zh-CN" sz="2000" dirty="0"/>
              <a:t>[</a:t>
            </a:r>
            <a:r>
              <a:rPr lang="en-GB" altLang="zh-CN" sz="2000" i="1" dirty="0"/>
              <a:t>Application enablement aspects for subscriber-aware northbound API access</a:t>
            </a:r>
            <a:r>
              <a:rPr lang="es-ES" altLang="zh-CN" sz="2000" dirty="0"/>
              <a:t>] </a:t>
            </a:r>
            <a:r>
              <a:rPr lang="es-ES" altLang="zh-CN" sz="2000" dirty="0">
                <a:solidFill>
                  <a:srgbClr val="2A6EA8"/>
                </a:solidFill>
              </a:rPr>
              <a:t>with 75% completion</a:t>
            </a:r>
            <a:endParaRPr lang="es-ES" altLang="zh-CN" sz="2000" dirty="0">
              <a:highlight>
                <a:srgbClr val="FFFF00"/>
              </a:highlight>
            </a:endParaRPr>
          </a:p>
          <a:p>
            <a:pPr lvl="1">
              <a:spcBef>
                <a:spcPts val="600"/>
              </a:spcBef>
              <a:spcAft>
                <a:spcPts val="0"/>
              </a:spcAft>
            </a:pPr>
            <a:r>
              <a:rPr lang="fr-FR" altLang="zh-CN" sz="1800" dirty="0"/>
              <a:t>Start the definition of the support of the addition OAuth grant types (e.g., authorization code flow) for RNAA</a:t>
            </a:r>
            <a:r>
              <a:rPr lang="en-US" altLang="zh-CN" sz="1800" dirty="0"/>
              <a:t>.</a:t>
            </a: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r>
              <a:rPr lang="es-ES" altLang="zh-CN" sz="2000" dirty="0">
                <a:solidFill>
                  <a:srgbClr val="2A6EA8"/>
                </a:solidFill>
              </a:rPr>
              <a:t>with 15% completion</a:t>
            </a:r>
            <a:endParaRPr lang="es-ES" altLang="zh-CN" sz="2000" dirty="0">
              <a:highlight>
                <a:srgbClr val="FFFF00"/>
              </a:highlight>
            </a:endParaRPr>
          </a:p>
          <a:p>
            <a:pPr lvl="1">
              <a:spcBef>
                <a:spcPts val="600"/>
              </a:spcBef>
              <a:spcAft>
                <a:spcPts val="0"/>
              </a:spcAft>
            </a:pPr>
            <a:r>
              <a:rPr lang="en-US" altLang="zh-CN" sz="1800" dirty="0"/>
              <a:t>Start the definition of the new TS and two new APIs (i.e., </a:t>
            </a:r>
            <a:r>
              <a:rPr lang="en-US" altLang="zh-CN" sz="1800" dirty="0" err="1"/>
              <a:t>NSCE_PolicyManagement</a:t>
            </a:r>
            <a:r>
              <a:rPr lang="en-US" altLang="zh-CN" sz="1800" dirty="0"/>
              <a:t> and </a:t>
            </a:r>
            <a:r>
              <a:rPr lang="en-US" altLang="zh-CN" sz="1800" dirty="0" err="1"/>
              <a:t>NSCE_NSOptimization</a:t>
            </a:r>
            <a:r>
              <a:rPr lang="en-US" altLang="zh-CN" sz="1800" dirty="0"/>
              <a:t> APIs).</a:t>
            </a:r>
          </a:p>
          <a:p>
            <a:pPr lvl="1">
              <a:spcBef>
                <a:spcPts val="600"/>
              </a:spcBef>
              <a:spcAft>
                <a:spcPts val="0"/>
              </a:spcAft>
            </a:pPr>
            <a:r>
              <a:rPr lang="fr-FR" altLang="zh-CN" sz="1800" dirty="0"/>
              <a:t>S</a:t>
            </a:r>
            <a:r>
              <a:rPr lang="en-US" altLang="zh-CN" sz="1800" dirty="0" err="1"/>
              <a:t>upport</a:t>
            </a:r>
            <a:r>
              <a:rPr lang="en-US" altLang="zh-CN" sz="1800" dirty="0"/>
              <a:t> of the Network Slice Load Prediction analytics reporting to the NSCE Server via the NEF.</a:t>
            </a:r>
          </a:p>
          <a:p>
            <a:r>
              <a:rPr lang="es-ES" altLang="zh-CN" sz="2000" dirty="0"/>
              <a:t>Quite few contributions to enhance the functionalities &amp; descriptions for different WIs (TEI18 + WI code CRs).</a:t>
            </a:r>
          </a:p>
          <a:p>
            <a:pPr lvl="1">
              <a:spcAft>
                <a:spcPts val="600"/>
              </a:spcAft>
            </a:pPr>
            <a:endParaRPr lang="en-GB" altLang="zh-CN" sz="1800" dirty="0"/>
          </a:p>
          <a:p>
            <a:pPr lvl="1"/>
            <a:endParaRPr lang="en-GB" altLang="zh-CN" sz="1800" dirty="0"/>
          </a:p>
          <a:p>
            <a:pPr lvl="1"/>
            <a:endParaRPr lang="en-US" altLang="zh-CN" sz="1800" dirty="0"/>
          </a:p>
        </p:txBody>
      </p:sp>
    </p:spTree>
    <p:extLst>
      <p:ext uri="{BB962C8B-B14F-4D97-AF65-F5344CB8AC3E}">
        <p14:creationId xmlns:p14="http://schemas.microsoft.com/office/powerpoint/2010/main" val="260894171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4169" y="1750874"/>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17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err="1">
                <a:solidFill>
                  <a:prstClr val="black"/>
                </a:solidFill>
              </a:rPr>
              <a:t>IIoT</a:t>
            </a:r>
            <a:r>
              <a:rPr lang="en-US" altLang="zh-CN" sz="2000" dirty="0">
                <a:solidFill>
                  <a:prstClr val="black"/>
                </a:solidFill>
              </a:rPr>
              <a:t> WI</a:t>
            </a:r>
            <a:r>
              <a:rPr lang="fr-FR" altLang="zh-CN" sz="2000" dirty="0">
                <a:solidFill>
                  <a:prstClr val="black"/>
                </a:solidFill>
              </a:rPr>
              <a:t>: </a:t>
            </a:r>
            <a:r>
              <a:rPr lang="en-US" altLang="zh-CN" sz="2000" dirty="0"/>
              <a:t>Miscellaneous Corrections for </a:t>
            </a:r>
            <a:r>
              <a:rPr lang="en-GB" altLang="zh-CN" sz="2000" dirty="0" err="1"/>
              <a:t>Ntsctsf_TimeSynchronization</a:t>
            </a:r>
            <a:r>
              <a:rPr lang="en-GB" altLang="zh-CN" sz="2000" dirty="0"/>
              <a:t> Service</a:t>
            </a:r>
            <a:endParaRPr lang="fr-FR" altLang="zh-CN" sz="2000" dirty="0">
              <a:solidFill>
                <a:prstClr val="black"/>
              </a:solidFill>
            </a:endParaRPr>
          </a:p>
          <a:p>
            <a:pPr lvl="1">
              <a:spcAft>
                <a:spcPts val="0"/>
              </a:spcAft>
              <a:tabLst>
                <a:tab pos="1980565" algn="l"/>
              </a:tabLst>
            </a:pPr>
            <a:r>
              <a:rPr lang="fr-FR" altLang="zh-CN" sz="2000" dirty="0">
                <a:solidFill>
                  <a:prstClr val="black"/>
                </a:solidFill>
              </a:rPr>
              <a:t>eNA_P</a:t>
            </a:r>
            <a:r>
              <a:rPr lang="en-US" altLang="zh-CN" sz="2000" dirty="0">
                <a:solidFill>
                  <a:prstClr val="black"/>
                </a:solidFill>
              </a:rPr>
              <a:t>h2 WI: </a:t>
            </a:r>
            <a:r>
              <a:rPr lang="en-US" altLang="zh-CN" sz="2000" dirty="0"/>
              <a:t>Correcting a contradiction in the meaning of expiry</a:t>
            </a:r>
          </a:p>
          <a:p>
            <a:pPr lvl="1">
              <a:spcAft>
                <a:spcPts val="0"/>
              </a:spcAft>
              <a:tabLst>
                <a:tab pos="1980565" algn="l"/>
              </a:tabLst>
            </a:pPr>
            <a:r>
              <a:rPr lang="en-US" altLang="zh-CN" sz="2000" dirty="0"/>
              <a:t>NBI17 WI: Resolving the remaining LOLC related ENs </a:t>
            </a:r>
          </a:p>
          <a:p>
            <a:pPr lvl="1">
              <a:spcAft>
                <a:spcPts val="0"/>
              </a:spcAft>
              <a:tabLst>
                <a:tab pos="1980565" algn="l"/>
              </a:tabLst>
            </a:pPr>
            <a:r>
              <a:rPr lang="en-US" altLang="zh-CN" sz="2000" dirty="0"/>
              <a:t>5MBS WI: Reduced area indication when MBS service area is larger than MB-SMF service area </a:t>
            </a:r>
          </a:p>
          <a:p>
            <a:pPr lvl="1">
              <a:spcAft>
                <a:spcPts val="0"/>
              </a:spcAft>
              <a:tabLst>
                <a:tab pos="1980565" algn="l"/>
              </a:tabLst>
            </a:pPr>
            <a:r>
              <a:rPr lang="en-US" altLang="zh-CN" sz="2000" dirty="0"/>
              <a:t>5GMARCH WI: Correction on the </a:t>
            </a:r>
            <a:r>
              <a:rPr lang="en-US" altLang="zh-CN" sz="2000" dirty="0" err="1"/>
              <a:t>OpenAPI</a:t>
            </a:r>
            <a:r>
              <a:rPr lang="en-US" altLang="zh-CN" sz="2000" dirty="0"/>
              <a:t> files</a:t>
            </a:r>
          </a:p>
          <a:p>
            <a:pPr lvl="1">
              <a:spcAft>
                <a:spcPts val="0"/>
              </a:spcAft>
              <a:tabLst>
                <a:tab pos="1980565" algn="l"/>
              </a:tabLst>
            </a:pPr>
            <a:r>
              <a:rPr lang="en-US" altLang="zh-CN" sz="2000" dirty="0"/>
              <a:t>EVEX WI: Incorrect data type in Media Streaming Event Exposure notification</a:t>
            </a:r>
          </a:p>
          <a:p>
            <a:r>
              <a:rPr lang="es-ES" altLang="zh-CN" sz="2400" dirty="0"/>
              <a:t>An LS is sent to SA3 and SA2 for further clarification under </a:t>
            </a:r>
            <a:r>
              <a:rPr lang="fr-FR" altLang="zh-CN" sz="2400" dirty="0">
                <a:solidFill>
                  <a:prstClr val="black"/>
                </a:solidFill>
              </a:rPr>
              <a:t>eNA_P</a:t>
            </a:r>
            <a:r>
              <a:rPr lang="en-US" altLang="zh-CN" sz="2400" dirty="0">
                <a:solidFill>
                  <a:prstClr val="black"/>
                </a:solidFill>
              </a:rPr>
              <a:t>h2 WI </a:t>
            </a:r>
            <a:r>
              <a:rPr lang="es-ES" altLang="zh-CN" sz="2400" dirty="0"/>
              <a:t>on </a:t>
            </a:r>
            <a:r>
              <a:rPr lang="en-US" altLang="zh-CN" sz="2400" dirty="0"/>
              <a:t>Issues related to user consent for data stored in the ADRF</a:t>
            </a:r>
            <a:r>
              <a:rPr lang="es-ES" altLang="zh-CN" sz="2400" dirty="0"/>
              <a:t>.</a:t>
            </a:r>
          </a:p>
          <a:p>
            <a:r>
              <a:rPr lang="es-ES" altLang="zh-CN" sz="2400" dirty="0"/>
              <a:t>Corrections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1955381210"/>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altLang="zh-CN" sz="2400" dirty="0"/>
              <a:t>2 CRs (Cat. F) are agreed in Release 15 </a:t>
            </a:r>
            <a:r>
              <a:rPr lang="en-GB" altLang="zh-CN" sz="2400" kern="1000" dirty="0">
                <a:ea typeface="MS PGothic" panose="020B0600070205080204" pitchFamily="34" charset="-128"/>
                <a:cs typeface="Arial" panose="020B0604020202020204" pitchFamily="34" charset="0"/>
              </a:rPr>
              <a:t>as essential corrections, e.g.</a:t>
            </a:r>
            <a:r>
              <a:rPr lang="es-ES" altLang="zh-CN" sz="2400" dirty="0"/>
              <a:t>:</a:t>
            </a:r>
          </a:p>
          <a:p>
            <a:pPr lvl="1"/>
            <a:r>
              <a:rPr lang="en-GB" altLang="zh-CN" dirty="0"/>
              <a:t>5GS_Ph1-CT</a:t>
            </a:r>
            <a:r>
              <a:rPr lang="es-ES" altLang="zh-CN" dirty="0"/>
              <a:t> WI: </a:t>
            </a:r>
            <a:r>
              <a:rPr lang="en-GB" altLang="zh-CN" dirty="0"/>
              <a:t>Corrections on attribute names of SM Policy Data</a:t>
            </a:r>
            <a:r>
              <a:rPr lang="en-US" altLang="zh-CN" dirty="0"/>
              <a:t>.</a:t>
            </a:r>
            <a:endParaRPr lang="es-ES" altLang="zh-CN" dirty="0"/>
          </a:p>
          <a:p>
            <a:r>
              <a:rPr lang="es-ES" sz="2400" dirty="0"/>
              <a:t>1 CR (Cat. F) is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dirty="0"/>
              <a:t>ATSSS WI:  </a:t>
            </a:r>
            <a:r>
              <a:rPr lang="en-US" altLang="zh-CN" dirty="0"/>
              <a:t>Corrections attribute name for Access Network Gateway Address</a:t>
            </a:r>
            <a:endParaRPr lang="es-ES" dirty="0"/>
          </a:p>
          <a:p>
            <a:r>
              <a:rPr lang="es-ES" altLang="zh-CN" sz="2400" dirty="0" smtClean="0"/>
              <a:t>Corrections </a:t>
            </a:r>
            <a:r>
              <a:rPr lang="es-ES" altLang="zh-CN" sz="2400" dirty="0"/>
              <a:t>not considered as FASMO were moved to further releases.</a:t>
            </a:r>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379284082"/>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Completion of Rel-18 normative work, the release takes a great </a:t>
            </a:r>
            <a:r>
              <a:rPr lang="en-US" altLang="zh-CN" dirty="0"/>
              <a:t>proportion (around 94%) of </a:t>
            </a:r>
            <a:r>
              <a:rPr lang="en-US" altLang="zh-CN" kern="1000" dirty="0">
                <a:ea typeface="MS PGothic" panose="020B0600070205080204" pitchFamily="34" charset="-128"/>
                <a:cs typeface="Arial" panose="020B0604020202020204" pitchFamily="34" charset="0"/>
              </a:rPr>
              <a:t>the total documents.</a:t>
            </a:r>
            <a:r>
              <a:rPr lang="zh-CN" altLang="en-US" kern="1000" dirty="0">
                <a:ea typeface="MS PGothic" panose="020B0600070205080204" pitchFamily="34" charset="-128"/>
                <a:cs typeface="Arial" panose="020B0604020202020204" pitchFamily="34" charset="0"/>
              </a:rPr>
              <a:t> </a:t>
            </a:r>
            <a:r>
              <a:rPr lang="en-US" altLang="zh-CN" dirty="0"/>
              <a:t> </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US" altLang="zh-CN" kern="1000" dirty="0">
                <a:ea typeface="MS PGothic" panose="020B0600070205080204" pitchFamily="34" charset="-128"/>
                <a:cs typeface="Arial" panose="020B0604020202020204" pitchFamily="34" charset="0"/>
              </a:rPr>
              <a:t>Essential corrections on Release 17/16/15 specifications.</a:t>
            </a:r>
            <a:endParaRPr lang="en-GB" altLang="zh-CN" sz="2400" kern="1000" dirty="0">
              <a:ea typeface="MS PGothic" panose="020B0600070205080204" pitchFamily="34" charset="-128"/>
              <a:cs typeface="Arial" panose="020B0604020202020204" pitchFamily="34" charset="0"/>
            </a:endParaRPr>
          </a:p>
          <a:p>
            <a:pPr>
              <a:lnSpc>
                <a:spcPct val="80000"/>
              </a:lnSpc>
              <a:defRPr/>
            </a:pPr>
            <a:r>
              <a:rPr lang="en-GB" altLang="zh-CN" sz="2400" kern="1000" dirty="0">
                <a:ea typeface="MS PGothic" panose="020B0600070205080204" pitchFamily="34" charset="-128"/>
                <a:cs typeface="Arial" panose="020B0604020202020204" pitchFamily="34" charset="0"/>
              </a:rPr>
              <a:t>CT3 </a:t>
            </a:r>
            <a:r>
              <a:rPr lang="en-US" altLang="zh-CN" sz="2400" dirty="0"/>
              <a:t>will hold 3-day CT3#132 meeting from 22</a:t>
            </a:r>
            <a:r>
              <a:rPr lang="en-US" altLang="zh-CN" sz="2400" baseline="30000" dirty="0"/>
              <a:t>nd</a:t>
            </a:r>
            <a:r>
              <a:rPr lang="en-US" altLang="zh-CN" sz="2400" dirty="0"/>
              <a:t> to 24</a:t>
            </a:r>
            <a:r>
              <a:rPr lang="en-US" altLang="zh-CN" sz="2400" baseline="30000" dirty="0"/>
              <a:t>th</a:t>
            </a:r>
            <a:r>
              <a:rPr lang="en-US" altLang="zh-CN" sz="2400" dirty="0"/>
              <a:t> Jan. 2024, only focus on the following WIs which are with controversial issues or </a:t>
            </a:r>
            <a:r>
              <a:rPr lang="en-US" altLang="zh-CN" sz="2400" dirty="0" smtClean="0"/>
              <a:t>risk </a:t>
            </a:r>
            <a:r>
              <a:rPr lang="en-US" altLang="zh-CN" sz="2400" dirty="0"/>
              <a:t>for frozen on time:</a:t>
            </a:r>
          </a:p>
          <a:p>
            <a:pPr lvl="1">
              <a:lnSpc>
                <a:spcPct val="80000"/>
              </a:lnSpc>
              <a:defRPr/>
            </a:pPr>
            <a:r>
              <a:rPr lang="en-GB" altLang="zh-CN" kern="1000" dirty="0">
                <a:ea typeface="MS PGothic" panose="020B0600070205080204" pitchFamily="34" charset="-128"/>
                <a:cs typeface="Arial" panose="020B0604020202020204" pitchFamily="34" charset="0"/>
              </a:rPr>
              <a:t>NBI18: only discuss about the CAPIF extensibility on security method. A show of hands will be held in CT3#132 meeting</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GB" altLang="zh-CN" kern="1000" dirty="0">
                <a:ea typeface="MS PGothic" panose="020B0600070205080204" pitchFamily="34" charset="-128"/>
                <a:cs typeface="Arial" panose="020B0604020202020204" pitchFamily="34" charset="0"/>
              </a:rPr>
              <a:t>ADAES: 40% completion rate now, some APIs need to be defined</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GB" altLang="zh-CN" kern="1000" dirty="0">
                <a:ea typeface="MS PGothic" panose="020B0600070205080204" pitchFamily="34" charset="-128"/>
                <a:cs typeface="Arial" panose="020B0604020202020204" pitchFamily="34" charset="0"/>
              </a:rPr>
              <a:t>NSCALE: 15% completion rate now, some APIs need to be defined</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GB" altLang="zh-CN" kern="1000" dirty="0">
                <a:ea typeface="MS PGothic" panose="020B0600070205080204" pitchFamily="34" charset="-128"/>
                <a:cs typeface="Arial" panose="020B0604020202020204" pitchFamily="34" charset="0"/>
              </a:rPr>
              <a:t>XRM: 85% completion rate now, some controversial issues need to be defined</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GB" altLang="zh-CN" kern="1000" dirty="0">
                <a:ea typeface="MS PGothic" panose="020B0600070205080204" pitchFamily="34" charset="-128"/>
                <a:cs typeface="Arial" panose="020B0604020202020204" pitchFamily="34" charset="0"/>
              </a:rPr>
              <a:t>EDGEAPP_Ph2: 80% completion rate now, some controversial issues need to be defined</a:t>
            </a:r>
            <a:endParaRPr lang="en-GB" altLang="es-ES" sz="24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743247"/>
            <a:ext cx="10515600" cy="2358917"/>
          </a:xfrm>
        </p:spPr>
        <p:txBody>
          <a:bodyPr/>
          <a:lstStyle/>
          <a:p>
            <a:r>
              <a:rPr lang="en-US" sz="2400" dirty="0"/>
              <a:t>Approval of n</a:t>
            </a:r>
            <a:r>
              <a:rPr lang="en-US" altLang="zh-CN" sz="2400" dirty="0"/>
              <a:t>ew/revised Rel-18 WIDs led by CT3</a:t>
            </a:r>
            <a:r>
              <a:rPr lang="en-GB" altLang="zh-CN" sz="2400" dirty="0"/>
              <a:t>. The new CT3-leading WID </a:t>
            </a:r>
            <a:r>
              <a:rPr lang="en-GB" altLang="zh-CN" sz="2400" dirty="0" smtClean="0"/>
              <a:t>CP-233113 </a:t>
            </a:r>
            <a:r>
              <a:rPr lang="en-GB" altLang="zh-CN" sz="2400" dirty="0"/>
              <a:t>is further revised to CP-233293 by only including more supporting </a:t>
            </a:r>
            <a:r>
              <a:rPr lang="en-GB" altLang="zh-CN" sz="2400" dirty="0" smtClean="0"/>
              <a:t>companies. </a:t>
            </a:r>
            <a:endParaRPr lang="en-US" altLang="zh-CN" sz="2400" dirty="0"/>
          </a:p>
          <a:p>
            <a:r>
              <a:rPr lang="en-GB" altLang="zh-CN" sz="2400" dirty="0"/>
              <a:t>Approval of company CRs as the revisions of agreed CRs in CT3#130 and CT3#131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165172915"/>
              </p:ext>
            </p:extLst>
          </p:nvPr>
        </p:nvGraphicFramePr>
        <p:xfrm>
          <a:off x="263611" y="1771136"/>
          <a:ext cx="11117898" cy="4639265"/>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23245">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C3-234458</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Clarification on configuration of maximum group data rate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1133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23.503 CR 1164</a:t>
                      </a:r>
                      <a:endParaRPr lang="zh-CN" altLang="zh-CN" sz="1200" kern="1200" dirty="0" smtClean="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23245">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C3-234485</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Resolving the remaining EN on group data rate control</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0450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23.503 CR#1172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23245">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C3-234487</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Support the change of the PDU Session Type for a 5G VN group</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0282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23.501 CR#4993, TS 23.502 CR#4496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2739">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C3-234619</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DNAI-EAS Mappings data subset in the UDR</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0453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29.504 CR 0241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0">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C3-235265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Updates in UE Id retrieval procedures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1129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TS 23.501 CR 5001, TS 23.502 CR 4504</a:t>
                      </a:r>
                      <a:endParaRPr lang="zh-CN" altLang="zh-CN" sz="1200" kern="1200" dirty="0" smtClean="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0427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C3-235345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to ML Model Training Procedures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0077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23.288 CR#0923</a:t>
                      </a:r>
                      <a:endParaRPr lang="zh-CN" altLang="zh-CN" sz="1200" kern="1200" dirty="0" smtClean="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1846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C3-235348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Updates for Application Error Handling</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0828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23.288 CR#0925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17204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C3-235367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Non-subscribed SNPN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signalled</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WLANSP</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0306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23.503 CR 1119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44086">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C3-235500</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Support of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monitoring subscription from the NWDAF</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23.502 CR#4505, TS 29.244 CR#5058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C3-235501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Support of explicit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monitoring subscription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0243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23.502 CR#4505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697219767"/>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C3-235502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to PCC procedures for location dependent MBS service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0510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23.247 CR 0200</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C3-235503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to PCC procedures for location dependent MBS service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0511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23.247 CR 0201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C3-235504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to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Npcf_MBSPolicyControl</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for location dependent MBS service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29.537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0027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23.247 CR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0200, </a:t>
                      </a:r>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TS 29.571 CR#0476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C3-235505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to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Npcf_MBSPolicyControl</a:t>
                      </a:r>
                      <a:r>
                        <a:rPr lang="en-US" altLang="zh-CN" sz="1200" kern="1200" dirty="0">
                          <a:solidFill>
                            <a:schemeClr val="tx1"/>
                          </a:solidFill>
                          <a:effectLst/>
                          <a:latin typeface="Arial" panose="020B0604020202020204" pitchFamily="34" charset="0"/>
                          <a:ea typeface="MS Mincho" panose="02020609040205080304" pitchFamily="49" charset="-128"/>
                          <a:cs typeface="+mn-cs"/>
                        </a:rPr>
                        <a:t> API for location dependent MBS service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29.537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0028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23.247 CR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0201, </a:t>
                      </a:r>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TS 29.571 CR#0476</a:t>
                      </a:r>
                      <a:endParaRPr lang="zh-CN" altLang="zh-CN" sz="1200" kern="1200" dirty="0" smtClean="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t>
            </a:r>
            <a:r>
              <a:rPr lang="en-US" dirty="0" smtClean="0"/>
              <a:t>approval              (1/3)               </a:t>
            </a:r>
            <a:endParaRPr lang="en-US" dirty="0"/>
          </a:p>
        </p:txBody>
      </p:sp>
    </p:spTree>
    <p:extLst>
      <p:ext uri="{BB962C8B-B14F-4D97-AF65-F5344CB8AC3E}">
        <p14:creationId xmlns:p14="http://schemas.microsoft.com/office/powerpoint/2010/main" val="1903801768"/>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38505567"/>
              </p:ext>
            </p:extLst>
          </p:nvPr>
        </p:nvGraphicFramePr>
        <p:xfrm>
          <a:off x="263611" y="1771136"/>
          <a:ext cx="11117898" cy="4512730"/>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23245">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C3-235555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EN resolution for the VAL service area location representation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0202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23.434 CR#0244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C3-235562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to Procedures for Federated Learning</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0076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23.288 CR#0855, TS 23.288 CR#0906, TS 23.288 CR#0946, TS 23.288 CR#0881, TS 23.288 CR#0947, TS 23.288 CR#0904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23245">
                <a:tc>
                  <a:txBody>
                    <a:bodyPr/>
                    <a:lstStyle/>
                    <a:p>
                      <a:pPr marL="0" algn="l" defTabSz="914400" rtl="0" eaLnBrk="1" latinLnBrk="0" hangingPunct="1">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C3-235563</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Updates for the Support of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Nnwdaf_MLModelTraining_Subscribe</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Service Operation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0826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23.288 CR#0943, TS 23.288 CR#0883</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2739">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C3-235585</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SS_IdmParameterProvisioning</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API Other CRUD operations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23.434 CR#0246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310340">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C3-235588</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the data types of the Media Steaming attributes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TS/TR 26.512 CR 0041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C3-235589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the data types of the Media Steaming attributes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0169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TS/TR 26.512 CR 0041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C3-235590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subscription service operation implementation in the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API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23.434 CR#0244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C3-235616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Support the change of the PDU Session Type for a 5G VN group</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1049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23.501 CR#4993, TS 23.502 CR#4496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C3-235644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Reduced area indication when MBS service area is larger than MB-SMF service area</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1104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29.571 CR 0478</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23.247 CR 0275</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86853712"/>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C3-235646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Reduced area indication when MBS service area is larger than MB-SMF service area</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1105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29.571 CR 0478</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23.247 CR 0275</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43646828"/>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C3-235656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subscription service operation implementation in the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OpenAPI</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file</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23.434 CR#0244</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t>
            </a:r>
            <a:r>
              <a:rPr lang="en-US" dirty="0" smtClean="0"/>
              <a:t>approval              (2/3)               </a:t>
            </a:r>
            <a:endParaRPr lang="en-US" dirty="0"/>
          </a:p>
        </p:txBody>
      </p:sp>
    </p:spTree>
    <p:extLst>
      <p:ext uri="{BB962C8B-B14F-4D97-AF65-F5344CB8AC3E}">
        <p14:creationId xmlns:p14="http://schemas.microsoft.com/office/powerpoint/2010/main" val="2699329396"/>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88836583"/>
              </p:ext>
            </p:extLst>
          </p:nvPr>
        </p:nvGraphicFramePr>
        <p:xfrm>
          <a:off x="263611" y="1771136"/>
          <a:ext cx="11117898" cy="1589704"/>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C3-235661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subscription service operation in the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API</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0207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23.434 CR#0244</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C3-235698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to the time synchronization status and the report</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0094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23.502 CR 4286</a:t>
                      </a:r>
                      <a:endParaRPr lang="en-GB"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086">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C3-235712</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Correction to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MLModelManagement_StorageRequest</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service operation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29.575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0071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23.288 CR 0988</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2962773784"/>
                  </a:ext>
                </a:extLst>
              </a:tr>
              <a:tr h="344086">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C3-235715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Update ACR management event notification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0145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23.558 CR #0499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t>
            </a:r>
            <a:r>
              <a:rPr lang="en-US" dirty="0" smtClean="0"/>
              <a:t>approval              (3/3)               </a:t>
            </a:r>
            <a:endParaRPr lang="en-US" dirty="0"/>
          </a:p>
        </p:txBody>
      </p:sp>
    </p:spTree>
    <p:extLst>
      <p:ext uri="{BB962C8B-B14F-4D97-AF65-F5344CB8AC3E}">
        <p14:creationId xmlns:p14="http://schemas.microsoft.com/office/powerpoint/2010/main" val="91534109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CT3#130, (09</a:t>
            </a:r>
            <a:r>
              <a:rPr lang="en-US" altLang="fr-FR" baseline="30000" dirty="0"/>
              <a:t>th</a:t>
            </a:r>
            <a:r>
              <a:rPr lang="en-US" altLang="fr-FR" dirty="0"/>
              <a:t> – 13</a:t>
            </a:r>
            <a:r>
              <a:rPr lang="en-US" altLang="fr-FR" baseline="30000" dirty="0"/>
              <a:t>th</a:t>
            </a:r>
            <a:r>
              <a:rPr lang="en-US" altLang="fr-FR" dirty="0"/>
              <a:t> October, 2023) in Xiamen, China</a:t>
            </a:r>
          </a:p>
          <a:p>
            <a:pPr lvl="1">
              <a:buClrTx/>
            </a:pPr>
            <a:r>
              <a:rPr lang="en-US" altLang="fr-FR" dirty="0"/>
              <a:t>CT3#131, (13</a:t>
            </a:r>
            <a:r>
              <a:rPr lang="en-US" altLang="fr-FR" baseline="30000" dirty="0"/>
              <a:t>th</a:t>
            </a:r>
            <a:r>
              <a:rPr lang="en-US" altLang="fr-FR" dirty="0"/>
              <a:t> – 17</a:t>
            </a:r>
            <a:r>
              <a:rPr lang="en-US" altLang="fr-FR" baseline="30000" dirty="0"/>
              <a:t>th</a:t>
            </a:r>
            <a:r>
              <a:rPr lang="en-US" altLang="fr-FR" dirty="0"/>
              <a:t> N</a:t>
            </a:r>
            <a:r>
              <a:rPr lang="en-US" altLang="zh-CN" dirty="0"/>
              <a:t>ovember</a:t>
            </a:r>
            <a:r>
              <a:rPr lang="en-US" altLang="fr-FR" dirty="0"/>
              <a:t>, 2023) in Chicago,</a:t>
            </a:r>
            <a:r>
              <a:rPr lang="en-US" altLang="zh-CN" dirty="0"/>
              <a:t> America</a:t>
            </a:r>
            <a:endParaRPr lang="en-US" altLang="fr-FR" dirty="0"/>
          </a:p>
          <a:p>
            <a:pPr marL="914400" lvl="2" indent="0">
              <a:buNone/>
            </a:pPr>
            <a:endParaRPr lang="en-US" altLang="fr-FR" dirty="0"/>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CT3#132, (22</a:t>
            </a:r>
            <a:r>
              <a:rPr lang="en-US" altLang="zh-CN" baseline="30000" dirty="0"/>
              <a:t>nd</a:t>
            </a:r>
            <a:r>
              <a:rPr lang="en-US" altLang="fr-FR" dirty="0"/>
              <a:t> – 24</a:t>
            </a:r>
            <a:r>
              <a:rPr lang="en-US" altLang="fr-FR" baseline="30000" dirty="0"/>
              <a:t>th</a:t>
            </a:r>
            <a:r>
              <a:rPr lang="en-US" altLang="fr-FR" dirty="0"/>
              <a:t> J</a:t>
            </a:r>
            <a:r>
              <a:rPr lang="en-US" altLang="zh-CN" dirty="0"/>
              <a:t>anuary</a:t>
            </a:r>
            <a:r>
              <a:rPr lang="en-US" altLang="fr-FR" dirty="0"/>
              <a:t>, 2024), e-meeting</a:t>
            </a:r>
          </a:p>
          <a:p>
            <a:pPr lvl="1">
              <a:buClrTx/>
            </a:pPr>
            <a:r>
              <a:rPr lang="en-US" altLang="fr-FR" dirty="0"/>
              <a:t>CT3#133, (26</a:t>
            </a:r>
            <a:r>
              <a:rPr lang="en-US" altLang="fr-FR" baseline="30000" dirty="0"/>
              <a:t>th</a:t>
            </a:r>
            <a:r>
              <a:rPr lang="en-US" altLang="fr-FR" dirty="0"/>
              <a:t> February – 01</a:t>
            </a:r>
            <a:r>
              <a:rPr lang="en-US" altLang="zh-CN" baseline="30000" dirty="0"/>
              <a:t>st</a:t>
            </a:r>
            <a:r>
              <a:rPr lang="en-US" altLang="fr-FR" dirty="0"/>
              <a:t> March, 2024) in Athens,</a:t>
            </a:r>
            <a:r>
              <a:rPr lang="en-US" altLang="zh-CN" dirty="0"/>
              <a:t> Greece</a:t>
            </a: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6303334" cy="4351338"/>
          </a:xfrm>
        </p:spPr>
        <p:txBody>
          <a:bodyPr/>
          <a:lstStyle/>
          <a:p>
            <a:pPr marL="0" indent="0">
              <a:buNone/>
            </a:pPr>
            <a:r>
              <a:rPr lang="en-US" dirty="0"/>
              <a:t>CT3#130:</a:t>
            </a:r>
          </a:p>
          <a:p>
            <a:r>
              <a:rPr lang="en-US" dirty="0"/>
              <a:t>Number of handled documents</a:t>
            </a:r>
          </a:p>
          <a:p>
            <a:pPr lvl="1"/>
            <a:r>
              <a:rPr lang="en-US" dirty="0"/>
              <a:t>708 documents allocated</a:t>
            </a:r>
          </a:p>
          <a:p>
            <a:r>
              <a:rPr lang="en-US" dirty="0"/>
              <a:t>Agreed CRs </a:t>
            </a:r>
          </a:p>
          <a:p>
            <a:pPr lvl="1"/>
            <a:r>
              <a:rPr lang="en-US" dirty="0"/>
              <a:t>Cat B/F : </a:t>
            </a:r>
            <a:r>
              <a:rPr lang="en-US" dirty="0" smtClean="0"/>
              <a:t>154/98</a:t>
            </a:r>
            <a:endParaRPr lang="en-US" dirty="0"/>
          </a:p>
          <a:p>
            <a:r>
              <a:rPr lang="en-US" dirty="0"/>
              <a:t>Agreed </a:t>
            </a:r>
            <a:r>
              <a:rPr lang="en-US" dirty="0" err="1"/>
              <a:t>pCRs</a:t>
            </a:r>
            <a:endParaRPr lang="en-US" dirty="0"/>
          </a:p>
          <a:p>
            <a:pPr lvl="1"/>
            <a:r>
              <a:rPr lang="en-US" dirty="0"/>
              <a:t>13</a:t>
            </a:r>
          </a:p>
          <a:p>
            <a:r>
              <a:rPr lang="en-US" dirty="0"/>
              <a:t>Attendances</a:t>
            </a:r>
          </a:p>
          <a:p>
            <a:pPr lvl="1"/>
            <a:r>
              <a:rPr lang="en-US" altLang="fr-FR" dirty="0" smtClean="0"/>
              <a:t>197 </a:t>
            </a:r>
            <a:r>
              <a:rPr lang="en-US" altLang="fr-FR" dirty="0"/>
              <a:t>registered/ </a:t>
            </a:r>
            <a:r>
              <a:rPr lang="en-US" altLang="fr-FR" dirty="0" smtClean="0"/>
              <a:t>150 </a:t>
            </a:r>
            <a:r>
              <a:rPr lang="en-US" altLang="fr-FR" dirty="0"/>
              <a:t>attendants</a:t>
            </a:r>
          </a:p>
          <a:p>
            <a:pPr marL="914400" lvl="2" indent="0">
              <a:buNone/>
            </a:pPr>
            <a:endParaRPr lang="en-US" altLang="fr-FR" dirty="0"/>
          </a:p>
        </p:txBody>
      </p:sp>
      <p:sp>
        <p:nvSpPr>
          <p:cNvPr id="4" name="Espace réservé du contenu 2"/>
          <p:cNvSpPr txBox="1">
            <a:spLocks/>
          </p:cNvSpPr>
          <p:nvPr/>
        </p:nvSpPr>
        <p:spPr bwMode="auto">
          <a:xfrm>
            <a:off x="6074017" y="1825625"/>
            <a:ext cx="630333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CT3#131:</a:t>
            </a:r>
          </a:p>
          <a:p>
            <a:r>
              <a:rPr lang="en-US" dirty="0"/>
              <a:t>Number of handled documents</a:t>
            </a:r>
          </a:p>
          <a:p>
            <a:pPr lvl="1"/>
            <a:r>
              <a:rPr lang="en-US" dirty="0" smtClean="0"/>
              <a:t>732 </a:t>
            </a:r>
            <a:r>
              <a:rPr lang="en-US" dirty="0"/>
              <a:t>documents allocated</a:t>
            </a:r>
          </a:p>
          <a:p>
            <a:r>
              <a:rPr lang="en-US" dirty="0"/>
              <a:t>Agreed CRs </a:t>
            </a:r>
          </a:p>
          <a:p>
            <a:pPr lvl="1"/>
            <a:r>
              <a:rPr lang="en-US" dirty="0"/>
              <a:t>Cat B/F : </a:t>
            </a:r>
            <a:r>
              <a:rPr lang="en-US" dirty="0" smtClean="0"/>
              <a:t>132/145</a:t>
            </a:r>
            <a:endParaRPr lang="en-US" dirty="0"/>
          </a:p>
          <a:p>
            <a:r>
              <a:rPr lang="en-US" dirty="0"/>
              <a:t>Agreed </a:t>
            </a:r>
            <a:r>
              <a:rPr lang="en-US" dirty="0" err="1"/>
              <a:t>pCRs</a:t>
            </a:r>
            <a:endParaRPr lang="en-US" dirty="0"/>
          </a:p>
          <a:p>
            <a:pPr lvl="1"/>
            <a:r>
              <a:rPr lang="en-US" dirty="0" smtClean="0"/>
              <a:t>13</a:t>
            </a:r>
            <a:endParaRPr lang="en-US" dirty="0"/>
          </a:p>
          <a:p>
            <a:r>
              <a:rPr lang="en-US" dirty="0"/>
              <a:t>Attendances</a:t>
            </a:r>
          </a:p>
          <a:p>
            <a:pPr lvl="1"/>
            <a:r>
              <a:rPr lang="en-US" altLang="fr-FR" dirty="0" smtClean="0"/>
              <a:t>218 </a:t>
            </a:r>
            <a:r>
              <a:rPr lang="en-US" altLang="fr-FR" dirty="0"/>
              <a:t>registered/ </a:t>
            </a:r>
            <a:r>
              <a:rPr lang="en-US" altLang="fr-FR" dirty="0" smtClean="0"/>
              <a:t>173 </a:t>
            </a:r>
            <a:r>
              <a:rPr lang="en-US" altLang="fr-FR" dirty="0"/>
              <a:t>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251396421"/>
              </p:ext>
            </p:extLst>
          </p:nvPr>
        </p:nvGraphicFramePr>
        <p:xfrm>
          <a:off x="328743" y="1787727"/>
          <a:ext cx="10976565" cy="995419"/>
        </p:xfrm>
        <a:graphic>
          <a:graphicData uri="http://schemas.openxmlformats.org/drawingml/2006/table">
            <a:tbl>
              <a:tblPr firstRow="1" firstCol="1" bandRow="1"/>
              <a:tblGrid>
                <a:gridCol w="1039015">
                  <a:extLst>
                    <a:ext uri="{9D8B030D-6E8A-4147-A177-3AD203B41FA5}">
                      <a16:colId xmlns="" xmlns:a16="http://schemas.microsoft.com/office/drawing/2014/main" val="20000"/>
                    </a:ext>
                  </a:extLst>
                </a:gridCol>
                <a:gridCol w="2280964">
                  <a:extLst>
                    <a:ext uri="{9D8B030D-6E8A-4147-A177-3AD203B41FA5}">
                      <a16:colId xmlns="" xmlns:a16="http://schemas.microsoft.com/office/drawing/2014/main" val="20001"/>
                    </a:ext>
                  </a:extLst>
                </a:gridCol>
                <a:gridCol w="1123063">
                  <a:extLst>
                    <a:ext uri="{9D8B030D-6E8A-4147-A177-3AD203B41FA5}">
                      <a16:colId xmlns="" xmlns:a16="http://schemas.microsoft.com/office/drawing/2014/main" val="3844349732"/>
                    </a:ext>
                  </a:extLst>
                </a:gridCol>
                <a:gridCol w="903801">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67859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CP-233293</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200" kern="1200" dirty="0">
                          <a:solidFill>
                            <a:srgbClr val="000000"/>
                          </a:solidFill>
                          <a:effectLst/>
                          <a:latin typeface="Arial" panose="020B0604020202020204" pitchFamily="34" charset="0"/>
                          <a:ea typeface="+mn-ea"/>
                          <a:cs typeface="Arial" panose="020B0604020202020204" pitchFamily="34" charset="0"/>
                        </a:rPr>
                        <a:t>New WID on Network Slice Capability Exposure for Application Layer Enablement</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NSCALE</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China</a:t>
                      </a:r>
                      <a:r>
                        <a:rPr lang="en-GB" altLang="zh-CN" sz="1200" kern="1200" baseline="0" dirty="0">
                          <a:solidFill>
                            <a:srgbClr val="000000"/>
                          </a:solidFill>
                          <a:effectLst/>
                          <a:latin typeface="Arial" panose="020B0604020202020204" pitchFamily="34" charset="0"/>
                          <a:ea typeface="+mn-ea"/>
                          <a:cs typeface="Arial" panose="020B0604020202020204" pitchFamily="34" charset="0"/>
                        </a:rPr>
                        <a:t> Mobile</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a:t>
                      </a:r>
                      <a:r>
                        <a:rPr lang="en-US" altLang="zh-CN" sz="1200" kern="1200" dirty="0">
                          <a:solidFill>
                            <a:srgbClr val="000000"/>
                          </a:solidFill>
                          <a:effectLst/>
                          <a:latin typeface="Arial" panose="020B0604020202020204" pitchFamily="34" charset="0"/>
                          <a:ea typeface="+mn-ea"/>
                          <a:cs typeface="Arial" panose="020B0604020202020204" pitchFamily="34" charset="0"/>
                        </a:rPr>
                        <a:t>define</a:t>
                      </a:r>
                      <a:r>
                        <a:rPr lang="en-GB" altLang="zh-CN" sz="1200" kern="1200" dirty="0">
                          <a:solidFill>
                            <a:srgbClr val="000000"/>
                          </a:solidFill>
                          <a:effectLst/>
                          <a:latin typeface="Arial" panose="020B0604020202020204" pitchFamily="34" charset="0"/>
                          <a:ea typeface="+mn-ea"/>
                          <a:cs typeface="Arial" panose="020B0604020202020204" pitchFamily="34" charset="0"/>
                        </a:rPr>
                        <a:t> the protocol aspects and related APIs for enabling network slice capability exposure for application layer based upon the normative Stage 2 technical specifications</a:t>
                      </a:r>
                      <a:r>
                        <a:rPr lang="en-US" altLang="zh-CN" sz="1200" kern="1200" dirty="0">
                          <a:solidFill>
                            <a:srgbClr val="000000"/>
                          </a:solidFill>
                          <a:effectLst/>
                          <a:latin typeface="Arial" panose="020B0604020202020204" pitchFamily="34" charset="0"/>
                          <a:ea typeface="+mn-ea"/>
                          <a:cs typeface="Arial" panose="020B0604020202020204" pitchFamily="34" charset="0"/>
                        </a:rPr>
                        <a:t>.</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376721233"/>
              </p:ext>
            </p:extLst>
          </p:nvPr>
        </p:nvGraphicFramePr>
        <p:xfrm>
          <a:off x="328743" y="1787727"/>
          <a:ext cx="10976565" cy="4341804"/>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376359">
                  <a:extLst>
                    <a:ext uri="{9D8B030D-6E8A-4147-A177-3AD203B41FA5}">
                      <a16:colId xmlns="" xmlns:a16="http://schemas.microsoft.com/office/drawing/2014/main" val="3844349732"/>
                    </a:ext>
                  </a:extLst>
                </a:gridCol>
                <a:gridCol w="996778">
                  <a:extLst>
                    <a:ext uri="{9D8B030D-6E8A-4147-A177-3AD203B41FA5}">
                      <a16:colId xmlns="" xmlns:a16="http://schemas.microsoft.com/office/drawing/2014/main" val="20002"/>
                    </a:ext>
                  </a:extLst>
                </a:gridCol>
                <a:gridCol w="4485632">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728555">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CP-233114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CT aspects for enabling Edge Applications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EDGEAPP_Ph2</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Samsung</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specify the application layer architecture, procedures and information flows necessary for enabling deployment of edge applications in CT</a:t>
                      </a:r>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change the target completion plenary to CT#103 (March 2024).</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791540">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CP-233115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Rel-18 Enhancements of UE Policy Control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UEP18</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Ericsson</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is </a:t>
                      </a:r>
                      <a:r>
                        <a:rPr lang="en-GB" altLang="zh-CN" sz="1200" kern="1200" dirty="0">
                          <a:solidFill>
                            <a:srgbClr val="000000"/>
                          </a:solidFill>
                          <a:effectLst/>
                          <a:latin typeface="Arial" panose="020B0604020202020204" pitchFamily="34" charset="0"/>
                          <a:ea typeface="+mn-ea"/>
                          <a:cs typeface="Arial" panose="020B0604020202020204" pitchFamily="34" charset="0"/>
                        </a:rPr>
                        <a:t>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specify the pure stage 3 procedures related to the technical improvements on UE Policy Control. </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add more impacts and change </a:t>
                      </a:r>
                      <a:r>
                        <a:rPr lang="en-GB" altLang="zh-CN" sz="1200" kern="1200" dirty="0">
                          <a:solidFill>
                            <a:srgbClr val="000000"/>
                          </a:solidFill>
                          <a:effectLst/>
                          <a:latin typeface="Arial" panose="020B0604020202020204" pitchFamily="34" charset="0"/>
                          <a:ea typeface="+mn-ea"/>
                          <a:cs typeface="Arial" panose="020B0604020202020204" pitchFamily="34" charset="0"/>
                        </a:rPr>
                        <a:t>the target completion plenary to CT#103 (March 2024).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421">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CP-233124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CT aspects on TEI18_DCAMP_Ph2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TEI18_DCAMP_Ph2</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China Telecom</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support of providing dynamically changing of AM policy for any roaming UEs in LBO roaming scenario in CT:</a:t>
                      </a:r>
                      <a:endParaRPr lang="en-US" altLang="zh-CN" sz="12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include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more</a:t>
                      </a:r>
                      <a:r>
                        <a:rPr lang="en-GB" altLang="zh-CN" sz="1200" kern="1200" baseline="0" dirty="0" smtClean="0">
                          <a:solidFill>
                            <a:srgbClr val="000000"/>
                          </a:solidFill>
                          <a:effectLst/>
                          <a:latin typeface="Arial" panose="020B0604020202020204" pitchFamily="34" charset="0"/>
                          <a:ea typeface="+mn-ea"/>
                          <a:cs typeface="Arial" panose="020B0604020202020204" pitchFamily="34" charset="0"/>
                        </a:rPr>
                        <a:t> CT3 impact and add CT4 impact</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530517">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CP-233125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CT aspects on TEI18_SLAMUP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TEI18_SLAMUP</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China Telecom</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enable the PCF for a UE to take spending limits into account for the relevant subscribers before making AM/UE policy decision in CT</a:t>
                      </a:r>
                      <a:r>
                        <a:rPr lang="en-GB" altLang="zh-CN" sz="1200" kern="1200" baseline="0" dirty="0" smtClean="0">
                          <a:solidFill>
                            <a:srgbClr val="000000"/>
                          </a:solidFill>
                          <a:effectLst/>
                          <a:latin typeface="Arial" panose="020B0604020202020204" pitchFamily="34" charset="0"/>
                          <a:ea typeface="+mn-ea"/>
                          <a:cs typeface="Arial" panose="020B0604020202020204" pitchFamily="34" charset="0"/>
                        </a:rPr>
                        <a:t> aspects</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WID is revised to include more</a:t>
                      </a:r>
                      <a:r>
                        <a:rPr lang="en-GB" altLang="zh-CN" sz="1200" kern="1200" baseline="0" dirty="0" smtClean="0">
                          <a:solidFill>
                            <a:srgbClr val="000000"/>
                          </a:solidFill>
                          <a:effectLst/>
                          <a:latin typeface="Arial" panose="020B0604020202020204" pitchFamily="34" charset="0"/>
                          <a:ea typeface="+mn-ea"/>
                          <a:cs typeface="Arial" panose="020B0604020202020204" pitchFamily="34" charset="0"/>
                        </a:rPr>
                        <a:t> CT3 impact and add CT4 impact</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r h="776584">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CP-233206</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US" altLang="zh-CN" sz="1200" kern="1200" dirty="0" smtClean="0">
                          <a:solidFill>
                            <a:srgbClr val="000000"/>
                          </a:solidFill>
                          <a:effectLst/>
                          <a:latin typeface="Arial" panose="020B0604020202020204" pitchFamily="34" charset="0"/>
                          <a:ea typeface="+mn-ea"/>
                          <a:cs typeface="Arial" panose="020B0604020202020204" pitchFamily="34" charset="0"/>
                        </a:rPr>
                        <a:t> CT aspects of enhancement of 5G UE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200" kern="1200" dirty="0" err="1" smtClean="0">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Intel</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a:t>
                      </a:r>
                      <a:endParaRPr lang="en-GB"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include more impacts on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CT1, CT3 </a:t>
                      </a:r>
                      <a:r>
                        <a:rPr lang="en-GB" altLang="zh-CN" sz="1200" kern="1200" dirty="0">
                          <a:solidFill>
                            <a:srgbClr val="000000"/>
                          </a:solidFill>
                          <a:effectLst/>
                          <a:latin typeface="Arial" panose="020B0604020202020204" pitchFamily="34" charset="0"/>
                          <a:ea typeface="+mn-ea"/>
                          <a:cs typeface="Arial" panose="020B0604020202020204" pitchFamily="34" charset="0"/>
                        </a:rPr>
                        <a:t>and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CT4, and adding more supporting companies.</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2337050589"/>
              </p:ext>
            </p:extLst>
          </p:nvPr>
        </p:nvGraphicFramePr>
        <p:xfrm>
          <a:off x="262571" y="1895978"/>
          <a:ext cx="11013394" cy="3412826"/>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23234">
                  <a:extLst>
                    <a:ext uri="{9D8B030D-6E8A-4147-A177-3AD203B41FA5}">
                      <a16:colId xmlns="" xmlns:a16="http://schemas.microsoft.com/office/drawing/2014/main" val="979862970"/>
                    </a:ext>
                  </a:extLst>
                </a:gridCol>
                <a:gridCol w="690254">
                  <a:extLst>
                    <a:ext uri="{9D8B030D-6E8A-4147-A177-3AD203B41FA5}">
                      <a16:colId xmlns=""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CP-233115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CP-231360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CP-233206</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CP-233114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mn-ea"/>
                          <a:cs typeface="Arial" panose="020B0604020202020204" pitchFamily="34" charset="0"/>
                        </a:rPr>
                        <a:t>70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87038125"/>
                  </a:ext>
                </a:extLst>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graphicFrame>
        <p:nvGraphicFramePr>
          <p:cNvPr id="5" name="Table 7"/>
          <p:cNvGraphicFramePr>
            <a:graphicFrameLocks noGrp="1"/>
          </p:cNvGraphicFramePr>
          <p:nvPr>
            <p:extLst>
              <p:ext uri="{D42A27DB-BD31-4B8C-83A1-F6EECF244321}">
                <p14:modId xmlns:p14="http://schemas.microsoft.com/office/powerpoint/2010/main" val="3443624038"/>
              </p:ext>
            </p:extLst>
          </p:nvPr>
        </p:nvGraphicFramePr>
        <p:xfrm>
          <a:off x="361425" y="1791378"/>
          <a:ext cx="11013394" cy="2446651"/>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06669">
                  <a:extLst>
                    <a:ext uri="{9D8B030D-6E8A-4147-A177-3AD203B41FA5}">
                      <a16:colId xmlns="" xmlns:a16="http://schemas.microsoft.com/office/drawing/2014/main" val="979862970"/>
                    </a:ext>
                  </a:extLst>
                </a:gridCol>
                <a:gridCol w="706819">
                  <a:extLst>
                    <a:ext uri="{9D8B030D-6E8A-4147-A177-3AD203B41FA5}">
                      <a16:colId xmlns=""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92</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705824254"/>
                  </a:ext>
                </a:extLst>
              </a:tr>
              <a:tr h="205319">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664680927"/>
                  </a:ext>
                </a:extLst>
              </a:tr>
              <a:tr h="24799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990010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70C0"/>
                          </a:solidFill>
                          <a:effectLst/>
                          <a:latin typeface="Arial" panose="020B0604020202020204" pitchFamily="34" charset="0"/>
                          <a:ea typeface="+mn-ea"/>
                          <a:cs typeface="Arial" panose="020B0604020202020204" pitchFamily="34" charset="0"/>
                        </a:rPr>
                        <a:t>CP-233124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2775548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1000062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CT aspects on Spending Limits for AM and UE Policies in the 5GC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TEI18_SLAMUP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80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70C0"/>
                          </a:solidFill>
                          <a:effectLst/>
                          <a:latin typeface="Arial" panose="020B0604020202020204" pitchFamily="34" charset="0"/>
                          <a:ea typeface="+mn-ea"/>
                          <a:cs typeface="Arial" panose="020B0604020202020204" pitchFamily="34" charset="0"/>
                        </a:rPr>
                        <a:t>100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70C0"/>
                          </a:solidFill>
                          <a:effectLst/>
                          <a:latin typeface="Arial" panose="020B0604020202020204" pitchFamily="34" charset="0"/>
                          <a:ea typeface="+mn-ea"/>
                          <a:cs typeface="Arial" panose="020B0604020202020204" pitchFamily="34" charset="0"/>
                        </a:rPr>
                        <a:t>CP-233125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1010002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Application enablement aspects for subscriber-aware northbound API access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SNAAPP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70C0"/>
                          </a:solidFill>
                          <a:effectLst/>
                          <a:latin typeface="Arial" panose="020B0604020202020204" pitchFamily="34" charset="0"/>
                          <a:ea typeface="+mn-ea"/>
                          <a:cs typeface="Arial" panose="020B0604020202020204" pitchFamily="34" charset="0"/>
                        </a:rPr>
                        <a:t>75</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CP-232128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310141">
                <a:tc>
                  <a:txBody>
                    <a:bodyPr/>
                    <a:lstStyle/>
                    <a:p>
                      <a:pPr indent="18415" hangingPunct="0">
                        <a:spcAft>
                          <a:spcPts val="900"/>
                        </a:spcAft>
                      </a:pPr>
                      <a:r>
                        <a:rPr lang="en-US" altLang="zh-CN" sz="1000" kern="1200" dirty="0" smtClean="0">
                          <a:solidFill>
                            <a:srgbClr val="000000"/>
                          </a:solidFill>
                          <a:effectLst/>
                          <a:latin typeface="Arial" panose="020B0604020202020204" pitchFamily="34" charset="0"/>
                          <a:ea typeface="宋体" panose="02010600030101010101" pitchFamily="2" charset="-122"/>
                          <a:cs typeface="+mn-cs"/>
                        </a:rPr>
                        <a:t>1020006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Network Slice Capability Exposure for Application Layer Enablement</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NSCALE</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15%</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smtClean="0">
                          <a:solidFill>
                            <a:srgbClr val="0070C0"/>
                          </a:solidFill>
                          <a:effectLst/>
                          <a:latin typeface="Arial" panose="020B0604020202020204" pitchFamily="34" charset="0"/>
                          <a:ea typeface="+mn-ea"/>
                          <a:cs typeface="Arial" panose="020B0604020202020204" pitchFamily="34" charset="0"/>
                        </a:rPr>
                        <a:t>CP-233293</a:t>
                      </a:r>
                      <a:endParaRPr lang="fr-FR" altLang="zh-CN"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51844793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1308835479"/>
              </p:ext>
            </p:extLst>
          </p:nvPr>
        </p:nvGraphicFramePr>
        <p:xfrm>
          <a:off x="284585" y="1791370"/>
          <a:ext cx="11013394" cy="387398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CP-233219</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CP-231286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CP-233221</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endPar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CP-233214</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CP-233213</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Arial" panose="020B0604020202020204" pitchFamily="34" charset="0"/>
                        </a:rPr>
                        <a:t>CP-230189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CP-233220</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CP-233026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CP-233212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71671</TotalTime>
  <Words>3945</Words>
  <Application>Microsoft Office PowerPoint</Application>
  <PresentationFormat>宽屏</PresentationFormat>
  <Paragraphs>906</Paragraphs>
  <Slides>30</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Arial </vt:lpstr>
      <vt:lpstr>MS Mincho</vt:lpstr>
      <vt:lpstr>MS PGothic</vt:lpstr>
      <vt:lpstr>宋体</vt:lpstr>
      <vt:lpstr>Arial</vt:lpstr>
      <vt:lpstr>Calibri</vt:lpstr>
      <vt:lpstr>Calibri Light</vt:lpstr>
      <vt:lpstr>Times New Roman</vt:lpstr>
      <vt:lpstr>Wingdings</vt:lpstr>
      <vt:lpstr>Office Theme</vt:lpstr>
      <vt:lpstr>CT WG3 Status Report  to TSG CT#102</vt:lpstr>
      <vt:lpstr>TSG CT WG3 Officials</vt:lpstr>
      <vt:lpstr>Meeting Calendar</vt:lpstr>
      <vt:lpstr>TSG WG CT3 Statistics</vt:lpstr>
      <vt:lpstr>New agreed Study/Work Items led by CT3</vt:lpstr>
      <vt:lpstr>Revised agreed Study/Work Items led by CT3</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CRs for conditional approval              (1/3)               </vt:lpstr>
      <vt:lpstr>CRs for conditional approval              (2/3)               </vt:lpstr>
      <vt:lpstr>CRs for conditional approval              (3/3)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YYL</cp:lastModifiedBy>
  <cp:revision>5556</cp:revision>
  <dcterms:created xsi:type="dcterms:W3CDTF">2010-02-05T13:52:04Z</dcterms:created>
  <dcterms:modified xsi:type="dcterms:W3CDTF">2023-12-07T02:34:26Z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(3)aTefU+nVSlJ8wGquZLne0c0pHrQYtTgbOgkbTqQNtrp31nswAGckObcDNNW7S+iC5m7HIH/L
G1yZEodATKCFLaD1Oi9CtCRC8AyorUgiJilVyzkmyBS3e3rDtITg4KiZ1IOGxxtvAk5LPuEd
CvOS7ovtLsp89zM5JrD9tQ9cOknrcdUyhKt/v6TrE3PDRyFtdmYoNzNSwU1EfifYjrpe+PXU
KfNFiH/7g2atDk6Erh</vt:lpwstr>
  </property>
  <property fmtid="{D5CDD505-2E9C-101B-9397-08002B2CF9AE}" pid="4" name="_2015_ms_pID_7253431">
    <vt:lpwstr>a3S/QIjMCwMGS1pKg9cv6M/VraUDyMXdhP5IXqxZ/2vTuVrielr4zO
q02ZT1q6fHoy2RPgJTIUTq2ciMPT+EwfewiukWkJZkNExCHJbPIadZQA7NzglXkAD+3mmY5Q
iymdqou4qjOoDGHuz5yDfCHLmRhDW2e6J19XShzfaaJ2RR/jbcPN5qyzzRUPhoZXAVU1gRRi
yWzEGJd+IfCWJFKtiEg5fnYJrTUnstCV3O4K</vt:lpwstr>
  </property>
  <property fmtid="{D5CDD505-2E9C-101B-9397-08002B2CF9AE}" pid="5" name="_2015_ms_pID_7253432">
    <vt:lpwstr>9FkpVoO5XJaCR99gCwgDYHk=</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