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7"/>
  </p:notesMasterIdLst>
  <p:handoutMasterIdLst>
    <p:handoutMasterId r:id="rId8"/>
  </p:handoutMasterIdLst>
  <p:sldIdLst>
    <p:sldId id="341" r:id="rId2"/>
    <p:sldId id="518" r:id="rId3"/>
    <p:sldId id="520" r:id="rId4"/>
    <p:sldId id="521" r:id="rId5"/>
    <p:sldId id="379" r:id="rId6"/>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 id="2" name="Song Yue" initials="Yue" lastIdx="1" clrIdx="1">
    <p:extLst>
      <p:ext uri="{19B8F6BF-5375-455C-9EA6-DF929625EA0E}">
        <p15:presenceInfo xmlns:p15="http://schemas.microsoft.com/office/powerpoint/2012/main" userId="Song Yu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0000"/>
    <a:srgbClr val="0000FF"/>
    <a:srgbClr val="75B91A"/>
    <a:srgbClr val="FF6600"/>
    <a:srgbClr val="33CC33"/>
    <a:srgbClr val="000000"/>
    <a:srgbClr val="FFFFFF"/>
    <a:srgbClr val="694646"/>
    <a:srgbClr val="1A4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79" autoAdjust="0"/>
    <p:restoredTop sz="96513" autoAdjust="0"/>
  </p:normalViewPr>
  <p:slideViewPr>
    <p:cSldViewPr snapToGrid="0">
      <p:cViewPr varScale="1">
        <p:scale>
          <a:sx n="88" d="100"/>
          <a:sy n="88" d="100"/>
        </p:scale>
        <p:origin x="178"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408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CT#109</a:t>
            </a:r>
          </a:p>
          <a:p>
            <a:pPr eaLnBrk="1" hangingPunct="1">
              <a:defRPr/>
            </a:pPr>
            <a:r>
              <a:rPr lang="en-US" altLang="zh-CN" sz="1200" b="1" dirty="0">
                <a:latin typeface="Arial "/>
              </a:rPr>
              <a:t>Beijing, </a:t>
            </a:r>
            <a:r>
              <a:rPr lang="en-US" altLang="zh-CN" sz="1200" b="1" dirty="0" err="1">
                <a:latin typeface="Arial "/>
              </a:rPr>
              <a:t>P.R.China</a:t>
            </a:r>
            <a:r>
              <a:rPr lang="en-US" altLang="en-US" sz="1200" b="1" dirty="0">
                <a:latin typeface="Arial "/>
              </a:rPr>
              <a:t>;</a:t>
            </a:r>
            <a:r>
              <a:rPr lang="zh-CN" altLang="en-US" sz="1200" b="1" dirty="0">
                <a:latin typeface="Arial "/>
              </a:rPr>
              <a:t> </a:t>
            </a:r>
            <a:r>
              <a:rPr lang="en-US" altLang="zh-CN" sz="1200" b="1" dirty="0">
                <a:latin typeface="Arial "/>
              </a:rPr>
              <a:t>15</a:t>
            </a:r>
            <a:r>
              <a:rPr lang="en-US" altLang="en-US" sz="1200" b="1" dirty="0">
                <a:latin typeface="Arial "/>
              </a:rPr>
              <a:t>th – 16th September 2025</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CP-252231</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Placeholder 2"/>
          <p:cNvSpPr>
            <a:spLocks noGrp="1"/>
          </p:cNvSpPr>
          <p:nvPr>
            <p:ph type="subTitle" idx="1"/>
          </p:nvPr>
        </p:nvSpPr>
        <p:spPr>
          <a:xfrm>
            <a:off x="1280158" y="4404738"/>
            <a:ext cx="9144000" cy="585276"/>
          </a:xfrm>
        </p:spPr>
        <p:txBody>
          <a:bodyPr/>
          <a:lstStyle/>
          <a:p>
            <a:pPr marL="0" indent="0" eaLnBrk="1" hangingPunct="1">
              <a:buFontTx/>
              <a:buNone/>
            </a:pPr>
            <a:r>
              <a:rPr lang="en-US" altLang="zh-CN" dirty="0"/>
              <a:t>CT &amp; CT WG Chairs</a:t>
            </a:r>
            <a:endParaRPr lang="en-GB" altLang="en-US" dirty="0"/>
          </a:p>
        </p:txBody>
      </p:sp>
      <p:sp>
        <p:nvSpPr>
          <p:cNvPr id="3" name="Title 1">
            <a:extLst>
              <a:ext uri="{FF2B5EF4-FFF2-40B4-BE49-F238E27FC236}">
                <a16:creationId xmlns:a16="http://schemas.microsoft.com/office/drawing/2014/main" id="{0E6E4B4F-808B-04A6-42EC-059019AAA8D9}"/>
              </a:ext>
            </a:extLst>
          </p:cNvPr>
          <p:cNvSpPr>
            <a:spLocks noGrp="1"/>
          </p:cNvSpPr>
          <p:nvPr>
            <p:ph type="ctrTitle"/>
          </p:nvPr>
        </p:nvSpPr>
        <p:spPr>
          <a:xfrm>
            <a:off x="707010" y="1460116"/>
            <a:ext cx="11073353" cy="2387600"/>
          </a:xfrm>
        </p:spPr>
        <p:txBody>
          <a:bodyPr/>
          <a:lstStyle/>
          <a:p>
            <a:pPr eaLnBrk="1" hangingPunct="1"/>
            <a:r>
              <a:rPr lang="en-US" altLang="en-US" dirty="0"/>
              <a:t>R20 work </a:t>
            </a:r>
            <a:r>
              <a:rPr lang="en-US" altLang="zh-CN" dirty="0"/>
              <a:t>planning </a:t>
            </a:r>
            <a:r>
              <a:rPr lang="en-US" altLang="en-US" dirty="0"/>
              <a:t>in CT WGs</a:t>
            </a:r>
            <a:endParaRPr lang="en-GB"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1110" y="365125"/>
            <a:ext cx="10515600" cy="1325563"/>
          </a:xfrm>
        </p:spPr>
        <p:txBody>
          <a:bodyPr/>
          <a:lstStyle/>
          <a:p>
            <a:r>
              <a:rPr lang="en-US" altLang="zh-CN" dirty="0"/>
              <a:t>Release Timelines</a:t>
            </a:r>
            <a:endParaRPr lang="en-US" dirty="0"/>
          </a:p>
        </p:txBody>
      </p:sp>
      <p:cxnSp>
        <p:nvCxnSpPr>
          <p:cNvPr id="201" name="Straight Connector 12">
            <a:extLst>
              <a:ext uri="{FF2B5EF4-FFF2-40B4-BE49-F238E27FC236}">
                <a16:creationId xmlns:a16="http://schemas.microsoft.com/office/drawing/2014/main" id="{3B64A6D9-6C05-007C-0633-5AF8DB7B5F5F}"/>
              </a:ext>
            </a:extLst>
          </p:cNvPr>
          <p:cNvCxnSpPr>
            <a:cxnSpLocks/>
          </p:cNvCxnSpPr>
          <p:nvPr/>
        </p:nvCxnSpPr>
        <p:spPr bwMode="auto">
          <a:xfrm>
            <a:off x="5451249" y="1986405"/>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2" name="Straight Connector 14">
            <a:extLst>
              <a:ext uri="{FF2B5EF4-FFF2-40B4-BE49-F238E27FC236}">
                <a16:creationId xmlns:a16="http://schemas.microsoft.com/office/drawing/2014/main" id="{5B1A2FA1-AB10-95A6-2001-4F47EBFDFA3F}"/>
              </a:ext>
            </a:extLst>
          </p:cNvPr>
          <p:cNvCxnSpPr>
            <a:cxnSpLocks/>
          </p:cNvCxnSpPr>
          <p:nvPr/>
        </p:nvCxnSpPr>
        <p:spPr bwMode="auto">
          <a:xfrm>
            <a:off x="6829199" y="1986405"/>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3" name="Straight Connector 16">
            <a:extLst>
              <a:ext uri="{FF2B5EF4-FFF2-40B4-BE49-F238E27FC236}">
                <a16:creationId xmlns:a16="http://schemas.microsoft.com/office/drawing/2014/main" id="{A5298177-3264-CDF9-8E0A-37BA03DCAAC3}"/>
              </a:ext>
            </a:extLst>
          </p:cNvPr>
          <p:cNvCxnSpPr>
            <a:cxnSpLocks/>
          </p:cNvCxnSpPr>
          <p:nvPr/>
        </p:nvCxnSpPr>
        <p:spPr bwMode="auto">
          <a:xfrm>
            <a:off x="8130949" y="1986405"/>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4" name="Straight Connector 19">
            <a:extLst>
              <a:ext uri="{FF2B5EF4-FFF2-40B4-BE49-F238E27FC236}">
                <a16:creationId xmlns:a16="http://schemas.microsoft.com/office/drawing/2014/main" id="{BAB93B35-7A35-D3A1-3872-3D183948C8FD}"/>
              </a:ext>
            </a:extLst>
          </p:cNvPr>
          <p:cNvCxnSpPr>
            <a:cxnSpLocks/>
          </p:cNvCxnSpPr>
          <p:nvPr/>
        </p:nvCxnSpPr>
        <p:spPr bwMode="auto">
          <a:xfrm>
            <a:off x="1526949" y="1986405"/>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5" name="Straight Connector 6">
            <a:extLst>
              <a:ext uri="{FF2B5EF4-FFF2-40B4-BE49-F238E27FC236}">
                <a16:creationId xmlns:a16="http://schemas.microsoft.com/office/drawing/2014/main" id="{7B764B57-47C3-ABD5-3E11-B38D277C0876}"/>
              </a:ext>
            </a:extLst>
          </p:cNvPr>
          <p:cNvCxnSpPr>
            <a:cxnSpLocks/>
          </p:cNvCxnSpPr>
          <p:nvPr/>
        </p:nvCxnSpPr>
        <p:spPr bwMode="auto">
          <a:xfrm>
            <a:off x="2781074" y="1987992"/>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6" name="Straight Connector 8">
            <a:extLst>
              <a:ext uri="{FF2B5EF4-FFF2-40B4-BE49-F238E27FC236}">
                <a16:creationId xmlns:a16="http://schemas.microsoft.com/office/drawing/2014/main" id="{4EA33B7C-D4F6-1F76-0011-DBB242DC3579}"/>
              </a:ext>
            </a:extLst>
          </p:cNvPr>
          <p:cNvCxnSpPr>
            <a:cxnSpLocks/>
          </p:cNvCxnSpPr>
          <p:nvPr/>
        </p:nvCxnSpPr>
        <p:spPr bwMode="auto">
          <a:xfrm>
            <a:off x="4051074" y="1986405"/>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7" name="Straight Connector 114">
            <a:extLst>
              <a:ext uri="{FF2B5EF4-FFF2-40B4-BE49-F238E27FC236}">
                <a16:creationId xmlns:a16="http://schemas.microsoft.com/office/drawing/2014/main" id="{FD3F6D61-0F68-4311-CF7C-8E3FAA0BFDBF}"/>
              </a:ext>
            </a:extLst>
          </p:cNvPr>
          <p:cNvCxnSpPr>
            <a:cxnSpLocks noChangeShapeType="1"/>
          </p:cNvCxnSpPr>
          <p:nvPr/>
        </p:nvCxnSpPr>
        <p:spPr bwMode="auto">
          <a:xfrm>
            <a:off x="9440636" y="2503930"/>
            <a:ext cx="0" cy="3811587"/>
          </a:xfrm>
          <a:prstGeom prst="line">
            <a:avLst/>
          </a:prstGeom>
          <a:noFill/>
          <a:ln w="28575" algn="ctr">
            <a:solidFill>
              <a:srgbClr val="8064A2">
                <a:lumMod val="60000"/>
                <a:lumOff val="40000"/>
              </a:srgbClr>
            </a:solidFill>
            <a:round/>
            <a:headEnd/>
            <a:tailEnd/>
          </a:ln>
        </p:spPr>
      </p:cxnSp>
      <p:cxnSp>
        <p:nvCxnSpPr>
          <p:cNvPr id="208" name="Straight Connector 114">
            <a:extLst>
              <a:ext uri="{FF2B5EF4-FFF2-40B4-BE49-F238E27FC236}">
                <a16:creationId xmlns:a16="http://schemas.microsoft.com/office/drawing/2014/main" id="{ECD1CEBD-E1D9-A332-F193-7DF1601A3828}"/>
              </a:ext>
            </a:extLst>
          </p:cNvPr>
          <p:cNvCxnSpPr>
            <a:cxnSpLocks noChangeShapeType="1"/>
          </p:cNvCxnSpPr>
          <p:nvPr/>
        </p:nvCxnSpPr>
        <p:spPr bwMode="auto">
          <a:xfrm>
            <a:off x="6766453" y="2478530"/>
            <a:ext cx="0" cy="3903662"/>
          </a:xfrm>
          <a:prstGeom prst="line">
            <a:avLst/>
          </a:prstGeom>
          <a:noFill/>
          <a:ln w="28575" algn="ctr">
            <a:solidFill>
              <a:srgbClr val="8064A2">
                <a:lumMod val="60000"/>
                <a:lumOff val="40000"/>
              </a:srgbClr>
            </a:solidFill>
            <a:round/>
            <a:headEnd/>
            <a:tailEnd/>
          </a:ln>
        </p:spPr>
      </p:cxnSp>
      <p:cxnSp>
        <p:nvCxnSpPr>
          <p:cNvPr id="209" name="Straight Connector 114">
            <a:extLst>
              <a:ext uri="{FF2B5EF4-FFF2-40B4-BE49-F238E27FC236}">
                <a16:creationId xmlns:a16="http://schemas.microsoft.com/office/drawing/2014/main" id="{991AF4C8-C521-B002-B26C-CBEED73C69D7}"/>
              </a:ext>
            </a:extLst>
          </p:cNvPr>
          <p:cNvCxnSpPr>
            <a:cxnSpLocks noChangeShapeType="1"/>
          </p:cNvCxnSpPr>
          <p:nvPr/>
        </p:nvCxnSpPr>
        <p:spPr bwMode="auto">
          <a:xfrm>
            <a:off x="4090690" y="2478530"/>
            <a:ext cx="0" cy="3865047"/>
          </a:xfrm>
          <a:prstGeom prst="line">
            <a:avLst/>
          </a:prstGeom>
          <a:noFill/>
          <a:ln w="28575" algn="ctr">
            <a:solidFill>
              <a:srgbClr val="8064A2">
                <a:lumMod val="60000"/>
                <a:lumOff val="40000"/>
              </a:srgbClr>
            </a:solidFill>
            <a:round/>
            <a:headEnd/>
            <a:tailEnd/>
          </a:ln>
        </p:spPr>
      </p:cxnSp>
      <p:cxnSp>
        <p:nvCxnSpPr>
          <p:cNvPr id="210" name="Straight Connector 114">
            <a:extLst>
              <a:ext uri="{FF2B5EF4-FFF2-40B4-BE49-F238E27FC236}">
                <a16:creationId xmlns:a16="http://schemas.microsoft.com/office/drawing/2014/main" id="{D32EA1D5-CCF7-7519-3F24-0373F6A5FBAE}"/>
              </a:ext>
            </a:extLst>
          </p:cNvPr>
          <p:cNvCxnSpPr>
            <a:cxnSpLocks noChangeShapeType="1"/>
          </p:cNvCxnSpPr>
          <p:nvPr/>
        </p:nvCxnSpPr>
        <p:spPr bwMode="auto">
          <a:xfrm>
            <a:off x="3422146" y="2478530"/>
            <a:ext cx="0" cy="3724275"/>
          </a:xfrm>
          <a:prstGeom prst="line">
            <a:avLst/>
          </a:prstGeom>
          <a:noFill/>
          <a:ln w="9525" algn="ctr">
            <a:solidFill>
              <a:srgbClr val="8064A2">
                <a:lumMod val="60000"/>
                <a:lumOff val="40000"/>
              </a:srgbClr>
            </a:solidFill>
            <a:prstDash val="dash"/>
            <a:round/>
            <a:headEnd/>
            <a:tailEnd/>
          </a:ln>
        </p:spPr>
      </p:cxnSp>
      <p:cxnSp>
        <p:nvCxnSpPr>
          <p:cNvPr id="211" name="Straight Connector 114">
            <a:extLst>
              <a:ext uri="{FF2B5EF4-FFF2-40B4-BE49-F238E27FC236}">
                <a16:creationId xmlns:a16="http://schemas.microsoft.com/office/drawing/2014/main" id="{45D58B0F-8EE0-67AF-973E-DED6C2AA9641}"/>
              </a:ext>
            </a:extLst>
          </p:cNvPr>
          <p:cNvCxnSpPr>
            <a:cxnSpLocks noChangeShapeType="1"/>
          </p:cNvCxnSpPr>
          <p:nvPr/>
        </p:nvCxnSpPr>
        <p:spPr bwMode="auto">
          <a:xfrm>
            <a:off x="8772085" y="2478530"/>
            <a:ext cx="0" cy="3752850"/>
          </a:xfrm>
          <a:prstGeom prst="line">
            <a:avLst/>
          </a:prstGeom>
          <a:noFill/>
          <a:ln w="9525" algn="ctr">
            <a:solidFill>
              <a:srgbClr val="8064A2">
                <a:lumMod val="60000"/>
                <a:lumOff val="40000"/>
              </a:srgbClr>
            </a:solidFill>
            <a:prstDash val="dash"/>
            <a:round/>
            <a:headEnd/>
            <a:tailEnd/>
          </a:ln>
        </p:spPr>
      </p:cxnSp>
      <p:cxnSp>
        <p:nvCxnSpPr>
          <p:cNvPr id="212" name="Straight Connector 114">
            <a:extLst>
              <a:ext uri="{FF2B5EF4-FFF2-40B4-BE49-F238E27FC236}">
                <a16:creationId xmlns:a16="http://schemas.microsoft.com/office/drawing/2014/main" id="{3842E92D-B4A3-8B4B-FCD3-25D6A2F75978}"/>
              </a:ext>
            </a:extLst>
          </p:cNvPr>
          <p:cNvCxnSpPr>
            <a:cxnSpLocks noChangeShapeType="1"/>
          </p:cNvCxnSpPr>
          <p:nvPr/>
        </p:nvCxnSpPr>
        <p:spPr bwMode="auto">
          <a:xfrm>
            <a:off x="7434997" y="2478530"/>
            <a:ext cx="0" cy="3724275"/>
          </a:xfrm>
          <a:prstGeom prst="line">
            <a:avLst/>
          </a:prstGeom>
          <a:noFill/>
          <a:ln w="9525" algn="ctr">
            <a:solidFill>
              <a:srgbClr val="8064A2">
                <a:lumMod val="60000"/>
                <a:lumOff val="40000"/>
              </a:srgbClr>
            </a:solidFill>
            <a:prstDash val="dash"/>
            <a:round/>
            <a:headEnd/>
            <a:tailEnd/>
          </a:ln>
        </p:spPr>
      </p:cxnSp>
      <p:cxnSp>
        <p:nvCxnSpPr>
          <p:cNvPr id="213" name="Straight Connector 114">
            <a:extLst>
              <a:ext uri="{FF2B5EF4-FFF2-40B4-BE49-F238E27FC236}">
                <a16:creationId xmlns:a16="http://schemas.microsoft.com/office/drawing/2014/main" id="{2C0FD525-7868-C061-8C2E-AD22D5413C59}"/>
              </a:ext>
            </a:extLst>
          </p:cNvPr>
          <p:cNvCxnSpPr>
            <a:cxnSpLocks noChangeShapeType="1"/>
          </p:cNvCxnSpPr>
          <p:nvPr/>
        </p:nvCxnSpPr>
        <p:spPr bwMode="auto">
          <a:xfrm>
            <a:off x="7100725" y="2594417"/>
            <a:ext cx="0" cy="3724275"/>
          </a:xfrm>
          <a:prstGeom prst="line">
            <a:avLst/>
          </a:prstGeom>
          <a:noFill/>
          <a:ln w="9525" algn="ctr">
            <a:solidFill>
              <a:srgbClr val="8064A2">
                <a:lumMod val="60000"/>
                <a:lumOff val="40000"/>
              </a:srgbClr>
            </a:solidFill>
            <a:prstDash val="dash"/>
            <a:round/>
            <a:headEnd/>
            <a:tailEnd/>
          </a:ln>
        </p:spPr>
      </p:cxnSp>
      <p:cxnSp>
        <p:nvCxnSpPr>
          <p:cNvPr id="214" name="Straight Connector 114">
            <a:extLst>
              <a:ext uri="{FF2B5EF4-FFF2-40B4-BE49-F238E27FC236}">
                <a16:creationId xmlns:a16="http://schemas.microsoft.com/office/drawing/2014/main" id="{68FCEA21-6744-F079-06EE-A95B1461E829}"/>
              </a:ext>
            </a:extLst>
          </p:cNvPr>
          <p:cNvCxnSpPr>
            <a:cxnSpLocks noChangeShapeType="1"/>
          </p:cNvCxnSpPr>
          <p:nvPr/>
        </p:nvCxnSpPr>
        <p:spPr bwMode="auto">
          <a:xfrm>
            <a:off x="6097909" y="2478530"/>
            <a:ext cx="0" cy="3876675"/>
          </a:xfrm>
          <a:prstGeom prst="line">
            <a:avLst/>
          </a:prstGeom>
          <a:noFill/>
          <a:ln w="9525" algn="ctr">
            <a:solidFill>
              <a:srgbClr val="8064A2">
                <a:lumMod val="60000"/>
                <a:lumOff val="40000"/>
              </a:srgbClr>
            </a:solidFill>
            <a:prstDash val="dash"/>
            <a:round/>
            <a:headEnd/>
            <a:tailEnd/>
          </a:ln>
        </p:spPr>
      </p:cxnSp>
      <p:cxnSp>
        <p:nvCxnSpPr>
          <p:cNvPr id="215" name="Straight Connector 114">
            <a:extLst>
              <a:ext uri="{FF2B5EF4-FFF2-40B4-BE49-F238E27FC236}">
                <a16:creationId xmlns:a16="http://schemas.microsoft.com/office/drawing/2014/main" id="{A0066A65-4EDC-6AC9-D171-0B55E4608826}"/>
              </a:ext>
            </a:extLst>
          </p:cNvPr>
          <p:cNvCxnSpPr>
            <a:cxnSpLocks noChangeShapeType="1"/>
          </p:cNvCxnSpPr>
          <p:nvPr/>
        </p:nvCxnSpPr>
        <p:spPr bwMode="auto">
          <a:xfrm>
            <a:off x="4424962" y="2580130"/>
            <a:ext cx="0" cy="3724275"/>
          </a:xfrm>
          <a:prstGeom prst="line">
            <a:avLst/>
          </a:prstGeom>
          <a:noFill/>
          <a:ln w="9525" algn="ctr">
            <a:solidFill>
              <a:srgbClr val="8064A2">
                <a:lumMod val="60000"/>
                <a:lumOff val="40000"/>
              </a:srgbClr>
            </a:solidFill>
            <a:prstDash val="dash"/>
            <a:round/>
            <a:headEnd/>
            <a:tailEnd/>
          </a:ln>
        </p:spPr>
      </p:cxnSp>
      <p:cxnSp>
        <p:nvCxnSpPr>
          <p:cNvPr id="216" name="Straight Connector 114">
            <a:extLst>
              <a:ext uri="{FF2B5EF4-FFF2-40B4-BE49-F238E27FC236}">
                <a16:creationId xmlns:a16="http://schemas.microsoft.com/office/drawing/2014/main" id="{DCEBEE48-D60C-22DD-B012-2C0F09A73317}"/>
              </a:ext>
            </a:extLst>
          </p:cNvPr>
          <p:cNvCxnSpPr>
            <a:cxnSpLocks noChangeShapeType="1"/>
          </p:cNvCxnSpPr>
          <p:nvPr/>
        </p:nvCxnSpPr>
        <p:spPr bwMode="auto">
          <a:xfrm>
            <a:off x="8103541" y="2503930"/>
            <a:ext cx="0" cy="3886200"/>
          </a:xfrm>
          <a:prstGeom prst="line">
            <a:avLst/>
          </a:prstGeom>
          <a:noFill/>
          <a:ln w="28575" algn="ctr">
            <a:solidFill>
              <a:srgbClr val="8064A2">
                <a:lumMod val="60000"/>
                <a:lumOff val="40000"/>
              </a:srgbClr>
            </a:solidFill>
            <a:round/>
            <a:headEnd/>
            <a:tailEnd/>
          </a:ln>
        </p:spPr>
      </p:cxnSp>
      <p:cxnSp>
        <p:nvCxnSpPr>
          <p:cNvPr id="217" name="Straight Connector 114">
            <a:extLst>
              <a:ext uri="{FF2B5EF4-FFF2-40B4-BE49-F238E27FC236}">
                <a16:creationId xmlns:a16="http://schemas.microsoft.com/office/drawing/2014/main" id="{C22C1C09-441D-7710-8CB5-303CCD8DB0B0}"/>
              </a:ext>
            </a:extLst>
          </p:cNvPr>
          <p:cNvCxnSpPr>
            <a:cxnSpLocks noChangeShapeType="1"/>
          </p:cNvCxnSpPr>
          <p:nvPr/>
        </p:nvCxnSpPr>
        <p:spPr bwMode="auto">
          <a:xfrm flipH="1">
            <a:off x="5427778" y="2478530"/>
            <a:ext cx="1587" cy="3870325"/>
          </a:xfrm>
          <a:prstGeom prst="line">
            <a:avLst/>
          </a:prstGeom>
          <a:noFill/>
          <a:ln w="28575" algn="ctr">
            <a:solidFill>
              <a:srgbClr val="8064A2">
                <a:lumMod val="60000"/>
                <a:lumOff val="40000"/>
              </a:srgbClr>
            </a:solidFill>
            <a:round/>
            <a:headEnd/>
            <a:tailEnd/>
          </a:ln>
        </p:spPr>
      </p:cxnSp>
      <p:cxnSp>
        <p:nvCxnSpPr>
          <p:cNvPr id="218" name="Straight Connector 115">
            <a:extLst>
              <a:ext uri="{FF2B5EF4-FFF2-40B4-BE49-F238E27FC236}">
                <a16:creationId xmlns:a16="http://schemas.microsoft.com/office/drawing/2014/main" id="{3EB07308-C2BC-2B49-6F7A-116C27147A5F}"/>
              </a:ext>
            </a:extLst>
          </p:cNvPr>
          <p:cNvCxnSpPr>
            <a:cxnSpLocks noChangeShapeType="1"/>
          </p:cNvCxnSpPr>
          <p:nvPr/>
        </p:nvCxnSpPr>
        <p:spPr bwMode="auto">
          <a:xfrm>
            <a:off x="5093506" y="2630930"/>
            <a:ext cx="0" cy="3724275"/>
          </a:xfrm>
          <a:prstGeom prst="line">
            <a:avLst/>
          </a:prstGeom>
          <a:noFill/>
          <a:ln w="9525" algn="ctr">
            <a:solidFill>
              <a:srgbClr val="8064A2">
                <a:lumMod val="60000"/>
                <a:lumOff val="40000"/>
              </a:srgbClr>
            </a:solidFill>
            <a:prstDash val="dash"/>
            <a:round/>
            <a:headEnd/>
            <a:tailEnd/>
          </a:ln>
        </p:spPr>
      </p:cxnSp>
      <p:cxnSp>
        <p:nvCxnSpPr>
          <p:cNvPr id="219" name="Straight Connector 114">
            <a:extLst>
              <a:ext uri="{FF2B5EF4-FFF2-40B4-BE49-F238E27FC236}">
                <a16:creationId xmlns:a16="http://schemas.microsoft.com/office/drawing/2014/main" id="{5DA57C75-91D5-4640-D340-2796882AD649}"/>
              </a:ext>
            </a:extLst>
          </p:cNvPr>
          <p:cNvCxnSpPr>
            <a:cxnSpLocks noChangeShapeType="1"/>
          </p:cNvCxnSpPr>
          <p:nvPr/>
        </p:nvCxnSpPr>
        <p:spPr bwMode="auto">
          <a:xfrm>
            <a:off x="3756418" y="2630930"/>
            <a:ext cx="0" cy="3724275"/>
          </a:xfrm>
          <a:prstGeom prst="line">
            <a:avLst/>
          </a:prstGeom>
          <a:noFill/>
          <a:ln w="9525" algn="ctr">
            <a:solidFill>
              <a:srgbClr val="8064A2">
                <a:lumMod val="60000"/>
                <a:lumOff val="40000"/>
              </a:srgbClr>
            </a:solidFill>
            <a:prstDash val="dash"/>
            <a:round/>
            <a:headEnd/>
            <a:tailEnd/>
          </a:ln>
        </p:spPr>
      </p:cxnSp>
      <p:cxnSp>
        <p:nvCxnSpPr>
          <p:cNvPr id="220" name="Straight Connector 114">
            <a:extLst>
              <a:ext uri="{FF2B5EF4-FFF2-40B4-BE49-F238E27FC236}">
                <a16:creationId xmlns:a16="http://schemas.microsoft.com/office/drawing/2014/main" id="{A14D2D17-D58A-13D2-E0BB-B7060AA2B2B1}"/>
              </a:ext>
            </a:extLst>
          </p:cNvPr>
          <p:cNvCxnSpPr>
            <a:cxnSpLocks noChangeShapeType="1"/>
          </p:cNvCxnSpPr>
          <p:nvPr/>
        </p:nvCxnSpPr>
        <p:spPr bwMode="auto">
          <a:xfrm>
            <a:off x="9106357" y="2630930"/>
            <a:ext cx="0" cy="3752850"/>
          </a:xfrm>
          <a:prstGeom prst="line">
            <a:avLst/>
          </a:prstGeom>
          <a:noFill/>
          <a:ln w="9525" algn="ctr">
            <a:solidFill>
              <a:srgbClr val="8064A2">
                <a:lumMod val="60000"/>
                <a:lumOff val="40000"/>
              </a:srgbClr>
            </a:solidFill>
            <a:prstDash val="dash"/>
            <a:round/>
            <a:headEnd/>
            <a:tailEnd/>
          </a:ln>
        </p:spPr>
      </p:cxnSp>
      <p:cxnSp>
        <p:nvCxnSpPr>
          <p:cNvPr id="221" name="Straight Connector 114">
            <a:extLst>
              <a:ext uri="{FF2B5EF4-FFF2-40B4-BE49-F238E27FC236}">
                <a16:creationId xmlns:a16="http://schemas.microsoft.com/office/drawing/2014/main" id="{1F60CEF1-E177-B9A4-3232-7212B35CA53F}"/>
              </a:ext>
            </a:extLst>
          </p:cNvPr>
          <p:cNvCxnSpPr>
            <a:cxnSpLocks noChangeShapeType="1"/>
          </p:cNvCxnSpPr>
          <p:nvPr/>
        </p:nvCxnSpPr>
        <p:spPr bwMode="auto">
          <a:xfrm>
            <a:off x="7769269" y="2630930"/>
            <a:ext cx="0" cy="3724275"/>
          </a:xfrm>
          <a:prstGeom prst="line">
            <a:avLst/>
          </a:prstGeom>
          <a:noFill/>
          <a:ln w="9525" algn="ctr">
            <a:solidFill>
              <a:srgbClr val="8064A2">
                <a:lumMod val="60000"/>
                <a:lumOff val="40000"/>
              </a:srgbClr>
            </a:solidFill>
            <a:prstDash val="dash"/>
            <a:round/>
            <a:headEnd/>
            <a:tailEnd/>
          </a:ln>
        </p:spPr>
      </p:cxnSp>
      <p:cxnSp>
        <p:nvCxnSpPr>
          <p:cNvPr id="222" name="Straight Connector 114">
            <a:extLst>
              <a:ext uri="{FF2B5EF4-FFF2-40B4-BE49-F238E27FC236}">
                <a16:creationId xmlns:a16="http://schemas.microsoft.com/office/drawing/2014/main" id="{AB0DEE46-9829-01A2-C70B-49A5D2A9884E}"/>
              </a:ext>
            </a:extLst>
          </p:cNvPr>
          <p:cNvCxnSpPr>
            <a:cxnSpLocks noChangeShapeType="1"/>
          </p:cNvCxnSpPr>
          <p:nvPr/>
        </p:nvCxnSpPr>
        <p:spPr bwMode="auto">
          <a:xfrm>
            <a:off x="8437813" y="2630930"/>
            <a:ext cx="0" cy="3724275"/>
          </a:xfrm>
          <a:prstGeom prst="line">
            <a:avLst/>
          </a:prstGeom>
          <a:noFill/>
          <a:ln w="9525" algn="ctr">
            <a:solidFill>
              <a:srgbClr val="8064A2">
                <a:lumMod val="60000"/>
                <a:lumOff val="40000"/>
              </a:srgbClr>
            </a:solidFill>
            <a:prstDash val="dash"/>
            <a:round/>
            <a:headEnd/>
            <a:tailEnd/>
          </a:ln>
        </p:spPr>
      </p:cxnSp>
      <p:cxnSp>
        <p:nvCxnSpPr>
          <p:cNvPr id="223" name="Straight Connector 114">
            <a:extLst>
              <a:ext uri="{FF2B5EF4-FFF2-40B4-BE49-F238E27FC236}">
                <a16:creationId xmlns:a16="http://schemas.microsoft.com/office/drawing/2014/main" id="{31661BDA-E03C-8CA0-A2E6-DC89C16B478A}"/>
              </a:ext>
            </a:extLst>
          </p:cNvPr>
          <p:cNvCxnSpPr>
            <a:cxnSpLocks noChangeShapeType="1"/>
          </p:cNvCxnSpPr>
          <p:nvPr/>
        </p:nvCxnSpPr>
        <p:spPr bwMode="auto">
          <a:xfrm>
            <a:off x="6432181" y="2630930"/>
            <a:ext cx="0" cy="3724275"/>
          </a:xfrm>
          <a:prstGeom prst="line">
            <a:avLst/>
          </a:prstGeom>
          <a:noFill/>
          <a:ln w="9525" algn="ctr">
            <a:solidFill>
              <a:srgbClr val="8064A2">
                <a:lumMod val="60000"/>
                <a:lumOff val="40000"/>
              </a:srgbClr>
            </a:solidFill>
            <a:prstDash val="dash"/>
            <a:round/>
            <a:headEnd/>
            <a:tailEnd/>
          </a:ln>
        </p:spPr>
      </p:cxnSp>
      <p:cxnSp>
        <p:nvCxnSpPr>
          <p:cNvPr id="224" name="Straight Connector 114">
            <a:extLst>
              <a:ext uri="{FF2B5EF4-FFF2-40B4-BE49-F238E27FC236}">
                <a16:creationId xmlns:a16="http://schemas.microsoft.com/office/drawing/2014/main" id="{0DCCE9DF-7105-9B98-9299-D98B5F0B61C4}"/>
              </a:ext>
            </a:extLst>
          </p:cNvPr>
          <p:cNvCxnSpPr>
            <a:cxnSpLocks noChangeShapeType="1"/>
          </p:cNvCxnSpPr>
          <p:nvPr/>
        </p:nvCxnSpPr>
        <p:spPr bwMode="auto">
          <a:xfrm>
            <a:off x="5763637" y="2630930"/>
            <a:ext cx="0" cy="3724275"/>
          </a:xfrm>
          <a:prstGeom prst="line">
            <a:avLst/>
          </a:prstGeom>
          <a:noFill/>
          <a:ln w="9525" algn="ctr">
            <a:solidFill>
              <a:srgbClr val="8064A2">
                <a:lumMod val="60000"/>
                <a:lumOff val="40000"/>
              </a:srgbClr>
            </a:solidFill>
            <a:prstDash val="dash"/>
            <a:round/>
            <a:headEnd/>
            <a:tailEnd/>
          </a:ln>
        </p:spPr>
      </p:cxnSp>
      <p:cxnSp>
        <p:nvCxnSpPr>
          <p:cNvPr id="225" name="Straight Connector 114">
            <a:extLst>
              <a:ext uri="{FF2B5EF4-FFF2-40B4-BE49-F238E27FC236}">
                <a16:creationId xmlns:a16="http://schemas.microsoft.com/office/drawing/2014/main" id="{CB04D69B-A248-3B0B-0A2E-DB2F8C0AD522}"/>
              </a:ext>
            </a:extLst>
          </p:cNvPr>
          <p:cNvCxnSpPr>
            <a:cxnSpLocks noChangeShapeType="1"/>
          </p:cNvCxnSpPr>
          <p:nvPr/>
        </p:nvCxnSpPr>
        <p:spPr bwMode="auto">
          <a:xfrm>
            <a:off x="2753602" y="2440430"/>
            <a:ext cx="0" cy="3830637"/>
          </a:xfrm>
          <a:prstGeom prst="line">
            <a:avLst/>
          </a:prstGeom>
          <a:noFill/>
          <a:ln w="28575" algn="ctr">
            <a:solidFill>
              <a:srgbClr val="8064A2">
                <a:lumMod val="60000"/>
                <a:lumOff val="40000"/>
              </a:srgbClr>
            </a:solidFill>
            <a:round/>
            <a:headEnd/>
            <a:tailEnd/>
          </a:ln>
        </p:spPr>
      </p:cxnSp>
      <p:cxnSp>
        <p:nvCxnSpPr>
          <p:cNvPr id="226" name="Straight Connector 114">
            <a:extLst>
              <a:ext uri="{FF2B5EF4-FFF2-40B4-BE49-F238E27FC236}">
                <a16:creationId xmlns:a16="http://schemas.microsoft.com/office/drawing/2014/main" id="{EE762FD8-C95F-2BE4-6F86-EC7F1DD85514}"/>
              </a:ext>
            </a:extLst>
          </p:cNvPr>
          <p:cNvCxnSpPr>
            <a:cxnSpLocks noChangeShapeType="1"/>
          </p:cNvCxnSpPr>
          <p:nvPr/>
        </p:nvCxnSpPr>
        <p:spPr bwMode="auto">
          <a:xfrm>
            <a:off x="2081883" y="2434080"/>
            <a:ext cx="0" cy="3752850"/>
          </a:xfrm>
          <a:prstGeom prst="line">
            <a:avLst/>
          </a:prstGeom>
          <a:noFill/>
          <a:ln w="9525" algn="ctr">
            <a:solidFill>
              <a:srgbClr val="8064A2">
                <a:lumMod val="60000"/>
                <a:lumOff val="40000"/>
              </a:srgbClr>
            </a:solidFill>
            <a:prstDash val="dash"/>
            <a:round/>
            <a:headEnd/>
            <a:tailEnd/>
          </a:ln>
        </p:spPr>
      </p:cxnSp>
      <p:cxnSp>
        <p:nvCxnSpPr>
          <p:cNvPr id="227" name="Straight Connector 114">
            <a:extLst>
              <a:ext uri="{FF2B5EF4-FFF2-40B4-BE49-F238E27FC236}">
                <a16:creationId xmlns:a16="http://schemas.microsoft.com/office/drawing/2014/main" id="{4EA7398C-6FA0-71F6-1F55-09A70DF3EC8D}"/>
              </a:ext>
            </a:extLst>
          </p:cNvPr>
          <p:cNvCxnSpPr>
            <a:cxnSpLocks noChangeShapeType="1"/>
          </p:cNvCxnSpPr>
          <p:nvPr/>
        </p:nvCxnSpPr>
        <p:spPr bwMode="auto">
          <a:xfrm>
            <a:off x="2442936" y="2586480"/>
            <a:ext cx="0" cy="3752850"/>
          </a:xfrm>
          <a:prstGeom prst="line">
            <a:avLst/>
          </a:prstGeom>
          <a:noFill/>
          <a:ln w="9525" algn="ctr">
            <a:solidFill>
              <a:srgbClr val="8064A2">
                <a:lumMod val="60000"/>
                <a:lumOff val="40000"/>
              </a:srgbClr>
            </a:solidFill>
            <a:prstDash val="dash"/>
            <a:round/>
            <a:headEnd/>
            <a:tailEnd/>
          </a:ln>
        </p:spPr>
      </p:cxnSp>
      <p:cxnSp>
        <p:nvCxnSpPr>
          <p:cNvPr id="228" name="Straight Connector 114">
            <a:extLst>
              <a:ext uri="{FF2B5EF4-FFF2-40B4-BE49-F238E27FC236}">
                <a16:creationId xmlns:a16="http://schemas.microsoft.com/office/drawing/2014/main" id="{F1F85AE8-8872-A931-50F9-0741B4356846}"/>
              </a:ext>
            </a:extLst>
          </p:cNvPr>
          <p:cNvCxnSpPr>
            <a:cxnSpLocks noChangeShapeType="1"/>
          </p:cNvCxnSpPr>
          <p:nvPr/>
        </p:nvCxnSpPr>
        <p:spPr bwMode="auto">
          <a:xfrm>
            <a:off x="1747611" y="2586480"/>
            <a:ext cx="0" cy="3724275"/>
          </a:xfrm>
          <a:prstGeom prst="line">
            <a:avLst/>
          </a:prstGeom>
          <a:noFill/>
          <a:ln w="9525" algn="ctr">
            <a:solidFill>
              <a:srgbClr val="8064A2">
                <a:lumMod val="60000"/>
                <a:lumOff val="40000"/>
              </a:srgbClr>
            </a:solidFill>
            <a:prstDash val="dash"/>
            <a:round/>
            <a:headEnd/>
            <a:tailEnd/>
          </a:ln>
        </p:spPr>
      </p:cxnSp>
      <p:cxnSp>
        <p:nvCxnSpPr>
          <p:cNvPr id="229" name="Straight Connector 114">
            <a:extLst>
              <a:ext uri="{FF2B5EF4-FFF2-40B4-BE49-F238E27FC236}">
                <a16:creationId xmlns:a16="http://schemas.microsoft.com/office/drawing/2014/main" id="{F0F2D27F-9FFB-7D6B-CD45-21778D0DD559}"/>
              </a:ext>
            </a:extLst>
          </p:cNvPr>
          <p:cNvCxnSpPr>
            <a:cxnSpLocks noChangeShapeType="1"/>
          </p:cNvCxnSpPr>
          <p:nvPr/>
        </p:nvCxnSpPr>
        <p:spPr bwMode="auto">
          <a:xfrm>
            <a:off x="3087874" y="2616642"/>
            <a:ext cx="0" cy="3724275"/>
          </a:xfrm>
          <a:prstGeom prst="line">
            <a:avLst/>
          </a:prstGeom>
          <a:noFill/>
          <a:ln w="9525" algn="ctr">
            <a:solidFill>
              <a:srgbClr val="8064A2">
                <a:lumMod val="60000"/>
                <a:lumOff val="40000"/>
              </a:srgbClr>
            </a:solidFill>
            <a:prstDash val="dash"/>
            <a:round/>
            <a:headEnd/>
            <a:tailEnd/>
          </a:ln>
        </p:spPr>
      </p:cxnSp>
      <p:sp>
        <p:nvSpPr>
          <p:cNvPr id="230" name="TextBox 86">
            <a:extLst>
              <a:ext uri="{FF2B5EF4-FFF2-40B4-BE49-F238E27FC236}">
                <a16:creationId xmlns:a16="http://schemas.microsoft.com/office/drawing/2014/main" id="{E756A676-DD50-6992-9B34-811850DB3CAF}"/>
              </a:ext>
            </a:extLst>
          </p:cNvPr>
          <p:cNvSpPr txBox="1">
            <a:spLocks noChangeArrowheads="1"/>
          </p:cNvSpPr>
          <p:nvPr/>
        </p:nvSpPr>
        <p:spPr bwMode="auto">
          <a:xfrm>
            <a:off x="3196659" y="2154680"/>
            <a:ext cx="3658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#108</a:t>
            </a:r>
          </a:p>
        </p:txBody>
      </p:sp>
      <p:sp>
        <p:nvSpPr>
          <p:cNvPr id="231" name="TextBox 86">
            <a:extLst>
              <a:ext uri="{FF2B5EF4-FFF2-40B4-BE49-F238E27FC236}">
                <a16:creationId xmlns:a16="http://schemas.microsoft.com/office/drawing/2014/main" id="{9D35FF20-E81D-79EE-C9BE-2113FC21799C}"/>
              </a:ext>
            </a:extLst>
          </p:cNvPr>
          <p:cNvSpPr txBox="1">
            <a:spLocks noChangeArrowheads="1"/>
          </p:cNvSpPr>
          <p:nvPr/>
        </p:nvSpPr>
        <p:spPr bwMode="auto">
          <a:xfrm>
            <a:off x="3888922" y="2154680"/>
            <a:ext cx="3433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#110</a:t>
            </a:r>
            <a:endParaRPr lang="en-GB" altLang="en-US" sz="300" dirty="0">
              <a:solidFill>
                <a:prstClr val="black"/>
              </a:solidFill>
              <a:latin typeface="Montserrat" panose="00000500000000000000" pitchFamily="2" charset="0"/>
              <a:cs typeface="+mn-cs"/>
            </a:endParaRPr>
          </a:p>
        </p:txBody>
      </p:sp>
      <p:sp>
        <p:nvSpPr>
          <p:cNvPr id="232" name="TextBox 86">
            <a:extLst>
              <a:ext uri="{FF2B5EF4-FFF2-40B4-BE49-F238E27FC236}">
                <a16:creationId xmlns:a16="http://schemas.microsoft.com/office/drawing/2014/main" id="{9A5F4937-C634-A3C5-DD5F-BA32FB832460}"/>
              </a:ext>
            </a:extLst>
          </p:cNvPr>
          <p:cNvSpPr txBox="1">
            <a:spLocks noChangeArrowheads="1"/>
          </p:cNvSpPr>
          <p:nvPr/>
        </p:nvSpPr>
        <p:spPr bwMode="auto">
          <a:xfrm>
            <a:off x="4596908" y="2154680"/>
            <a:ext cx="33534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#112</a:t>
            </a:r>
            <a:endParaRPr lang="en-GB" altLang="en-US" sz="300" dirty="0">
              <a:solidFill>
                <a:prstClr val="black"/>
              </a:solidFill>
              <a:latin typeface="Montserrat" panose="00000500000000000000" pitchFamily="2" charset="0"/>
              <a:cs typeface="+mn-cs"/>
            </a:endParaRPr>
          </a:p>
        </p:txBody>
      </p:sp>
      <p:sp>
        <p:nvSpPr>
          <p:cNvPr id="233" name="TextBox 86">
            <a:extLst>
              <a:ext uri="{FF2B5EF4-FFF2-40B4-BE49-F238E27FC236}">
                <a16:creationId xmlns:a16="http://schemas.microsoft.com/office/drawing/2014/main" id="{D6670D8F-32FB-932A-58BC-28385E67EDCC}"/>
              </a:ext>
            </a:extLst>
          </p:cNvPr>
          <p:cNvSpPr txBox="1">
            <a:spLocks noChangeArrowheads="1"/>
          </p:cNvSpPr>
          <p:nvPr/>
        </p:nvSpPr>
        <p:spPr bwMode="auto">
          <a:xfrm>
            <a:off x="5218900" y="2154680"/>
            <a:ext cx="3433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#114</a:t>
            </a:r>
            <a:endParaRPr lang="en-GB" altLang="en-US" sz="300" dirty="0">
              <a:solidFill>
                <a:prstClr val="black"/>
              </a:solidFill>
              <a:latin typeface="Montserrat" panose="00000500000000000000" pitchFamily="2" charset="0"/>
              <a:cs typeface="+mn-cs"/>
            </a:endParaRPr>
          </a:p>
        </p:txBody>
      </p:sp>
      <p:sp>
        <p:nvSpPr>
          <p:cNvPr id="234" name="TextBox 86">
            <a:extLst>
              <a:ext uri="{FF2B5EF4-FFF2-40B4-BE49-F238E27FC236}">
                <a16:creationId xmlns:a16="http://schemas.microsoft.com/office/drawing/2014/main" id="{F2D6F9B1-EF60-F1DB-C712-744EB437A0CD}"/>
              </a:ext>
            </a:extLst>
          </p:cNvPr>
          <p:cNvSpPr txBox="1">
            <a:spLocks noChangeArrowheads="1"/>
          </p:cNvSpPr>
          <p:nvPr/>
        </p:nvSpPr>
        <p:spPr bwMode="auto">
          <a:xfrm>
            <a:off x="5889984" y="2154680"/>
            <a:ext cx="33855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#116</a:t>
            </a:r>
            <a:endParaRPr lang="en-GB" altLang="en-US" sz="300" dirty="0">
              <a:solidFill>
                <a:prstClr val="black"/>
              </a:solidFill>
              <a:latin typeface="Montserrat" panose="00000500000000000000" pitchFamily="2" charset="0"/>
              <a:cs typeface="+mn-cs"/>
            </a:endParaRPr>
          </a:p>
        </p:txBody>
      </p:sp>
      <p:sp>
        <p:nvSpPr>
          <p:cNvPr id="235" name="TextBox 86">
            <a:extLst>
              <a:ext uri="{FF2B5EF4-FFF2-40B4-BE49-F238E27FC236}">
                <a16:creationId xmlns:a16="http://schemas.microsoft.com/office/drawing/2014/main" id="{3C77CE61-7952-984D-096B-DEBD9438C946}"/>
              </a:ext>
            </a:extLst>
          </p:cNvPr>
          <p:cNvSpPr txBox="1">
            <a:spLocks noChangeArrowheads="1"/>
          </p:cNvSpPr>
          <p:nvPr/>
        </p:nvSpPr>
        <p:spPr bwMode="auto">
          <a:xfrm>
            <a:off x="6529730" y="2154680"/>
            <a:ext cx="3417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#118</a:t>
            </a:r>
            <a:endParaRPr lang="en-GB" altLang="en-US" sz="300" dirty="0">
              <a:solidFill>
                <a:prstClr val="black"/>
              </a:solidFill>
              <a:latin typeface="Montserrat" panose="00000500000000000000" pitchFamily="2" charset="0"/>
              <a:cs typeface="+mn-cs"/>
            </a:endParaRPr>
          </a:p>
        </p:txBody>
      </p:sp>
      <p:sp>
        <p:nvSpPr>
          <p:cNvPr id="236" name="TextBox 86">
            <a:extLst>
              <a:ext uri="{FF2B5EF4-FFF2-40B4-BE49-F238E27FC236}">
                <a16:creationId xmlns:a16="http://schemas.microsoft.com/office/drawing/2014/main" id="{BA80006F-E462-4A29-15C8-2C34B341BF96}"/>
              </a:ext>
            </a:extLst>
          </p:cNvPr>
          <p:cNvSpPr txBox="1">
            <a:spLocks noChangeArrowheads="1"/>
          </p:cNvSpPr>
          <p:nvPr/>
        </p:nvSpPr>
        <p:spPr bwMode="auto">
          <a:xfrm>
            <a:off x="7173376" y="2154680"/>
            <a:ext cx="3593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#120</a:t>
            </a:r>
            <a:endParaRPr lang="en-GB" altLang="en-US" sz="300" dirty="0">
              <a:solidFill>
                <a:prstClr val="black"/>
              </a:solidFill>
              <a:latin typeface="Montserrat" panose="00000500000000000000" pitchFamily="2" charset="0"/>
              <a:cs typeface="+mn-cs"/>
            </a:endParaRPr>
          </a:p>
        </p:txBody>
      </p:sp>
      <p:sp>
        <p:nvSpPr>
          <p:cNvPr id="237" name="TextBox 86">
            <a:extLst>
              <a:ext uri="{FF2B5EF4-FFF2-40B4-BE49-F238E27FC236}">
                <a16:creationId xmlns:a16="http://schemas.microsoft.com/office/drawing/2014/main" id="{6B9207D8-A424-E38A-5992-A714E12A104C}"/>
              </a:ext>
            </a:extLst>
          </p:cNvPr>
          <p:cNvSpPr txBox="1">
            <a:spLocks noChangeArrowheads="1"/>
          </p:cNvSpPr>
          <p:nvPr/>
        </p:nvSpPr>
        <p:spPr bwMode="auto">
          <a:xfrm>
            <a:off x="7880647" y="2154680"/>
            <a:ext cx="3513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#122</a:t>
            </a:r>
            <a:endParaRPr lang="en-GB" altLang="en-US" sz="300" dirty="0">
              <a:solidFill>
                <a:prstClr val="black"/>
              </a:solidFill>
              <a:latin typeface="Montserrat" panose="00000500000000000000" pitchFamily="2" charset="0"/>
              <a:cs typeface="+mn-cs"/>
            </a:endParaRPr>
          </a:p>
        </p:txBody>
      </p:sp>
      <p:sp>
        <p:nvSpPr>
          <p:cNvPr id="238" name="TextBox 86">
            <a:extLst>
              <a:ext uri="{FF2B5EF4-FFF2-40B4-BE49-F238E27FC236}">
                <a16:creationId xmlns:a16="http://schemas.microsoft.com/office/drawing/2014/main" id="{1D44000E-8BB2-7223-99BC-64059C07FAE0}"/>
              </a:ext>
            </a:extLst>
          </p:cNvPr>
          <p:cNvSpPr txBox="1">
            <a:spLocks noChangeArrowheads="1"/>
          </p:cNvSpPr>
          <p:nvPr/>
        </p:nvSpPr>
        <p:spPr bwMode="auto">
          <a:xfrm>
            <a:off x="8570377" y="2154680"/>
            <a:ext cx="3593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#124</a:t>
            </a:r>
            <a:endParaRPr lang="en-GB" altLang="en-US" sz="300" dirty="0">
              <a:solidFill>
                <a:prstClr val="black"/>
              </a:solidFill>
              <a:latin typeface="Montserrat" panose="00000500000000000000" pitchFamily="2" charset="0"/>
              <a:cs typeface="+mn-cs"/>
            </a:endParaRPr>
          </a:p>
        </p:txBody>
      </p:sp>
      <p:sp>
        <p:nvSpPr>
          <p:cNvPr id="239" name="TextBox 86">
            <a:extLst>
              <a:ext uri="{FF2B5EF4-FFF2-40B4-BE49-F238E27FC236}">
                <a16:creationId xmlns:a16="http://schemas.microsoft.com/office/drawing/2014/main" id="{16B44826-6512-5746-42E4-0001A93C9B0F}"/>
              </a:ext>
            </a:extLst>
          </p:cNvPr>
          <p:cNvSpPr txBox="1">
            <a:spLocks noChangeArrowheads="1"/>
          </p:cNvSpPr>
          <p:nvPr/>
        </p:nvSpPr>
        <p:spPr bwMode="auto">
          <a:xfrm>
            <a:off x="9239532" y="2154680"/>
            <a:ext cx="3545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#126</a:t>
            </a:r>
            <a:endParaRPr lang="en-GB" altLang="en-US" sz="300" dirty="0">
              <a:solidFill>
                <a:prstClr val="black"/>
              </a:solidFill>
              <a:latin typeface="Montserrat" panose="00000500000000000000" pitchFamily="2" charset="0"/>
              <a:cs typeface="+mn-cs"/>
            </a:endParaRPr>
          </a:p>
        </p:txBody>
      </p:sp>
      <p:sp>
        <p:nvSpPr>
          <p:cNvPr id="240" name="TextBox 1">
            <a:extLst>
              <a:ext uri="{FF2B5EF4-FFF2-40B4-BE49-F238E27FC236}">
                <a16:creationId xmlns:a16="http://schemas.microsoft.com/office/drawing/2014/main" id="{ACDCE028-4158-A853-8FAB-BE9519B4E48C}"/>
              </a:ext>
            </a:extLst>
          </p:cNvPr>
          <p:cNvSpPr txBox="1"/>
          <p:nvPr/>
        </p:nvSpPr>
        <p:spPr>
          <a:xfrm>
            <a:off x="3058886" y="1864167"/>
            <a:ext cx="486030"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2025</a:t>
            </a:r>
          </a:p>
        </p:txBody>
      </p:sp>
      <p:sp>
        <p:nvSpPr>
          <p:cNvPr id="241" name="TextBox 57">
            <a:extLst>
              <a:ext uri="{FF2B5EF4-FFF2-40B4-BE49-F238E27FC236}">
                <a16:creationId xmlns:a16="http://schemas.microsoft.com/office/drawing/2014/main" id="{C51FBA8C-1ECD-65B4-98D5-51CC5CE2710E}"/>
              </a:ext>
            </a:extLst>
          </p:cNvPr>
          <p:cNvSpPr txBox="1"/>
          <p:nvPr/>
        </p:nvSpPr>
        <p:spPr>
          <a:xfrm>
            <a:off x="4428899" y="1857817"/>
            <a:ext cx="492443"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2026</a:t>
            </a:r>
          </a:p>
        </p:txBody>
      </p:sp>
      <p:sp>
        <p:nvSpPr>
          <p:cNvPr id="242" name="TextBox 91">
            <a:extLst>
              <a:ext uri="{FF2B5EF4-FFF2-40B4-BE49-F238E27FC236}">
                <a16:creationId xmlns:a16="http://schemas.microsoft.com/office/drawing/2014/main" id="{7F4B9A99-1017-5738-6D47-07138E2174D4}"/>
              </a:ext>
            </a:extLst>
          </p:cNvPr>
          <p:cNvSpPr txBox="1"/>
          <p:nvPr/>
        </p:nvSpPr>
        <p:spPr>
          <a:xfrm>
            <a:off x="7200674" y="1859405"/>
            <a:ext cx="495649"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2028</a:t>
            </a:r>
          </a:p>
        </p:txBody>
      </p:sp>
      <p:sp>
        <p:nvSpPr>
          <p:cNvPr id="243" name="TextBox 86">
            <a:extLst>
              <a:ext uri="{FF2B5EF4-FFF2-40B4-BE49-F238E27FC236}">
                <a16:creationId xmlns:a16="http://schemas.microsoft.com/office/drawing/2014/main" id="{E3F895B0-C03C-4F06-84E9-B43069E0CE84}"/>
              </a:ext>
            </a:extLst>
          </p:cNvPr>
          <p:cNvSpPr txBox="1">
            <a:spLocks noChangeArrowheads="1"/>
          </p:cNvSpPr>
          <p:nvPr/>
        </p:nvSpPr>
        <p:spPr bwMode="auto">
          <a:xfrm>
            <a:off x="4245355" y="2154680"/>
            <a:ext cx="3193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#111</a:t>
            </a:r>
            <a:endParaRPr lang="en-GB" altLang="en-US" sz="300" dirty="0">
              <a:solidFill>
                <a:prstClr val="black"/>
              </a:solidFill>
              <a:latin typeface="Montserrat" panose="00000500000000000000" pitchFamily="2" charset="0"/>
              <a:cs typeface="+mn-cs"/>
            </a:endParaRPr>
          </a:p>
        </p:txBody>
      </p:sp>
      <p:sp>
        <p:nvSpPr>
          <p:cNvPr id="244" name="TextBox 86">
            <a:extLst>
              <a:ext uri="{FF2B5EF4-FFF2-40B4-BE49-F238E27FC236}">
                <a16:creationId xmlns:a16="http://schemas.microsoft.com/office/drawing/2014/main" id="{E4EFA476-5AF7-93F6-9766-F355F9399F36}"/>
              </a:ext>
            </a:extLst>
          </p:cNvPr>
          <p:cNvSpPr txBox="1">
            <a:spLocks noChangeArrowheads="1"/>
          </p:cNvSpPr>
          <p:nvPr/>
        </p:nvSpPr>
        <p:spPr bwMode="auto">
          <a:xfrm>
            <a:off x="4881865" y="2154680"/>
            <a:ext cx="33534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#113</a:t>
            </a:r>
            <a:endParaRPr lang="en-GB" altLang="en-US" sz="300" dirty="0">
              <a:solidFill>
                <a:prstClr val="black"/>
              </a:solidFill>
              <a:latin typeface="Montserrat" panose="00000500000000000000" pitchFamily="2" charset="0"/>
              <a:cs typeface="+mn-cs"/>
            </a:endParaRPr>
          </a:p>
        </p:txBody>
      </p:sp>
      <p:sp>
        <p:nvSpPr>
          <p:cNvPr id="245" name="TextBox 86">
            <a:extLst>
              <a:ext uri="{FF2B5EF4-FFF2-40B4-BE49-F238E27FC236}">
                <a16:creationId xmlns:a16="http://schemas.microsoft.com/office/drawing/2014/main" id="{51C36F00-F27E-5C75-2CE3-C15E190BD2C0}"/>
              </a:ext>
            </a:extLst>
          </p:cNvPr>
          <p:cNvSpPr txBox="1">
            <a:spLocks noChangeArrowheads="1"/>
          </p:cNvSpPr>
          <p:nvPr/>
        </p:nvSpPr>
        <p:spPr bwMode="auto">
          <a:xfrm>
            <a:off x="5557418" y="2154680"/>
            <a:ext cx="33534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#115</a:t>
            </a:r>
            <a:endParaRPr lang="en-GB" altLang="en-US" sz="300" dirty="0">
              <a:solidFill>
                <a:prstClr val="black"/>
              </a:solidFill>
              <a:latin typeface="Montserrat" panose="00000500000000000000" pitchFamily="2" charset="0"/>
              <a:cs typeface="+mn-cs"/>
            </a:endParaRPr>
          </a:p>
        </p:txBody>
      </p:sp>
      <p:sp>
        <p:nvSpPr>
          <p:cNvPr id="246" name="TextBox 86">
            <a:extLst>
              <a:ext uri="{FF2B5EF4-FFF2-40B4-BE49-F238E27FC236}">
                <a16:creationId xmlns:a16="http://schemas.microsoft.com/office/drawing/2014/main" id="{E3961301-CDEC-813D-AFA2-BCAE1A7ED2AD}"/>
              </a:ext>
            </a:extLst>
          </p:cNvPr>
          <p:cNvSpPr txBox="1">
            <a:spLocks noChangeArrowheads="1"/>
          </p:cNvSpPr>
          <p:nvPr/>
        </p:nvSpPr>
        <p:spPr bwMode="auto">
          <a:xfrm>
            <a:off x="6838516" y="2154680"/>
            <a:ext cx="33855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#119</a:t>
            </a:r>
            <a:endParaRPr lang="en-GB" altLang="en-US" sz="300" dirty="0">
              <a:solidFill>
                <a:prstClr val="black"/>
              </a:solidFill>
              <a:latin typeface="Montserrat" panose="00000500000000000000" pitchFamily="2" charset="0"/>
              <a:cs typeface="+mn-cs"/>
            </a:endParaRPr>
          </a:p>
        </p:txBody>
      </p:sp>
      <p:sp>
        <p:nvSpPr>
          <p:cNvPr id="247" name="TextBox 86">
            <a:extLst>
              <a:ext uri="{FF2B5EF4-FFF2-40B4-BE49-F238E27FC236}">
                <a16:creationId xmlns:a16="http://schemas.microsoft.com/office/drawing/2014/main" id="{5FBC0AF2-7D28-F13F-5F79-273B02A65311}"/>
              </a:ext>
            </a:extLst>
          </p:cNvPr>
          <p:cNvSpPr txBox="1">
            <a:spLocks noChangeArrowheads="1"/>
          </p:cNvSpPr>
          <p:nvPr/>
        </p:nvSpPr>
        <p:spPr bwMode="auto">
          <a:xfrm>
            <a:off x="7521155" y="2154680"/>
            <a:ext cx="3353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#121</a:t>
            </a:r>
            <a:endParaRPr lang="en-GB" altLang="en-US" sz="300" dirty="0">
              <a:solidFill>
                <a:prstClr val="black"/>
              </a:solidFill>
              <a:latin typeface="Montserrat" panose="00000500000000000000" pitchFamily="2" charset="0"/>
              <a:cs typeface="+mn-cs"/>
            </a:endParaRPr>
          </a:p>
        </p:txBody>
      </p:sp>
      <p:sp>
        <p:nvSpPr>
          <p:cNvPr id="248" name="TextBox 86">
            <a:extLst>
              <a:ext uri="{FF2B5EF4-FFF2-40B4-BE49-F238E27FC236}">
                <a16:creationId xmlns:a16="http://schemas.microsoft.com/office/drawing/2014/main" id="{68434472-F6AD-EC70-1D49-A0E4A38AECA3}"/>
              </a:ext>
            </a:extLst>
          </p:cNvPr>
          <p:cNvSpPr txBox="1">
            <a:spLocks noChangeArrowheads="1"/>
          </p:cNvSpPr>
          <p:nvPr/>
        </p:nvSpPr>
        <p:spPr bwMode="auto">
          <a:xfrm>
            <a:off x="8215609" y="2154680"/>
            <a:ext cx="3513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#123</a:t>
            </a:r>
            <a:endParaRPr lang="en-GB" altLang="en-US" sz="300" dirty="0">
              <a:solidFill>
                <a:prstClr val="black"/>
              </a:solidFill>
              <a:latin typeface="Montserrat" panose="00000500000000000000" pitchFamily="2" charset="0"/>
              <a:cs typeface="+mn-cs"/>
            </a:endParaRPr>
          </a:p>
        </p:txBody>
      </p:sp>
      <p:sp>
        <p:nvSpPr>
          <p:cNvPr id="249" name="TextBox 86">
            <a:extLst>
              <a:ext uri="{FF2B5EF4-FFF2-40B4-BE49-F238E27FC236}">
                <a16:creationId xmlns:a16="http://schemas.microsoft.com/office/drawing/2014/main" id="{4A880DEA-6CEE-AFC9-DDC8-24FFA6D7FE32}"/>
              </a:ext>
            </a:extLst>
          </p:cNvPr>
          <p:cNvSpPr txBox="1">
            <a:spLocks noChangeArrowheads="1"/>
          </p:cNvSpPr>
          <p:nvPr/>
        </p:nvSpPr>
        <p:spPr bwMode="auto">
          <a:xfrm>
            <a:off x="8903790" y="2154680"/>
            <a:ext cx="3513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#125</a:t>
            </a:r>
            <a:endParaRPr lang="en-GB" altLang="en-US" sz="300" dirty="0">
              <a:solidFill>
                <a:prstClr val="black"/>
              </a:solidFill>
              <a:latin typeface="Montserrat" panose="00000500000000000000" pitchFamily="2" charset="0"/>
              <a:cs typeface="+mn-cs"/>
            </a:endParaRPr>
          </a:p>
        </p:txBody>
      </p:sp>
      <p:sp>
        <p:nvSpPr>
          <p:cNvPr id="250" name="TextBox 69">
            <a:extLst>
              <a:ext uri="{FF2B5EF4-FFF2-40B4-BE49-F238E27FC236}">
                <a16:creationId xmlns:a16="http://schemas.microsoft.com/office/drawing/2014/main" id="{8847F507-31F7-D0EB-C4BB-3295CB08423B}"/>
              </a:ext>
            </a:extLst>
          </p:cNvPr>
          <p:cNvSpPr txBox="1"/>
          <p:nvPr/>
        </p:nvSpPr>
        <p:spPr>
          <a:xfrm>
            <a:off x="5852886" y="1854642"/>
            <a:ext cx="489236"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2027</a:t>
            </a:r>
          </a:p>
        </p:txBody>
      </p:sp>
      <p:sp>
        <p:nvSpPr>
          <p:cNvPr id="251" name="TextBox 70">
            <a:extLst>
              <a:ext uri="{FF2B5EF4-FFF2-40B4-BE49-F238E27FC236}">
                <a16:creationId xmlns:a16="http://schemas.microsoft.com/office/drawing/2014/main" id="{45267F23-D42F-3248-8056-2301C1CDD189}"/>
              </a:ext>
            </a:extLst>
          </p:cNvPr>
          <p:cNvSpPr txBox="1"/>
          <p:nvPr/>
        </p:nvSpPr>
        <p:spPr>
          <a:xfrm>
            <a:off x="8443686" y="1854642"/>
            <a:ext cx="492443"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2029</a:t>
            </a:r>
          </a:p>
        </p:txBody>
      </p:sp>
      <p:sp>
        <p:nvSpPr>
          <p:cNvPr id="252" name="Chevron 60">
            <a:extLst>
              <a:ext uri="{FF2B5EF4-FFF2-40B4-BE49-F238E27FC236}">
                <a16:creationId xmlns:a16="http://schemas.microsoft.com/office/drawing/2014/main" id="{D366C1B5-FFEB-8C98-A1D1-73ACCAB1C078}"/>
              </a:ext>
            </a:extLst>
          </p:cNvPr>
          <p:cNvSpPr/>
          <p:nvPr/>
        </p:nvSpPr>
        <p:spPr bwMode="auto">
          <a:xfrm>
            <a:off x="2078600" y="2585798"/>
            <a:ext cx="1339850"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  5GA Stage 1</a:t>
            </a:r>
          </a:p>
        </p:txBody>
      </p:sp>
      <p:sp>
        <p:nvSpPr>
          <p:cNvPr id="253" name="TextBox 86">
            <a:extLst>
              <a:ext uri="{FF2B5EF4-FFF2-40B4-BE49-F238E27FC236}">
                <a16:creationId xmlns:a16="http://schemas.microsoft.com/office/drawing/2014/main" id="{E053BB95-4049-7C85-E0BF-04F4840B2D50}"/>
              </a:ext>
            </a:extLst>
          </p:cNvPr>
          <p:cNvSpPr txBox="1">
            <a:spLocks noChangeArrowheads="1"/>
          </p:cNvSpPr>
          <p:nvPr/>
        </p:nvSpPr>
        <p:spPr bwMode="auto">
          <a:xfrm>
            <a:off x="6225748" y="2154680"/>
            <a:ext cx="3369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#117</a:t>
            </a:r>
            <a:endParaRPr lang="en-GB" altLang="en-US" sz="300" dirty="0">
              <a:solidFill>
                <a:prstClr val="black"/>
              </a:solidFill>
              <a:latin typeface="Montserrat" panose="00000500000000000000" pitchFamily="2" charset="0"/>
              <a:cs typeface="+mn-cs"/>
            </a:endParaRPr>
          </a:p>
        </p:txBody>
      </p:sp>
      <p:sp>
        <p:nvSpPr>
          <p:cNvPr id="254" name="TextBox 86">
            <a:extLst>
              <a:ext uri="{FF2B5EF4-FFF2-40B4-BE49-F238E27FC236}">
                <a16:creationId xmlns:a16="http://schemas.microsoft.com/office/drawing/2014/main" id="{BD3BC14F-822E-F41B-3C3E-9B646129BAEE}"/>
              </a:ext>
            </a:extLst>
          </p:cNvPr>
          <p:cNvSpPr txBox="1">
            <a:spLocks noChangeArrowheads="1"/>
          </p:cNvSpPr>
          <p:nvPr/>
        </p:nvSpPr>
        <p:spPr bwMode="auto">
          <a:xfrm>
            <a:off x="3518521" y="2154680"/>
            <a:ext cx="3626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#109</a:t>
            </a:r>
          </a:p>
        </p:txBody>
      </p:sp>
      <p:sp>
        <p:nvSpPr>
          <p:cNvPr id="255" name="TextBox 10333">
            <a:extLst>
              <a:ext uri="{FF2B5EF4-FFF2-40B4-BE49-F238E27FC236}">
                <a16:creationId xmlns:a16="http://schemas.microsoft.com/office/drawing/2014/main" id="{A3DBA75F-3E16-E9B4-5097-A6A7CE1717CF}"/>
              </a:ext>
            </a:extLst>
          </p:cNvPr>
          <p:cNvSpPr txBox="1"/>
          <p:nvPr/>
        </p:nvSpPr>
        <p:spPr>
          <a:xfrm>
            <a:off x="1788886" y="1854642"/>
            <a:ext cx="498855"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2024</a:t>
            </a:r>
          </a:p>
        </p:txBody>
      </p:sp>
      <p:sp>
        <p:nvSpPr>
          <p:cNvPr id="256" name="TextBox 86">
            <a:extLst>
              <a:ext uri="{FF2B5EF4-FFF2-40B4-BE49-F238E27FC236}">
                <a16:creationId xmlns:a16="http://schemas.microsoft.com/office/drawing/2014/main" id="{5A51BE34-59A7-3ABA-FCEF-593CEB90E7CE}"/>
              </a:ext>
            </a:extLst>
          </p:cNvPr>
          <p:cNvSpPr txBox="1">
            <a:spLocks noChangeArrowheads="1"/>
          </p:cNvSpPr>
          <p:nvPr/>
        </p:nvSpPr>
        <p:spPr bwMode="auto">
          <a:xfrm>
            <a:off x="1899663" y="2154680"/>
            <a:ext cx="3674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#104</a:t>
            </a:r>
          </a:p>
        </p:txBody>
      </p:sp>
      <p:sp>
        <p:nvSpPr>
          <p:cNvPr id="257" name="TextBox 86">
            <a:extLst>
              <a:ext uri="{FF2B5EF4-FFF2-40B4-BE49-F238E27FC236}">
                <a16:creationId xmlns:a16="http://schemas.microsoft.com/office/drawing/2014/main" id="{5B50609D-5488-C17C-DC30-75EF40117D71}"/>
              </a:ext>
            </a:extLst>
          </p:cNvPr>
          <p:cNvSpPr txBox="1">
            <a:spLocks noChangeArrowheads="1"/>
          </p:cNvSpPr>
          <p:nvPr/>
        </p:nvSpPr>
        <p:spPr bwMode="auto">
          <a:xfrm>
            <a:off x="2605331" y="2154680"/>
            <a:ext cx="3626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#106</a:t>
            </a:r>
            <a:endParaRPr lang="en-GB" altLang="en-US" sz="300" dirty="0">
              <a:solidFill>
                <a:prstClr val="black"/>
              </a:solidFill>
              <a:latin typeface="Montserrat" panose="00000500000000000000" pitchFamily="2" charset="0"/>
              <a:cs typeface="+mn-cs"/>
            </a:endParaRPr>
          </a:p>
        </p:txBody>
      </p:sp>
      <p:sp>
        <p:nvSpPr>
          <p:cNvPr id="258" name="TextBox 86">
            <a:extLst>
              <a:ext uri="{FF2B5EF4-FFF2-40B4-BE49-F238E27FC236}">
                <a16:creationId xmlns:a16="http://schemas.microsoft.com/office/drawing/2014/main" id="{9263E5AF-14F5-D00C-9D58-03C7D1C3CB20}"/>
              </a:ext>
            </a:extLst>
          </p:cNvPr>
          <p:cNvSpPr txBox="1">
            <a:spLocks noChangeArrowheads="1"/>
          </p:cNvSpPr>
          <p:nvPr/>
        </p:nvSpPr>
        <p:spPr bwMode="auto">
          <a:xfrm>
            <a:off x="2899025" y="2154680"/>
            <a:ext cx="3609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#107</a:t>
            </a:r>
            <a:endParaRPr lang="en-GB" altLang="en-US" sz="300" dirty="0">
              <a:solidFill>
                <a:prstClr val="black"/>
              </a:solidFill>
              <a:latin typeface="Montserrat" panose="00000500000000000000" pitchFamily="2" charset="0"/>
              <a:cs typeface="+mn-cs"/>
            </a:endParaRPr>
          </a:p>
        </p:txBody>
      </p:sp>
      <p:sp>
        <p:nvSpPr>
          <p:cNvPr id="259" name="TextBox 86">
            <a:extLst>
              <a:ext uri="{FF2B5EF4-FFF2-40B4-BE49-F238E27FC236}">
                <a16:creationId xmlns:a16="http://schemas.microsoft.com/office/drawing/2014/main" id="{D9392DFA-4EAB-08CE-C981-C8214D3619F5}"/>
              </a:ext>
            </a:extLst>
          </p:cNvPr>
          <p:cNvSpPr txBox="1">
            <a:spLocks noChangeArrowheads="1"/>
          </p:cNvSpPr>
          <p:nvPr/>
        </p:nvSpPr>
        <p:spPr bwMode="auto">
          <a:xfrm>
            <a:off x="2256890" y="2154680"/>
            <a:ext cx="3593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#105</a:t>
            </a:r>
          </a:p>
        </p:txBody>
      </p:sp>
      <p:sp>
        <p:nvSpPr>
          <p:cNvPr id="260" name="TextBox 86">
            <a:extLst>
              <a:ext uri="{FF2B5EF4-FFF2-40B4-BE49-F238E27FC236}">
                <a16:creationId xmlns:a16="http://schemas.microsoft.com/office/drawing/2014/main" id="{7F85461D-D528-7C5A-F929-D2D49671CCE1}"/>
              </a:ext>
            </a:extLst>
          </p:cNvPr>
          <p:cNvSpPr txBox="1">
            <a:spLocks noChangeArrowheads="1"/>
          </p:cNvSpPr>
          <p:nvPr/>
        </p:nvSpPr>
        <p:spPr bwMode="auto">
          <a:xfrm>
            <a:off x="1553936" y="2278505"/>
            <a:ext cx="360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1" name="TextBox 86">
            <a:extLst>
              <a:ext uri="{FF2B5EF4-FFF2-40B4-BE49-F238E27FC236}">
                <a16:creationId xmlns:a16="http://schemas.microsoft.com/office/drawing/2014/main" id="{B2BBAD5C-4D0A-E40D-B498-DF21B5B18DBC}"/>
              </a:ext>
            </a:extLst>
          </p:cNvPr>
          <p:cNvSpPr txBox="1">
            <a:spLocks noChangeArrowheads="1"/>
          </p:cNvSpPr>
          <p:nvPr/>
        </p:nvSpPr>
        <p:spPr bwMode="auto">
          <a:xfrm>
            <a:off x="1541721" y="2154680"/>
            <a:ext cx="3593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#103</a:t>
            </a:r>
          </a:p>
        </p:txBody>
      </p:sp>
      <p:sp>
        <p:nvSpPr>
          <p:cNvPr id="262" name="TextBox 86">
            <a:extLst>
              <a:ext uri="{FF2B5EF4-FFF2-40B4-BE49-F238E27FC236}">
                <a16:creationId xmlns:a16="http://schemas.microsoft.com/office/drawing/2014/main" id="{2360FB5A-A1E0-5157-CB64-C8D70CA1CB7B}"/>
              </a:ext>
            </a:extLst>
          </p:cNvPr>
          <p:cNvSpPr txBox="1">
            <a:spLocks noChangeArrowheads="1"/>
          </p:cNvSpPr>
          <p:nvPr/>
        </p:nvSpPr>
        <p:spPr bwMode="auto">
          <a:xfrm>
            <a:off x="1260248" y="2195955"/>
            <a:ext cx="3730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a:solidFill>
                  <a:prstClr val="black"/>
                </a:solidFill>
                <a:latin typeface="Montserrat" panose="00000500000000000000" pitchFamily="2" charset="0"/>
                <a:cs typeface="+mn-cs"/>
              </a:rPr>
              <a:t>TSGs</a:t>
            </a:r>
          </a:p>
        </p:txBody>
      </p:sp>
      <p:sp>
        <p:nvSpPr>
          <p:cNvPr id="263" name="TextBox 86">
            <a:extLst>
              <a:ext uri="{FF2B5EF4-FFF2-40B4-BE49-F238E27FC236}">
                <a16:creationId xmlns:a16="http://schemas.microsoft.com/office/drawing/2014/main" id="{E664FA25-40E3-A81F-4EAA-9A6ECBF14B0D}"/>
              </a:ext>
            </a:extLst>
          </p:cNvPr>
          <p:cNvSpPr txBox="1">
            <a:spLocks noChangeArrowheads="1"/>
          </p:cNvSpPr>
          <p:nvPr/>
        </p:nvSpPr>
        <p:spPr bwMode="auto">
          <a:xfrm>
            <a:off x="2881086" y="2278505"/>
            <a:ext cx="360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4" name="TextBox 86">
            <a:extLst>
              <a:ext uri="{FF2B5EF4-FFF2-40B4-BE49-F238E27FC236}">
                <a16:creationId xmlns:a16="http://schemas.microsoft.com/office/drawing/2014/main" id="{AF816C41-3F60-F386-EA09-F7748B054691}"/>
              </a:ext>
            </a:extLst>
          </p:cNvPr>
          <p:cNvSpPr txBox="1">
            <a:spLocks noChangeArrowheads="1"/>
          </p:cNvSpPr>
          <p:nvPr/>
        </p:nvSpPr>
        <p:spPr bwMode="auto">
          <a:xfrm>
            <a:off x="4228801" y="2278505"/>
            <a:ext cx="360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5" name="TextBox 86">
            <a:extLst>
              <a:ext uri="{FF2B5EF4-FFF2-40B4-BE49-F238E27FC236}">
                <a16:creationId xmlns:a16="http://schemas.microsoft.com/office/drawing/2014/main" id="{3D745173-1294-4E10-A761-FBC04B4F1305}"/>
              </a:ext>
            </a:extLst>
          </p:cNvPr>
          <p:cNvSpPr txBox="1">
            <a:spLocks noChangeArrowheads="1"/>
          </p:cNvSpPr>
          <p:nvPr/>
        </p:nvSpPr>
        <p:spPr bwMode="auto">
          <a:xfrm>
            <a:off x="5559199" y="2278505"/>
            <a:ext cx="3603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6" name="TextBox 86">
            <a:extLst>
              <a:ext uri="{FF2B5EF4-FFF2-40B4-BE49-F238E27FC236}">
                <a16:creationId xmlns:a16="http://schemas.microsoft.com/office/drawing/2014/main" id="{A48D08EB-035D-68D7-29B6-AA2BFD59ED36}"/>
              </a:ext>
            </a:extLst>
          </p:cNvPr>
          <p:cNvSpPr txBox="1">
            <a:spLocks noChangeArrowheads="1"/>
          </p:cNvSpPr>
          <p:nvPr/>
        </p:nvSpPr>
        <p:spPr bwMode="auto">
          <a:xfrm>
            <a:off x="6848249" y="2278505"/>
            <a:ext cx="3603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7" name="TextBox 86">
            <a:extLst>
              <a:ext uri="{FF2B5EF4-FFF2-40B4-BE49-F238E27FC236}">
                <a16:creationId xmlns:a16="http://schemas.microsoft.com/office/drawing/2014/main" id="{B3C74AD7-79D2-CB13-7F56-3AD41FDDB295}"/>
              </a:ext>
            </a:extLst>
          </p:cNvPr>
          <p:cNvSpPr txBox="1">
            <a:spLocks noChangeArrowheads="1"/>
          </p:cNvSpPr>
          <p:nvPr/>
        </p:nvSpPr>
        <p:spPr bwMode="auto">
          <a:xfrm>
            <a:off x="8224611" y="2278505"/>
            <a:ext cx="360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8" name="TextBox 86">
            <a:extLst>
              <a:ext uri="{FF2B5EF4-FFF2-40B4-BE49-F238E27FC236}">
                <a16:creationId xmlns:a16="http://schemas.microsoft.com/office/drawing/2014/main" id="{44B26F2F-A086-E063-D352-04A5EC2EA8C3}"/>
              </a:ext>
            </a:extLst>
          </p:cNvPr>
          <p:cNvSpPr txBox="1">
            <a:spLocks noChangeArrowheads="1"/>
          </p:cNvSpPr>
          <p:nvPr/>
        </p:nvSpPr>
        <p:spPr bwMode="auto">
          <a:xfrm>
            <a:off x="2249261" y="2280092"/>
            <a:ext cx="3571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69" name="TextBox 86">
            <a:extLst>
              <a:ext uri="{FF2B5EF4-FFF2-40B4-BE49-F238E27FC236}">
                <a16:creationId xmlns:a16="http://schemas.microsoft.com/office/drawing/2014/main" id="{E234F4FB-FA89-AF0B-FEA2-DE12C3252543}"/>
              </a:ext>
            </a:extLst>
          </p:cNvPr>
          <p:cNvSpPr txBox="1">
            <a:spLocks noChangeArrowheads="1"/>
          </p:cNvSpPr>
          <p:nvPr/>
        </p:nvSpPr>
        <p:spPr bwMode="auto">
          <a:xfrm>
            <a:off x="3549801" y="2280092"/>
            <a:ext cx="355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70" name="TextBox 86">
            <a:extLst>
              <a:ext uri="{FF2B5EF4-FFF2-40B4-BE49-F238E27FC236}">
                <a16:creationId xmlns:a16="http://schemas.microsoft.com/office/drawing/2014/main" id="{19131FB7-A105-2619-84CF-5DEEBD30F45E}"/>
              </a:ext>
            </a:extLst>
          </p:cNvPr>
          <p:cNvSpPr txBox="1">
            <a:spLocks noChangeArrowheads="1"/>
          </p:cNvSpPr>
          <p:nvPr/>
        </p:nvSpPr>
        <p:spPr bwMode="auto">
          <a:xfrm>
            <a:off x="4893964" y="2280092"/>
            <a:ext cx="3571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71" name="TextBox 86">
            <a:extLst>
              <a:ext uri="{FF2B5EF4-FFF2-40B4-BE49-F238E27FC236}">
                <a16:creationId xmlns:a16="http://schemas.microsoft.com/office/drawing/2014/main" id="{1490072C-7DB7-F91C-1200-BB9F45A4F5C2}"/>
              </a:ext>
            </a:extLst>
          </p:cNvPr>
          <p:cNvSpPr txBox="1">
            <a:spLocks noChangeArrowheads="1"/>
          </p:cNvSpPr>
          <p:nvPr/>
        </p:nvSpPr>
        <p:spPr bwMode="auto">
          <a:xfrm>
            <a:off x="6259286" y="2280092"/>
            <a:ext cx="3571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72" name="TextBox 86">
            <a:extLst>
              <a:ext uri="{FF2B5EF4-FFF2-40B4-BE49-F238E27FC236}">
                <a16:creationId xmlns:a16="http://schemas.microsoft.com/office/drawing/2014/main" id="{7CE843B4-8F7E-14C8-F0E1-E3AD03C623C3}"/>
              </a:ext>
            </a:extLst>
          </p:cNvPr>
          <p:cNvSpPr txBox="1">
            <a:spLocks noChangeArrowheads="1"/>
          </p:cNvSpPr>
          <p:nvPr/>
        </p:nvSpPr>
        <p:spPr bwMode="auto">
          <a:xfrm>
            <a:off x="7532461" y="2280092"/>
            <a:ext cx="3571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73" name="TextBox 86">
            <a:extLst>
              <a:ext uri="{FF2B5EF4-FFF2-40B4-BE49-F238E27FC236}">
                <a16:creationId xmlns:a16="http://schemas.microsoft.com/office/drawing/2014/main" id="{F8DF7FB7-2BE8-B40E-804E-9856A7B8279C}"/>
              </a:ext>
            </a:extLst>
          </p:cNvPr>
          <p:cNvSpPr txBox="1">
            <a:spLocks noChangeArrowheads="1"/>
          </p:cNvSpPr>
          <p:nvPr/>
        </p:nvSpPr>
        <p:spPr bwMode="auto">
          <a:xfrm>
            <a:off x="8919936" y="2280092"/>
            <a:ext cx="3571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74" name="TextBox 86">
            <a:extLst>
              <a:ext uri="{FF2B5EF4-FFF2-40B4-BE49-F238E27FC236}">
                <a16:creationId xmlns:a16="http://schemas.microsoft.com/office/drawing/2014/main" id="{D7ECED9C-CDDD-BA26-C8E9-D1EAFADDB99A}"/>
              </a:ext>
            </a:extLst>
          </p:cNvPr>
          <p:cNvSpPr txBox="1">
            <a:spLocks noChangeArrowheads="1"/>
          </p:cNvSpPr>
          <p:nvPr/>
        </p:nvSpPr>
        <p:spPr bwMode="auto">
          <a:xfrm>
            <a:off x="2593749" y="2280092"/>
            <a:ext cx="3619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sp>
        <p:nvSpPr>
          <p:cNvPr id="275" name="TextBox 86">
            <a:extLst>
              <a:ext uri="{FF2B5EF4-FFF2-40B4-BE49-F238E27FC236}">
                <a16:creationId xmlns:a16="http://schemas.microsoft.com/office/drawing/2014/main" id="{596B5987-7D7C-6F97-17BF-A4F7965DA74C}"/>
              </a:ext>
            </a:extLst>
          </p:cNvPr>
          <p:cNvSpPr txBox="1">
            <a:spLocks noChangeArrowheads="1"/>
          </p:cNvSpPr>
          <p:nvPr/>
        </p:nvSpPr>
        <p:spPr bwMode="auto">
          <a:xfrm>
            <a:off x="3893917" y="2280092"/>
            <a:ext cx="3619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sp>
        <p:nvSpPr>
          <p:cNvPr id="276" name="TextBox 86">
            <a:extLst>
              <a:ext uri="{FF2B5EF4-FFF2-40B4-BE49-F238E27FC236}">
                <a16:creationId xmlns:a16="http://schemas.microsoft.com/office/drawing/2014/main" id="{A3717DAB-37E7-1C08-07AA-5E327089C39A}"/>
              </a:ext>
            </a:extLst>
          </p:cNvPr>
          <p:cNvSpPr txBox="1">
            <a:spLocks noChangeArrowheads="1"/>
          </p:cNvSpPr>
          <p:nvPr/>
        </p:nvSpPr>
        <p:spPr bwMode="auto">
          <a:xfrm>
            <a:off x="5221514" y="2280092"/>
            <a:ext cx="36353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sp>
        <p:nvSpPr>
          <p:cNvPr id="277" name="TextBox 86">
            <a:extLst>
              <a:ext uri="{FF2B5EF4-FFF2-40B4-BE49-F238E27FC236}">
                <a16:creationId xmlns:a16="http://schemas.microsoft.com/office/drawing/2014/main" id="{00EC659F-DFE6-097D-C010-1DF157CE7483}"/>
              </a:ext>
            </a:extLst>
          </p:cNvPr>
          <p:cNvSpPr txBox="1">
            <a:spLocks noChangeArrowheads="1"/>
          </p:cNvSpPr>
          <p:nvPr/>
        </p:nvSpPr>
        <p:spPr bwMode="auto">
          <a:xfrm>
            <a:off x="6538686" y="2280092"/>
            <a:ext cx="36353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sp>
        <p:nvSpPr>
          <p:cNvPr id="278" name="TextBox 86">
            <a:extLst>
              <a:ext uri="{FF2B5EF4-FFF2-40B4-BE49-F238E27FC236}">
                <a16:creationId xmlns:a16="http://schemas.microsoft.com/office/drawing/2014/main" id="{C2D706A7-DBC1-A7DF-E686-54AB0A9D51B7}"/>
              </a:ext>
            </a:extLst>
          </p:cNvPr>
          <p:cNvSpPr txBox="1">
            <a:spLocks noChangeArrowheads="1"/>
          </p:cNvSpPr>
          <p:nvPr/>
        </p:nvSpPr>
        <p:spPr bwMode="auto">
          <a:xfrm>
            <a:off x="7881711" y="2280092"/>
            <a:ext cx="36353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sp>
        <p:nvSpPr>
          <p:cNvPr id="279" name="TextBox 86">
            <a:extLst>
              <a:ext uri="{FF2B5EF4-FFF2-40B4-BE49-F238E27FC236}">
                <a16:creationId xmlns:a16="http://schemas.microsoft.com/office/drawing/2014/main" id="{BE3B608D-2071-0D1C-FF2B-0144FF40D3A1}"/>
              </a:ext>
            </a:extLst>
          </p:cNvPr>
          <p:cNvSpPr txBox="1">
            <a:spLocks noChangeArrowheads="1"/>
          </p:cNvSpPr>
          <p:nvPr/>
        </p:nvSpPr>
        <p:spPr bwMode="auto">
          <a:xfrm>
            <a:off x="9243786" y="2280092"/>
            <a:ext cx="36353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cxnSp>
        <p:nvCxnSpPr>
          <p:cNvPr id="280" name="Straight Connector 114">
            <a:extLst>
              <a:ext uri="{FF2B5EF4-FFF2-40B4-BE49-F238E27FC236}">
                <a16:creationId xmlns:a16="http://schemas.microsoft.com/office/drawing/2014/main" id="{9021FE0B-8388-563D-376D-A7C65CD03191}"/>
              </a:ext>
            </a:extLst>
          </p:cNvPr>
          <p:cNvCxnSpPr>
            <a:cxnSpLocks noChangeShapeType="1"/>
          </p:cNvCxnSpPr>
          <p:nvPr/>
        </p:nvCxnSpPr>
        <p:spPr bwMode="auto">
          <a:xfrm>
            <a:off x="3750775" y="2513455"/>
            <a:ext cx="3175" cy="3805237"/>
          </a:xfrm>
          <a:prstGeom prst="line">
            <a:avLst/>
          </a:prstGeom>
          <a:noFill/>
          <a:ln w="38100" cap="flat" cmpd="sng" algn="ctr">
            <a:solidFill>
              <a:srgbClr val="C0504D"/>
            </a:solidFill>
            <a:prstDash val="solid"/>
            <a:headEnd/>
            <a:tailEnd/>
          </a:ln>
          <a:effectLst>
            <a:outerShdw blurRad="40000" dist="23000" dir="5400000" rotWithShape="0">
              <a:srgbClr val="000000">
                <a:alpha val="35000"/>
              </a:srgbClr>
            </a:outerShdw>
          </a:effectLst>
        </p:spPr>
      </p:cxnSp>
      <p:cxnSp>
        <p:nvCxnSpPr>
          <p:cNvPr id="281" name="Straight Connector 114">
            <a:extLst>
              <a:ext uri="{FF2B5EF4-FFF2-40B4-BE49-F238E27FC236}">
                <a16:creationId xmlns:a16="http://schemas.microsoft.com/office/drawing/2014/main" id="{BCC84430-2D07-F499-B366-A584885A8A15}"/>
              </a:ext>
            </a:extLst>
          </p:cNvPr>
          <p:cNvCxnSpPr>
            <a:cxnSpLocks noChangeShapeType="1"/>
          </p:cNvCxnSpPr>
          <p:nvPr/>
        </p:nvCxnSpPr>
        <p:spPr bwMode="auto">
          <a:xfrm>
            <a:off x="4759234" y="2507105"/>
            <a:ext cx="0" cy="3724275"/>
          </a:xfrm>
          <a:prstGeom prst="line">
            <a:avLst/>
          </a:prstGeom>
          <a:noFill/>
          <a:ln w="9525" algn="ctr">
            <a:solidFill>
              <a:srgbClr val="8064A2">
                <a:lumMod val="60000"/>
                <a:lumOff val="40000"/>
              </a:srgbClr>
            </a:solidFill>
            <a:prstDash val="dash"/>
            <a:round/>
            <a:headEnd/>
            <a:tailEnd/>
          </a:ln>
        </p:spPr>
      </p:cxnSp>
      <p:sp>
        <p:nvSpPr>
          <p:cNvPr id="282" name="Rectangle 12">
            <a:extLst>
              <a:ext uri="{FF2B5EF4-FFF2-40B4-BE49-F238E27FC236}">
                <a16:creationId xmlns:a16="http://schemas.microsoft.com/office/drawing/2014/main" id="{775FA5D4-358D-FDCD-0482-B20D360D2DBA}"/>
              </a:ext>
            </a:extLst>
          </p:cNvPr>
          <p:cNvSpPr>
            <a:spLocks noChangeArrowheads="1"/>
          </p:cNvSpPr>
          <p:nvPr/>
        </p:nvSpPr>
        <p:spPr bwMode="auto">
          <a:xfrm>
            <a:off x="3040708" y="6033766"/>
            <a:ext cx="869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dirty="0">
                <a:solidFill>
                  <a:srgbClr val="C00000"/>
                </a:solidFill>
                <a:latin typeface="Montserrat" panose="00000500000000000000" pitchFamily="2" charset="0"/>
                <a:cs typeface="+mn-cs"/>
              </a:rPr>
              <a:t>Now</a:t>
            </a:r>
          </a:p>
        </p:txBody>
      </p:sp>
      <p:sp>
        <p:nvSpPr>
          <p:cNvPr id="283" name="TextBox 112">
            <a:extLst>
              <a:ext uri="{FF2B5EF4-FFF2-40B4-BE49-F238E27FC236}">
                <a16:creationId xmlns:a16="http://schemas.microsoft.com/office/drawing/2014/main" id="{8343111D-583E-271E-98B1-CD1D3BD2B3CE}"/>
              </a:ext>
            </a:extLst>
          </p:cNvPr>
          <p:cNvSpPr txBox="1">
            <a:spLocks noChangeArrowheads="1"/>
          </p:cNvSpPr>
          <p:nvPr/>
        </p:nvSpPr>
        <p:spPr bwMode="auto">
          <a:xfrm>
            <a:off x="8299936" y="2644909"/>
            <a:ext cx="2042547" cy="369332"/>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GB" altLang="en-US" sz="18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Release 20 5GA</a:t>
            </a:r>
            <a:endParaRPr kumimoji="0" lang="en-GB" altLang="en-US" sz="16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284" name="TextBox 112">
            <a:extLst>
              <a:ext uri="{FF2B5EF4-FFF2-40B4-BE49-F238E27FC236}">
                <a16:creationId xmlns:a16="http://schemas.microsoft.com/office/drawing/2014/main" id="{9BC23CDD-1EB9-20DF-C0F4-453ECA46CDE0}"/>
              </a:ext>
            </a:extLst>
          </p:cNvPr>
          <p:cNvSpPr txBox="1">
            <a:spLocks noChangeArrowheads="1"/>
          </p:cNvSpPr>
          <p:nvPr/>
        </p:nvSpPr>
        <p:spPr bwMode="auto">
          <a:xfrm>
            <a:off x="8164083" y="3816742"/>
            <a:ext cx="2286203" cy="369332"/>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GB" altLang="en-US" sz="18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Release 20 FS_6G</a:t>
            </a:r>
            <a:endParaRPr kumimoji="0" lang="en-GB" altLang="en-US" sz="16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285" name="Chevron 60">
            <a:extLst>
              <a:ext uri="{FF2B5EF4-FFF2-40B4-BE49-F238E27FC236}">
                <a16:creationId xmlns:a16="http://schemas.microsoft.com/office/drawing/2014/main" id="{F96DDC9C-E65E-6FD0-2EB5-DB318C638E9E}"/>
              </a:ext>
            </a:extLst>
          </p:cNvPr>
          <p:cNvSpPr/>
          <p:nvPr/>
        </p:nvSpPr>
        <p:spPr bwMode="auto">
          <a:xfrm>
            <a:off x="3252475" y="2837536"/>
            <a:ext cx="1832919"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5GA Stage 2</a:t>
            </a:r>
          </a:p>
        </p:txBody>
      </p:sp>
      <p:sp>
        <p:nvSpPr>
          <p:cNvPr id="286" name="Chevron 60">
            <a:extLst>
              <a:ext uri="{FF2B5EF4-FFF2-40B4-BE49-F238E27FC236}">
                <a16:creationId xmlns:a16="http://schemas.microsoft.com/office/drawing/2014/main" id="{5E336D03-149E-F542-E214-DF69C1D39C9F}"/>
              </a:ext>
            </a:extLst>
          </p:cNvPr>
          <p:cNvSpPr/>
          <p:nvPr/>
        </p:nvSpPr>
        <p:spPr bwMode="auto">
          <a:xfrm>
            <a:off x="3437827" y="3096005"/>
            <a:ext cx="2311133" cy="227012"/>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5GA RAN </a:t>
            </a:r>
            <a:r>
              <a:rPr kumimoji="0" lang="fr-FR" sz="900" b="0" i="0" u="none" strike="noStrike" kern="0" cap="none" spc="0" normalizeH="0" baseline="0" noProof="0" dirty="0" err="1">
                <a:ln>
                  <a:noFill/>
                </a:ln>
                <a:solidFill>
                  <a:prstClr val="black"/>
                </a:solidFill>
                <a:effectLst/>
                <a:uLnTx/>
                <a:uFillTx/>
                <a:latin typeface="Montserrat" panose="00000500000000000000" pitchFamily="50" charset="0"/>
                <a:ea typeface="ＭＳ Ｐゴシック" charset="-128"/>
              </a:rPr>
              <a:t>Completion</a:t>
            </a: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a:t>
            </a:r>
          </a:p>
        </p:txBody>
      </p:sp>
      <p:sp>
        <p:nvSpPr>
          <p:cNvPr id="287" name="Chevron 60">
            <a:extLst>
              <a:ext uri="{FF2B5EF4-FFF2-40B4-BE49-F238E27FC236}">
                <a16:creationId xmlns:a16="http://schemas.microsoft.com/office/drawing/2014/main" id="{0838DBE5-4274-121C-5E2F-3DA08E5A14C3}"/>
              </a:ext>
            </a:extLst>
          </p:cNvPr>
          <p:cNvSpPr/>
          <p:nvPr/>
        </p:nvSpPr>
        <p:spPr bwMode="auto">
          <a:xfrm>
            <a:off x="4430486" y="3366817"/>
            <a:ext cx="1326292"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5GA Stage 3</a:t>
            </a:r>
          </a:p>
        </p:txBody>
      </p:sp>
      <p:cxnSp>
        <p:nvCxnSpPr>
          <p:cNvPr id="288" name="Straight Connector 97">
            <a:extLst>
              <a:ext uri="{FF2B5EF4-FFF2-40B4-BE49-F238E27FC236}">
                <a16:creationId xmlns:a16="http://schemas.microsoft.com/office/drawing/2014/main" id="{8067C160-D438-398E-08BB-AD013B6ECE6B}"/>
              </a:ext>
            </a:extLst>
          </p:cNvPr>
          <p:cNvCxnSpPr>
            <a:cxnSpLocks noChangeShapeType="1"/>
          </p:cNvCxnSpPr>
          <p:nvPr/>
        </p:nvCxnSpPr>
        <p:spPr bwMode="auto">
          <a:xfrm>
            <a:off x="1363436" y="3645589"/>
            <a:ext cx="9086850" cy="7938"/>
          </a:xfrm>
          <a:prstGeom prst="line">
            <a:avLst/>
          </a:prstGeom>
          <a:noFill/>
          <a:ln w="38100" algn="ctr">
            <a:solidFill>
              <a:srgbClr val="8064A2">
                <a:lumMod val="60000"/>
                <a:lumOff val="40000"/>
              </a:srgbClr>
            </a:solidFill>
            <a:round/>
            <a:headEnd/>
            <a:tailEnd/>
          </a:ln>
        </p:spPr>
      </p:cxnSp>
      <p:sp>
        <p:nvSpPr>
          <p:cNvPr id="289" name="TextBox 1">
            <a:extLst>
              <a:ext uri="{FF2B5EF4-FFF2-40B4-BE49-F238E27FC236}">
                <a16:creationId xmlns:a16="http://schemas.microsoft.com/office/drawing/2014/main" id="{BDBEECE1-6E6D-23A6-61FD-9553C58395FC}"/>
              </a:ext>
            </a:extLst>
          </p:cNvPr>
          <p:cNvSpPr txBox="1">
            <a:spLocks noChangeArrowheads="1"/>
          </p:cNvSpPr>
          <p:nvPr/>
        </p:nvSpPr>
        <p:spPr bwMode="auto">
          <a:xfrm>
            <a:off x="8385080" y="3045945"/>
            <a:ext cx="1962615" cy="307777"/>
          </a:xfrm>
          <a:prstGeom prst="rect">
            <a:avLst/>
          </a:prstGeom>
          <a:solidFill>
            <a:sysClr val="window" lastClr="FFFFFF"/>
          </a:solidFill>
          <a:ln w="3175" cap="flat" cmpd="sng" algn="ctr">
            <a:solidFill>
              <a:srgbClr val="F79646"/>
            </a:solidFill>
            <a:prstDash val="soli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altLang="en-US" sz="700" b="1"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Chart showing Normative dates</a:t>
            </a:r>
          </a:p>
          <a:p>
            <a:pPr marL="0" marR="0" lvl="0" indent="0" defTabSz="914400" eaLnBrk="1" fontAlgn="auto" latinLnBrk="0" hangingPunct="1">
              <a:lnSpc>
                <a:spcPct val="100000"/>
              </a:lnSpc>
              <a:spcBef>
                <a:spcPts val="0"/>
              </a:spcBef>
              <a:spcAft>
                <a:spcPts val="0"/>
              </a:spcAft>
              <a:buClrTx/>
              <a:buSzTx/>
              <a:buFontTx/>
              <a:buNone/>
              <a:tabLst/>
              <a:defRPr/>
            </a:pPr>
            <a:r>
              <a:rPr kumimoji="0" lang="en-GB" altLang="en-US" sz="700" b="1"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(timeline for 5GA studies not shown)</a:t>
            </a:r>
            <a:endParaRPr kumimoji="0" lang="en-GB" altLang="en-US" sz="700" b="0" i="0" u="none" strike="noStrike" kern="0" cap="none" spc="0" normalizeH="0" baseline="0" noProof="0" dirty="0">
              <a:ln>
                <a:noFill/>
              </a:ln>
              <a:solidFill>
                <a:prstClr val="black"/>
              </a:solidFill>
              <a:effectLst/>
              <a:uLnTx/>
              <a:uFillTx/>
              <a:latin typeface="Montserrat" panose="00000500000000000000" pitchFamily="50" charset="0"/>
              <a:ea typeface="+mn-ea"/>
              <a:cs typeface="+mn-cs"/>
            </a:endParaRPr>
          </a:p>
        </p:txBody>
      </p:sp>
      <p:sp>
        <p:nvSpPr>
          <p:cNvPr id="290" name="TextBox 1">
            <a:extLst>
              <a:ext uri="{FF2B5EF4-FFF2-40B4-BE49-F238E27FC236}">
                <a16:creationId xmlns:a16="http://schemas.microsoft.com/office/drawing/2014/main" id="{19622F27-741E-0274-0BB5-8E3A5BF782C5}"/>
              </a:ext>
            </a:extLst>
          </p:cNvPr>
          <p:cNvSpPr txBox="1">
            <a:spLocks noChangeArrowheads="1"/>
          </p:cNvSpPr>
          <p:nvPr/>
        </p:nvSpPr>
        <p:spPr bwMode="auto">
          <a:xfrm>
            <a:off x="8411980" y="4174530"/>
            <a:ext cx="1859133" cy="307777"/>
          </a:xfrm>
          <a:prstGeom prst="rect">
            <a:avLst/>
          </a:prstGeom>
          <a:solidFill>
            <a:sysClr val="window" lastClr="FFFFFF"/>
          </a:solidFill>
          <a:ln w="3175" cap="flat" cmpd="sng" algn="ctr">
            <a:solidFill>
              <a:srgbClr val="F79646"/>
            </a:solidFill>
            <a:prstDash val="soli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altLang="en-US" sz="700" b="1"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Chart showing Studies dates</a:t>
            </a:r>
          </a:p>
          <a:p>
            <a:pPr marL="0" marR="0" lvl="0" indent="0" defTabSz="914400" eaLnBrk="1" fontAlgn="auto" latinLnBrk="0" hangingPunct="1">
              <a:lnSpc>
                <a:spcPct val="100000"/>
              </a:lnSpc>
              <a:spcBef>
                <a:spcPts val="0"/>
              </a:spcBef>
              <a:spcAft>
                <a:spcPts val="0"/>
              </a:spcAft>
              <a:buClrTx/>
              <a:buSzTx/>
              <a:buFontTx/>
              <a:buNone/>
              <a:tabLst/>
              <a:defRPr/>
            </a:pPr>
            <a:r>
              <a:rPr kumimoji="0" lang="en-GB" altLang="en-US" sz="700" b="1"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(no 6G normative work in Rel-20)</a:t>
            </a:r>
            <a:endParaRPr kumimoji="0" lang="en-GB" altLang="en-US" sz="700" b="0" i="0" u="none" strike="noStrike" kern="0" cap="none" spc="0" normalizeH="0" baseline="0" noProof="0" dirty="0">
              <a:ln>
                <a:noFill/>
              </a:ln>
              <a:solidFill>
                <a:prstClr val="black"/>
              </a:solidFill>
              <a:effectLst/>
              <a:uLnTx/>
              <a:uFillTx/>
              <a:latin typeface="Montserrat" panose="00000500000000000000" pitchFamily="50" charset="0"/>
              <a:ea typeface="+mn-ea"/>
              <a:cs typeface="+mn-cs"/>
            </a:endParaRPr>
          </a:p>
        </p:txBody>
      </p:sp>
      <p:sp>
        <p:nvSpPr>
          <p:cNvPr id="291" name="Chevron 60">
            <a:extLst>
              <a:ext uri="{FF2B5EF4-FFF2-40B4-BE49-F238E27FC236}">
                <a16:creationId xmlns:a16="http://schemas.microsoft.com/office/drawing/2014/main" id="{F5D7F52B-F127-E0C2-BF89-CD281DADB899}"/>
              </a:ext>
            </a:extLst>
          </p:cNvPr>
          <p:cNvSpPr/>
          <p:nvPr/>
        </p:nvSpPr>
        <p:spPr bwMode="auto">
          <a:xfrm>
            <a:off x="2103297" y="3708201"/>
            <a:ext cx="2289278"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FS_6G Stage 1</a:t>
            </a:r>
          </a:p>
        </p:txBody>
      </p:sp>
      <p:sp>
        <p:nvSpPr>
          <p:cNvPr id="292" name="Chevron 60">
            <a:extLst>
              <a:ext uri="{FF2B5EF4-FFF2-40B4-BE49-F238E27FC236}">
                <a16:creationId xmlns:a16="http://schemas.microsoft.com/office/drawing/2014/main" id="{50454FDA-F284-66AA-C28D-8BD2E611D166}"/>
              </a:ext>
            </a:extLst>
          </p:cNvPr>
          <p:cNvSpPr/>
          <p:nvPr/>
        </p:nvSpPr>
        <p:spPr bwMode="auto">
          <a:xfrm>
            <a:off x="3135086" y="3967157"/>
            <a:ext cx="1625334" cy="227012"/>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FS_6G RAN P</a:t>
            </a:r>
          </a:p>
        </p:txBody>
      </p:sp>
      <p:sp>
        <p:nvSpPr>
          <p:cNvPr id="293" name="Chevron 60">
            <a:extLst>
              <a:ext uri="{FF2B5EF4-FFF2-40B4-BE49-F238E27FC236}">
                <a16:creationId xmlns:a16="http://schemas.microsoft.com/office/drawing/2014/main" id="{8A08F848-A41B-6C58-8DC2-1D4A0E0E8D89}"/>
              </a:ext>
            </a:extLst>
          </p:cNvPr>
          <p:cNvSpPr/>
          <p:nvPr/>
        </p:nvSpPr>
        <p:spPr bwMode="auto">
          <a:xfrm>
            <a:off x="3425470" y="4231786"/>
            <a:ext cx="2034746"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FS_6G Stage 2</a:t>
            </a:r>
          </a:p>
        </p:txBody>
      </p:sp>
      <p:sp>
        <p:nvSpPr>
          <p:cNvPr id="294" name="Chevron 60">
            <a:extLst>
              <a:ext uri="{FF2B5EF4-FFF2-40B4-BE49-F238E27FC236}">
                <a16:creationId xmlns:a16="http://schemas.microsoft.com/office/drawing/2014/main" id="{B21FA782-13A9-B134-B52B-D083A397F1E4}"/>
              </a:ext>
            </a:extLst>
          </p:cNvPr>
          <p:cNvSpPr/>
          <p:nvPr/>
        </p:nvSpPr>
        <p:spPr bwMode="auto">
          <a:xfrm>
            <a:off x="5310061" y="4238648"/>
            <a:ext cx="463193" cy="202512"/>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solidFill>
              <a:sysClr val="windowText" lastClr="000000"/>
            </a:solidFill>
            <a:prstDash val="dash"/>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or </a:t>
            </a:r>
          </a:p>
        </p:txBody>
      </p:sp>
      <p:sp>
        <p:nvSpPr>
          <p:cNvPr id="295" name="Chevron 60">
            <a:extLst>
              <a:ext uri="{FF2B5EF4-FFF2-40B4-BE49-F238E27FC236}">
                <a16:creationId xmlns:a16="http://schemas.microsoft.com/office/drawing/2014/main" id="{EA058386-77C6-776B-4FEC-79004A76A0A5}"/>
              </a:ext>
            </a:extLst>
          </p:cNvPr>
          <p:cNvSpPr/>
          <p:nvPr/>
        </p:nvSpPr>
        <p:spPr bwMode="auto">
          <a:xfrm>
            <a:off x="3431648" y="4496440"/>
            <a:ext cx="2625811" cy="227012"/>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FS_6G RAN WG**</a:t>
            </a:r>
          </a:p>
        </p:txBody>
      </p:sp>
      <p:sp>
        <p:nvSpPr>
          <p:cNvPr id="296" name="Chevron 60">
            <a:extLst>
              <a:ext uri="{FF2B5EF4-FFF2-40B4-BE49-F238E27FC236}">
                <a16:creationId xmlns:a16="http://schemas.microsoft.com/office/drawing/2014/main" id="{ADDA5B4A-B78B-C2BD-8661-DCD8E0253E4D}"/>
              </a:ext>
            </a:extLst>
          </p:cNvPr>
          <p:cNvSpPr/>
          <p:nvPr/>
        </p:nvSpPr>
        <p:spPr bwMode="auto">
          <a:xfrm>
            <a:off x="3848595" y="4771292"/>
            <a:ext cx="2283005"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FS_6G Stage 3</a:t>
            </a:r>
          </a:p>
        </p:txBody>
      </p:sp>
      <p:sp>
        <p:nvSpPr>
          <p:cNvPr id="297" name="Thought Bubble: Cloud 10315">
            <a:extLst>
              <a:ext uri="{FF2B5EF4-FFF2-40B4-BE49-F238E27FC236}">
                <a16:creationId xmlns:a16="http://schemas.microsoft.com/office/drawing/2014/main" id="{12E9FE19-EA3A-5033-9825-D1FDCFE1E1AD}"/>
              </a:ext>
            </a:extLst>
          </p:cNvPr>
          <p:cNvSpPr/>
          <p:nvPr/>
        </p:nvSpPr>
        <p:spPr bwMode="auto">
          <a:xfrm>
            <a:off x="5563155" y="4772826"/>
            <a:ext cx="903248" cy="250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solidFill>
                <a:prstClr val="black"/>
              </a:solidFill>
              <a:latin typeface="Montserrat" panose="00000500000000000000" pitchFamily="50" charset="0"/>
              <a:ea typeface="ＭＳ Ｐゴシック" charset="-128"/>
            </a:endParaRPr>
          </a:p>
        </p:txBody>
      </p:sp>
      <p:sp>
        <p:nvSpPr>
          <p:cNvPr id="298" name="TextBox 10316">
            <a:extLst>
              <a:ext uri="{FF2B5EF4-FFF2-40B4-BE49-F238E27FC236}">
                <a16:creationId xmlns:a16="http://schemas.microsoft.com/office/drawing/2014/main" id="{12DA60D1-1CFE-873F-0FBC-3977A6D5A185}"/>
              </a:ext>
            </a:extLst>
          </p:cNvPr>
          <p:cNvSpPr txBox="1"/>
          <p:nvPr/>
        </p:nvSpPr>
        <p:spPr>
          <a:xfrm>
            <a:off x="5519639" y="4784908"/>
            <a:ext cx="1015339" cy="215444"/>
          </a:xfrm>
          <a:prstGeom prst="rect">
            <a:avLst/>
          </a:prstGeom>
          <a:noFill/>
        </p:spPr>
        <p:txBody>
          <a:bodyPr wrap="square">
            <a:spAutoFit/>
          </a:bodyPr>
          <a:lstStyle/>
          <a:p>
            <a:pPr algn="ctr">
              <a:defRPr/>
            </a:pPr>
            <a:r>
              <a:rPr lang="fr-FR" sz="800" dirty="0">
                <a:solidFill>
                  <a:prstClr val="black"/>
                </a:solidFill>
                <a:latin typeface="Montserrat" panose="00000500000000000000" pitchFamily="50" charset="0"/>
                <a:ea typeface="ＭＳ Ｐゴシック" charset="-128"/>
              </a:rPr>
              <a:t>TBD</a:t>
            </a:r>
          </a:p>
        </p:txBody>
      </p:sp>
      <p:cxnSp>
        <p:nvCxnSpPr>
          <p:cNvPr id="299" name="Straight Connector 97">
            <a:extLst>
              <a:ext uri="{FF2B5EF4-FFF2-40B4-BE49-F238E27FC236}">
                <a16:creationId xmlns:a16="http://schemas.microsoft.com/office/drawing/2014/main" id="{1F989ACD-60AC-6DEB-4A58-E0C4D6912210}"/>
              </a:ext>
            </a:extLst>
          </p:cNvPr>
          <p:cNvCxnSpPr>
            <a:cxnSpLocks noChangeShapeType="1"/>
          </p:cNvCxnSpPr>
          <p:nvPr/>
        </p:nvCxnSpPr>
        <p:spPr bwMode="auto">
          <a:xfrm>
            <a:off x="1306286" y="5640860"/>
            <a:ext cx="9086850" cy="7938"/>
          </a:xfrm>
          <a:prstGeom prst="line">
            <a:avLst/>
          </a:prstGeom>
          <a:noFill/>
          <a:ln w="38100" algn="ctr">
            <a:solidFill>
              <a:srgbClr val="8064A2">
                <a:lumMod val="60000"/>
                <a:lumOff val="40000"/>
              </a:srgbClr>
            </a:solidFill>
            <a:round/>
            <a:headEnd/>
            <a:tailEnd/>
          </a:ln>
        </p:spPr>
      </p:cxnSp>
      <p:sp>
        <p:nvSpPr>
          <p:cNvPr id="300" name="TextBox 112">
            <a:extLst>
              <a:ext uri="{FF2B5EF4-FFF2-40B4-BE49-F238E27FC236}">
                <a16:creationId xmlns:a16="http://schemas.microsoft.com/office/drawing/2014/main" id="{0FC76E33-2BEA-3A61-42AE-1F2056B993EE}"/>
              </a:ext>
            </a:extLst>
          </p:cNvPr>
          <p:cNvSpPr txBox="1">
            <a:spLocks noChangeArrowheads="1"/>
          </p:cNvSpPr>
          <p:nvPr/>
        </p:nvSpPr>
        <p:spPr bwMode="auto">
          <a:xfrm>
            <a:off x="8381372" y="5690874"/>
            <a:ext cx="1808508" cy="369332"/>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GB" altLang="en-US" sz="18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Release 21 6G</a:t>
            </a:r>
            <a:endParaRPr kumimoji="0" lang="en-GB" altLang="en-US" sz="16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301" name="Rectangle 10321">
            <a:extLst>
              <a:ext uri="{FF2B5EF4-FFF2-40B4-BE49-F238E27FC236}">
                <a16:creationId xmlns:a16="http://schemas.microsoft.com/office/drawing/2014/main" id="{227A4130-DD01-AEB1-9023-16BF7CAE6C7D}"/>
              </a:ext>
            </a:extLst>
          </p:cNvPr>
          <p:cNvSpPr/>
          <p:nvPr/>
        </p:nvSpPr>
        <p:spPr bwMode="auto">
          <a:xfrm>
            <a:off x="3105900" y="5660601"/>
            <a:ext cx="6211708" cy="443652"/>
          </a:xfrm>
          <a:prstGeom prst="rect">
            <a:avLst/>
          </a:prstGeom>
          <a:no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r>
              <a:rPr lang="en-GB" altLang="en-US" sz="1100" dirty="0">
                <a:solidFill>
                  <a:prstClr val="black"/>
                </a:solidFill>
                <a:ea typeface="MS PGothic" panose="020B0600070205080204" pitchFamily="34" charset="-128"/>
                <a:cs typeface="+mn-cs"/>
              </a:rPr>
              <a:t>Rel-21 timeline to be decided no later than June 2026</a:t>
            </a:r>
          </a:p>
          <a:p>
            <a:pPr algn="ctr">
              <a:defRPr/>
            </a:pPr>
            <a:r>
              <a:rPr lang="en-GB" altLang="en-US" sz="900" i="1" dirty="0">
                <a:solidFill>
                  <a:prstClr val="black"/>
                </a:solidFill>
                <a:ea typeface="MS PGothic" panose="020B0600070205080204" pitchFamily="34" charset="-128"/>
                <a:cs typeface="+mn-cs"/>
              </a:rPr>
              <a:t>ITU deadlines for 6G: March 2029 for technology proposal, mid-2030 for specifications</a:t>
            </a:r>
            <a:endParaRPr lang="fr-FR" sz="900" i="1" dirty="0">
              <a:solidFill>
                <a:srgbClr val="FF0000"/>
              </a:solidFill>
              <a:latin typeface="Montserrat" panose="00000500000000000000" pitchFamily="50" charset="0"/>
              <a:ea typeface="ＭＳ Ｐゴシック" charset="-128"/>
            </a:endParaRPr>
          </a:p>
        </p:txBody>
      </p:sp>
      <p:sp>
        <p:nvSpPr>
          <p:cNvPr id="302" name="Chevron 60">
            <a:extLst>
              <a:ext uri="{FF2B5EF4-FFF2-40B4-BE49-F238E27FC236}">
                <a16:creationId xmlns:a16="http://schemas.microsoft.com/office/drawing/2014/main" id="{46F2731B-7EE9-6B20-2BD2-A2A09EADB478}"/>
              </a:ext>
            </a:extLst>
          </p:cNvPr>
          <p:cNvSpPr/>
          <p:nvPr/>
        </p:nvSpPr>
        <p:spPr bwMode="auto">
          <a:xfrm>
            <a:off x="5642570" y="3372739"/>
            <a:ext cx="463193" cy="202512"/>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solidFill>
              <a:sysClr val="windowText" lastClr="000000"/>
            </a:solid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700" b="0" i="0" u="none" strike="noStrike" kern="0" cap="none" spc="0" normalizeH="0" baseline="0" noProof="0">
                <a:ln>
                  <a:noFill/>
                </a:ln>
                <a:solidFill>
                  <a:prstClr val="black"/>
                </a:solidFill>
                <a:effectLst/>
                <a:uLnTx/>
                <a:uFillTx/>
                <a:latin typeface="Montserrat" panose="00000500000000000000" pitchFamily="50" charset="0"/>
                <a:ea typeface="ＭＳ Ｐゴシック" charset="-128"/>
              </a:rPr>
              <a:t>ASN.1 </a:t>
            </a:r>
            <a:endParaRPr kumimoji="0" lang="fr-FR" sz="7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endParaRPr>
          </a:p>
        </p:txBody>
      </p:sp>
      <p:sp>
        <p:nvSpPr>
          <p:cNvPr id="303" name="TextBox 86">
            <a:extLst>
              <a:ext uri="{FF2B5EF4-FFF2-40B4-BE49-F238E27FC236}">
                <a16:creationId xmlns:a16="http://schemas.microsoft.com/office/drawing/2014/main" id="{A19FFA60-5EE6-9675-2B89-82470F82930C}"/>
              </a:ext>
            </a:extLst>
          </p:cNvPr>
          <p:cNvSpPr txBox="1">
            <a:spLocks noChangeArrowheads="1"/>
          </p:cNvSpPr>
          <p:nvPr/>
        </p:nvSpPr>
        <p:spPr bwMode="auto">
          <a:xfrm>
            <a:off x="4583021" y="2280092"/>
            <a:ext cx="3529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zh-CN" sz="600" b="1" dirty="0">
                <a:solidFill>
                  <a:prstClr val="black"/>
                </a:solidFill>
                <a:latin typeface="Montserrat" panose="00000500000000000000" pitchFamily="2" charset="0"/>
                <a:cs typeface="+mn-cs"/>
              </a:rPr>
              <a:t>Jun.</a:t>
            </a:r>
            <a:endParaRPr lang="en-GB" altLang="en-US" sz="600" b="1" dirty="0">
              <a:solidFill>
                <a:prstClr val="black"/>
              </a:solidFill>
              <a:latin typeface="Montserrat" panose="00000500000000000000" pitchFamily="2" charset="0"/>
              <a:cs typeface="+mn-cs"/>
            </a:endParaRPr>
          </a:p>
        </p:txBody>
      </p:sp>
      <p:sp>
        <p:nvSpPr>
          <p:cNvPr id="304" name="TextBox 86">
            <a:extLst>
              <a:ext uri="{FF2B5EF4-FFF2-40B4-BE49-F238E27FC236}">
                <a16:creationId xmlns:a16="http://schemas.microsoft.com/office/drawing/2014/main" id="{2ADFCBC1-485E-A621-D7E6-DBF9C121EBAC}"/>
              </a:ext>
            </a:extLst>
          </p:cNvPr>
          <p:cNvSpPr txBox="1">
            <a:spLocks noChangeArrowheads="1"/>
          </p:cNvSpPr>
          <p:nvPr/>
        </p:nvSpPr>
        <p:spPr bwMode="auto">
          <a:xfrm>
            <a:off x="5915113" y="2280092"/>
            <a:ext cx="3529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zh-CN" sz="600" b="1" dirty="0">
                <a:solidFill>
                  <a:prstClr val="black"/>
                </a:solidFill>
                <a:latin typeface="Montserrat" panose="00000500000000000000" pitchFamily="2" charset="0"/>
                <a:cs typeface="+mn-cs"/>
              </a:rPr>
              <a:t>Jun.</a:t>
            </a:r>
            <a:endParaRPr lang="en-GB" altLang="en-US" sz="600" b="1" dirty="0">
              <a:solidFill>
                <a:prstClr val="black"/>
              </a:solidFill>
              <a:latin typeface="Montserrat" panose="00000500000000000000" pitchFamily="2" charset="0"/>
              <a:cs typeface="+mn-cs"/>
            </a:endParaRPr>
          </a:p>
        </p:txBody>
      </p:sp>
      <p:sp>
        <p:nvSpPr>
          <p:cNvPr id="305" name="TextBox 86">
            <a:extLst>
              <a:ext uri="{FF2B5EF4-FFF2-40B4-BE49-F238E27FC236}">
                <a16:creationId xmlns:a16="http://schemas.microsoft.com/office/drawing/2014/main" id="{6ED64FA4-839A-3D1E-E4B4-62142487E673}"/>
              </a:ext>
            </a:extLst>
          </p:cNvPr>
          <p:cNvSpPr txBox="1">
            <a:spLocks noChangeArrowheads="1"/>
          </p:cNvSpPr>
          <p:nvPr/>
        </p:nvSpPr>
        <p:spPr bwMode="auto">
          <a:xfrm>
            <a:off x="7258506" y="2280092"/>
            <a:ext cx="3529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zh-CN" sz="600" b="1" dirty="0">
                <a:solidFill>
                  <a:prstClr val="black"/>
                </a:solidFill>
                <a:latin typeface="Montserrat" panose="00000500000000000000" pitchFamily="2" charset="0"/>
                <a:cs typeface="+mn-cs"/>
              </a:rPr>
              <a:t>Jun.</a:t>
            </a:r>
            <a:endParaRPr lang="en-GB" altLang="en-US" sz="600" b="1" dirty="0">
              <a:solidFill>
                <a:prstClr val="black"/>
              </a:solidFill>
              <a:latin typeface="Montserrat" panose="00000500000000000000" pitchFamily="2" charset="0"/>
              <a:cs typeface="+mn-cs"/>
            </a:endParaRPr>
          </a:p>
        </p:txBody>
      </p:sp>
      <p:sp>
        <p:nvSpPr>
          <p:cNvPr id="306" name="TextBox 86">
            <a:extLst>
              <a:ext uri="{FF2B5EF4-FFF2-40B4-BE49-F238E27FC236}">
                <a16:creationId xmlns:a16="http://schemas.microsoft.com/office/drawing/2014/main" id="{42F57F81-221E-72AF-3DF0-22E0F6C710DC}"/>
              </a:ext>
            </a:extLst>
          </p:cNvPr>
          <p:cNvSpPr txBox="1">
            <a:spLocks noChangeArrowheads="1"/>
          </p:cNvSpPr>
          <p:nvPr/>
        </p:nvSpPr>
        <p:spPr bwMode="auto">
          <a:xfrm>
            <a:off x="8585713" y="2280092"/>
            <a:ext cx="3529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zh-CN" sz="600" b="1" dirty="0">
                <a:solidFill>
                  <a:prstClr val="black"/>
                </a:solidFill>
                <a:latin typeface="Montserrat" panose="00000500000000000000" pitchFamily="2" charset="0"/>
                <a:cs typeface="+mn-cs"/>
              </a:rPr>
              <a:t>Jun.</a:t>
            </a:r>
            <a:endParaRPr lang="en-GB" altLang="en-US" sz="600" b="1" dirty="0">
              <a:solidFill>
                <a:prstClr val="black"/>
              </a:solidFill>
              <a:latin typeface="Montserrat" panose="00000500000000000000" pitchFamily="2" charset="0"/>
              <a:cs typeface="+mn-cs"/>
            </a:endParaRPr>
          </a:p>
        </p:txBody>
      </p:sp>
    </p:spTree>
    <p:extLst>
      <p:ext uri="{BB962C8B-B14F-4D97-AF65-F5344CB8AC3E}">
        <p14:creationId xmlns:p14="http://schemas.microsoft.com/office/powerpoint/2010/main" val="190892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77236" y="508113"/>
            <a:ext cx="10515600" cy="1325563"/>
          </a:xfrm>
        </p:spPr>
        <p:txBody>
          <a:bodyPr/>
          <a:lstStyle/>
          <a:p>
            <a:r>
              <a:rPr lang="en-US" altLang="zh-CN" dirty="0"/>
              <a:t>Planning of 5GA in Rel-20</a:t>
            </a:r>
            <a:endParaRPr lang="en-US" dirty="0"/>
          </a:p>
        </p:txBody>
      </p:sp>
      <p:sp>
        <p:nvSpPr>
          <p:cNvPr id="5" name="Espace réservé du contenu 3">
            <a:extLst>
              <a:ext uri="{FF2B5EF4-FFF2-40B4-BE49-F238E27FC236}">
                <a16:creationId xmlns:a16="http://schemas.microsoft.com/office/drawing/2014/main" id="{E6735536-8F7B-7EA1-B00C-AA31C2BD3620}"/>
              </a:ext>
            </a:extLst>
          </p:cNvPr>
          <p:cNvSpPr>
            <a:spLocks noGrp="1"/>
          </p:cNvSpPr>
          <p:nvPr>
            <p:ph idx="1"/>
          </p:nvPr>
        </p:nvSpPr>
        <p:spPr>
          <a:xfrm>
            <a:off x="385353" y="1858577"/>
            <a:ext cx="10888744" cy="4351338"/>
          </a:xfrm>
        </p:spPr>
        <p:txBody>
          <a:bodyPr/>
          <a:lstStyle/>
          <a:p>
            <a:pPr>
              <a:spcBef>
                <a:spcPts val="0"/>
              </a:spcBef>
              <a:spcAft>
                <a:spcPts val="1800"/>
              </a:spcAft>
            </a:pPr>
            <a:r>
              <a:rPr lang="en-US" sz="2400" dirty="0"/>
              <a:t>CT WGs will focus on final completion of Rel-19 in Q4 2025</a:t>
            </a:r>
          </a:p>
          <a:p>
            <a:pPr>
              <a:spcBef>
                <a:spcPts val="0"/>
              </a:spcBef>
              <a:spcAft>
                <a:spcPts val="1800"/>
              </a:spcAft>
            </a:pPr>
            <a:r>
              <a:rPr lang="en-US" altLang="zh-CN" sz="2400" dirty="0"/>
              <a:t>Maintenance of Rel-19 will have high priority in Q1 2026</a:t>
            </a:r>
          </a:p>
          <a:p>
            <a:pPr>
              <a:spcBef>
                <a:spcPts val="0"/>
              </a:spcBef>
              <a:spcAft>
                <a:spcPts val="1800"/>
              </a:spcAft>
            </a:pPr>
            <a:r>
              <a:rPr lang="en-US" altLang="zh-CN" sz="2400" dirty="0"/>
              <a:t>Any SID/WID, CR or </a:t>
            </a:r>
            <a:r>
              <a:rPr lang="en-US" altLang="zh-CN" sz="2400" dirty="0" err="1"/>
              <a:t>pCR</a:t>
            </a:r>
            <a:r>
              <a:rPr lang="en-US" altLang="zh-CN" sz="2400" dirty="0"/>
              <a:t> related to Rel-20 5G-A will not be handled until Q1 2026</a:t>
            </a:r>
          </a:p>
          <a:p>
            <a:pPr>
              <a:spcBef>
                <a:spcPts val="0"/>
              </a:spcBef>
              <a:spcAft>
                <a:spcPts val="1800"/>
              </a:spcAft>
            </a:pPr>
            <a:r>
              <a:rPr lang="en-US" altLang="zh-CN" sz="2400" dirty="0"/>
              <a:t>WID/SID without dependencies on stage2, e.g. 5GProtoc, </a:t>
            </a:r>
            <a:r>
              <a:rPr lang="en-US" altLang="zh-CN" sz="2400" dirty="0" err="1"/>
              <a:t>SBIProtoc</a:t>
            </a:r>
            <a:r>
              <a:rPr lang="en-US" altLang="zh-CN" sz="2400" dirty="0"/>
              <a:t>, may be created in Q1 2026,</a:t>
            </a:r>
            <a:r>
              <a:rPr lang="zh-CN" altLang="en-US" sz="2400" dirty="0"/>
              <a:t> </a:t>
            </a:r>
            <a:r>
              <a:rPr lang="en-US" altLang="zh-CN" sz="2400" dirty="0"/>
              <a:t>but</a:t>
            </a:r>
            <a:r>
              <a:rPr lang="zh-CN" altLang="en-US" sz="2400" dirty="0"/>
              <a:t> </a:t>
            </a:r>
            <a:r>
              <a:rPr lang="en-US" altLang="zh-CN" sz="2400" dirty="0"/>
              <a:t>no</a:t>
            </a:r>
            <a:r>
              <a:rPr lang="zh-CN" altLang="en-US" sz="2400" dirty="0"/>
              <a:t> </a:t>
            </a:r>
            <a:r>
              <a:rPr lang="en-US" altLang="zh-CN" sz="2400" dirty="0"/>
              <a:t>actual CRs to be agreed in Q1 2026.</a:t>
            </a:r>
            <a:r>
              <a:rPr lang="zh-CN" altLang="en-US" sz="2400" dirty="0"/>
              <a:t> </a:t>
            </a:r>
            <a:r>
              <a:rPr lang="en-US" altLang="zh-CN" sz="2400" dirty="0"/>
              <a:t>Protocol enhancement to Rel-20 can be discussed and endorsed if agreed by the group in Q1 2026</a:t>
            </a:r>
          </a:p>
          <a:p>
            <a:pPr>
              <a:spcBef>
                <a:spcPts val="0"/>
              </a:spcBef>
              <a:spcAft>
                <a:spcPts val="1800"/>
              </a:spcAft>
            </a:pPr>
            <a:r>
              <a:rPr lang="en-US" altLang="zh-CN" sz="2400" dirty="0"/>
              <a:t>Work items with dependencies on stage2 may be created if stage2 is stable enough in Q1 2026 ,</a:t>
            </a:r>
            <a:r>
              <a:rPr lang="zh-CN" altLang="en-US" sz="2400" dirty="0"/>
              <a:t> </a:t>
            </a:r>
            <a:r>
              <a:rPr lang="en-US" altLang="zh-CN" sz="2400" dirty="0"/>
              <a:t>but</a:t>
            </a:r>
            <a:r>
              <a:rPr lang="zh-CN" altLang="en-US" sz="2400" dirty="0"/>
              <a:t> </a:t>
            </a:r>
            <a:r>
              <a:rPr lang="en-US" altLang="zh-CN" sz="2400" dirty="0"/>
              <a:t>no</a:t>
            </a:r>
            <a:r>
              <a:rPr lang="zh-CN" altLang="en-US" sz="2400" dirty="0"/>
              <a:t> </a:t>
            </a:r>
            <a:r>
              <a:rPr lang="en-US" altLang="zh-CN" sz="2400" dirty="0"/>
              <a:t>actual CRs to be agreed in Q1 2026.</a:t>
            </a:r>
            <a:r>
              <a:rPr lang="zh-CN" altLang="en-US" sz="2400"/>
              <a:t> </a:t>
            </a:r>
            <a:endParaRPr lang="en-US" altLang="zh-CN" sz="2400" dirty="0"/>
          </a:p>
        </p:txBody>
      </p:sp>
    </p:spTree>
    <p:extLst>
      <p:ext uri="{BB962C8B-B14F-4D97-AF65-F5344CB8AC3E}">
        <p14:creationId xmlns:p14="http://schemas.microsoft.com/office/powerpoint/2010/main" val="3908820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1110" y="365125"/>
            <a:ext cx="10515600" cy="1325563"/>
          </a:xfrm>
        </p:spPr>
        <p:txBody>
          <a:bodyPr/>
          <a:lstStyle/>
          <a:p>
            <a:r>
              <a:rPr lang="en-US" altLang="zh-CN" dirty="0"/>
              <a:t>Planning of 6G in Rel-20</a:t>
            </a:r>
            <a:endParaRPr lang="en-US" dirty="0"/>
          </a:p>
        </p:txBody>
      </p:sp>
      <p:sp>
        <p:nvSpPr>
          <p:cNvPr id="3" name="内容占位符 1">
            <a:extLst>
              <a:ext uri="{FF2B5EF4-FFF2-40B4-BE49-F238E27FC236}">
                <a16:creationId xmlns:a16="http://schemas.microsoft.com/office/drawing/2014/main" id="{E0E637F0-F374-5676-1A46-52601A2EB741}"/>
              </a:ext>
            </a:extLst>
          </p:cNvPr>
          <p:cNvSpPr>
            <a:spLocks noGrp="1"/>
          </p:cNvSpPr>
          <p:nvPr>
            <p:ph idx="1"/>
          </p:nvPr>
        </p:nvSpPr>
        <p:spPr>
          <a:xfrm>
            <a:off x="838200" y="1825625"/>
            <a:ext cx="10515600" cy="4351338"/>
          </a:xfrm>
        </p:spPr>
        <p:txBody>
          <a:bodyPr/>
          <a:lstStyle/>
          <a:p>
            <a:r>
              <a:rPr lang="en-US" altLang="zh-CN" dirty="0"/>
              <a:t>Open the discussion on 6G SID in Q4 2025, i.e. October and November meetings. Initial set of 6G SIDs may be agreed and sent for approval in Dec. Only SIDs can be discussed in Q4 2025, i.e. no actual </a:t>
            </a:r>
            <a:r>
              <a:rPr lang="en-US" altLang="zh-CN" dirty="0" err="1"/>
              <a:t>pCRs</a:t>
            </a:r>
            <a:endParaRPr lang="en-US" altLang="zh-CN" dirty="0"/>
          </a:p>
          <a:p>
            <a:r>
              <a:rPr lang="en-US" altLang="zh-CN" dirty="0"/>
              <a:t>If any 6G SID is approved in Dec. 2025, corresponding </a:t>
            </a:r>
            <a:r>
              <a:rPr lang="en-US" altLang="zh-CN" dirty="0" err="1"/>
              <a:t>pCRs</a:t>
            </a:r>
            <a:r>
              <a:rPr lang="en-US" altLang="zh-CN" dirty="0"/>
              <a:t> can be submitted </a:t>
            </a:r>
            <a:r>
              <a:rPr lang="en-US" altLang="zh-CN"/>
              <a:t>from Q1 2026</a:t>
            </a:r>
            <a:endParaRPr lang="en-US" altLang="zh-CN" dirty="0"/>
          </a:p>
          <a:p>
            <a:pPr lvl="1"/>
            <a:endParaRPr lang="en-US" altLang="zh-CN" dirty="0"/>
          </a:p>
        </p:txBody>
      </p:sp>
    </p:spTree>
    <p:extLst>
      <p:ext uri="{BB962C8B-B14F-4D97-AF65-F5344CB8AC3E}">
        <p14:creationId xmlns:p14="http://schemas.microsoft.com/office/powerpoint/2010/main" val="42406707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45499"/>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4016826" y="1802033"/>
            <a:ext cx="2854234" cy="1325563"/>
          </a:xfrm>
        </p:spPr>
        <p:txBody>
          <a:bodyPr/>
          <a:lstStyle/>
          <a:p>
            <a:r>
              <a:rPr lang="en-US" b="1" dirty="0"/>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131352</TotalTime>
  <Words>421</Words>
  <Application>Microsoft Office PowerPoint</Application>
  <PresentationFormat>宽屏</PresentationFormat>
  <Paragraphs>89</Paragraphs>
  <Slides>5</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vt:i4>
      </vt:variant>
    </vt:vector>
  </HeadingPairs>
  <TitlesOfParts>
    <vt:vector size="12" baseType="lpstr">
      <vt:lpstr>Arial </vt:lpstr>
      <vt:lpstr>Arial</vt:lpstr>
      <vt:lpstr>Calibri</vt:lpstr>
      <vt:lpstr>Calibri Light</vt:lpstr>
      <vt:lpstr>Montserrat</vt:lpstr>
      <vt:lpstr>Times New Roman</vt:lpstr>
      <vt:lpstr>Office Theme</vt:lpstr>
      <vt:lpstr>R20 work planning in CT WGs</vt:lpstr>
      <vt:lpstr>Release Timelines</vt:lpstr>
      <vt:lpstr>Planning of 5GA in Rel-20</vt:lpstr>
      <vt:lpstr>Planning of 6G in Rel-20</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2494</cp:revision>
  <cp:lastPrinted>2021-03-17T12:26:32Z</cp:lastPrinted>
  <dcterms:created xsi:type="dcterms:W3CDTF">2010-02-05T13:52:04Z</dcterms:created>
  <dcterms:modified xsi:type="dcterms:W3CDTF">2025-09-08T02:21:15Z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(3)MIp/u5V4cj/vEHrRuyIlQFU2y46mzIUrt68gj/EXkdHgrizv0qxQja0AmufhoBXhUZmZpPo6
jFzoxKVeJCTjhzDTFG5TdOLBa+rKjkKIJBPOJiPXrORuDySY6Z2TGaok5rLlK7aemum884GU
O6E3ZVqhg85aT0sqMaq8XMky2VvteNnybFDj+U3uBW9aTcXuUiZAGktlRGqS9OXlqFWwRgjm
uA9+ez0H+MIoIol1d6</vt:lpwstr>
  </property>
  <property fmtid="{D5CDD505-2E9C-101B-9397-08002B2CF9AE}" pid="3" name="_2015_ms_pID_7253431">
    <vt:lpwstr>CYB3VuTlKwIUEWR+/a10o0nMun+4VbSU52RtkkYuMWm/TB6mEISEQ8
aOCpbuCdI6i3mUwMSPqg61l708QlxC+ERqMG/AP5NE0ZexvZeM3MZRD0BOYQAXSPRsFL3+1Z
+zcKP1dZNCia/+LMsq+uRTtPcdcx62vftP6M1ckRXS9V90xQYFmt7QF8cbfU3N2w6c34JiC+
17QAMRB41weoT6ogUW2wJhakktpGlLklw1NY</vt:lpwstr>
  </property>
  <property fmtid="{D5CDD505-2E9C-101B-9397-08002B2CF9AE}" pid="4" name="_2015_ms_pID_7253432">
    <vt:lpwstr>wQ==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1678464151</vt:lpwstr>
  </property>
</Properties>
</file>