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2"/>
  </p:notesMasterIdLst>
  <p:handoutMasterIdLst>
    <p:handoutMasterId r:id="rId33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517" r:id="rId10"/>
    <p:sldId id="473" r:id="rId11"/>
    <p:sldId id="521" r:id="rId12"/>
    <p:sldId id="500" r:id="rId13"/>
    <p:sldId id="522" r:id="rId14"/>
    <p:sldId id="477" r:id="rId15"/>
    <p:sldId id="370" r:id="rId16"/>
    <p:sldId id="394" r:id="rId17"/>
    <p:sldId id="395" r:id="rId18"/>
    <p:sldId id="459" r:id="rId19"/>
    <p:sldId id="503" r:id="rId20"/>
    <p:sldId id="502" r:id="rId21"/>
    <p:sldId id="373" r:id="rId22"/>
    <p:sldId id="516" r:id="rId23"/>
    <p:sldId id="491" r:id="rId24"/>
    <p:sldId id="365" r:id="rId25"/>
    <p:sldId id="376" r:id="rId26"/>
    <p:sldId id="519" r:id="rId27"/>
    <p:sldId id="426" r:id="rId28"/>
    <p:sldId id="520" r:id="rId29"/>
    <p:sldId id="518" r:id="rId30"/>
    <p:sldId id="379" r:id="rId3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CT#108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Prague, Czech;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9</a:t>
            </a:r>
            <a:r>
              <a:rPr lang="en-US" altLang="en-US" sz="1200" b="1" dirty="0">
                <a:latin typeface="Arial "/>
              </a:rPr>
              <a:t>th – 10th </a:t>
            </a:r>
            <a:r>
              <a:rPr lang="en-US" altLang="zh-CN" sz="1200" b="1" dirty="0">
                <a:latin typeface="Arial "/>
              </a:rPr>
              <a:t>June</a:t>
            </a:r>
            <a:r>
              <a:rPr lang="en-US" altLang="en-US" sz="1200" b="1" dirty="0">
                <a:latin typeface="Arial "/>
              </a:rPr>
              <a:t>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CP-251</a:t>
            </a:r>
            <a:r>
              <a:rPr lang="en-US" altLang="en-US" sz="1200" b="1" dirty="0">
                <a:latin typeface="Arial "/>
              </a:rPr>
              <a:t>274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40.zip" TargetMode="External"/><Relationship Id="rId2" Type="http://schemas.openxmlformats.org/officeDocument/2006/relationships/hyperlink" Target="https://www.3gpp.org/ftp/tsg_ct/TSG_CT/CT_108_Prague-2025-06/Docs/CP-251041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28_Wuhan-2025-04/Docs/C4-251284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8_Prague-2025-06/Docs/CP-251186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17.zip" TargetMode="External"/><Relationship Id="rId2" Type="http://schemas.openxmlformats.org/officeDocument/2006/relationships/hyperlink" Target="https://www.3gpp.org/ftp/tsg_ct/TSG_CT/CT_108_Prague-2025-06/Docs/CP-25101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8_Prague-2025-06/Docs/CP-251037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38.zip" TargetMode="External"/><Relationship Id="rId2" Type="http://schemas.openxmlformats.org/officeDocument/2006/relationships/hyperlink" Target="https://www.3gpp.org/ftp/tsg_ct/TSG_CT/CT_108_Prague-2025-06/Docs/CP-251039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28_Wuhan-2025-04/Docs/C4-251469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8_Wuhan-2025-04/Docs/C4-251491.zip" TargetMode="External"/><Relationship Id="rId2" Type="http://schemas.openxmlformats.org/officeDocument/2006/relationships/hyperlink" Target="https://www.3gpp.org/ftp/tsg_ct/WG4_protocollars_ex-CN4/CT4_128_Wuhan-2025-04/Docs/C4-25132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CT4_128_Wuhan-2025-04/Docs/C4-251206.zip" TargetMode="External"/><Relationship Id="rId5" Type="http://schemas.openxmlformats.org/officeDocument/2006/relationships/hyperlink" Target="https://www.3gpp.org/ftp/tsg_ct/WG4_protocollars_ex-CN4/CT4_128_Wuhan-2025-04/Docs/C4-251182.zip" TargetMode="External"/><Relationship Id="rId4" Type="http://schemas.openxmlformats.org/officeDocument/2006/relationships/hyperlink" Target="https://www.3gpp.org/ftp/tsg_ct/WG4_protocollars_ex-CN4/CT4_128_Wuhan-2025-04/Docs/C4-251180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9_Bratislava-2025-05/Docs/C4-252070.zip" TargetMode="External"/><Relationship Id="rId2" Type="http://schemas.openxmlformats.org/officeDocument/2006/relationships/hyperlink" Target="https://www.3gpp.org/ftp/tsg_ct/WG4_protocollars_ex-CN4/CT4_129_Bratislava-2025-05/Docs/C4-25203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CT4_129_Bratislava-2025-05/Docs/C4-252409.zip" TargetMode="External"/><Relationship Id="rId4" Type="http://schemas.openxmlformats.org/officeDocument/2006/relationships/hyperlink" Target="https://www.3gpp.org/ftp/tsg_ct/WG4_protocollars_ex-CN4/CT4_129_Bratislava-2025-05/Docs/C4-25228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CT#108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681739"/>
              </p:ext>
            </p:extLst>
          </p:nvPr>
        </p:nvGraphicFramePr>
        <p:xfrm>
          <a:off x="129207" y="1785067"/>
          <a:ext cx="11601238" cy="3999942"/>
        </p:xfrm>
        <a:graphic>
          <a:graphicData uri="http://schemas.openxmlformats.org/drawingml/2006/table">
            <a:tbl>
              <a:tblPr firstRow="1" firstCol="1" bandRow="1"/>
              <a:tblGrid>
                <a:gridCol w="56959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519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100490641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3839765486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545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760677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140432"/>
              </p:ext>
            </p:extLst>
          </p:nvPr>
        </p:nvGraphicFramePr>
        <p:xfrm>
          <a:off x="129207" y="1785067"/>
          <a:ext cx="11601238" cy="3868118"/>
        </p:xfrm>
        <a:graphic>
          <a:graphicData uri="http://schemas.openxmlformats.org/drawingml/2006/table">
            <a:tbl>
              <a:tblPr firstRow="1" firstCol="1" bandRow="1"/>
              <a:tblGrid>
                <a:gridCol w="56959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519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100490641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3839765486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545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Subscription control for reference time distribution in 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NR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5G_Femto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on Deferred 5GC-MT-LR Procedure for Periodic Location Events based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Periodic Measurement Reports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TEI19_DLPMR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of PRU Usage Extension supported by Core Network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TEI19_PRUE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 Disaster Prevention and Restoration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IMS_RES-CT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FS_IMSR</a:t>
                      </a:r>
                      <a:r>
                        <a:rPr lang="en-US" altLang="zh-CN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esil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     CT4 aspects on Advanced Media Delivery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AMD_PRO-MED-CT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760677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76069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74526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308445F4-2423-C7FC-C185-1EC848614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922160"/>
              </p:ext>
            </p:extLst>
          </p:nvPr>
        </p:nvGraphicFramePr>
        <p:xfrm>
          <a:off x="129207" y="1785067"/>
          <a:ext cx="11601238" cy="3656978"/>
        </p:xfrm>
        <a:graphic>
          <a:graphicData uri="http://schemas.openxmlformats.org/drawingml/2006/table">
            <a:tbl>
              <a:tblPr firstRow="1" firstCol="1" bandRow="1"/>
              <a:tblGrid>
                <a:gridCol w="56959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519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100490641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3839765486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545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1050069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74526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308445F4-2423-C7FC-C185-1EC848614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952172"/>
              </p:ext>
            </p:extLst>
          </p:nvPr>
        </p:nvGraphicFramePr>
        <p:xfrm>
          <a:off x="129207" y="1785067"/>
          <a:ext cx="11601238" cy="3525026"/>
        </p:xfrm>
        <a:graphic>
          <a:graphicData uri="http://schemas.openxmlformats.org/drawingml/2006/table">
            <a:tbl>
              <a:tblPr firstRow="1" firstCol="1" bandRow="1"/>
              <a:tblGrid>
                <a:gridCol w="56959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519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100490641"/>
                    </a:ext>
                  </a:extLst>
                </a:gridCol>
                <a:gridCol w="95301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3839765486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545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1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1060037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Extended Reality and Media service (XRM)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1060047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Phase3 for UAS, UAV and UAM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1070035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Energy Efficiency and Energy Saving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1070050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Support for PWS in Satellite E-UTRAN and Satellite NG-RAN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PWS_NTN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CP-250132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Controlled Network Slice Selection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TEI19_SliceSel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Architecture support of Ambient power-enabled Internet of Things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AmbientIoT-CT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3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1991959"/>
            <a:ext cx="10515600" cy="3139093"/>
          </a:xfrm>
        </p:spPr>
        <p:txBody>
          <a:bodyPr/>
          <a:lstStyle/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7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work items led by CT4 are newly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items supported by CT4 are newly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The revised WID on PWS_NTN has been agreed where impacts on CT4 has been removed. Therefore the corresponding work in CT4 is stopped</a:t>
            </a:r>
          </a:p>
          <a:p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1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item led by CT4 is newly created,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items led by CT4 are newly created,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work item supported is newly created. These WI/SI have only one meeting to complete the work. The other WIs are mostly on track.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For WI 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MCProtoc19, there is still no and most likely will not be impact on CT4, should revise the WID accordingly.</a:t>
            </a: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300044"/>
              </p:ext>
            </p:extLst>
          </p:nvPr>
        </p:nvGraphicFramePr>
        <p:xfrm>
          <a:off x="776032" y="2116664"/>
          <a:ext cx="10411095" cy="1310492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CP-251041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29.889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Huang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Zhenning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(China Mobile)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CP-251040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29.570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Roya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Rezagah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901"/>
              </p:ext>
            </p:extLst>
          </p:nvPr>
        </p:nvGraphicFramePr>
        <p:xfrm>
          <a:off x="776032" y="1855410"/>
          <a:ext cx="9047522" cy="821115"/>
        </p:xfrm>
        <a:graphic>
          <a:graphicData uri="http://schemas.openxmlformats.org/drawingml/2006/table">
            <a:tbl>
              <a:tblPr firstRow="1" firstCol="1" bandRow="1"/>
              <a:tblGrid>
                <a:gridCol w="1222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indent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GB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AFA9EBAA-B4C6-3B8B-05B6-7F67A38E9051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5290547"/>
              </p:ext>
            </p:extLst>
          </p:nvPr>
        </p:nvGraphicFramePr>
        <p:xfrm>
          <a:off x="6183086" y="2152750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907935"/>
              </p:ext>
            </p:extLst>
          </p:nvPr>
        </p:nvGraphicFramePr>
        <p:xfrm>
          <a:off x="6261463" y="3807954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3772968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EA1994B-BCF9-3734-0493-E3E51F602593}"/>
              </a:ext>
            </a:extLst>
          </p:cNvPr>
          <p:cNvSpPr txBox="1"/>
          <p:nvPr/>
        </p:nvSpPr>
        <p:spPr>
          <a:xfrm>
            <a:off x="2199518" y="3620583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5DDA4C-6E3C-AD4D-3EEE-01ABFE685636}"/>
              </a:ext>
            </a:extLst>
          </p:cNvPr>
          <p:cNvSpPr txBox="1"/>
          <p:nvPr/>
        </p:nvSpPr>
        <p:spPr>
          <a:xfrm>
            <a:off x="7458075" y="3577038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1C143F-F75C-B849-6104-E2760BDF01FE}"/>
              </a:ext>
            </a:extLst>
          </p:cNvPr>
          <p:cNvSpPr txBox="1"/>
          <p:nvPr/>
        </p:nvSpPr>
        <p:spPr>
          <a:xfrm>
            <a:off x="7458075" y="5617039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Elected on CT4#128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Anders </a:t>
            </a:r>
            <a:r>
              <a:rPr lang="en-US" altLang="en-US" sz="1800" dirty="0" err="1">
                <a:solidFill>
                  <a:srgbClr val="FF0000"/>
                </a:solidFill>
              </a:rPr>
              <a:t>Askerup</a:t>
            </a:r>
            <a:endParaRPr lang="fr-FR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1007726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On CT4#128 meeting, the discussion paper on “6G specification format modernization” was raised (see </a:t>
            </a:r>
            <a:r>
              <a:rPr kumimoji="0" lang="en-GB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C4-251284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). In general, companies were open for studying and assessing the topic at TSG level, with MCC driving this effort and assessment. Concerns were raised about: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Having different working procedures for different specifications, considering that CT expects to reuse many 5G specifications for 6G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Difficulty to use Markdown for complex tables and figures, and how to handle/where to store inputs for generating figures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Strong reliance today on MS WORD track changes in CRs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 It is believed that the decision shall be made jointly by RAN/SA/CT. 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During the work on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, CT4 noticed that stage2 is not clear on which UDR service is used for accessing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device profile data. CT4 believes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Nudr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-DR service should be used for such purpose (LS has been sent to SA2 for confirmation)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Based on above understanding, CT4 has agreed to create a new TS on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device profile data modelling for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Nudr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-DR service. CT is kindly requested to approve company contribution of revised WID of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(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see 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CP-251186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US" altLang="zh-CN" sz="2000" b="1" dirty="0">
                <a:solidFill>
                  <a:srgbClr val="FF0000"/>
                </a:solidFill>
                <a:latin typeface="Arial "/>
                <a:ea typeface="MS PGothic" pitchFamily="34" charset="-128"/>
                <a:cs typeface="Arial" pitchFamily="34" charset="0"/>
              </a:rPr>
              <a:t>Thank Mr. Hiroshi ISHIKAWA for his commitment to CT4 and excellent job as Vice Chair in the past four years</a:t>
            </a:r>
            <a:endParaRPr lang="en-GB" altLang="ja-JP" sz="2000" b="1" dirty="0">
              <a:solidFill>
                <a:srgbClr val="FF0000"/>
              </a:solidFill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</a:t>
            </a:r>
            <a:r>
              <a:rPr lang="en-GB" altLang="ja-JP" sz="2000">
                <a:latin typeface="Arial "/>
                <a:ea typeface="MS PGothic" pitchFamily="34" charset="-128"/>
                <a:cs typeface="Arial" pitchFamily="34" charset="0"/>
              </a:rPr>
              <a:t>. </a:t>
            </a:r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806273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Sending both MPQUIC Proxy IPv4 and IPv6 address when using MPQUIC-E steering functionality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23.501-6257</a:t>
                      </a:r>
                      <a:b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C4-252059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Authorization of NF service access with NF selection at target PLMN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available bitrate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Nsmf_PDUSession_Update service to support Non-3GPP Device Connection Information.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23.502-5394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24.501-6867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EIF Interaction with UDM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Clarify the usage of requiredUpfFunctionList and prefUpfFunctionList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C4-252296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VFL capability for aggregating the intermediate result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23.288-1450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in the description of access token protection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Assigned Trajectory deviation time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CHF Group Id in UE 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23.502-5433...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(cont.)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101279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23.273-0703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C4-252413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assigned trajectory parameters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 Identifier in ImsEeSubscription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23.228-1601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C4-252306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Remaining Data Reporting Indication per Event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C4-252312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Performance Monitoring for LMF Based AIML Positioning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23.273-0700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23.273_0720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</a:t>
            </a:r>
            <a:r>
              <a:rPr lang="en-US" altLang="zh-CN" dirty="0"/>
              <a:t> (cont.) </a:t>
            </a:r>
            <a:r>
              <a:rPr lang="en-US" dirty="0"/>
              <a:t>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611655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the setting of RPPCSI in Create Session Request and Modify Bearer Request message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C4-251464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Energy Saving Indicator in UE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29.571-0641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Simultaneous Connectivity Failure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29.519-0590...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feature of Energy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C4-252452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Nhss_ImsEE OpenAPI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29.562-0179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QoS monitoring of available bitrate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29.244-0962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39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</a:t>
            </a:r>
            <a:r>
              <a:rPr lang="en-US" altLang="zh-CN" dirty="0"/>
              <a:t>(cont.) </a:t>
            </a:r>
            <a:r>
              <a:rPr lang="en-US" dirty="0"/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17475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Delete AR in MediaResourceType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29.175-0051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29.176-0027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b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C4-251398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24.501_6843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9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CT4#128 Wuhan (CN)</a:t>
            </a:r>
          </a:p>
          <a:p>
            <a:pPr lvl="2"/>
            <a:r>
              <a:rPr lang="en-US" altLang="fr-FR" dirty="0"/>
              <a:t>CT4#129 Bratislava (SK)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CT4#130 Goteborg (SE)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056771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500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514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143 </a:t>
            </a:r>
            <a:r>
              <a:rPr lang="en-US" altLang="zh-CN" sz="1600" dirty="0"/>
              <a:t> 47 (B), 76 (F/C/D), 20 (A)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175 </a:t>
            </a:r>
            <a:r>
              <a:rPr lang="en-US" altLang="zh-CN" sz="1600" dirty="0"/>
              <a:t> 50 (B), 110 (F/C/D), 15 (A) 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14 </a:t>
            </a:r>
            <a:r>
              <a:rPr lang="en-US" altLang="zh-CN" sz="1600" dirty="0"/>
              <a:t>5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4 (29.570),</a:t>
            </a:r>
            <a:r>
              <a:rPr lang="zh-CN" altLang="en-US" sz="1600" dirty="0"/>
              <a:t> </a:t>
            </a:r>
            <a:r>
              <a:rPr lang="en-US" altLang="zh-CN" sz="1600" dirty="0"/>
              <a:t>5 (new TS of ADM service)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15  </a:t>
            </a:r>
            <a:r>
              <a:rPr lang="en-US" altLang="zh-CN" sz="1600" dirty="0"/>
              <a:t>4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3 (29.570),</a:t>
            </a:r>
            <a:r>
              <a:rPr lang="zh-CN" altLang="en-US" sz="1600" dirty="0"/>
              <a:t> </a:t>
            </a:r>
            <a:r>
              <a:rPr lang="en-US" altLang="zh-CN" sz="1600" dirty="0"/>
              <a:t>5 (new TS of ADM service),</a:t>
            </a:r>
            <a:r>
              <a:rPr lang="zh-CN" altLang="en-US" sz="1600" dirty="0"/>
              <a:t> </a:t>
            </a:r>
            <a:r>
              <a:rPr lang="en-US" altLang="zh-CN" sz="1600" dirty="0"/>
              <a:t>2</a:t>
            </a:r>
            <a:r>
              <a:rPr lang="zh-CN" altLang="en-US" sz="1600" dirty="0"/>
              <a:t> </a:t>
            </a:r>
            <a:r>
              <a:rPr lang="en-US" altLang="zh-CN" sz="1600" dirty="0"/>
              <a:t>(new TR on </a:t>
            </a:r>
            <a:r>
              <a:rPr lang="en-US" altLang="zh-CN" sz="1600" dirty="0" err="1"/>
              <a:t>IMSResil</a:t>
            </a:r>
            <a:r>
              <a:rPr lang="en-US" altLang="zh-CN" sz="1600" dirty="0"/>
              <a:t>), 1 (new TS on </a:t>
            </a:r>
            <a:r>
              <a:rPr lang="en-US" altLang="zh-CN" sz="1600" dirty="0" err="1"/>
              <a:t>AIoT</a:t>
            </a:r>
            <a:r>
              <a:rPr lang="en-US" altLang="zh-CN" sz="1600" dirty="0"/>
              <a:t> device profile data modelling)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CT4#128: </a:t>
            </a:r>
            <a:r>
              <a:rPr lang="en-US" altLang="zh-CN" sz="1600" b="1" dirty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rPr>
              <a:t>120</a:t>
            </a:r>
            <a:r>
              <a:rPr lang="en-US" altLang="zh-CN" sz="1600" b="1" dirty="0">
                <a:solidFill>
                  <a:srgbClr val="0070C0"/>
                </a:solidFill>
              </a:rPr>
              <a:t>/154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0/35</a:t>
            </a:r>
            <a:r>
              <a:rPr lang="en-US" altLang="zh-CN" sz="1600" dirty="0"/>
              <a:t> (online)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CT4#129: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94/108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0/24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30 delegates depending on the topic.</a:t>
            </a:r>
          </a:p>
          <a:p>
            <a:pPr lvl="1"/>
            <a:r>
              <a:rPr lang="de-DE" altLang="zh-CN" sz="2000" dirty="0"/>
              <a:t>CT4#128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r>
              <a:rPr lang="de-DE" altLang="zh-CN" sz="2000" dirty="0"/>
              <a:t>CT4#129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49598"/>
              </p:ext>
            </p:extLst>
          </p:nvPr>
        </p:nvGraphicFramePr>
        <p:xfrm>
          <a:off x="240404" y="1760158"/>
          <a:ext cx="11577226" cy="4630478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CP-251016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Disaster Prevention and Restoration Enhancement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</a:t>
                      </a:r>
                    </a:p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aim of this work item is to specify the solutions that concluded to be standardized in 3GPP TR 29.866 Clause 8 Conclusions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CP-251017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IMS resiliency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KDDI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and identify IMS congestion scenarios and whether lack of coordination between UE and network exacerbates the congestion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whether the current standardized solutions can work for the identified scenarios or not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the existing solutions cannot work for the identified scenarios, then study new potential solutions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CP-251037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on Advanced Media Delivery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Multicast/Broadcast Service Transport Services to support Advanced Media Delivery feature developed by SA4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impact on NEF service accordingly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13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724747"/>
              </p:ext>
            </p:extLst>
          </p:nvPr>
        </p:nvGraphicFramePr>
        <p:xfrm>
          <a:off x="240404" y="1866560"/>
          <a:ext cx="11577226" cy="1674345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CP-251039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Protocol for AI Data Collection from UPF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Update on time scale of the study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CP-251038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Subscriber Data Migration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Update on time scale of the study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279356"/>
              </p:ext>
            </p:extLst>
          </p:nvPr>
        </p:nvGraphicFramePr>
        <p:xfrm>
          <a:off x="439184" y="1906316"/>
          <a:ext cx="11022714" cy="148719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C4-251469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New WID on CT aspects of Architecture support of Ambient power-enabled Internet of Things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304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(1/2)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784150"/>
              </p:ext>
            </p:extLst>
          </p:nvPr>
        </p:nvGraphicFramePr>
        <p:xfrm>
          <a:off x="439184" y="1906316"/>
          <a:ext cx="11022714" cy="289502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C4-251323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enhancement of controlling access technology utilization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C4-251491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Extended Reality and Media service (XRM) Phase 2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C4-251180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the support for PWS in Satellite E-UTRAN and Satellite NG-RAN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CT4 is not impacted by this WI anymore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C4-251182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Vehicle Mounted Relays Phase 2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935311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/>
                        </a:rPr>
                        <a:t>C4-251206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Phase 3 for UAS, UAV and UAM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019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(2/2)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97304"/>
              </p:ext>
            </p:extLst>
          </p:nvPr>
        </p:nvGraphicFramePr>
        <p:xfrm>
          <a:off x="439184" y="1906316"/>
          <a:ext cx="11022714" cy="338270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C4-252034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Multi-Access (ATSSS_Ph4)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12534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C4-252070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Network Controlled Network Slice Selection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6609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C4-252283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Core Network Enhanced Support for Artificial Intelligence (AI) and Machine Learning (ML)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752676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C4-252409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in NPN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Telecommunications Corp.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088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74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130047</TotalTime>
  <Words>2979</Words>
  <Application>Microsoft Office PowerPoint</Application>
  <PresentationFormat>宽屏</PresentationFormat>
  <Paragraphs>835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CT#108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(1/2)</vt:lpstr>
      <vt:lpstr>Revised Study/Work Items endorsed by CT4 (2/2) </vt:lpstr>
      <vt:lpstr>Work Plan CT4 Led (1/2)</vt:lpstr>
      <vt:lpstr>Work Plan CT4 Led (2/2)</vt:lpstr>
      <vt:lpstr>Work Plan CT4 Supported (1/2)</vt:lpstr>
      <vt:lpstr>Work Plan CT4 Supported (2/2)</vt:lpstr>
      <vt:lpstr>Work Plan Highlighting 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  </vt:lpstr>
      <vt:lpstr>CRs for Conditional Approval (cont.)  </vt:lpstr>
      <vt:lpstr>CRs for Conditional Approval (cont.)   </vt:lpstr>
      <vt:lpstr>CRs for Conditional Approval (cont.)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2492</cp:revision>
  <cp:lastPrinted>2021-03-17T12:26:32Z</cp:lastPrinted>
  <dcterms:created xsi:type="dcterms:W3CDTF">2010-02-05T13:52:04Z</dcterms:created>
  <dcterms:modified xsi:type="dcterms:W3CDTF">2025-06-03T04:18:46Z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