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424" r:id="rId6"/>
    <p:sldId id="434" r:id="rId7"/>
    <p:sldId id="435" r:id="rId8"/>
    <p:sldId id="420" r:id="rId9"/>
    <p:sldId id="41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01" autoAdjust="0"/>
    <p:restoredTop sz="96078" autoAdjust="0"/>
  </p:normalViewPr>
  <p:slideViewPr>
    <p:cSldViewPr snapToGrid="0">
      <p:cViewPr varScale="1">
        <p:scale>
          <a:sx n="115" d="100"/>
          <a:sy n="115" d="100"/>
        </p:scale>
        <p:origin x="3413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0982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414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07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68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529" y="16024"/>
            <a:ext cx="4487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</a:rPr>
              <a:t>3GPP </a:t>
            </a:r>
            <a:r>
              <a:rPr lang="en-US" altLang="en-US" sz="1200" b="1" dirty="0">
                <a:latin typeface="Arial" panose="020B0604020202020204" pitchFamily="34" charset="0"/>
              </a:rPr>
              <a:t>TSG CT#108</a:t>
            </a:r>
            <a:endParaRPr lang="sv-SE" altLang="en-US" sz="1200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Czech Republic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9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10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June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</a:t>
            </a:r>
            <a:r>
              <a:rPr lang="en-SE" altLang="en-US" sz="1200" b="1" dirty="0">
                <a:latin typeface="Arial "/>
              </a:rPr>
              <a:t>P</a:t>
            </a:r>
            <a:r>
              <a:rPr lang="sv-SE" altLang="en-US" sz="1200" b="1" dirty="0">
                <a:latin typeface="Arial "/>
              </a:rPr>
              <a:t>-251265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937" y="1989402"/>
            <a:ext cx="10608074" cy="1704022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6G </a:t>
            </a:r>
            <a:r>
              <a:rPr lang="en-US" altLang="zh-CN" dirty="0"/>
              <a:t>Studies </a:t>
            </a:r>
            <a:br>
              <a:rPr lang="en-US" altLang="zh-CN" dirty="0"/>
            </a:br>
            <a:r>
              <a:rPr lang="en-US" altLang="zh-CN" dirty="0"/>
              <a:t>Guidelines for CT area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35747" y="4133010"/>
            <a:ext cx="10657264" cy="117448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en-US" dirty="0"/>
              <a:t>TSG CT Chair</a:t>
            </a:r>
          </a:p>
          <a:p>
            <a:pPr marL="0" indent="0" algn="ctr" eaLnBrk="1" hangingPunct="1">
              <a:buFontTx/>
              <a:buNone/>
            </a:pPr>
            <a:r>
              <a:rPr lang="en-US" altLang="en-US" dirty="0"/>
              <a:t>Peter Schmitt, Huawei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61" y="504181"/>
            <a:ext cx="10515600" cy="1325563"/>
          </a:xfrm>
        </p:spPr>
        <p:txBody>
          <a:bodyPr/>
          <a:lstStyle/>
          <a:p>
            <a:r>
              <a:rPr lang="en-US" altLang="en-US" dirty="0"/>
              <a:t>Overview</a:t>
            </a:r>
            <a:endParaRPr lang="en-GB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274177" y="2146164"/>
            <a:ext cx="11643645" cy="38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  <a:endParaRPr lang="en-US" altLang="zh-CN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Common considerations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Summary</a:t>
            </a:r>
            <a:endParaRPr lang="en-US" altLang="zh-CN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1800"/>
              </a:spcBef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04891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9A1F-E188-4A2E-8CB3-7D2E61E52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965" y="1759363"/>
            <a:ext cx="10515600" cy="4899853"/>
          </a:xfrm>
        </p:spPr>
        <p:txBody>
          <a:bodyPr/>
          <a:lstStyle/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 CT wide Study</a:t>
            </a:r>
          </a:p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studies should 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scope out the areas of study within CT’s remit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WG should make sure  that rapporteurships are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fairly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distributed between active companies within CT.</a:t>
            </a:r>
          </a:p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Each working group should decide on studies in their area, based on their ToR (Terms of Reference) and work items handled. A SID could trigger more than one TR.</a:t>
            </a:r>
          </a:p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One CT WG can have multiple 6G SIDs, each one dedicated to a specific topic within the WG’s remit”</a:t>
            </a:r>
          </a:p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New area(s) (see  SA1 and SA2, e.g. AI-Agents integration and communication, integrated sensing and communication) which need to be studied need to be decided  based on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WIDs, expertise and workload of the WGs.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(s) may need to be updated/enhanced when starting normative work on 6G.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Regarding rapporteurships, offline coordination should take place to determine who should prepare which SID by Q4/2025.</a:t>
            </a:r>
          </a:p>
          <a:p>
            <a:pPr marL="358775" indent="-358775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leadership will make a checkup of the SIDs submitted to the WGs after October WG meetings before the November WG meetings and after the November meeting as well on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Raporteurship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balance and potential clashes.</a:t>
            </a:r>
          </a:p>
          <a:p>
            <a:pPr marL="358775" indent="-358775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Some CT WG 6G SID(s) are expected to be approved in Dec 2025 depending on SA WG</a:t>
            </a:r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 progress.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4818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251" y="442037"/>
            <a:ext cx="9859051" cy="1325563"/>
          </a:xfrm>
        </p:spPr>
        <p:txBody>
          <a:bodyPr/>
          <a:lstStyle/>
          <a:p>
            <a:r>
              <a:rPr lang="en-US" altLang="en-US" dirty="0"/>
              <a:t>Common considerations in WGs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(non-exhaustive list) </a:t>
            </a:r>
            <a:endParaRPr lang="en-GB" altLang="en-US" sz="16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806984"/>
            <a:ext cx="11667744" cy="4529808"/>
          </a:xfrm>
        </p:spPr>
        <p:txBody>
          <a:bodyPr/>
          <a:lstStyle/>
          <a:p>
            <a:pPr marL="358775" indent="-358775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Synchronization on how to document Interface description</a:t>
            </a:r>
          </a:p>
          <a:p>
            <a:pPr marL="358775" indent="-358775">
              <a:spcBef>
                <a:spcPts val="120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Possibility on common TS template(s),  similar as in 5G in CT, avoid different  templates like in 4G</a:t>
            </a:r>
          </a:p>
          <a:p>
            <a:pPr marL="358775" indent="-358775">
              <a:spcBef>
                <a:spcPts val="120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Use of OpenAPI, </a:t>
            </a:r>
          </a:p>
          <a:p>
            <a:pPr marL="358775" indent="-358775">
              <a:spcBef>
                <a:spcPts val="120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Use of GitLab,  coordination and testing</a:t>
            </a:r>
          </a:p>
          <a:p>
            <a:pPr marL="358775" indent="-358775">
              <a:spcBef>
                <a:spcPts val="120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Lessons learned  from 5G, 4G e.g. share principle decisions with Stage 3 in SA in Rel-20 time frame</a:t>
            </a:r>
          </a:p>
          <a:p>
            <a:pPr marL="358775" indent="-358775">
              <a:spcBef>
                <a:spcPts val="120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If multiple protocols are possible to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fullfil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the requirements, exchange between WGs to limit the number of protocols being used in 6G core network.</a:t>
            </a:r>
          </a:p>
          <a:p>
            <a:pPr marL="358775" indent="-358775">
              <a:spcBef>
                <a:spcPts val="1200"/>
              </a:spcBef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Tools to be used to create the TSs </a:t>
            </a:r>
          </a:p>
          <a:p>
            <a:pPr marL="358775" indent="-358775">
              <a:spcBef>
                <a:spcPts val="12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…</a:t>
            </a:r>
          </a:p>
          <a:p>
            <a:pPr>
              <a:spcBef>
                <a:spcPts val="12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8712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579" y="442037"/>
            <a:ext cx="10515600" cy="1325563"/>
          </a:xfrm>
        </p:spPr>
        <p:txBody>
          <a:bodyPr/>
          <a:lstStyle/>
          <a:p>
            <a:r>
              <a:rPr lang="en-US" altLang="en-US" dirty="0"/>
              <a:t>Summary</a:t>
            </a:r>
            <a:endParaRPr lang="en-GB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4048" y="1767600"/>
            <a:ext cx="10680994" cy="4351338"/>
          </a:xfrm>
        </p:spPr>
        <p:txBody>
          <a:bodyPr/>
          <a:lstStyle/>
          <a:p>
            <a:pPr marL="358775" indent="-358775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 CT wide SID</a:t>
            </a:r>
          </a:p>
          <a:p>
            <a:pPr marL="358775" indent="-358775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Each CT WG is responsible to analyze topics according to their </a:t>
            </a:r>
            <a:r>
              <a:rPr lang="en-US" altLang="zh-CN" sz="1600" dirty="0" err="1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(considering WIDs the WG is responsible/impacted), decide on the SID if and when to start the work.</a:t>
            </a:r>
          </a:p>
          <a:p>
            <a:pPr marL="358775" indent="-358775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Topics which may be interpreted belonging to more than one group, groups need to decide which group takes the lead or if the work need to be split (e.g. 2 SIDs or 2 TRs. Secondar</a:t>
            </a:r>
            <a:r>
              <a:rPr lang="en-SE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responsibility</a:t>
            </a:r>
            <a:r>
              <a:rPr lang="en-SE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on a TR shall be avoided.</a:t>
            </a:r>
            <a:endParaRPr lang="en-US" altLang="zh-CN" sz="1600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When distributing the topics between WG</a:t>
            </a:r>
            <a:r>
              <a:rPr lang="en-SE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altLang="zh-CN" sz="1600" dirty="0" err="1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, current work (WIDs and the related expertise) and the work load of the WGs should  be considered</a:t>
            </a:r>
            <a:r>
              <a:rPr lang="en-SE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 Responsibilities may be different in study and normative phase, means p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SE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imary responsibility in SID and 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CT wide </a:t>
            </a:r>
            <a:r>
              <a:rPr lang="en-SE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WID may be different</a:t>
            </a: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depending on the outcome of the study</a:t>
            </a:r>
            <a:r>
              <a:rPr lang="en-SE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zh-CN" sz="1600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WGs (WG chairs) should take into account that rapporteurships are fairly spread between active/interested companies and area’s CT wide. Rapporteurs should be assigned to delegates/experts capable to successfully perform the role.</a:t>
            </a:r>
          </a:p>
          <a:p>
            <a:pPr marL="358775" indent="-358775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CT plenary is responsible for the final check and is asked to make final decision if WGs could not reach consensus</a:t>
            </a:r>
            <a:r>
              <a:rPr lang="en-SE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CT leadership will do a checkup after the WG meetings Q4/2025 on SIDs and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Rapporteurships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58775" indent="-358775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Interested companies should start coordination before Q4/2025 who should work on which Topic and prepare a draft SID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9368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5" y="234380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186588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http://purl.org/dc/dcmitype/"/>
    <ds:schemaRef ds:uri="679a257e-872f-4c98-9e8a-0a9c104f72cd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10855</TotalTime>
  <Words>616</Words>
  <Application>Microsoft Office PowerPoint</Application>
  <PresentationFormat>Widescreen</PresentationFormat>
  <Paragraphs>38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6G Studies  Guidelines for CT area</vt:lpstr>
      <vt:lpstr>Overview</vt:lpstr>
      <vt:lpstr>Baseline</vt:lpstr>
      <vt:lpstr>Common considerations in WGs (non-exhaustive list) </vt:lpstr>
      <vt:lpstr>Summary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2604</cp:revision>
  <dcterms:created xsi:type="dcterms:W3CDTF">2010-02-05T13:52:04Z</dcterms:created>
  <dcterms:modified xsi:type="dcterms:W3CDTF">2025-06-01T08:28:39Z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(3)I1Nr5cOmupEwecjznVgtLiSJ7vjaAbewOMVBqan0wyh+FtFoNLzPKbYFKhFFR8tDqqkmee7m
mvix4813XIjbxZvqJO1egU5TRKX8UgCDMrwXVCz+SOXBMlggvQbASS9pIarCRNVQta9D28RZ
WX93KSNIrUkJ8t+j7uA8zaLhMYd7KoJKpi2e8tWlIJND+kJvfA/xrTsxXeofTIaYoEM4ZvcQ
EHZPpDjE+hLLV43f+P</vt:lpwstr>
  </property>
  <property fmtid="{D5CDD505-2E9C-101B-9397-08002B2CF9AE}" pid="4" name="_2015_ms_pID_7253431">
    <vt:lpwstr>brHS2U69R/MLzUmmD7YQ3LpDLz06l2m71Rzk5FI9px8Mj+pHNK1ai0
bkmoDlfRRnSoIlIWO3prwcOhCTZOm+750F5MO/9BBrx3JHzALAjaH16SjC8g9HBNhlK3UdWD
WOqqzJwe/9gnDrrKWTfm6DrhFQ+4mnUYcq75hkSOUtc1HSSNDgQdVgBNhNu3hbzvH7SDAtB4
dWwbcaq2pDP2B9dRzJMQIYhpGHJa5bXjXCU5</vt:lpwstr>
  </property>
  <property fmtid="{D5CDD505-2E9C-101B-9397-08002B2CF9AE}" pid="5" name="_2015_ms_pID_7253432">
    <vt:lpwstr>/w==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1699231907</vt:lpwstr>
  </property>
</Properties>
</file>