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564"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120" d="100"/>
          <a:sy n="120" d="100"/>
        </p:scale>
        <p:origin x="1598" y="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39143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217934"/>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CT#108</a:t>
            </a:r>
          </a:p>
          <a:p>
            <a:pPr eaLnBrk="1" hangingPunct="1">
              <a:defRPr/>
            </a:pPr>
            <a:r>
              <a:rPr lang="en-SE" sz="1200" b="1" kern="1200" dirty="0">
                <a:solidFill>
                  <a:schemeClr val="tx1"/>
                </a:solidFill>
                <a:latin typeface="Arial "/>
                <a:ea typeface="+mn-ea"/>
                <a:cs typeface="Arial" panose="020B0604020202020204" pitchFamily="34" charset="0"/>
              </a:rPr>
              <a:t>Prague, </a:t>
            </a:r>
            <a:r>
              <a:rPr lang="en-US" altLang="zh-CN" sz="1200" b="1" i="0" kern="1200" dirty="0">
                <a:solidFill>
                  <a:schemeClr val="tx1"/>
                </a:solidFill>
                <a:effectLst/>
                <a:latin typeface="Arial" panose="020B0604020202020204" pitchFamily="34" charset="0"/>
                <a:ea typeface="+mn-ea"/>
                <a:cs typeface="Arial" panose="020B0604020202020204" pitchFamily="34" charset="0"/>
              </a:rPr>
              <a:t>Czech Republic</a:t>
            </a:r>
            <a:r>
              <a:rPr lang="en-GB" sz="1200" b="1" kern="1200" dirty="0">
                <a:solidFill>
                  <a:schemeClr val="tx1"/>
                </a:solidFill>
                <a:latin typeface="Arial "/>
                <a:ea typeface="+mn-ea"/>
                <a:cs typeface="Arial" panose="020B0604020202020204" pitchFamily="34" charset="0"/>
              </a:rPr>
              <a:t> </a:t>
            </a:r>
            <a:r>
              <a:rPr lang="en-DE" sz="1200" b="1" kern="1200" dirty="0">
                <a:solidFill>
                  <a:schemeClr val="tx1"/>
                </a:solidFill>
                <a:latin typeface="Arial "/>
                <a:ea typeface="+mn-ea"/>
                <a:cs typeface="Arial" panose="020B0604020202020204" pitchFamily="34" charset="0"/>
              </a:rPr>
              <a:t>9th</a:t>
            </a:r>
            <a:r>
              <a:rPr lang="en-GB" sz="1200" b="1" kern="1200" dirty="0">
                <a:solidFill>
                  <a:schemeClr val="tx1"/>
                </a:solidFill>
                <a:latin typeface="Arial "/>
                <a:ea typeface="+mn-ea"/>
                <a:cs typeface="Arial" panose="020B0604020202020204" pitchFamily="34" charset="0"/>
              </a:rPr>
              <a:t> – </a:t>
            </a:r>
            <a:r>
              <a:rPr lang="en-DE" sz="1200" b="1" kern="1200" dirty="0">
                <a:solidFill>
                  <a:schemeClr val="tx1"/>
                </a:solidFill>
                <a:latin typeface="Arial "/>
                <a:ea typeface="+mn-ea"/>
                <a:cs typeface="Arial" panose="020B0604020202020204" pitchFamily="34" charset="0"/>
              </a:rPr>
              <a:t>10</a:t>
            </a:r>
            <a:r>
              <a:rPr lang="en-GB" sz="1200" b="1" kern="1200" dirty="0">
                <a:solidFill>
                  <a:schemeClr val="tx1"/>
                </a:solidFill>
                <a:latin typeface="Arial "/>
                <a:ea typeface="+mn-ea"/>
                <a:cs typeface="Arial" panose="020B0604020202020204" pitchFamily="34" charset="0"/>
              </a:rPr>
              <a:t>t</a:t>
            </a:r>
            <a:r>
              <a:rPr lang="en-DE" sz="1200" b="1" kern="1200" dirty="0">
                <a:solidFill>
                  <a:schemeClr val="tx1"/>
                </a:solidFill>
                <a:latin typeface="Arial "/>
                <a:ea typeface="+mn-ea"/>
                <a:cs typeface="Arial" panose="020B0604020202020204" pitchFamily="34" charset="0"/>
              </a:rPr>
              <a:t>h </a:t>
            </a:r>
            <a:r>
              <a:rPr lang="en-GB" sz="1200" b="1" kern="1200" dirty="0">
                <a:solidFill>
                  <a:schemeClr val="tx1"/>
                </a:solidFill>
                <a:latin typeface="Arial "/>
                <a:ea typeface="+mn-ea"/>
                <a:cs typeface="Arial" panose="020B0604020202020204" pitchFamily="34" charset="0"/>
              </a:rPr>
              <a:t>J</a:t>
            </a:r>
            <a:r>
              <a:rPr lang="en-SE" sz="1200" b="1" kern="1200" dirty="0" err="1">
                <a:solidFill>
                  <a:schemeClr val="tx1"/>
                </a:solidFill>
                <a:latin typeface="Arial "/>
                <a:ea typeface="+mn-ea"/>
                <a:cs typeface="Arial" panose="020B0604020202020204" pitchFamily="34" charset="0"/>
              </a:rPr>
              <a:t>une</a:t>
            </a:r>
            <a:r>
              <a:rPr lang="en-GB" sz="1200" b="1" kern="1200" dirty="0">
                <a:solidFill>
                  <a:schemeClr val="tx1"/>
                </a:solidFill>
                <a:latin typeface="Arial "/>
                <a:ea typeface="+mn-ea"/>
                <a:cs typeface="Arial" panose="020B0604020202020204" pitchFamily="34" charset="0"/>
              </a:rPr>
              <a:t> 202</a:t>
            </a:r>
            <a:r>
              <a:rPr lang="en-DE" sz="1200" b="1" kern="1200" dirty="0">
                <a:solidFill>
                  <a:schemeClr val="tx1"/>
                </a:solidFill>
                <a:latin typeface="Arial "/>
                <a:ea typeface="+mn-ea"/>
                <a:cs typeface="Arial" panose="020B0604020202020204" pitchFamily="34" charset="0"/>
              </a:rPr>
              <a:t>5</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CP-25</a:t>
            </a:r>
            <a:r>
              <a:rPr lang="en-SE" altLang="en-US" sz="1200" b="1" dirty="0">
                <a:latin typeface="Arial "/>
              </a:rPr>
              <a:t>1</a:t>
            </a:r>
            <a:r>
              <a:rPr lang="sv-SE" altLang="en-US" sz="1200" b="1" dirty="0">
                <a:latin typeface="Arial "/>
              </a:rPr>
              <a:t>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registration?MtgId=603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ct/TSG_CT/CT_108_Prague-2025-06/Templates" TargetMode="External"/><Relationship Id="rId3" Type="http://schemas.openxmlformats.org/officeDocument/2006/relationships/hyperlink" Target="https://www.3gpp.org/ftp/tsg_ct/TSG_CT/CT_108_Prague-2025-06" TargetMode="External"/><Relationship Id="rId7" Type="http://schemas.openxmlformats.org/officeDocument/2006/relationships/hyperlink" Target="https://www.3gpp.org/ftp/tsg_ct/TSG_CT/CT_108_Prague-2025-06/Report" TargetMode="External"/><Relationship Id="rId2" Type="http://schemas.openxmlformats.org/officeDocument/2006/relationships/hyperlink" Target="https://www.3gpp.org/ftp/tsg_ct/TSG_CT/CT_108_Prague" TargetMode="External"/><Relationship Id="rId1" Type="http://schemas.openxmlformats.org/officeDocument/2006/relationships/slideLayout" Target="../slideLayouts/slideLayout2.xml"/><Relationship Id="rId6" Type="http://schemas.openxmlformats.org/officeDocument/2006/relationships/hyperlink" Target="https://www.3https/www.3gpp.org/ftp/tsg_ct/TSG_CT/CT_108_Prague-2025-06/Inbox" TargetMode="External"/><Relationship Id="rId5" Type="http://schemas.openxmlformats.org/officeDocument/2006/relationships/hyperlink" Target="https://www.3gpp.org/ftp/tsg_ct/CT_108_Prague-2025-06/Docs" TargetMode="External"/><Relationship Id="rId4" Type="http://schemas.openxmlformats.org/officeDocument/2006/relationships/hyperlink" Target="https://www.3gpp.org/ftp/tsg_ct/TSG_CT/CT_108_Prague-2025-06/Agenda" TargetMode="External"/><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CT_108_Prague-2025-06/Inbox/Drafts/CP-251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CT#108 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dirty="0"/>
              <a:t>t</a:t>
            </a:r>
            <a:r>
              <a:rPr lang="en-GB" altLang="en-US" dirty="0"/>
              <a:t>t</a:t>
            </a:r>
          </a:p>
          <a:p>
            <a:r>
              <a:rPr lang="en-GB" altLang="en-US" dirty="0"/>
              <a:t>CT Chair, </a:t>
            </a:r>
            <a:r>
              <a:rPr lang="en-DE" altLang="en-US" dirty="0"/>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dirty="0"/>
              <a:t> </a:t>
            </a:r>
            <a:r>
              <a:rPr lang="en-US" dirty="0"/>
              <a:t>(1) Initial Agenda:	</a:t>
            </a:r>
            <a:r>
              <a:rPr lang="en-DE" dirty="0"/>
              <a:t>	M</a:t>
            </a:r>
            <a:r>
              <a:rPr lang="en-GB" dirty="0"/>
              <a:t>o</a:t>
            </a:r>
            <a:r>
              <a:rPr lang="en-DE" dirty="0"/>
              <a:t>n</a:t>
            </a:r>
            <a:r>
              <a:rPr lang="en-US" dirty="0"/>
              <a:t>	2</a:t>
            </a:r>
            <a:r>
              <a:rPr lang="en-SE" dirty="0"/>
              <a:t>6</a:t>
            </a:r>
            <a:r>
              <a:rPr lang="en-US" dirty="0"/>
              <a:t>.</a:t>
            </a:r>
            <a:r>
              <a:rPr lang="en-SE" dirty="0"/>
              <a:t>05</a:t>
            </a:r>
            <a:r>
              <a:rPr lang="en-US" dirty="0"/>
              <a:t>.2025 13:00 UTC</a:t>
            </a:r>
            <a:endParaRPr lang="en-GB" dirty="0"/>
          </a:p>
          <a:p>
            <a:pPr fontAlgn="auto" hangingPunct="1"/>
            <a:r>
              <a:rPr lang="en-US" dirty="0"/>
              <a:t>(2) Comments to agenda:	Thu 	</a:t>
            </a:r>
            <a:r>
              <a:rPr lang="en-DE" dirty="0"/>
              <a:t>29</a:t>
            </a:r>
            <a:r>
              <a:rPr lang="en-US" dirty="0"/>
              <a:t>.</a:t>
            </a:r>
            <a:r>
              <a:rPr lang="en-SE" dirty="0"/>
              <a:t>05</a:t>
            </a:r>
            <a:r>
              <a:rPr lang="en-US" dirty="0"/>
              <a:t>.2025 22:30 UTC</a:t>
            </a:r>
            <a:endParaRPr lang="en-GB" dirty="0"/>
          </a:p>
          <a:p>
            <a:pPr fontAlgn="auto" hangingPunct="1"/>
            <a:r>
              <a:rPr lang="en-US" dirty="0"/>
              <a:t>(3) </a:t>
            </a:r>
            <a:r>
              <a:rPr lang="en-US" dirty="0" err="1"/>
              <a:t>Tdoc</a:t>
            </a:r>
            <a:r>
              <a:rPr lang="en-US" dirty="0"/>
              <a:t> submission	</a:t>
            </a:r>
            <a:r>
              <a:rPr lang="en-DE" dirty="0"/>
              <a:t>	</a:t>
            </a:r>
            <a:r>
              <a:rPr lang="en-US" dirty="0"/>
              <a:t>Fri 	</a:t>
            </a:r>
            <a:r>
              <a:rPr lang="en-GB" dirty="0"/>
              <a:t>3</a:t>
            </a:r>
            <a:r>
              <a:rPr lang="en-SE" dirty="0"/>
              <a:t>0</a:t>
            </a:r>
            <a:r>
              <a:rPr lang="en-DE" dirty="0"/>
              <a:t>.</a:t>
            </a:r>
            <a:r>
              <a:rPr lang="en-SE" dirty="0"/>
              <a:t>05</a:t>
            </a:r>
            <a:r>
              <a:rPr lang="en-US" dirty="0"/>
              <a:t>.2025 22:30 UTC</a:t>
            </a:r>
            <a:endParaRPr lang="en-DE" dirty="0"/>
          </a:p>
          <a:p>
            <a:pPr marL="357188" indent="-357188" fontAlgn="auto" hangingPunct="1"/>
            <a:r>
              <a:rPr lang="en-DE" dirty="0"/>
              <a:t>(4) </a:t>
            </a:r>
            <a:r>
              <a:rPr lang="en-US" dirty="0"/>
              <a:t>Cut-off date to challenge working agreement</a:t>
            </a:r>
            <a:r>
              <a:rPr lang="en-DE" dirty="0"/>
              <a:t>(</a:t>
            </a:r>
            <a:r>
              <a:rPr lang="en-US" dirty="0"/>
              <a:t>s</a:t>
            </a:r>
            <a:r>
              <a:rPr lang="en-DE" dirty="0"/>
              <a:t>)</a:t>
            </a:r>
            <a:r>
              <a:rPr lang="en-US" dirty="0"/>
              <a:t> </a:t>
            </a:r>
            <a:br>
              <a:rPr lang="en-DE" dirty="0"/>
            </a:br>
            <a:r>
              <a:rPr lang="en-DE" dirty="0"/>
              <a:t>					</a:t>
            </a:r>
            <a:r>
              <a:rPr lang="en-US" dirty="0"/>
              <a:t>Sun </a:t>
            </a:r>
            <a:r>
              <a:rPr lang="en-DE" dirty="0"/>
              <a:t>	01</a:t>
            </a:r>
            <a:r>
              <a:rPr lang="en-US" dirty="0"/>
              <a:t>.</a:t>
            </a:r>
            <a:r>
              <a:rPr lang="en-SE" dirty="0"/>
              <a:t>06</a:t>
            </a:r>
            <a:r>
              <a:rPr lang="en-US" dirty="0"/>
              <a:t>.2025 24:00 UTC</a:t>
            </a:r>
            <a:endParaRPr lang="en-GB" dirty="0"/>
          </a:p>
          <a:p>
            <a:pPr fontAlgn="auto" hangingPunct="1"/>
            <a:r>
              <a:rPr lang="en-US" dirty="0"/>
              <a:t>(</a:t>
            </a:r>
            <a:r>
              <a:rPr lang="en-DE" dirty="0"/>
              <a:t>5</a:t>
            </a:r>
            <a:r>
              <a:rPr lang="en-US" dirty="0"/>
              <a:t>) Meeting Registration:	Mon	</a:t>
            </a:r>
            <a:r>
              <a:rPr lang="en-DE" dirty="0"/>
              <a:t>02</a:t>
            </a:r>
            <a:r>
              <a:rPr lang="en-US" dirty="0"/>
              <a:t>.</a:t>
            </a:r>
            <a:r>
              <a:rPr lang="en-SE" dirty="0"/>
              <a:t>06</a:t>
            </a:r>
            <a:r>
              <a:rPr lang="en-US" dirty="0"/>
              <a:t>.2025 08:00 UTC</a:t>
            </a:r>
            <a:endParaRPr lang="en-GB" dirty="0"/>
          </a:p>
          <a:p>
            <a:pPr fontAlgn="auto" hangingPunct="1"/>
            <a:r>
              <a:rPr lang="en-US" dirty="0"/>
              <a:t>(</a:t>
            </a:r>
            <a:r>
              <a:rPr lang="en-DE" dirty="0"/>
              <a:t>6</a:t>
            </a:r>
            <a:r>
              <a:rPr lang="en-US" dirty="0"/>
              <a:t>) Initial comment phase:	Fri 	</a:t>
            </a:r>
            <a:r>
              <a:rPr lang="en-DE" dirty="0"/>
              <a:t>06</a:t>
            </a:r>
            <a:r>
              <a:rPr lang="en-US" dirty="0"/>
              <a:t>.</a:t>
            </a:r>
            <a:r>
              <a:rPr lang="en-SE" dirty="0"/>
              <a:t>06</a:t>
            </a:r>
            <a:r>
              <a:rPr lang="en-US" dirty="0"/>
              <a:t>.2025 22:30 UTC</a:t>
            </a:r>
            <a:endParaRPr lang="en-GB" dirty="0"/>
          </a:p>
          <a:p>
            <a:pPr fontAlgn="auto" hangingPunct="1"/>
            <a:r>
              <a:rPr lang="en-US" dirty="0"/>
              <a:t>(</a:t>
            </a:r>
            <a:r>
              <a:rPr lang="en-DE" dirty="0"/>
              <a:t>7</a:t>
            </a:r>
            <a:r>
              <a:rPr lang="en-US" dirty="0"/>
              <a:t>) Revisions submission: 	</a:t>
            </a:r>
            <a:r>
              <a:rPr lang="en-SE" dirty="0"/>
              <a:t>Mon</a:t>
            </a:r>
            <a:r>
              <a:rPr lang="en-US" dirty="0"/>
              <a:t>	</a:t>
            </a:r>
            <a:r>
              <a:rPr lang="en-DE" dirty="0"/>
              <a:t>09</a:t>
            </a:r>
            <a:r>
              <a:rPr lang="en-US" dirty="0"/>
              <a:t>.</a:t>
            </a:r>
            <a:r>
              <a:rPr lang="en-SE" dirty="0"/>
              <a:t>06</a:t>
            </a:r>
            <a:r>
              <a:rPr lang="en-US" dirty="0"/>
              <a:t>.202</a:t>
            </a:r>
            <a:r>
              <a:rPr lang="en-SE" dirty="0"/>
              <a:t>5</a:t>
            </a:r>
            <a:r>
              <a:rPr lang="en-US" dirty="0"/>
              <a:t> 22:30 (</a:t>
            </a:r>
            <a:r>
              <a:rPr lang="en-SE" dirty="0"/>
              <a:t>CE</a:t>
            </a:r>
            <a:r>
              <a:rPr lang="en-GB" dirty="0"/>
              <a:t>T)</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a:t>
            </a:r>
            <a:r>
              <a:rPr lang="en-US" sz="2000"/>
              <a:t>time (</a:t>
            </a:r>
            <a:r>
              <a:rPr lang="en-DE" sz="2000"/>
              <a:t>7</a:t>
            </a:r>
            <a:r>
              <a:rPr lang="en-US" sz="2000"/>
              <a:t>).</a:t>
            </a:r>
            <a:endParaRPr lang="en-US" sz="2000" dirty="0"/>
          </a:p>
          <a:p>
            <a:r>
              <a:rPr lang="en-GB" sz="2000"/>
              <a:t>At </a:t>
            </a:r>
            <a:r>
              <a:rPr lang="en-GB" sz="2000" dirty="0"/>
              <a:t>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[CT#108] [AI#2] [Agenda/DAD] [CP-24</a:t>
            </a:r>
            <a:r>
              <a:rPr lang="en-DE" sz="1400" dirty="0"/>
              <a:t>2</a:t>
            </a:r>
            <a:r>
              <a:rPr lang="fr-FR" sz="1400" dirty="0"/>
              <a:t>xxx] comment:</a:t>
            </a:r>
          </a:p>
          <a:p>
            <a:pPr lvl="1"/>
            <a:r>
              <a:rPr lang="fr-FR" sz="1400" dirty="0"/>
              <a:t>[CT#108] [AI#3] [CT report] [CP-24</a:t>
            </a:r>
            <a:r>
              <a:rPr lang="en-DE" sz="1400" dirty="0"/>
              <a:t>2</a:t>
            </a:r>
            <a:r>
              <a:rPr lang="fr-FR" sz="1400" dirty="0"/>
              <a:t>xxx] comment:</a:t>
            </a:r>
          </a:p>
          <a:p>
            <a:pPr lvl="1"/>
            <a:r>
              <a:rPr lang="fr-FR" sz="1400" dirty="0"/>
              <a:t>[CT#108] [AI#4.1] [LS In] [CP-24</a:t>
            </a:r>
            <a:r>
              <a:rPr lang="en-DE" sz="1400" dirty="0"/>
              <a:t>2</a:t>
            </a:r>
            <a:r>
              <a:rPr lang="fr-FR" sz="1400" dirty="0"/>
              <a:t>xxx] comment:</a:t>
            </a:r>
          </a:p>
          <a:p>
            <a:pPr lvl="1"/>
            <a:r>
              <a:rPr lang="fr-FR" sz="1400" dirty="0"/>
              <a:t>[CT#108] [AI#4.2] [LS Out] [CP-24</a:t>
            </a:r>
            <a:r>
              <a:rPr lang="en-DE" sz="1400" dirty="0"/>
              <a:t>2</a:t>
            </a:r>
            <a:r>
              <a:rPr lang="fr-FR" sz="1400" dirty="0"/>
              <a:t>xxx] comment:</a:t>
            </a:r>
          </a:p>
          <a:p>
            <a:pPr lvl="1"/>
            <a:r>
              <a:rPr lang="fr-FR" sz="1400" dirty="0"/>
              <a:t>[CT#108] [AI#5.x] [WG report] [CP-241xxx] comment:</a:t>
            </a:r>
          </a:p>
          <a:p>
            <a:pPr lvl="1"/>
            <a:r>
              <a:rPr lang="fr-FR" sz="1400" dirty="0"/>
              <a:t>[CT#108] [</a:t>
            </a:r>
            <a:r>
              <a:rPr lang="fr-FR" sz="1400" dirty="0" err="1"/>
              <a:t>AI#xx</a:t>
            </a:r>
            <a:r>
              <a:rPr lang="fr-FR" sz="1400" dirty="0"/>
              <a:t>] [CR pack] [CP-24</a:t>
            </a:r>
            <a:r>
              <a:rPr lang="en-DE" sz="1400" dirty="0"/>
              <a:t>2</a:t>
            </a:r>
            <a:r>
              <a:rPr lang="fr-FR" sz="1400" dirty="0"/>
              <a:t>xxx] comment:</a:t>
            </a:r>
          </a:p>
          <a:p>
            <a:pPr lvl="1"/>
            <a:r>
              <a:rPr lang="fr-FR" sz="1400" dirty="0"/>
              <a:t>[CT#108] [</a:t>
            </a:r>
            <a:r>
              <a:rPr lang="fr-FR" sz="1400" dirty="0" err="1"/>
              <a:t>AI#xx</a:t>
            </a:r>
            <a:r>
              <a:rPr lang="fr-FR" sz="1400" dirty="0"/>
              <a:t>] [</a:t>
            </a:r>
            <a:r>
              <a:rPr lang="fr-FR" sz="1400" dirty="0" err="1"/>
              <a:t>Company</a:t>
            </a:r>
            <a:r>
              <a:rPr lang="fr-FR" sz="1400" dirty="0"/>
              <a:t> CR] [CP-24</a:t>
            </a:r>
            <a:r>
              <a:rPr lang="en-DE" sz="1400" dirty="0"/>
              <a:t>2</a:t>
            </a:r>
            <a:r>
              <a:rPr lang="fr-FR" sz="1400" dirty="0"/>
              <a:t>xxx] comment:</a:t>
            </a:r>
          </a:p>
          <a:p>
            <a:pPr lvl="1"/>
            <a:r>
              <a:rPr lang="fr-FR" sz="1400" dirty="0"/>
              <a:t>[CT#108] [AI#1</a:t>
            </a:r>
            <a:r>
              <a:rPr lang="en-DE" sz="1400" dirty="0"/>
              <a:t>9</a:t>
            </a:r>
            <a:r>
              <a:rPr lang="fr-FR" sz="1400" dirty="0"/>
              <a:t>.2] [New WID] [CP-24</a:t>
            </a:r>
            <a:r>
              <a:rPr lang="en-DE" sz="1400" dirty="0"/>
              <a:t>2</a:t>
            </a:r>
            <a:r>
              <a:rPr lang="fr-FR" sz="1400" dirty="0"/>
              <a:t>xxx] comment:</a:t>
            </a:r>
          </a:p>
          <a:p>
            <a:pPr lvl="1"/>
            <a:r>
              <a:rPr lang="fr-FR" sz="1400" dirty="0"/>
              <a:t>[CT#108] [AI#1</a:t>
            </a:r>
            <a:r>
              <a:rPr lang="en-DE" sz="1400" dirty="0"/>
              <a:t>9</a:t>
            </a:r>
            <a:r>
              <a:rPr lang="fr-FR" sz="1400" dirty="0"/>
              <a:t>.3] [</a:t>
            </a:r>
            <a:r>
              <a:rPr lang="fr-FR" sz="1400" dirty="0" err="1"/>
              <a:t>Revised</a:t>
            </a:r>
            <a:r>
              <a:rPr lang="fr-FR" sz="1400" dirty="0"/>
              <a:t> WID] [CP-24</a:t>
            </a:r>
            <a:r>
              <a:rPr lang="en-DE" sz="1400" dirty="0"/>
              <a:t>2</a:t>
            </a:r>
            <a:r>
              <a:rPr lang="fr-FR" sz="1400" dirty="0"/>
              <a:t>xxx] comment:</a:t>
            </a:r>
          </a:p>
          <a:p>
            <a:pPr lvl="1"/>
            <a:r>
              <a:rPr lang="fr-FR" sz="1400" dirty="0"/>
              <a:t>[CT#108] [AI#</a:t>
            </a:r>
            <a:r>
              <a:rPr lang="en-DE" sz="1400" dirty="0"/>
              <a:t>2</a:t>
            </a:r>
            <a:r>
              <a:rPr lang="fr-FR" sz="1400" dirty="0"/>
              <a:t>1.1] [Elections] comment:</a:t>
            </a:r>
          </a:p>
          <a:p>
            <a:pPr lvl="1"/>
            <a:r>
              <a:rPr lang="fr-FR" sz="1400" dirty="0"/>
              <a:t>[CT#108] [AI#</a:t>
            </a:r>
            <a:r>
              <a:rPr lang="en-DE" sz="1400" dirty="0"/>
              <a:t>2</a:t>
            </a:r>
            <a:r>
              <a:rPr lang="fr-FR" sz="1400" dirty="0"/>
              <a:t>1.2] [</a:t>
            </a:r>
            <a:r>
              <a:rPr lang="fr-FR" sz="1400" dirty="0" err="1"/>
              <a:t>Specs</a:t>
            </a:r>
            <a:r>
              <a:rPr lang="fr-FR" sz="1400" dirty="0"/>
              <a:t> for info] [CP-24</a:t>
            </a:r>
            <a:r>
              <a:rPr lang="en-DE" sz="1400" dirty="0"/>
              <a:t>2</a:t>
            </a:r>
            <a:r>
              <a:rPr lang="fr-FR" sz="1400" dirty="0"/>
              <a:t>xxx] comment:</a:t>
            </a:r>
          </a:p>
          <a:p>
            <a:pPr lvl="1"/>
            <a:r>
              <a:rPr lang="fr-FR" sz="1400" dirty="0"/>
              <a:t>[CT#108] [AI#</a:t>
            </a:r>
            <a:r>
              <a:rPr lang="en-DE" sz="1400" dirty="0"/>
              <a:t>2</a:t>
            </a:r>
            <a:r>
              <a:rPr lang="fr-FR" sz="1400" dirty="0"/>
              <a:t>1.3] [</a:t>
            </a:r>
            <a:r>
              <a:rPr lang="fr-FR" sz="1400" dirty="0" err="1"/>
              <a:t>Specs</a:t>
            </a:r>
            <a:r>
              <a:rPr lang="fr-FR" sz="1400" dirty="0"/>
              <a:t> for </a:t>
            </a:r>
            <a:r>
              <a:rPr lang="fr-FR" sz="1400" dirty="0" err="1"/>
              <a:t>approval</a:t>
            </a:r>
            <a:r>
              <a:rPr lang="fr-FR" sz="1400" dirty="0"/>
              <a:t>] [CP-24</a:t>
            </a:r>
            <a:r>
              <a:rPr lang="en-DE" sz="1400" dirty="0"/>
              <a:t>2</a:t>
            </a:r>
            <a:r>
              <a:rPr lang="fr-FR" sz="1400" dirty="0"/>
              <a:t>xxx] comment:</a:t>
            </a:r>
          </a:p>
          <a:p>
            <a:pPr lvl="1"/>
            <a:r>
              <a:rPr lang="fr-FR" sz="1400" dirty="0"/>
              <a:t>[CT#108] [AI#2</a:t>
            </a:r>
            <a:r>
              <a:rPr lang="en-DE" sz="1400" dirty="0"/>
              <a:t>2</a:t>
            </a:r>
            <a:r>
              <a:rPr lang="fr-FR" sz="1400" dirty="0"/>
              <a:t>] [</a:t>
            </a:r>
            <a:r>
              <a:rPr lang="fr-FR" sz="1400" dirty="0" err="1"/>
              <a:t>Workplan</a:t>
            </a:r>
            <a:r>
              <a:rPr lang="fr-FR" sz="1400" dirty="0"/>
              <a:t>] [CP-24</a:t>
            </a:r>
            <a:r>
              <a:rPr lang="en-DE" sz="1400" dirty="0"/>
              <a:t>2</a:t>
            </a:r>
            <a:r>
              <a:rPr lang="fr-FR" sz="1400" dirty="0"/>
              <a:t>xxx] comment:</a:t>
            </a:r>
          </a:p>
          <a:p>
            <a:pPr lvl="1"/>
            <a:r>
              <a:rPr lang="fr-FR" sz="1400" dirty="0" err="1"/>
              <a:t>Others</a:t>
            </a:r>
            <a:r>
              <a:rPr lang="fr-FR" sz="1400" dirty="0"/>
              <a:t>:</a:t>
            </a:r>
          </a:p>
          <a:p>
            <a:pPr lvl="2"/>
            <a:r>
              <a:rPr lang="fr-FR" sz="1400" dirty="0"/>
              <a:t>[CT#108] [</a:t>
            </a:r>
            <a:r>
              <a:rPr lang="fr-FR" sz="1400" dirty="0" err="1"/>
              <a:t>AI#xx</a:t>
            </a:r>
            <a:r>
              <a:rPr lang="fr-FR" sz="1400" dirty="0"/>
              <a:t>] [</a:t>
            </a:r>
            <a:r>
              <a:rPr lang="fr-FR" sz="1400" i="1" dirty="0"/>
              <a:t>Agenda Item </a:t>
            </a:r>
            <a:r>
              <a:rPr lang="fr-FR" sz="1400" i="1" dirty="0" err="1"/>
              <a:t>Title</a:t>
            </a:r>
            <a:r>
              <a:rPr lang="fr-FR" sz="1400" dirty="0"/>
              <a:t>] [CP-24</a:t>
            </a:r>
            <a:r>
              <a:rPr lang="en-DE" sz="1400" dirty="0"/>
              <a:t>2</a:t>
            </a:r>
            <a:r>
              <a:rPr lang="fr-FR" sz="1400" dirty="0"/>
              <a:t>xxx] comment:</a:t>
            </a:r>
          </a:p>
          <a:p>
            <a:pPr lvl="2"/>
            <a:r>
              <a:rPr lang="fr-FR" sz="1400" dirty="0"/>
              <a:t>[CT#108]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 in best-effort mode</a:t>
            </a:r>
          </a:p>
          <a:p>
            <a:pPr lvl="1"/>
            <a:r>
              <a:rPr lang="en-US" dirty="0"/>
              <a:t>Sharing of documents being projected in the meeting room</a:t>
            </a:r>
          </a:p>
          <a:p>
            <a:r>
              <a:rPr lang="fr-FR" dirty="0"/>
              <a:t>Dates:</a:t>
            </a:r>
          </a:p>
          <a:p>
            <a:pPr marL="914400" lvl="1" indent="-457200">
              <a:buFont typeface="+mj-lt"/>
              <a:buAutoNum type="arabicPeriod"/>
            </a:pPr>
            <a:r>
              <a:rPr lang="en-SE" dirty="0"/>
              <a:t>Wed</a:t>
            </a:r>
            <a:r>
              <a:rPr lang="en-US" dirty="0"/>
              <a:t>, </a:t>
            </a:r>
            <a:r>
              <a:rPr lang="en-GB" dirty="0"/>
              <a:t>June</a:t>
            </a:r>
            <a:r>
              <a:rPr lang="en-US" dirty="0"/>
              <a:t> </a:t>
            </a:r>
            <a:r>
              <a:rPr lang="en-GB" dirty="0"/>
              <a:t>12</a:t>
            </a:r>
            <a:r>
              <a:rPr lang="en-US" dirty="0"/>
              <a:t>: </a:t>
            </a:r>
            <a:r>
              <a:rPr lang="fr-FR" dirty="0"/>
              <a:t>09h00-17h30 </a:t>
            </a:r>
            <a:r>
              <a:rPr lang="en-SE" dirty="0"/>
              <a:t>CE</a:t>
            </a:r>
            <a:r>
              <a:rPr lang="en-GB" dirty="0"/>
              <a:t>T</a:t>
            </a:r>
            <a:endParaRPr lang="fr-FR" dirty="0"/>
          </a:p>
          <a:p>
            <a:pPr marL="914400" lvl="1" indent="-457200">
              <a:buFont typeface="+mj-lt"/>
              <a:buAutoNum type="arabicPeriod"/>
            </a:pPr>
            <a:r>
              <a:rPr lang="en-US" dirty="0"/>
              <a:t>T</a:t>
            </a:r>
            <a:r>
              <a:rPr lang="en-SE" dirty="0"/>
              <a:t>hu</a:t>
            </a:r>
            <a:r>
              <a:rPr lang="en-US" dirty="0"/>
              <a:t>, </a:t>
            </a:r>
            <a:r>
              <a:rPr lang="en-GB" dirty="0"/>
              <a:t>June</a:t>
            </a:r>
            <a:r>
              <a:rPr lang="en-US" dirty="0"/>
              <a:t> </a:t>
            </a:r>
            <a:r>
              <a:rPr lang="en-DE" dirty="0"/>
              <a:t>1</a:t>
            </a:r>
            <a:r>
              <a:rPr lang="en-SE" dirty="0"/>
              <a:t>3</a:t>
            </a:r>
            <a:r>
              <a:rPr lang="en-US" dirty="0"/>
              <a:t>:   </a:t>
            </a:r>
            <a:r>
              <a:rPr lang="fr-FR" dirty="0"/>
              <a:t>09h00-17h30 </a:t>
            </a:r>
            <a:r>
              <a:rPr lang="en-SE" dirty="0"/>
              <a:t>CE</a:t>
            </a:r>
            <a:r>
              <a:rPr lang="en-GB" dirty="0"/>
              <a:t>T</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3942029246"/>
              </p:ext>
            </p:extLst>
          </p:nvPr>
        </p:nvGraphicFramePr>
        <p:xfrm>
          <a:off x="7387713" y="2000946"/>
          <a:ext cx="4135759" cy="3534652"/>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SE" sz="1800" dirty="0">
                          <a:effectLst/>
                        </a:rPr>
                        <a:t>00</a:t>
                      </a:r>
                      <a:r>
                        <a:rPr lang="fr-FR" sz="1800" dirty="0">
                          <a:effectLst/>
                        </a:rPr>
                        <a:t>:</a:t>
                      </a:r>
                      <a:r>
                        <a:rPr lang="en-DE" sz="1800" dirty="0">
                          <a:effectLst/>
                        </a:rPr>
                        <a:t>0</a:t>
                      </a:r>
                      <a:r>
                        <a:rPr lang="fr-FR" sz="1800" dirty="0">
                          <a:effectLst/>
                        </a:rPr>
                        <a:t>0 - </a:t>
                      </a:r>
                      <a:r>
                        <a:rPr lang="en-DE" sz="1800" dirty="0">
                          <a:effectLst/>
                        </a:rPr>
                        <a:t>08</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a:t>
                      </a:r>
                      <a:r>
                        <a:rPr lang="en-DE" sz="1800" b="0" dirty="0">
                          <a:solidFill>
                            <a:sysClr val="windowText" lastClr="000000"/>
                          </a:solidFill>
                          <a:effectLst/>
                        </a:rPr>
                        <a:t>S</a:t>
                      </a:r>
                      <a:r>
                        <a:rPr lang="fr-FR" sz="1800" b="0" dirty="0">
                          <a:solidFill>
                            <a:sysClr val="windowText" lastClr="000000"/>
                          </a:solidFill>
                          <a:effectLst/>
                        </a:rPr>
                        <a:t>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en-SE" sz="1800" dirty="0">
                          <a:effectLst/>
                        </a:rPr>
                        <a:t>03</a:t>
                      </a:r>
                      <a:r>
                        <a:rPr lang="fr-FR" sz="1800" dirty="0">
                          <a:effectLst/>
                        </a:rPr>
                        <a:t>:</a:t>
                      </a:r>
                      <a:r>
                        <a:rPr lang="en-DE" sz="1800" dirty="0">
                          <a:effectLst/>
                        </a:rPr>
                        <a:t>0</a:t>
                      </a:r>
                      <a:r>
                        <a:rPr lang="fr-FR" sz="1800" dirty="0">
                          <a:effectLst/>
                        </a:rPr>
                        <a:t>0 - </a:t>
                      </a:r>
                      <a:r>
                        <a:rPr lang="en-SE" sz="1800" dirty="0">
                          <a:effectLst/>
                        </a:rPr>
                        <a:t>11</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a:t>
                      </a:r>
                      <a:r>
                        <a:rPr lang="en-DE" sz="1800">
                          <a:effectLst/>
                        </a:rPr>
                        <a:t>S</a:t>
                      </a:r>
                      <a:r>
                        <a:rPr lang="fr-FR" sz="1800">
                          <a:effectLst/>
                        </a:rPr>
                        <a:t>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en-GB" sz="1800" dirty="0">
                          <a:effectLst/>
                        </a:rPr>
                        <a:t>0</a:t>
                      </a:r>
                      <a:r>
                        <a:rPr lang="en-SE" sz="1800" dirty="0">
                          <a:effectLst/>
                        </a:rPr>
                        <a:t>8</a:t>
                      </a:r>
                      <a:r>
                        <a:rPr lang="fr-FR" sz="1800" dirty="0">
                          <a:effectLst/>
                        </a:rPr>
                        <a:t>:</a:t>
                      </a:r>
                      <a:r>
                        <a:rPr lang="en-DE" sz="1800" dirty="0">
                          <a:effectLst/>
                        </a:rPr>
                        <a:t>0</a:t>
                      </a:r>
                      <a:r>
                        <a:rPr lang="fr-FR" sz="1800" dirty="0">
                          <a:effectLst/>
                        </a:rPr>
                        <a:t>0 – </a:t>
                      </a:r>
                      <a:r>
                        <a:rPr lang="en-SE" sz="1800" dirty="0">
                          <a:effectLst/>
                        </a:rPr>
                        <a:t>16</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247329">
                <a:tc>
                  <a:txBody>
                    <a:bodyPr/>
                    <a:lstStyle/>
                    <a:p>
                      <a:pPr algn="ctr">
                        <a:spcAft>
                          <a:spcPts val="0"/>
                        </a:spcAft>
                      </a:pPr>
                      <a:r>
                        <a:rPr lang="en-GB" sz="1800" b="1" dirty="0">
                          <a:effectLst/>
                        </a:rPr>
                        <a:t>0</a:t>
                      </a:r>
                      <a:r>
                        <a:rPr lang="en-SE" sz="1800" b="1" dirty="0">
                          <a:effectLst/>
                        </a:rPr>
                        <a:t>8</a:t>
                      </a:r>
                      <a:r>
                        <a:rPr lang="fr-FR" sz="1800" b="1" dirty="0">
                          <a:effectLst/>
                        </a:rPr>
                        <a:t>:</a:t>
                      </a:r>
                      <a:r>
                        <a:rPr lang="en-DE" sz="1800" b="1" dirty="0">
                          <a:effectLst/>
                        </a:rPr>
                        <a:t>0</a:t>
                      </a:r>
                      <a:r>
                        <a:rPr lang="fr-FR" sz="1800" b="1" dirty="0">
                          <a:effectLst/>
                        </a:rPr>
                        <a:t>0 – </a:t>
                      </a:r>
                      <a:r>
                        <a:rPr lang="en-SE" sz="1800" b="1" dirty="0">
                          <a:effectLst/>
                        </a:rPr>
                        <a:t>16</a:t>
                      </a:r>
                      <a:r>
                        <a:rPr lang="fr-FR" sz="1800" b="1" dirty="0">
                          <a:effectLst/>
                        </a:rPr>
                        <a:t>:</a:t>
                      </a:r>
                      <a:r>
                        <a:rPr lang="en-DE" sz="1800" b="1" dirty="0">
                          <a:effectLst/>
                        </a:rPr>
                        <a:t>3</a:t>
                      </a:r>
                      <a:r>
                        <a:rPr lang="fr-FR" sz="1800" b="1" dirty="0">
                          <a:effectLst/>
                        </a:rPr>
                        <a:t>0</a:t>
                      </a:r>
                      <a:endParaRPr lang="fr-FR" sz="2400" b="1" dirty="0">
                        <a:effectLst/>
                        <a:latin typeface="Calibri"/>
                        <a:ea typeface="Calibri"/>
                      </a:endParaRPr>
                    </a:p>
                  </a:txBody>
                  <a:tcPr marL="9525" marR="9525" marT="9525" marB="9525"/>
                </a:tc>
                <a:tc>
                  <a:txBody>
                    <a:bodyPr/>
                    <a:lstStyle/>
                    <a:p>
                      <a:pPr algn="ctr">
                        <a:spcAft>
                          <a:spcPts val="0"/>
                        </a:spcAft>
                      </a:pPr>
                      <a:r>
                        <a:rPr lang="en-DE" sz="1800">
                          <a:effectLst/>
                        </a:rPr>
                        <a:t>W</a:t>
                      </a:r>
                      <a:r>
                        <a:rPr lang="en-GB" sz="1800">
                          <a:effectLst/>
                        </a:rPr>
                        <a:t>E</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en-DE" sz="1800">
                          <a:effectLst/>
                        </a:rPr>
                        <a:t>L</a:t>
                      </a:r>
                      <a:r>
                        <a:rPr lang="en-GB" sz="1800">
                          <a:effectLst/>
                        </a:rPr>
                        <a:t>o</a:t>
                      </a:r>
                      <a:r>
                        <a:rPr lang="en-DE" sz="1800">
                          <a:effectLst/>
                        </a:rPr>
                        <a:t>ndon</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184245">
                <a:tc>
                  <a:txBody>
                    <a:bodyPr/>
                    <a:lstStyle/>
                    <a:p>
                      <a:pPr algn="ctr">
                        <a:spcAft>
                          <a:spcPts val="0"/>
                        </a:spcAft>
                      </a:pPr>
                      <a:r>
                        <a:rPr lang="en-DE" sz="1800" b="1" dirty="0">
                          <a:effectLst/>
                        </a:rPr>
                        <a:t>09</a:t>
                      </a:r>
                      <a:r>
                        <a:rPr lang="fr-FR" sz="1800" b="1" dirty="0">
                          <a:effectLst/>
                        </a:rPr>
                        <a:t>:</a:t>
                      </a:r>
                      <a:r>
                        <a:rPr lang="en-DE" sz="1800" b="1" dirty="0">
                          <a:effectLst/>
                        </a:rPr>
                        <a:t>0</a:t>
                      </a:r>
                      <a:r>
                        <a:rPr lang="fr-FR" sz="1800" b="1" dirty="0">
                          <a:effectLst/>
                        </a:rPr>
                        <a:t>0 - </a:t>
                      </a:r>
                      <a:r>
                        <a:rPr lang="en-SE" sz="1800" b="1" dirty="0">
                          <a:effectLst/>
                        </a:rPr>
                        <a:t>17</a:t>
                      </a:r>
                      <a:r>
                        <a:rPr lang="fr-FR" sz="1800" b="1" dirty="0">
                          <a:effectLst/>
                        </a:rPr>
                        <a:t>:</a:t>
                      </a:r>
                      <a:r>
                        <a:rPr lang="en-DE" sz="1800" b="1" dirty="0">
                          <a:effectLst/>
                        </a:rPr>
                        <a:t>3</a:t>
                      </a:r>
                      <a:r>
                        <a:rPr lang="fr-FR" sz="1800" b="1" dirty="0">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392885359"/>
                  </a:ext>
                </a:extLst>
              </a:tr>
              <a:tr h="368489">
                <a:tc>
                  <a:txBody>
                    <a:bodyPr/>
                    <a:lstStyle/>
                    <a:p>
                      <a:pPr algn="ctr">
                        <a:spcAft>
                          <a:spcPts val="0"/>
                        </a:spcAft>
                      </a:pPr>
                      <a:r>
                        <a:rPr lang="en-SE" sz="1800" dirty="0">
                          <a:effectLst/>
                        </a:rPr>
                        <a:t>05</a:t>
                      </a:r>
                      <a:r>
                        <a:rPr lang="fr-FR" sz="1800" dirty="0">
                          <a:effectLst/>
                        </a:rPr>
                        <a:t>:</a:t>
                      </a:r>
                      <a:r>
                        <a:rPr lang="en-DE" sz="1800" dirty="0">
                          <a:effectLst/>
                        </a:rPr>
                        <a:t>3</a:t>
                      </a:r>
                      <a:r>
                        <a:rPr lang="fr-FR" sz="1800" dirty="0">
                          <a:effectLst/>
                        </a:rPr>
                        <a:t>0 – </a:t>
                      </a:r>
                      <a:r>
                        <a:rPr lang="en-SE" sz="1800" dirty="0">
                          <a:effectLst/>
                        </a:rPr>
                        <a:t>14</a:t>
                      </a:r>
                      <a:r>
                        <a:rPr lang="fr-FR" sz="1800" dirty="0">
                          <a:effectLst/>
                        </a:rPr>
                        <a:t>:</a:t>
                      </a:r>
                      <a:r>
                        <a:rPr lang="en-DE" sz="1800" dirty="0">
                          <a:effectLst/>
                        </a:rPr>
                        <a:t>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GB" sz="1800" dirty="0">
                          <a:effectLst/>
                        </a:rPr>
                        <a:t>1</a:t>
                      </a:r>
                      <a:r>
                        <a:rPr lang="en-SE" sz="1800" dirty="0">
                          <a:effectLst/>
                        </a:rPr>
                        <a:t>6:</a:t>
                      </a:r>
                      <a:r>
                        <a:rPr lang="en-DE" sz="1800" dirty="0">
                          <a:effectLst/>
                        </a:rPr>
                        <a:t>0</a:t>
                      </a:r>
                      <a:r>
                        <a:rPr lang="fr-FR" sz="1800" dirty="0">
                          <a:effectLst/>
                        </a:rPr>
                        <a:t>0 – </a:t>
                      </a:r>
                      <a:r>
                        <a:rPr lang="en-SE" sz="1800" dirty="0">
                          <a:effectLst/>
                        </a:rPr>
                        <a:t>00:</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en-SE" sz="1800" dirty="0">
                          <a:effectLst/>
                        </a:rPr>
                        <a:t>17</a:t>
                      </a:r>
                      <a:r>
                        <a:rPr lang="fr-FR" sz="1800" dirty="0">
                          <a:effectLst/>
                        </a:rPr>
                        <a:t>:</a:t>
                      </a:r>
                      <a:r>
                        <a:rPr lang="en-DE" sz="1800" dirty="0">
                          <a:effectLst/>
                        </a:rPr>
                        <a:t>0</a:t>
                      </a:r>
                      <a:r>
                        <a:rPr lang="fr-FR" sz="1800" dirty="0">
                          <a:effectLst/>
                        </a:rPr>
                        <a:t>0 - </a:t>
                      </a:r>
                      <a:r>
                        <a:rPr lang="en-DE" sz="1800" dirty="0">
                          <a:effectLst/>
                        </a:rPr>
                        <a:t>01</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en-SE" sz="1800" dirty="0">
                          <a:effectLst/>
                        </a:rPr>
                        <a:t>17</a:t>
                      </a:r>
                      <a:r>
                        <a:rPr lang="fr-FR" sz="1800" dirty="0">
                          <a:effectLst/>
                        </a:rPr>
                        <a:t>:</a:t>
                      </a:r>
                      <a:r>
                        <a:rPr lang="en-DE" sz="1800" dirty="0">
                          <a:effectLst/>
                        </a:rPr>
                        <a:t>0</a:t>
                      </a:r>
                      <a:r>
                        <a:rPr lang="fr-FR" sz="1800" dirty="0">
                          <a:effectLst/>
                        </a:rPr>
                        <a:t>0 - </a:t>
                      </a:r>
                      <a:r>
                        <a:rPr lang="en-DE" sz="1800" dirty="0">
                          <a:effectLst/>
                        </a:rPr>
                        <a:t>01</a:t>
                      </a:r>
                      <a:r>
                        <a:rPr lang="fr-FR" sz="1800" dirty="0">
                          <a:effectLst/>
                        </a:rPr>
                        <a:t>:</a:t>
                      </a:r>
                      <a:r>
                        <a:rPr lang="en-DE" sz="1800" dirty="0">
                          <a:effectLst/>
                        </a:rPr>
                        <a:t>3</a:t>
                      </a:r>
                      <a:r>
                        <a:rPr lang="fr-FR" sz="1800" dirty="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1</a:t>
                      </a:r>
                      <a:r>
                        <a:rPr lang="en-SE" sz="1800" dirty="0">
                          <a:effectLst/>
                        </a:rPr>
                        <a:t>8</a:t>
                      </a:r>
                      <a:r>
                        <a:rPr lang="fr-FR" sz="1800" dirty="0">
                          <a:effectLst/>
                        </a:rPr>
                        <a:t>:</a:t>
                      </a:r>
                      <a:r>
                        <a:rPr lang="en-DE" sz="1800" dirty="0">
                          <a:effectLst/>
                        </a:rPr>
                        <a:t>0</a:t>
                      </a:r>
                      <a:r>
                        <a:rPr lang="fr-FR" sz="1800" dirty="0">
                          <a:effectLst/>
                        </a:rPr>
                        <a:t>0 – </a:t>
                      </a:r>
                      <a:r>
                        <a:rPr lang="en-SE" sz="1800" dirty="0">
                          <a:effectLst/>
                        </a:rPr>
                        <a:t>02</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3600" dirty="0"/>
              <a:t>Microsoft </a:t>
            </a:r>
            <a:r>
              <a:rPr lang="fr-FR" sz="3600"/>
              <a:t>Teams remote participation </a:t>
            </a:r>
            <a:r>
              <a:rPr lang="fr-FR" sz="3600" dirty="0"/>
              <a:t>meeting </a:t>
            </a:r>
            <a:r>
              <a:rPr lang="fr-FR" sz="3600" dirty="0" err="1"/>
              <a:t>tips</a:t>
            </a:r>
            <a:endParaRPr lang="fr-FR" sz="36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a:t>
            </a:r>
            <a:r>
              <a:rPr lang="en-US" sz="2400"/>
              <a:t>operate audio and </a:t>
            </a:r>
            <a:r>
              <a:rPr lang="en-US" sz="2400">
                <a:solidFill>
                  <a:srgbClr val="FF0000"/>
                </a:solidFill>
              </a:rPr>
              <a:t>mute the mic</a:t>
            </a:r>
            <a:r>
              <a:rPr lang="en-US" sz="2400"/>
              <a:t>.</a:t>
            </a:r>
            <a:endParaRPr lang="en-US" sz="2400" dirty="0"/>
          </a:p>
          <a:p>
            <a:r>
              <a:rPr lang="en-US" sz="2400" dirty="0"/>
              <a:t>Microsoft </a:t>
            </a:r>
            <a:r>
              <a:rPr lang="en-US" sz="2400"/>
              <a:t>Teams </a:t>
            </a:r>
            <a:r>
              <a:rPr lang="en-DE" sz="2400"/>
              <a:t>i</a:t>
            </a:r>
            <a:r>
              <a:rPr lang="en-GB" sz="2400"/>
              <a:t>s</a:t>
            </a:r>
            <a:r>
              <a:rPr lang="en-DE" sz="2400"/>
              <a:t> </a:t>
            </a:r>
            <a:r>
              <a:rPr lang="en-GB" sz="2400"/>
              <a:t>o</a:t>
            </a:r>
            <a:r>
              <a:rPr lang="en-DE" sz="2400"/>
              <a:t>n</a:t>
            </a:r>
            <a:r>
              <a:rPr lang="en-GB" sz="2400"/>
              <a:t>l</a:t>
            </a:r>
            <a:r>
              <a:rPr lang="en-DE" sz="2400"/>
              <a:t>y  </a:t>
            </a:r>
            <a:r>
              <a:rPr lang="en-GB" sz="2400"/>
              <a:t>u</a:t>
            </a:r>
            <a:r>
              <a:rPr lang="en-DE" sz="2400"/>
              <a:t>s</a:t>
            </a:r>
            <a:r>
              <a:rPr lang="en-GB" sz="2400"/>
              <a:t>e</a:t>
            </a:r>
            <a:r>
              <a:rPr lang="en-DE" sz="2400"/>
              <a:t>d </a:t>
            </a:r>
            <a:r>
              <a:rPr lang="en-GB" sz="2400"/>
              <a:t>i</a:t>
            </a:r>
            <a:r>
              <a:rPr lang="en-DE" sz="2400"/>
              <a:t>n </a:t>
            </a:r>
            <a:r>
              <a:rPr lang="en-GB" sz="2400"/>
              <a:t>l</a:t>
            </a:r>
            <a:r>
              <a:rPr lang="en-DE" sz="2400"/>
              <a:t>i</a:t>
            </a:r>
            <a:r>
              <a:rPr lang="en-GB" sz="2400"/>
              <a:t>s</a:t>
            </a:r>
            <a:r>
              <a:rPr lang="en-DE" sz="2400"/>
              <a:t>t</a:t>
            </a:r>
            <a:r>
              <a:rPr lang="en-GB" sz="2400"/>
              <a:t>e</a:t>
            </a:r>
            <a:r>
              <a:rPr lang="en-DE" sz="2400"/>
              <a:t>n</a:t>
            </a:r>
            <a:r>
              <a:rPr lang="en-GB" sz="2400"/>
              <a:t>i</a:t>
            </a:r>
            <a:r>
              <a:rPr lang="en-DE" sz="2400"/>
              <a:t>n</a:t>
            </a:r>
            <a:r>
              <a:rPr lang="en-GB" sz="2400"/>
              <a:t>g</a:t>
            </a:r>
            <a:r>
              <a:rPr lang="en-DE" sz="2400"/>
              <a:t> </a:t>
            </a:r>
            <a:r>
              <a:rPr lang="en-GB" sz="2400"/>
              <a:t>m</a:t>
            </a:r>
            <a:r>
              <a:rPr lang="en-DE" sz="2400"/>
              <a:t>o</a:t>
            </a:r>
            <a:r>
              <a:rPr lang="en-GB" sz="2400"/>
              <a:t>d</a:t>
            </a:r>
            <a:r>
              <a:rPr lang="en-DE" sz="2400"/>
              <a:t>e</a:t>
            </a:r>
            <a:r>
              <a:rPr lang="en-US" sz="2400"/>
              <a:t>.</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a:t>
            </a:r>
          </a:p>
        </p:txBody>
      </p:sp>
      <p:sp>
        <p:nvSpPr>
          <p:cNvPr id="18"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200073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 </a:t>
            </a:r>
            <a:endParaRPr lang="en-SE"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endParaRPr lang="fr-FR" altLang="en-US" sz="1800" dirty="0"/>
          </a:p>
          <a:p>
            <a:pPr>
              <a:lnSpc>
                <a:spcPct val="100000"/>
              </a:lnSpc>
              <a:spcBef>
                <a:spcPct val="0"/>
              </a:spcBef>
              <a:buFontTx/>
              <a:buNone/>
            </a:pP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9"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6" y="3444875"/>
            <a:ext cx="3752618"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 </a:t>
            </a:r>
            <a:endParaRPr lang="fr-FR" altLang="en-US" sz="1800" dirty="0">
              <a:solidFill>
                <a:srgbClr val="0070C0"/>
              </a:solidFill>
            </a:endParaRPr>
          </a:p>
          <a:p>
            <a:pPr>
              <a:lnSpc>
                <a:spcPct val="100000"/>
              </a:lnSpc>
              <a:spcBef>
                <a:spcPct val="0"/>
              </a:spcBef>
              <a:buFontTx/>
              <a:buNone/>
            </a:pPr>
            <a:r>
              <a:rPr lang="fr-FR" altLang="en-US" sz="1800" dirty="0"/>
              <a:t>TSG CT Vice Chair</a:t>
            </a:r>
          </a:p>
          <a:p>
            <a:pPr>
              <a:lnSpc>
                <a:spcPct val="100000"/>
              </a:lnSpc>
              <a:spcBef>
                <a:spcPct val="0"/>
              </a:spcBef>
              <a:buNone/>
            </a:pPr>
            <a:r>
              <a:rPr lang="fr-FR" altLang="en-US" sz="1800" dirty="0"/>
              <a:t>TTC</a:t>
            </a:r>
            <a:br>
              <a:rPr lang="fr-FR" altLang="en-US" sz="1800" dirty="0"/>
            </a:br>
            <a:r>
              <a:rPr lang="en-US" sz="1800" dirty="0"/>
              <a:t>hiroshi.ishikawa.ev</a:t>
            </a:r>
            <a:r>
              <a:rPr lang="en-US" altLang="en-US" sz="1800" dirty="0"/>
              <a:t>@nttdocomo.</a:t>
            </a:r>
            <a:r>
              <a:rPr lang="en-US" sz="1800" dirty="0"/>
              <a:t>com</a:t>
            </a:r>
            <a:endParaRPr lang="fr-FR" altLang="en-US" sz="1800" dirty="0"/>
          </a:p>
          <a:p>
            <a:pPr>
              <a:lnSpc>
                <a:spcPct val="100000"/>
              </a:lnSpc>
              <a:spcBef>
                <a:spcPct val="0"/>
              </a:spcBef>
              <a:buNone/>
            </a:pP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20"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503524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Francois Piroard</a:t>
            </a:r>
          </a:p>
          <a:p>
            <a:pPr>
              <a:lnSpc>
                <a:spcPct val="100000"/>
              </a:lnSpc>
              <a:spcBef>
                <a:spcPct val="0"/>
              </a:spcBef>
              <a:buNone/>
            </a:pPr>
            <a:r>
              <a:rPr lang="fr-FR" altLang="en-US" sz="1800" dirty="0"/>
              <a:t>TSG CT Vice 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francois.piroard@airbus.com</a:t>
            </a:r>
            <a:endParaRPr lang="en-US" altLang="en-US" sz="1800" dirty="0"/>
          </a:p>
        </p:txBody>
      </p:sp>
      <p:sp>
        <p:nvSpPr>
          <p:cNvPr id="21"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198253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err="1"/>
              <a:t>Biao</a:t>
            </a:r>
            <a:r>
              <a:rPr lang="fr-FR" altLang="en-US" sz="1800" dirty="0"/>
              <a:t> Long </a:t>
            </a:r>
          </a:p>
          <a:p>
            <a:pPr>
              <a:lnSpc>
                <a:spcPct val="100000"/>
              </a:lnSpc>
              <a:spcBef>
                <a:spcPct val="0"/>
              </a:spcBef>
              <a:buFontTx/>
              <a:buNone/>
            </a:pPr>
            <a:r>
              <a:rPr lang="fr-FR" altLang="en-US" sz="1800" dirty="0"/>
              <a:t>TSG CT Vice Chair</a:t>
            </a:r>
          </a:p>
          <a:p>
            <a:pPr>
              <a:lnSpc>
                <a:spcPct val="100000"/>
              </a:lnSpc>
              <a:spcBef>
                <a:spcPct val="0"/>
              </a:spcBef>
              <a:buFontTx/>
              <a:buNone/>
            </a:pPr>
            <a:r>
              <a:rPr lang="fr-FR" altLang="en-US" sz="1800" dirty="0"/>
              <a:t>CCSA</a:t>
            </a:r>
          </a:p>
          <a:p>
            <a:pPr>
              <a:lnSpc>
                <a:spcPct val="100000"/>
              </a:lnSpc>
              <a:spcBef>
                <a:spcPct val="0"/>
              </a:spcBef>
              <a:buFontTx/>
              <a:buNone/>
            </a:pPr>
            <a:r>
              <a:rPr lang="en-GB" sz="1800" dirty="0"/>
              <a:t>longbiao@chinatelecom.cn</a:t>
            </a:r>
            <a:endParaRPr lang="fr-FR" altLang="en-US" sz="1800" dirty="0"/>
          </a:p>
          <a:p>
            <a:pPr>
              <a:lnSpc>
                <a:spcPct val="100000"/>
              </a:lnSpc>
              <a:spcBef>
                <a:spcPct val="0"/>
              </a:spcBef>
              <a:buFontTx/>
              <a:buNone/>
            </a:pPr>
            <a:endParaRPr lang="en-US" altLang="en-US" sz="1800" dirty="0"/>
          </a:p>
        </p:txBody>
      </p:sp>
      <p:sp>
        <p:nvSpPr>
          <p:cNvPr id="22"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5"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4" name="Picture 3" descr="A person wearing glasses and a suit&#10;&#10;Description automatically generated with medium confidence">
            <a:extLst>
              <a:ext uri="{FF2B5EF4-FFF2-40B4-BE49-F238E27FC236}">
                <a16:creationId xmlns:a16="http://schemas.microsoft.com/office/drawing/2014/main" id="{A49349E2-C73F-736C-F09C-DAC601DCBBD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0300" y="1889101"/>
            <a:ext cx="1092176" cy="1263926"/>
          </a:xfrm>
          <a:prstGeom prst="rect">
            <a:avLst/>
          </a:prstGeom>
        </p:spPr>
      </p:pic>
      <p:pic>
        <p:nvPicPr>
          <p:cNvPr id="13" name="Picture 12">
            <a:extLst>
              <a:ext uri="{FF2B5EF4-FFF2-40B4-BE49-F238E27FC236}">
                <a16:creationId xmlns:a16="http://schemas.microsoft.com/office/drawing/2014/main" id="{2EB6F71F-B8F3-4238-85D4-CE0503B9829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643" y="1990091"/>
            <a:ext cx="1188789" cy="1667509"/>
          </a:xfrm>
          <a:prstGeom prst="rect">
            <a:avLst/>
          </a:prstGeom>
        </p:spPr>
      </p:pic>
      <p:pic>
        <p:nvPicPr>
          <p:cNvPr id="2" name="Picture 1">
            <a:extLst>
              <a:ext uri="{FF2B5EF4-FFF2-40B4-BE49-F238E27FC236}">
                <a16:creationId xmlns:a16="http://schemas.microsoft.com/office/drawing/2014/main" id="{DA7CAD6B-312E-2947-5BDB-C5A86CF0F39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10300" y="3320095"/>
            <a:ext cx="1053801" cy="1381706"/>
          </a:xfrm>
          <a:prstGeom prst="rect">
            <a:avLst/>
          </a:prstGeom>
        </p:spPr>
      </p:pic>
      <p:pic>
        <p:nvPicPr>
          <p:cNvPr id="5" name="Picture 4">
            <a:extLst>
              <a:ext uri="{FF2B5EF4-FFF2-40B4-BE49-F238E27FC236}">
                <a16:creationId xmlns:a16="http://schemas.microsoft.com/office/drawing/2014/main" id="{55B39763-94F8-4663-8B78-BED358882D6A}"/>
              </a:ext>
            </a:extLst>
          </p:cNvPr>
          <p:cNvPicPr>
            <a:picLocks noChangeAspect="1"/>
          </p:cNvPicPr>
          <p:nvPr/>
        </p:nvPicPr>
        <p:blipFill>
          <a:blip r:embed="rId8"/>
          <a:stretch>
            <a:fillRect/>
          </a:stretch>
        </p:blipFill>
        <p:spPr>
          <a:xfrm>
            <a:off x="6210299" y="4907214"/>
            <a:ext cx="1075497" cy="1379749"/>
          </a:xfrm>
          <a:prstGeom prst="rect">
            <a:avLst/>
          </a:prstGeom>
        </p:spPr>
      </p:pic>
    </p:spTree>
    <p:extLst>
      <p:ext uri="{BB962C8B-B14F-4D97-AF65-F5344CB8AC3E}">
        <p14:creationId xmlns:p14="http://schemas.microsoft.com/office/powerpoint/2010/main" val="363530443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728870" y="365125"/>
            <a:ext cx="10515600" cy="1325563"/>
          </a:xfrm>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a:t>
            </a:r>
            <a:r>
              <a:rPr lang="en-SE" sz="2000" dirty="0"/>
              <a:t>Mon</a:t>
            </a:r>
            <a:r>
              <a:rPr lang="en-US" sz="2000" dirty="0"/>
              <a:t>day, June </a:t>
            </a:r>
            <a:r>
              <a:rPr lang="en-DE" sz="2000" dirty="0"/>
              <a:t>09</a:t>
            </a:r>
            <a:r>
              <a:rPr lang="en-US" sz="2000" dirty="0"/>
              <a:t> 202</a:t>
            </a:r>
            <a:r>
              <a:rPr lang="en-SE" sz="2000" dirty="0"/>
              <a:t>5</a:t>
            </a:r>
            <a:r>
              <a:rPr lang="en-US" sz="2000" dirty="0"/>
              <a:t>:	09h00 </a:t>
            </a:r>
            <a:r>
              <a:rPr lang="en-SE" sz="2000" dirty="0"/>
              <a:t>CE</a:t>
            </a:r>
            <a:r>
              <a:rPr lang="en-GB" sz="2000" dirty="0"/>
              <a:t>T</a:t>
            </a:r>
            <a:endParaRPr lang="en-US" sz="2000" dirty="0"/>
          </a:p>
          <a:p>
            <a:pPr lvl="1"/>
            <a:r>
              <a:rPr lang="en-US" sz="2000" dirty="0"/>
              <a:t>Until T</a:t>
            </a:r>
            <a:r>
              <a:rPr lang="en-SE" sz="2000" dirty="0" err="1"/>
              <a:t>ues</a:t>
            </a:r>
            <a:r>
              <a:rPr lang="en-US" sz="2000" dirty="0"/>
              <a:t>day, June </a:t>
            </a:r>
            <a:r>
              <a:rPr lang="en-DE" sz="2000" dirty="0"/>
              <a:t>10</a:t>
            </a:r>
            <a:r>
              <a:rPr lang="en-US" sz="2000" dirty="0"/>
              <a:t>, 202</a:t>
            </a:r>
            <a:r>
              <a:rPr lang="en-SE" sz="2000" dirty="0"/>
              <a:t>5</a:t>
            </a:r>
            <a:r>
              <a:rPr lang="en-US" sz="2000" dirty="0"/>
              <a:t>:	17h30 </a:t>
            </a:r>
            <a:r>
              <a:rPr lang="en-SE" sz="2000" dirty="0"/>
              <a:t>CE</a:t>
            </a:r>
            <a:r>
              <a:rPr lang="en-GB" sz="2000" dirty="0"/>
              <a:t>T</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dirty="0">
                <a:effectLst/>
                <a:latin typeface="Arial" panose="020B0604020202020204" pitchFamily="34" charset="0"/>
                <a:ea typeface="Times New Roman" panose="02020603050405020304" pitchFamily="18" charset="0"/>
              </a:rPr>
              <a:t>A </a:t>
            </a:r>
            <a:r>
              <a:rPr lang="en-DE" sz="1800" dirty="0">
                <a:effectLst/>
                <a:latin typeface="Arial" panose="020B0604020202020204" pitchFamily="34" charset="0"/>
                <a:ea typeface="Times New Roman" panose="02020603050405020304" pitchFamily="18" charset="0"/>
              </a:rPr>
              <a:t>o</a:t>
            </a:r>
            <a:r>
              <a:rPr lang="en-GB" sz="1800" dirty="0">
                <a:effectLst/>
                <a:latin typeface="Arial" panose="020B0604020202020204" pitchFamily="34" charset="0"/>
                <a:ea typeface="Times New Roman" panose="02020603050405020304" pitchFamily="18" charset="0"/>
              </a:rPr>
              <a:t>n</a:t>
            </a:r>
            <a:r>
              <a:rPr lang="en-DE" sz="1800" dirty="0">
                <a:effectLst/>
                <a:latin typeface="Arial" panose="020B0604020202020204" pitchFamily="34" charset="0"/>
                <a:ea typeface="Times New Roman" panose="02020603050405020304" pitchFamily="18" charset="0"/>
              </a:rPr>
              <a:t>e</a:t>
            </a:r>
            <a:r>
              <a:rPr lang="en-US" sz="1800" dirty="0">
                <a:effectLst/>
                <a:latin typeface="Arial" panose="020B0604020202020204" pitchFamily="34" charset="0"/>
                <a:ea typeface="Times New Roman" panose="02020603050405020304" pitchFamily="18" charset="0"/>
              </a:rPr>
              <a:t>-way audio stream will 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 </a:t>
            </a:r>
            <a:r>
              <a:rPr lang="en-GB" dirty="0">
                <a:hlinkClick r:id="rId2"/>
              </a:rPr>
              <a:t>3GPP Portal &gt; Home</a:t>
            </a:r>
            <a:r>
              <a:rPr lang="en-GB" dirty="0"/>
              <a:t> </a:t>
            </a:r>
            <a:r>
              <a:rPr lang="fr-FR" dirty="0"/>
              <a:t>  </a:t>
            </a:r>
          </a:p>
          <a:p>
            <a:pPr lvl="1"/>
            <a:r>
              <a:rPr lang="fr-FR" dirty="0"/>
              <a:t>Deadline for registration: </a:t>
            </a:r>
            <a:r>
              <a:rPr lang="en-US" sz="2400" dirty="0">
                <a:highlight>
                  <a:srgbClr val="FFFF00"/>
                </a:highlight>
              </a:rPr>
              <a:t>Monday, </a:t>
            </a:r>
            <a:r>
              <a:rPr lang="en-GB" sz="2400" dirty="0">
                <a:highlight>
                  <a:srgbClr val="FFFF00"/>
                </a:highlight>
              </a:rPr>
              <a:t>June</a:t>
            </a:r>
            <a:r>
              <a:rPr lang="en-US" sz="2400" dirty="0">
                <a:highlight>
                  <a:srgbClr val="FFFF00"/>
                </a:highlight>
              </a:rPr>
              <a:t> </a:t>
            </a:r>
            <a:r>
              <a:rPr lang="en-SE" sz="2400" dirty="0">
                <a:highlight>
                  <a:srgbClr val="FFFF00"/>
                </a:highlight>
              </a:rPr>
              <a:t>09</a:t>
            </a:r>
            <a:r>
              <a:rPr lang="en-US" sz="2400" dirty="0">
                <a:highlight>
                  <a:srgbClr val="FFFF00"/>
                </a:highlight>
              </a:rPr>
              <a:t>, 2025, 08h00 </a:t>
            </a:r>
            <a:r>
              <a:rPr lang="en-SE" sz="2400" dirty="0">
                <a:highlight>
                  <a:srgbClr val="FFFF00"/>
                </a:highlight>
              </a:rPr>
              <a:t>CE</a:t>
            </a:r>
            <a:r>
              <a:rPr lang="en-GB" sz="2400" dirty="0">
                <a:highlight>
                  <a:srgbClr val="FFFF00"/>
                </a:highlight>
              </a:rPr>
              <a:t>T</a:t>
            </a:r>
            <a:endParaRPr lang="fr-FR" dirty="0">
              <a:highlight>
                <a:srgbClr val="FFFF00"/>
              </a:highlight>
            </a:endParaRPr>
          </a:p>
          <a:p>
            <a:r>
              <a:rPr lang="en-US" dirty="0"/>
              <a:t>Voting Rights:</a:t>
            </a:r>
          </a:p>
          <a:p>
            <a:pPr lvl="1"/>
            <a:r>
              <a:rPr lang="en-US" dirty="0"/>
              <a:t>Participation by Individual Member in the meeting 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a:t>
            </a:r>
            <a:r>
              <a:rPr lang="en-DE" sz="1800" dirty="0"/>
              <a:t>9</a:t>
            </a:r>
            <a:endParaRPr lang="en-US" sz="1800" dirty="0"/>
          </a:p>
          <a:p>
            <a:pPr lvl="1"/>
            <a:r>
              <a:rPr lang="en-US" sz="1800" dirty="0"/>
              <a:t>Working agreement</a:t>
            </a:r>
            <a:r>
              <a:rPr lang="en-DE" sz="1800" dirty="0"/>
              <a:t>(</a:t>
            </a:r>
            <a:r>
              <a:rPr lang="en-GB" sz="1800" dirty="0"/>
              <a:t>s</a:t>
            </a:r>
            <a:r>
              <a:rPr lang="en-DE" sz="1800" dirty="0"/>
              <a:t>)</a:t>
            </a:r>
            <a:endParaRPr lang="en-US" sz="1800" dirty="0"/>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endParaRPr lang="en-DE" sz="1800" dirty="0"/>
          </a:p>
          <a:p>
            <a:pPr lvl="1"/>
            <a:r>
              <a:rPr lang="en-SE" sz="1800">
                <a:solidFill>
                  <a:srgbClr val="000000"/>
                </a:solidFill>
                <a:effectLst/>
                <a:latin typeface="Arial" panose="020B0604020202020204" pitchFamily="34" charset="0"/>
                <a:ea typeface="Times New Roman" panose="02020603050405020304" pitchFamily="18" charset="0"/>
              </a:rPr>
              <a:t>6</a:t>
            </a:r>
            <a:r>
              <a:rPr lang="en-GB" sz="1800">
                <a:solidFill>
                  <a:srgbClr val="000000"/>
                </a:solidFill>
                <a:effectLst/>
                <a:latin typeface="Arial" panose="020B0604020202020204" pitchFamily="34" charset="0"/>
                <a:ea typeface="Times New Roman" panose="02020603050405020304" pitchFamily="18" charset="0"/>
              </a:rPr>
              <a:t>G Studies Guidelines for CT area</a:t>
            </a:r>
            <a:endParaRPr lang="en-US" sz="1800" dirty="0"/>
          </a:p>
          <a:p>
            <a:pPr lvl="1"/>
            <a:endParaRPr lang="en-US" sz="2000" dirty="0"/>
          </a:p>
          <a:p>
            <a:pPr lvl="1"/>
            <a:endParaRPr lang="en-US" sz="2000" dirty="0"/>
          </a:p>
          <a:p>
            <a:r>
              <a:rPr lang="en-US" sz="2000" dirty="0"/>
              <a:t>Lower priority</a:t>
            </a:r>
          </a:p>
          <a:p>
            <a:pPr lvl="1"/>
            <a:r>
              <a:rPr lang="en-US" sz="1800" dirty="0"/>
              <a:t>CRs on pre-Rel-19</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1" y="1825625"/>
            <a:ext cx="10896599" cy="4351338"/>
          </a:xfrm>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err="1"/>
              <a:t>Working</a:t>
            </a:r>
            <a:r>
              <a:rPr lang="fr-FR"/>
              <a:t> directories</a:t>
            </a:r>
            <a:r>
              <a:rPr lang="en-DE"/>
              <a:t> </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302055899"/>
              </p:ext>
            </p:extLst>
          </p:nvPr>
        </p:nvGraphicFramePr>
        <p:xfrm>
          <a:off x="1668567" y="1726756"/>
          <a:ext cx="10010775" cy="2438400"/>
        </p:xfrm>
        <a:graphic>
          <a:graphicData uri="http://schemas.openxmlformats.org/drawingml/2006/table">
            <a:tbl>
              <a:tblPr/>
              <a:tblGrid>
                <a:gridCol w="886739">
                  <a:extLst>
                    <a:ext uri="{9D8B030D-6E8A-4147-A177-3AD203B41FA5}">
                      <a16:colId xmlns:a16="http://schemas.microsoft.com/office/drawing/2014/main" val="20000"/>
                    </a:ext>
                  </a:extLst>
                </a:gridCol>
                <a:gridCol w="4118648">
                  <a:extLst>
                    <a:ext uri="{9D8B030D-6E8A-4147-A177-3AD203B41FA5}">
                      <a16:colId xmlns:a16="http://schemas.microsoft.com/office/drawing/2014/main" val="20001"/>
                    </a:ext>
                  </a:extLst>
                </a:gridCol>
                <a:gridCol w="2525377">
                  <a:extLst>
                    <a:ext uri="{9D8B030D-6E8A-4147-A177-3AD203B41FA5}">
                      <a16:colId xmlns:a16="http://schemas.microsoft.com/office/drawing/2014/main" val="20002"/>
                    </a:ext>
                  </a:extLst>
                </a:gridCol>
                <a:gridCol w="2480011">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tab pos="7981950" algn="l"/>
                        </a:tabLst>
                        <a:defRPr/>
                      </a:pPr>
                      <a:r>
                        <a:rPr lang="en-GB" sz="2400" dirty="0">
                          <a:hlinkClick r:id="rId2"/>
                        </a:rPr>
                        <a:t>Directory Listing</a:t>
                      </a:r>
                      <a:r>
                        <a:rPr lang="en-GB" sz="2400" dirty="0">
                          <a:hlinkClick r:id="rId3"/>
                        </a:rPr>
                        <a:t> </a:t>
                      </a:r>
                      <a:r>
                        <a:rPr lang="en-GB" sz="2400" dirty="0">
                          <a:hlinkClick r:id="rId2"/>
                        </a:rPr>
                        <a:t>/ftp/</a:t>
                      </a:r>
                      <a:r>
                        <a:rPr lang="en-GB" sz="2400" dirty="0" err="1">
                          <a:hlinkClick r:id="rId2"/>
                        </a:rPr>
                        <a:t>tsg_ct</a:t>
                      </a:r>
                      <a:r>
                        <a:rPr lang="en-GB" sz="2400" dirty="0">
                          <a:hlinkClick r:id="rId2"/>
                        </a:rPr>
                        <a:t>/TSG_CT/CT_10</a:t>
                      </a:r>
                      <a:r>
                        <a:rPr lang="en-SE" sz="2400" dirty="0">
                          <a:hlinkClick r:id="rId2"/>
                        </a:rPr>
                        <a:t>8</a:t>
                      </a:r>
                      <a:r>
                        <a:rPr lang="en-GB" sz="2400" dirty="0">
                          <a:hlinkClick r:id="rId2"/>
                        </a:rPr>
                        <a:t>_</a:t>
                      </a:r>
                      <a:r>
                        <a:rPr lang="en-SE" sz="2400" dirty="0">
                          <a:hlinkClick r:id="rId2"/>
                        </a:rPr>
                        <a:t>Prague</a:t>
                      </a:r>
                      <a:r>
                        <a:rPr lang="en-GB" sz="2400" dirty="0">
                          <a:hlinkClick r:id="rId2"/>
                        </a:rPr>
                        <a:t> (3gpp.org)</a:t>
                      </a:r>
                      <a:endParaRPr lang="en-DE" sz="2400" kern="1200" dirty="0">
                        <a:solidFill>
                          <a:schemeClr val="tx1"/>
                        </a:solidFill>
                        <a:latin typeface="+mn-lt"/>
                        <a:ea typeface="+mn-ea"/>
                        <a:cs typeface="+mn-cs"/>
                      </a:endParaRP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8"/>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err="1">
                <a:solidFill>
                  <a:schemeClr val="accent2">
                    <a:lumMod val="75000"/>
                  </a:schemeClr>
                </a:solidFill>
              </a:rPr>
              <a:t>then</a:t>
            </a:r>
            <a:r>
              <a:rPr lang="fr-FR" sz="1800">
                <a:solidFill>
                  <a:schemeClr val="accent2">
                    <a:lumMod val="75000"/>
                  </a:schemeClr>
                </a:solidFill>
              </a:rPr>
              <a:t> upload </a:t>
            </a:r>
            <a:r>
              <a:rPr lang="fr-FR" sz="1800" dirty="0">
                <a:solidFill>
                  <a:schemeClr val="accent2">
                    <a:lumMod val="75000"/>
                  </a:schemeClr>
                </a:solidFill>
              </a:rPr>
              <a:t>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a:t>
            </a:r>
            <a:r>
              <a:rPr lang="en-US" dirty="0"/>
              <a:t>5</a:t>
            </a:r>
            <a:r>
              <a:rPr lang="en-GB" dirty="0"/>
              <a:t>&lt;</a:t>
            </a:r>
            <a:r>
              <a:rPr lang="en-GB" dirty="0" err="1"/>
              <a:t>originalTdocNbr</a:t>
            </a:r>
            <a:r>
              <a:rPr lang="en-GB" dirty="0"/>
              <a:t>&gt;_rev&lt;#&gt;</a:t>
            </a:r>
          </a:p>
          <a:p>
            <a:pPr lvl="1"/>
            <a:r>
              <a:rPr lang="en-GB" dirty="0"/>
              <a:t>E.g. CP-25</a:t>
            </a:r>
            <a:r>
              <a:rPr lang="en-SE" dirty="0"/>
              <a:t>1</a:t>
            </a:r>
            <a:r>
              <a:rPr lang="en-GB" dirty="0"/>
              <a:t>002</a:t>
            </a:r>
            <a:r>
              <a:rPr lang="en-US" dirty="0"/>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a:t>
            </a:r>
            <a:r>
              <a:rPr lang="en-US" dirty="0"/>
              <a:t>5</a:t>
            </a:r>
            <a:r>
              <a:rPr lang="en-GB" dirty="0"/>
              <a:t>&lt;</a:t>
            </a:r>
            <a:r>
              <a:rPr lang="en-GB" dirty="0" err="1"/>
              <a:t>originalTdocNbr</a:t>
            </a:r>
            <a:r>
              <a:rPr lang="en-GB" dirty="0"/>
              <a:t>&gt;_rev&lt;#&gt;_&lt;nn&gt;</a:t>
            </a:r>
          </a:p>
          <a:p>
            <a:pPr lvl="1"/>
            <a:r>
              <a:rPr lang="en-GB" dirty="0"/>
              <a:t>E.g. CP-25</a:t>
            </a:r>
            <a:r>
              <a:rPr lang="en-SE" dirty="0"/>
              <a:t>1</a:t>
            </a:r>
            <a:r>
              <a:rPr lang="en-GB" dirty="0"/>
              <a:t>002</a:t>
            </a:r>
            <a:r>
              <a:rPr lang="en-US" dirty="0"/>
              <a:t>_</a:t>
            </a:r>
            <a:r>
              <a:rPr lang="en-GB" dirty="0"/>
              <a:t>rev1_kk</a:t>
            </a:r>
            <a:r>
              <a:rPr lang="en-US" dirty="0"/>
              <a:t>.zip, </a:t>
            </a:r>
            <a:r>
              <a:rPr lang="en-GB" dirty="0"/>
              <a:t>CP-25</a:t>
            </a:r>
            <a:r>
              <a:rPr lang="en-SE" dirty="0"/>
              <a:t>1</a:t>
            </a:r>
            <a:r>
              <a:rPr lang="en-GB" dirty="0"/>
              <a:t>002</a:t>
            </a:r>
            <a:r>
              <a:rPr lang="en-US" dirty="0"/>
              <a:t>_</a:t>
            </a:r>
            <a:r>
              <a:rPr lang="en-GB" dirty="0"/>
              <a:t>rev1</a:t>
            </a:r>
            <a:r>
              <a:rPr lang="en-US" dirty="0"/>
              <a:t>_kk_</a:t>
            </a:r>
            <a:r>
              <a:rPr lang="en-DE" dirty="0"/>
              <a:t>p</a:t>
            </a:r>
            <a:r>
              <a:rPr lang="en-GB" dirty="0"/>
              <a:t>s</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CP-25</a:t>
            </a:r>
            <a:r>
              <a:rPr lang="en-SE" u="sng" dirty="0">
                <a:hlinkClick r:id="rId2"/>
              </a:rPr>
              <a:t>1</a:t>
            </a:r>
            <a:r>
              <a:rPr lang="en-US" u="sng" dirty="0">
                <a:hlinkClick r:id="rId2"/>
              </a:rPr>
              <a:t>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38089</TotalTime>
  <Words>1678</Words>
  <Application>Microsoft Office PowerPoint</Application>
  <PresentationFormat>Widescreen</PresentationFormat>
  <Paragraphs>187</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CT#108 Guidance</vt:lpstr>
      <vt:lpstr>TSG CT</vt:lpstr>
      <vt:lpstr>General Information</vt:lpstr>
      <vt:lpstr>Registration and Voting Rights</vt:lpstr>
      <vt:lpstr>Technical Meeting</vt:lpstr>
      <vt:lpstr>Full Agenda</vt:lpstr>
      <vt:lpstr>Working directories </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CR#653</cp:lastModifiedBy>
  <cp:revision>999</cp:revision>
  <dcterms:created xsi:type="dcterms:W3CDTF">2010-02-05T13:52:04Z</dcterms:created>
  <dcterms:modified xsi:type="dcterms:W3CDTF">2025-05-26T11:03:54Z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(3)v1WR5p1+WdwYnpmi5hJvN/jrjQdH/uMNRGozy3Mi41PgJT3Q50aWjIIAy+qwEMsTismyBi1n
cstyqoOlBbKT2Fw5j9yKOSB2Td21DqOzgSUAG4FofK5wK69Miu91ldIaGR9VMi7eFYuV8Kcc
MYycmueYYJ4Cu+WLFB/61FBcPk/lycCSXS3aPhWMyzefEh99MCYC8Lsi662fzGiWtW0p+zKA
SB1pPIM6Fp/wPFXjWo</vt:lpwstr>
  </property>
  <property fmtid="{D5CDD505-2E9C-101B-9397-08002B2CF9AE}" pid="10" name="_2015_ms_pID_7253431">
    <vt:lpwstr>kG53ucNWSZXuwv+dPNLjqqWX23QLZU9WMLVdVh1sDcZ3vlWkpj+bv4
9KTb/QIgPNbwltZsdR0GpDfoK5duJ1W7FhIskRMG2TvmFnszBOMuCX06OCuDtICc4oI/MmJ/
beZJLUPlOuWVVEPmgLjURiXS1jU0LnHuIecVwQHLJV9KcZTqL3BA8OWIALSrJRbpgYbx9yep
eB+0YbgZppVMbon166DXTtfB4mVzzi+r/kSG</vt:lpwstr>
  </property>
  <property fmtid="{D5CDD505-2E9C-101B-9397-08002B2CF9AE}" pid="11" name="_2015_ms_pID_7253432">
    <vt:lpwstr>Wg==</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1724626262</vt:lpwstr>
  </property>
</Properties>
</file>