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0"/>
  </p:notesMasterIdLst>
  <p:handoutMasterIdLst>
    <p:handoutMasterId r:id="rId31"/>
  </p:handoutMasterIdLst>
  <p:sldIdLst>
    <p:sldId id="341" r:id="rId2"/>
    <p:sldId id="363" r:id="rId3"/>
    <p:sldId id="366" r:id="rId4"/>
    <p:sldId id="377" r:id="rId5"/>
    <p:sldId id="448" r:id="rId6"/>
    <p:sldId id="449" r:id="rId7"/>
    <p:sldId id="450" r:id="rId8"/>
    <p:sldId id="451" r:id="rId9"/>
    <p:sldId id="473" r:id="rId10"/>
    <p:sldId id="499" r:id="rId11"/>
    <p:sldId id="500" r:id="rId12"/>
    <p:sldId id="501" r:id="rId13"/>
    <p:sldId id="370" r:id="rId14"/>
    <p:sldId id="394" r:id="rId15"/>
    <p:sldId id="395" r:id="rId16"/>
    <p:sldId id="459" r:id="rId17"/>
    <p:sldId id="503" r:id="rId18"/>
    <p:sldId id="502" r:id="rId19"/>
    <p:sldId id="373" r:id="rId20"/>
    <p:sldId id="491" r:id="rId21"/>
    <p:sldId id="375" r:id="rId22"/>
    <p:sldId id="365" r:id="rId23"/>
    <p:sldId id="376" r:id="rId24"/>
    <p:sldId id="426" r:id="rId25"/>
    <p:sldId id="509" r:id="rId26"/>
    <p:sldId id="514" r:id="rId27"/>
    <p:sldId id="515" r:id="rId28"/>
    <p:sldId id="379" r:id="rId2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ong Yue" initials="Yue" lastIdx="1" clrIdx="1">
    <p:extLst>
      <p:ext uri="{19B8F6BF-5375-455C-9EA6-DF929625EA0E}">
        <p15:presenceInfo xmlns:p15="http://schemas.microsoft.com/office/powerpoint/2012/main" userId="Song Yu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0000"/>
    <a:srgbClr val="0000FF"/>
    <a:srgbClr val="75B91A"/>
    <a:srgbClr val="FF6600"/>
    <a:srgbClr val="33CC33"/>
    <a:srgbClr val="000000"/>
    <a:srgbClr val="FFFFFF"/>
    <a:srgbClr val="694646"/>
    <a:srgbClr val="1A4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79" autoAdjust="0"/>
    <p:restoredTop sz="96513" autoAdjust="0"/>
  </p:normalViewPr>
  <p:slideViewPr>
    <p:cSldViewPr snapToGrid="0">
      <p:cViewPr varScale="1">
        <p:scale>
          <a:sx n="88" d="100"/>
          <a:sy n="88" d="100"/>
        </p:scale>
        <p:origin x="178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00" y="4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R16  CAT F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Sheet1!$A$2:$A$14</c:f>
              <c:strCache>
                <c:ptCount val="13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47</c:v>
                </c:pt>
                <c:pt idx="1">
                  <c:v>23</c:v>
                </c:pt>
                <c:pt idx="2">
                  <c:v>26</c:v>
                </c:pt>
                <c:pt idx="3">
                  <c:v>11</c:v>
                </c:pt>
                <c:pt idx="4">
                  <c:v>9</c:v>
                </c:pt>
                <c:pt idx="5">
                  <c:v>12</c:v>
                </c:pt>
                <c:pt idx="6">
                  <c:v>6</c:v>
                </c:pt>
                <c:pt idx="7">
                  <c:v>4</c:v>
                </c:pt>
                <c:pt idx="8">
                  <c:v>10</c:v>
                </c:pt>
                <c:pt idx="9">
                  <c:v>4</c:v>
                </c:pt>
                <c:pt idx="10">
                  <c:v>4</c:v>
                </c:pt>
                <c:pt idx="11">
                  <c:v>2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R17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Sheet1!$A$2:$A$14</c:f>
              <c:strCache>
                <c:ptCount val="13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152</c:v>
                </c:pt>
                <c:pt idx="1">
                  <c:v>128</c:v>
                </c:pt>
                <c:pt idx="2">
                  <c:v>187</c:v>
                </c:pt>
                <c:pt idx="3">
                  <c:v>81</c:v>
                </c:pt>
                <c:pt idx="4">
                  <c:v>46</c:v>
                </c:pt>
                <c:pt idx="5">
                  <c:v>47</c:v>
                </c:pt>
                <c:pt idx="6">
                  <c:v>37</c:v>
                </c:pt>
                <c:pt idx="7">
                  <c:v>45</c:v>
                </c:pt>
                <c:pt idx="8">
                  <c:v>41</c:v>
                </c:pt>
                <c:pt idx="9">
                  <c:v>17</c:v>
                </c:pt>
                <c:pt idx="10">
                  <c:v>11</c:v>
                </c:pt>
                <c:pt idx="11">
                  <c:v>9</c:v>
                </c:pt>
                <c:pt idx="1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R18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CT#102</c:v>
                </c:pt>
                <c:pt idx="1">
                  <c:v>CT#103</c:v>
                </c:pt>
                <c:pt idx="2">
                  <c:v>CT#104</c:v>
                </c:pt>
                <c:pt idx="3">
                  <c:v>CT#105</c:v>
                </c:pt>
                <c:pt idx="4">
                  <c:v>CT#106</c:v>
                </c:pt>
                <c:pt idx="5">
                  <c:v>CT#107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274</c:v>
                </c:pt>
                <c:pt idx="1">
                  <c:v>157</c:v>
                </c:pt>
                <c:pt idx="2">
                  <c:v>279</c:v>
                </c:pt>
                <c:pt idx="3">
                  <c:v>88</c:v>
                </c:pt>
                <c:pt idx="4">
                  <c:v>50</c:v>
                </c:pt>
                <c:pt idx="5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dirty="0"/>
              <a:t>R19 CRs/</a:t>
            </a:r>
            <a:r>
              <a:rPr lang="en-US" altLang="zh-CN" sz="1600" dirty="0" err="1"/>
              <a:t>pCRs</a:t>
            </a:r>
            <a:endParaRPr lang="zh-CN" alt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 B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</c:v>
                </c:pt>
                <c:pt idx="1">
                  <c:v>130</c:v>
                </c:pt>
                <c:pt idx="2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E-4DCB-A92C-6E388E61D6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 F/C/D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73</c:v>
                </c:pt>
                <c:pt idx="1">
                  <c:v>112</c:v>
                </c:pt>
                <c:pt idx="2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E-4DCB-A92C-6E388E61D6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pCR </c:v>
                </c:pt>
              </c:strCache>
            </c:strRef>
          </c:tx>
          <c:spPr>
            <a:solidFill>
              <a:srgbClr val="75B91A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12</c:v>
                </c:pt>
                <c:pt idx="1">
                  <c:v>15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3E-4DCB-A92C-6E388E61D6C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792" y="4415498"/>
            <a:ext cx="5138816" cy="418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8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084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CT#107</a:t>
            </a:r>
          </a:p>
          <a:p>
            <a:pPr eaLnBrk="1" hangingPunct="1">
              <a:defRPr/>
            </a:pPr>
            <a:r>
              <a:rPr lang="en-US" altLang="zh-CN" sz="1200" b="1" dirty="0">
                <a:latin typeface="Arial "/>
              </a:rPr>
              <a:t>Incheon, South Korea</a:t>
            </a:r>
            <a:r>
              <a:rPr lang="en-US" altLang="en-US" sz="1200" b="1" dirty="0">
                <a:latin typeface="Arial "/>
              </a:rPr>
              <a:t>;</a:t>
            </a:r>
            <a:r>
              <a:rPr lang="zh-CN" altLang="en-US" sz="1200" b="1" dirty="0">
                <a:latin typeface="Arial "/>
              </a:rPr>
              <a:t> </a:t>
            </a:r>
            <a:r>
              <a:rPr lang="en-US" altLang="zh-CN" sz="1200" b="1" dirty="0">
                <a:latin typeface="Arial "/>
              </a:rPr>
              <a:t>12</a:t>
            </a:r>
            <a:r>
              <a:rPr lang="en-US" altLang="en-US" sz="1200" b="1" dirty="0">
                <a:latin typeface="Arial "/>
              </a:rPr>
              <a:t>th – 13th </a:t>
            </a:r>
            <a:r>
              <a:rPr lang="en-US" altLang="zh-CN" sz="1200" b="1" dirty="0">
                <a:latin typeface="Arial "/>
              </a:rPr>
              <a:t>March</a:t>
            </a:r>
            <a:r>
              <a:rPr lang="en-US" altLang="en-US" sz="1200" b="1" dirty="0">
                <a:latin typeface="Arial "/>
              </a:rPr>
              <a:t> 2025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CP-250014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07_Incheon-2025-03/Docs/CP-250138.zi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hyperlink" Target="mailto:iroshi.ishikawa.ev@nttdocomo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hyperlink" Target="mailto:kimmo.kymalainen@3gpp.org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songyue@chinamobile.com" TargetMode="External"/><Relationship Id="rId9" Type="http://schemas.openxmlformats.org/officeDocument/2006/relationships/hyperlink" Target="mailto:li.zhijun3@zte.com.cn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07_Incheon-2025-03/Docs/CP-250017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7_Incheon-2025-03/Docs/CP-250019.zip" TargetMode="External"/><Relationship Id="rId2" Type="http://schemas.openxmlformats.org/officeDocument/2006/relationships/hyperlink" Target="https://www.3gpp.org/ftp/tsg_ct/TSG_CT/CT_107_Incheon-2025-03/Docs/CP-250018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CT_107_Incheon-2025-03/Docs/CP-250016.zip" TargetMode="External"/><Relationship Id="rId4" Type="http://schemas.openxmlformats.org/officeDocument/2006/relationships/hyperlink" Target="https://www.3gpp.org/ftp/tsg_ct/TSG_CT/CT_107_Incheon-2025-03/Docs/CP-250020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27_Athens/Docs/C4-250593.zip" TargetMode="External"/><Relationship Id="rId2" Type="http://schemas.openxmlformats.org/officeDocument/2006/relationships/hyperlink" Target="https://www.3gpp.org/ftp/tsg_ct/WG4_protocollars_ex-CN4/CT4_127_Athens/Docs/C4-250626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WG4_protocollars_ex-CN4/CT4_127_Athens/Docs/C4-250594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27_Athens/Docs/C4-250397.zip" TargetMode="External"/><Relationship Id="rId2" Type="http://schemas.openxmlformats.org/officeDocument/2006/relationships/hyperlink" Target="https://www.3gpp.org/ftp/tsg_ct/WG4_protocollars_ex-CN4/CT4_127_Athens/Docs/C4-250631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53980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WG4 Status Report </a:t>
            </a:r>
            <a:br>
              <a:rPr lang="en-US" altLang="en-US" dirty="0"/>
            </a:br>
            <a:r>
              <a:rPr lang="en-US" altLang="en-US" dirty="0"/>
              <a:t>to TSG CT#107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317650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Yue Song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CT4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637024"/>
              </p:ext>
            </p:extLst>
          </p:nvPr>
        </p:nvGraphicFramePr>
        <p:xfrm>
          <a:off x="129207" y="1785067"/>
          <a:ext cx="11820346" cy="3899614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MPS for IMS Messaging and SMS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MPS4msg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Identifying non-3GPP Devices Connecting behind a UE or 5G-RG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UIA_ARC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Subscription control for reference time distribution in EPS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TEI19_TIME_SUB_EPS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2024-12-9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 NR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Femto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5G_Femto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RedInfExp_SBI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CT4 Aspects on Deferred 5GC-MT-LR Procedure for Periodic Location Events based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NRPPa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Periodic Measurement Reports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TEI19_DLPMR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CT4 Aspects of PRU Usage Extension supported by Core Network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TEI19_PRUE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2025-6-6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253535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43891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557449"/>
              </p:ext>
            </p:extLst>
          </p:nvPr>
        </p:nvGraphicFramePr>
        <p:xfrm>
          <a:off x="129207" y="1785067"/>
          <a:ext cx="11820346" cy="3688474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Enhancing Parameter Provisioning with static UE IP address and UP security policy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TEI19_IP_SP_EXP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Providing per-subscriber VLAN instructions from UDM and DN-AAA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TEI19_VLANSUB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1040066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Protocol enhancements for Mission Critical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MCProtoc19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1040068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Enhancement of controlling RAT utilization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ECRATU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1050102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Vehicle Mounted Relays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VMR_Ph2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2025-6-6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1050049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Core Network Enhanced Support for Artificial Intelligence (AI)/Machine Learning (ML)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AIML_CN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1050086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QoS monitoring enhancement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TEI19_QME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1050069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Next Generation Real time Communication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NG_RTC_Ph2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1050043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integration of satellite components in the 5G architecture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5GSAT_Ph3_ARCH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1050039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Proximity-based Services in 5GS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5G_ProSe_Ph3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1050059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Multi Access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MASSS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23667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026087"/>
              </p:ext>
            </p:extLst>
          </p:nvPr>
        </p:nvGraphicFramePr>
        <p:xfrm>
          <a:off x="129207" y="1785067"/>
          <a:ext cx="11820346" cy="3490674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1050082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support in NPN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TEI19_ProSe_NPN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1060037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Extended Reality and Media service (XRM)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XRM_Ph2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1060047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Phase3 for UAS, UAV and UAM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UAS_Ph3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Energy Efficiency and Energy Saving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EnergySys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Support for PWS in Satellite E-UTRAN and Satellite NG-RAN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PWS_NTN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Network Controlled Network Slice Selection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TEI19_SliceSel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81591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327762"/>
              </p:ext>
            </p:extLst>
          </p:nvPr>
        </p:nvGraphicFramePr>
        <p:xfrm>
          <a:off x="776032" y="2116664"/>
          <a:ext cx="10411095" cy="787325"/>
        </p:xfrm>
        <a:graphic>
          <a:graphicData uri="http://schemas.openxmlformats.org/drawingml/2006/table">
            <a:tbl>
              <a:tblPr firstRow="1" firstCol="1" bandRow="1"/>
              <a:tblGrid>
                <a:gridCol w="11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6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9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513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CP-250138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29.866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v2.0.0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Liu </a:t>
                      </a:r>
                      <a:r>
                        <a:rPr lang="en-US" altLang="zh-CN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liu</a:t>
                      </a: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(China Telecom)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Approval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21988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72901"/>
              </p:ext>
            </p:extLst>
          </p:nvPr>
        </p:nvGraphicFramePr>
        <p:xfrm>
          <a:off x="776032" y="1855410"/>
          <a:ext cx="9047522" cy="821115"/>
        </p:xfrm>
        <a:graphic>
          <a:graphicData uri="http://schemas.openxmlformats.org/drawingml/2006/table">
            <a:tbl>
              <a:tblPr firstRow="1" firstCol="1" bandRow="1"/>
              <a:tblGrid>
                <a:gridCol w="1222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53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661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50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B9BD5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marR="0" indent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endParaRPr lang="en-GB" sz="16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Exception sheets to CT plenary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AFA9EBAA-B4C6-3B8B-05B6-7F67A38E9051}"/>
              </a:ext>
            </a:extLst>
          </p:cNvPr>
          <p:cNvSpPr txBox="1"/>
          <p:nvPr/>
        </p:nvSpPr>
        <p:spPr>
          <a:xfrm rot="20522904">
            <a:off x="3910590" y="2380986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83852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Rel-16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CR was agreed for Rel-16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2919075"/>
              </p:ext>
            </p:extLst>
          </p:nvPr>
        </p:nvGraphicFramePr>
        <p:xfrm>
          <a:off x="7295103" y="2152750"/>
          <a:ext cx="4230356" cy="2429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441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Rel-17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Rel-17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2574230"/>
              </p:ext>
            </p:extLst>
          </p:nvPr>
        </p:nvGraphicFramePr>
        <p:xfrm>
          <a:off x="7295103" y="2152750"/>
          <a:ext cx="4230356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449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Rel-18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Rel-18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2426547"/>
              </p:ext>
            </p:extLst>
          </p:nvPr>
        </p:nvGraphicFramePr>
        <p:xfrm>
          <a:off x="7295103" y="2152750"/>
          <a:ext cx="4230356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727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B6A2AF-515E-318C-C0CD-75E87BE6C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69" y="2162801"/>
            <a:ext cx="56597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Rel-19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94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B CRs were agreed for Rel-19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F/C/D CRs were agreed for Rel-19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pCRs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were agreed for Rel-19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4ACC878-07B3-8648-A48B-7F02A2640C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4299411"/>
              </p:ext>
            </p:extLst>
          </p:nvPr>
        </p:nvGraphicFramePr>
        <p:xfrm>
          <a:off x="6226624" y="2244495"/>
          <a:ext cx="4866752" cy="297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312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038503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21197728">
            <a:off x="2768600" y="3334038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 CR was marked as backward incompatible this time.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051201" y="2420518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4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23780" y="250787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5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98" y="460038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7458075" y="2357764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>
                <a:hlinkClick r:id="rId7"/>
              </a:rPr>
              <a:t>hiroshi.ishikawa.ev</a:t>
            </a:r>
            <a:r>
              <a:rPr lang="en-US" altLang="en-US" sz="1800" dirty="0">
                <a:hlinkClick r:id="rId7"/>
              </a:rPr>
              <a:t>@nttdocomo.</a:t>
            </a:r>
            <a:r>
              <a:rPr lang="en-US" sz="1800" dirty="0">
                <a:hlinkClick r:id="rId7"/>
              </a:rPr>
              <a:t>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231" y="2456497"/>
            <a:ext cx="1133893" cy="148672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DC9D45-E89F-34E7-7BB9-9A8CFA2CB0E0}"/>
              </a:ext>
            </a:extLst>
          </p:cNvPr>
          <p:cNvSpPr txBox="1">
            <a:spLocks/>
          </p:cNvSpPr>
          <p:nvPr/>
        </p:nvSpPr>
        <p:spPr bwMode="auto">
          <a:xfrm>
            <a:off x="7458075" y="4352946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9"/>
              </a:rPr>
              <a:t>li.zhijun3</a:t>
            </a:r>
            <a:r>
              <a:rPr lang="en-US" altLang="en-US" sz="1800" dirty="0">
                <a:hlinkClick r:id="rId9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2520BF-DF7C-8135-34DE-D086C62B84D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996000" y="4228099"/>
            <a:ext cx="1313758" cy="15714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4ACDC6-9DE8-0D49-DA77-0B8CCF6E497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5198"/>
            <a:ext cx="10515600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Regarding the discussion triggered by CT1 on CT#106, about whether to maintain .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xsd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file within the .zip file of the spec.  CT4 decided to continue to maintain .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xsd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file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CT4 had a trial on the new processing regarding API version control as decided by CT#106. The processing basically works, but still needs some improvement, e.g.: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The data type finder tool could be improved so that delegates need not to run the tool multiple times for the same date type on different releases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Delegates should more strictly follow the processing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CT</a:t>
            </a:r>
          </a:p>
        </p:txBody>
      </p:sp>
    </p:spTree>
    <p:extLst>
      <p:ext uri="{BB962C8B-B14F-4D97-AF65-F5344CB8AC3E}">
        <p14:creationId xmlns:p14="http://schemas.microsoft.com/office/powerpoint/2010/main" val="416570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Action to CT 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9E545B8-1D9E-59A3-2CBE-B362D516AF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403" y="3008304"/>
            <a:ext cx="8105775" cy="67627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EBE3714-91C7-1916-C227-7635FBD355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403" y="4216662"/>
            <a:ext cx="8086725" cy="619125"/>
          </a:xfrm>
          <a:prstGeom prst="rect">
            <a:avLst/>
          </a:prstGeom>
        </p:spPr>
      </p:pic>
      <p:sp>
        <p:nvSpPr>
          <p:cNvPr id="13" name="内容占位符 1">
            <a:extLst>
              <a:ext uri="{FF2B5EF4-FFF2-40B4-BE49-F238E27FC236}">
                <a16:creationId xmlns:a16="http://schemas.microsoft.com/office/drawing/2014/main" id="{021C3BB2-AE77-A8EA-BEC7-6ECA0B69D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897" y="1895198"/>
            <a:ext cx="10935790" cy="113538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3GU now has a new feature, which aligns the </a:t>
            </a:r>
            <a:r>
              <a:rPr lang="en-US" altLang="zh-CN" sz="20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tdoc</a:t>
            </a:r>
            <a:r>
              <a:rPr lang="en-US" altLang="zh-CN" sz="20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title (in the database) with the content of uploaded </a:t>
            </a:r>
            <a:r>
              <a:rPr lang="en-US" altLang="zh-CN" sz="20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tdoc</a:t>
            </a:r>
            <a:r>
              <a:rPr lang="en-US" altLang="zh-CN" sz="20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. To illustrate this, CP-250139 was reserved and uploaded.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2000" b="0" i="0" u="none" strike="noStrike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067713C-3BB5-B8E4-6676-12EAB77F0B65}"/>
              </a:ext>
            </a:extLst>
          </p:cNvPr>
          <p:cNvSpPr/>
          <p:nvPr/>
        </p:nvSpPr>
        <p:spPr>
          <a:xfrm>
            <a:off x="3161211" y="3008304"/>
            <a:ext cx="2664823" cy="7973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6518265-73D0-DAE9-A2A1-FB380C38AC33}"/>
              </a:ext>
            </a:extLst>
          </p:cNvPr>
          <p:cNvSpPr/>
          <p:nvPr/>
        </p:nvSpPr>
        <p:spPr>
          <a:xfrm>
            <a:off x="3161211" y="4207953"/>
            <a:ext cx="2664823" cy="7973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5213F3D8-FB16-058F-92FC-5C6D5B2D7A3C}"/>
              </a:ext>
            </a:extLst>
          </p:cNvPr>
          <p:cNvCxnSpPr>
            <a:stCxn id="14" idx="6"/>
          </p:cNvCxnSpPr>
          <p:nvPr/>
        </p:nvCxnSpPr>
        <p:spPr>
          <a:xfrm flipV="1">
            <a:off x="5826034" y="2778028"/>
            <a:ext cx="1611086" cy="6289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DCA66F09-DD9C-5821-ABC3-75747C401F9C}"/>
              </a:ext>
            </a:extLst>
          </p:cNvPr>
          <p:cNvSpPr txBox="1"/>
          <p:nvPr/>
        </p:nvSpPr>
        <p:spPr>
          <a:xfrm>
            <a:off x="7437120" y="2550106"/>
            <a:ext cx="3715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Title input during </a:t>
            </a:r>
            <a:r>
              <a:rPr lang="en-US" altLang="zh-CN" dirty="0" err="1">
                <a:solidFill>
                  <a:srgbClr val="FF0000"/>
                </a:solidFill>
              </a:rPr>
              <a:t>tdoc</a:t>
            </a:r>
            <a:r>
              <a:rPr lang="en-US" altLang="zh-CN" dirty="0">
                <a:solidFill>
                  <a:srgbClr val="FF0000"/>
                </a:solidFill>
              </a:rPr>
              <a:t># reservation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E5AD82E8-4565-BA5C-5527-6116AA9893EA}"/>
              </a:ext>
            </a:extLst>
          </p:cNvPr>
          <p:cNvCxnSpPr/>
          <p:nvPr/>
        </p:nvCxnSpPr>
        <p:spPr>
          <a:xfrm flipV="1">
            <a:off x="5826034" y="3910752"/>
            <a:ext cx="1611086" cy="6289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7FCACC70-FCA0-E69F-5CD3-00E5C8ABD6DD}"/>
              </a:ext>
            </a:extLst>
          </p:cNvPr>
          <p:cNvSpPr txBox="1"/>
          <p:nvPr/>
        </p:nvSpPr>
        <p:spPr>
          <a:xfrm>
            <a:off x="7437120" y="3736833"/>
            <a:ext cx="2702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Title after uploading </a:t>
            </a:r>
            <a:r>
              <a:rPr lang="en-US" altLang="zh-CN" dirty="0" err="1">
                <a:solidFill>
                  <a:srgbClr val="FF0000"/>
                </a:solidFill>
              </a:rPr>
              <a:t>tdoc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9451022-CDB0-1178-DC9B-EAC30AC3F33B}"/>
              </a:ext>
            </a:extLst>
          </p:cNvPr>
          <p:cNvSpPr txBox="1"/>
          <p:nvPr/>
        </p:nvSpPr>
        <p:spPr>
          <a:xfrm>
            <a:off x="435426" y="5106861"/>
            <a:ext cx="1093579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ea typeface="MS PGothic" panose="020B0600070205080204" pitchFamily="34" charset="-128"/>
              </a:rPr>
              <a:t>Delegate in CT4 proposed to improve this feature by raising a warning when mis-alignment is detected, rather than just silently aligning the database with the uploaded </a:t>
            </a:r>
            <a:r>
              <a:rPr lang="en-US" altLang="zh-CN" sz="2000" dirty="0" err="1">
                <a:ea typeface="MS PGothic" panose="020B0600070205080204" pitchFamily="34" charset="-128"/>
              </a:rPr>
              <a:t>tdoc</a:t>
            </a:r>
            <a:r>
              <a:rPr lang="en-US" altLang="zh-CN" sz="2000" dirty="0">
                <a:ea typeface="MS PGothic" panose="020B0600070205080204" pitchFamily="34" charset="-128"/>
              </a:rPr>
              <a:t>.</a:t>
            </a:r>
            <a:br>
              <a:rPr lang="en-US" altLang="zh-CN" sz="2000" dirty="0">
                <a:ea typeface="MS PGothic" panose="020B0600070205080204" pitchFamily="34" charset="-128"/>
              </a:rPr>
            </a:br>
            <a:r>
              <a:rPr lang="en-US" altLang="zh-CN" sz="2000" dirty="0">
                <a:ea typeface="MS PGothic" panose="020B0600070205080204" pitchFamily="34" charset="-128"/>
              </a:rPr>
              <a:t>CT is requested to discuss this issue. If proposal from CT4 can be agreed, please convey this information to MCC/IT support.</a:t>
            </a:r>
            <a:endParaRPr lang="en-US" altLang="zh-CN" sz="20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88505" y="1905137"/>
            <a:ext cx="10515600" cy="4351338"/>
          </a:xfrm>
        </p:spPr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Chair wants to: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delegates for their hard work,  their dedication and their excellent team spirit and to be open for compromises during the discussions and in the offline discussion.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CT4 vice chairs for chairing the parallel sessions, their support  before and during the meeting.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WI and spec rapporteurs for their priceless coordination work and the pre-editing work of the 5GC specifications and check of the Open API files. The number of open API files are increasing but handled by the same number of delegates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Kimmo for his excellent work and support as MCC.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the Host of the meeting and the support during the meeting. 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1242" y="2991678"/>
            <a:ext cx="10515600" cy="1034084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898747"/>
              </p:ext>
            </p:extLst>
          </p:nvPr>
        </p:nvGraphicFramePr>
        <p:xfrm>
          <a:off x="542537" y="2079132"/>
          <a:ext cx="10967779" cy="343398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C4-250608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the Nimsas_SessionEventControl service to support Network Capability exposure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23.228-1541..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the description of callingIdentity for Nimsas_SessionEventControl service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23.228-1550..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the Nimsas_SessionEventControl service to support PS Data Off status report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23.228-1533..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C4-250586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Nimsas_ImsSessionManagement service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0039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23.228-1550...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C4-250577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the Header Handling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23.501-5904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C4-250465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Leveraging PDU Set QoS information for DSCP marking over N3/N9 in the transport network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23.501-6050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Restore PFCP Sessions at an alternative SMF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23.527-0091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C4-250433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Subscription update on support of Remaining data reporting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23.501-5980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Terminology of MPQUIC-based steering functionalities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0926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23.502-5277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VPLMN QoS Constraints supporting Multiple 5QIs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0839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23.501-5931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733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263151"/>
              </p:ext>
            </p:extLst>
          </p:nvPr>
        </p:nvGraphicFramePr>
        <p:xfrm>
          <a:off x="542537" y="2079132"/>
          <a:ext cx="10967779" cy="343398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C4-250493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VPLMN QoS Constraints supporting Multiple 5QIs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23.501-5931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C4-250428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N16a enhancements to signal delay-related AF requests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0846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23.502-5332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N38 enhancements for I-SMF based Local Offloading Management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23.548-0296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C4-250259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PDU Set QoS in Alternative QoS Profile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23.501-5524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C4-250583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serving satellite ID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23.502-5129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C4-250582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AMF indication of AMF Data Restoration synchronization is initiated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0852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23.527-0092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Layer-2 multi-hop U2N relaying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1385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23.304-0535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C4-250646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reference model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1387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23.501-6142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C4-250638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Feature ID and VFL interoperability indicator for NWDAF, untrusted AF, and trusted Afs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23.501-5978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Alignment of MlAnalyticsInfo attributes for VFL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1151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23.502-5266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621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988894"/>
              </p:ext>
            </p:extLst>
          </p:nvPr>
        </p:nvGraphicFramePr>
        <p:xfrm>
          <a:off x="542537" y="2079132"/>
          <a:ext cx="10967779" cy="3598069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C4-250588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EIF discovery and selection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1156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23.501-5897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for Multi-hop 5G ProSe Layer-2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1166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23.304-0535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C4-250426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Local Offloading Management Allowed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23.502-5271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C4-250122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of MBS support for eRedCap UEs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0093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23.247-0384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C4-250431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Neasdf_DNSContext service updates for I-SMF based Local Offloading Management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29.556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23.548-0274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Header Handling Reporting Control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0128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23.501-5454</a:t>
                      </a:r>
                      <a:b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23.502-4877</a:t>
                      </a:r>
                      <a:b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23.503-1329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of MBS support for eRedCap UEs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23.247-0384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of MBS support for eRedCap UEs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23.247-0385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Layer-2 multi-hop U2N relaying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23.304-0535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C4-250446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GEO Satellite ID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23.502-5129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49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857391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C4-250458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MBS broadcast support for NTN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0630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C4-250581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Enhancement of Additional ULI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23.501-5968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C4-250550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AfNetSliceRepl feature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EnCommonDnai feature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C4-250647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Updates data type and data values on relative velocity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29.572-0295.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C4-250648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Updates data type and data values on relative velocity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29.572-0296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C4-250485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AMF Signalling Measurement Event for Storm Mitigation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29.571-0632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0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45499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Yue Song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songyue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CT4#127 Athens (GR)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4774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CT4#128 Wuhan (CN)</a:t>
            </a:r>
          </a:p>
          <a:p>
            <a:pPr lvl="2"/>
            <a:r>
              <a:rPr lang="en-US" altLang="fr-FR" dirty="0"/>
              <a:t>CT4#129 Bratislava (SK)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  <a:endParaRPr lang="en-US" altLang="fr-FR" b="1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TSG WG CT4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6943" y="1867726"/>
            <a:ext cx="6056771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zh-CN" sz="1600" dirty="0"/>
              <a:t>CT4#127: </a:t>
            </a:r>
            <a:r>
              <a:rPr lang="en-US" altLang="zh-CN" sz="1600" b="1" dirty="0">
                <a:solidFill>
                  <a:srgbClr val="0070C0"/>
                </a:solidFill>
              </a:rPr>
              <a:t>684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zh-CN" sz="1600" dirty="0"/>
              <a:t>CT4#127: </a:t>
            </a:r>
            <a:r>
              <a:rPr lang="en-US" altLang="zh-CN" sz="1600" b="1" dirty="0">
                <a:solidFill>
                  <a:srgbClr val="0070C0"/>
                </a:solidFill>
              </a:rPr>
              <a:t>240 </a:t>
            </a:r>
            <a:r>
              <a:rPr lang="en-US" altLang="zh-CN" sz="1600" dirty="0"/>
              <a:t> 94 (B), 125 (F/C/D), 21 (A) 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zh-CN" sz="1600" dirty="0"/>
              <a:t>CT4#127: </a:t>
            </a:r>
            <a:r>
              <a:rPr lang="en-US" altLang="zh-CN" sz="1600" b="1" dirty="0">
                <a:solidFill>
                  <a:srgbClr val="0070C0"/>
                </a:solidFill>
              </a:rPr>
              <a:t>8  </a:t>
            </a:r>
            <a:r>
              <a:rPr lang="en-US" altLang="zh-CN" sz="1600" dirty="0"/>
              <a:t>2</a:t>
            </a:r>
            <a:r>
              <a:rPr lang="zh-CN" altLang="en-US" sz="1600" dirty="0"/>
              <a:t> </a:t>
            </a:r>
            <a:r>
              <a:rPr lang="en-US" altLang="zh-CN" sz="1600" dirty="0"/>
              <a:t>(29.889), 1 (29.866),</a:t>
            </a:r>
            <a:r>
              <a:rPr lang="zh-CN" altLang="en-US" sz="1600" dirty="0"/>
              <a:t> </a:t>
            </a:r>
            <a:r>
              <a:rPr lang="en-US" altLang="zh-CN" sz="1600" dirty="0"/>
              <a:t>5 (new TS of SCP service)</a:t>
            </a:r>
          </a:p>
          <a:p>
            <a:r>
              <a:rPr lang="en-US" sz="2400" dirty="0"/>
              <a:t>Attendances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CT4#127: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213</a:t>
            </a:r>
            <a:r>
              <a:rPr lang="en-US" altLang="zh-CN" sz="1600" b="1" dirty="0">
                <a:solidFill>
                  <a:srgbClr val="0070C0"/>
                </a:solidFill>
              </a:rPr>
              <a:t>/225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1/16</a:t>
            </a:r>
            <a:r>
              <a:rPr lang="en-US" altLang="zh-CN" sz="1600" dirty="0"/>
              <a:t> (online)</a:t>
            </a:r>
            <a:br>
              <a:rPr lang="en-US" altLang="zh-CN" sz="1600" dirty="0"/>
            </a:br>
            <a:br>
              <a:rPr lang="en-US" altLang="fr-FR" sz="1600" dirty="0"/>
            </a:b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64806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de-DE" sz="2400" dirty="0"/>
              <a:t>some statistics</a:t>
            </a:r>
          </a:p>
          <a:p>
            <a:pPr lvl="1"/>
            <a:r>
              <a:rPr lang="en-US" sz="2000" dirty="0"/>
              <a:t>In Meeting rooms  we  had 20 to 30 delegates depending on the topic.</a:t>
            </a:r>
          </a:p>
          <a:p>
            <a:pPr lvl="1"/>
            <a:r>
              <a:rPr lang="de-DE" altLang="zh-CN" sz="2000" dirty="0"/>
              <a:t>CT4#127 w</a:t>
            </a:r>
            <a:r>
              <a:rPr lang="en-US" altLang="zh-CN" sz="2000" dirty="0"/>
              <a:t>as</a:t>
            </a:r>
            <a:r>
              <a:rPr lang="de-DE" altLang="zh-CN" sz="2000" dirty="0"/>
              <a:t>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</a:p>
          <a:p>
            <a:pPr lvl="1"/>
            <a:endParaRPr lang="de-DE" sz="20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4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000" dirty="0"/>
          </a:p>
          <a:p>
            <a:pPr lvl="1"/>
            <a:endParaRPr lang="de-DE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98539"/>
              </p:ext>
            </p:extLst>
          </p:nvPr>
        </p:nvGraphicFramePr>
        <p:xfrm>
          <a:off x="240404" y="1786285"/>
          <a:ext cx="11577226" cy="1197668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CP-250017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PRU Usage Extension supported by Core Network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</a:p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 LMF service to support PRU measurements when the serving LMF of target UE and the serving LMF of the PRU are different.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26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led by CT4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948BAE33-7F6D-9254-E585-C08884662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856935"/>
              </p:ext>
            </p:extLst>
          </p:nvPr>
        </p:nvGraphicFramePr>
        <p:xfrm>
          <a:off x="240404" y="1866560"/>
          <a:ext cx="11577226" cy="3703275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CP-250018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WID revised   Rel-19 CT aspects of UPF enhancement for Exposure And SBA Phase 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ZTE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Impacts on CT3 regarding NEF, SMF, PCF services are confirmed; impacts on CT4 regarding NRF service and PFCP are confirmed; impact on UDR service regarding header handling is added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551398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/>
                        </a:rPr>
                        <a:t>CP-250019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WID revised   Rel-19 Revised WID on CT Aspects of Indirect Network Sharing (TEI19_NetShare)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China Unicom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Impacts on CT1 are confirmed; impact on CT3 regarding PCF interface is added; impacts on CT4 regarding AUSF, UDM, NSACF are added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652278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/>
                        </a:rPr>
                        <a:t>CP-250020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WID revised   Rel-19 Revised WID on CT aspects of 5G NR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NTT DOCOMO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Objective of supporting local service access is removed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439486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/>
                        </a:rPr>
                        <a:t>CP-250016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WID revised   Rel-19 Revised WID on CT aspects of enhancement of support for Edge Computing in 5G Core network - Phase 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Update on description of objective and impacted specs regarding local offloading management and N6 delay measurement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457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02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B48A61C-01D9-C10C-27B8-840866366B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489447"/>
              </p:ext>
            </p:extLst>
          </p:nvPr>
        </p:nvGraphicFramePr>
        <p:xfrm>
          <a:off x="439184" y="1906316"/>
          <a:ext cx="11022714" cy="3548348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05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C4-250626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WID new   Rel-19 New WID on CT aspects of energy efficiency and energy saving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Samsung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33325"/>
                  </a:ext>
                </a:extLst>
              </a:tr>
              <a:tr h="10305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C4-250593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WID new   Rel-19 New WID on support for PWS in satellite E-UTRAN and satellite NG-RAN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Qualcomm Incorporated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304755"/>
                  </a:ext>
                </a:extLst>
              </a:tr>
              <a:tr h="10305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C4-250594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WID new   Rel-19 CT aspects of Network Controlled Network Slice Selection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ZTE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733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7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FFF85B8B-AD18-E451-8D19-C559A1012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731507"/>
              </p:ext>
            </p:extLst>
          </p:nvPr>
        </p:nvGraphicFramePr>
        <p:xfrm>
          <a:off x="439184" y="1906316"/>
          <a:ext cx="11022714" cy="265118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C4-250631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   Rel-19 Revised WID on CT aspects of Core Network Enhanced Support for Artificial Intelligence (AI) and Machine Learning (ML)</a:t>
                      </a:r>
                      <a:endParaRPr lang="zh-CN" alt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vivo 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3094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C4-250397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   Rel-19 CT aspects of Providing per-subscriber VLAN instructions from UDM and DN-AAA</a:t>
                      </a:r>
                      <a:endParaRPr lang="zh-CN" alt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673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80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40648"/>
              </p:ext>
            </p:extLst>
          </p:nvPr>
        </p:nvGraphicFramePr>
        <p:xfrm>
          <a:off x="129207" y="1785067"/>
          <a:ext cx="11820346" cy="3833702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FS_RedInfExp_SBI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CP-231350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FS_IMS_RES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 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CP-232281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See Note below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on Minimize the Number of Policy Associations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TEI19_MINPA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Service Based Interface Protocol Improvements Release 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SBIProtoc19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20%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Subscriber Data Migration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SUBDMIG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Protocol for AI Data Collection from 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FS_PAIDC_UPF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UPF enhancement for Exposure And SBA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UPEAS_Ph2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CP-242021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Architecture support of roaming value-added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TEI19_RVAS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2025-6-6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On-demand broadcast of GNSS assistance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TEI19_OBGAD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Indirect Network Sharing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TEI19_NetShare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NF discovery and selection by target PLMN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TEI19_NFsel_by_tPLMN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enhancement of support for Edge Computing in 5G Core network -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eEDGE_5GC_Ph3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253535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69080"/>
            <a:ext cx="3559967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5530CF-A9E4-DCE8-F071-4BB3F6D3423C}"/>
              </a:ext>
            </a:extLst>
          </p:cNvPr>
          <p:cNvSpPr txBox="1"/>
          <p:nvPr/>
        </p:nvSpPr>
        <p:spPr>
          <a:xfrm>
            <a:off x="4009938" y="5704514"/>
            <a:ext cx="77094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/>
              <a:t>Note: The output TR is sent to this plenary for approval</a:t>
            </a:r>
            <a:endParaRPr lang="zh-CN" alt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222447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128261</TotalTime>
  <Words>2610</Words>
  <Application>Microsoft Office PowerPoint</Application>
  <PresentationFormat>宽屏</PresentationFormat>
  <Paragraphs>734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Arial </vt:lpstr>
      <vt:lpstr>Arial</vt:lpstr>
      <vt:lpstr>Calibri</vt:lpstr>
      <vt:lpstr>Calibri Light</vt:lpstr>
      <vt:lpstr>Times New Roman</vt:lpstr>
      <vt:lpstr>Office Theme</vt:lpstr>
      <vt:lpstr>CT WG4 Status Report  to TSG CT#107</vt:lpstr>
      <vt:lpstr>TSG CT4 Officials</vt:lpstr>
      <vt:lpstr>Meeting Calendar</vt:lpstr>
      <vt:lpstr>TSG WG CT4 Statistics</vt:lpstr>
      <vt:lpstr>New Agreed Study/Work Items led by CT4</vt:lpstr>
      <vt:lpstr>Revised Study/Work Items led by CT4</vt:lpstr>
      <vt:lpstr>New Agreed Study/Work Items endorsed by CT4</vt:lpstr>
      <vt:lpstr>Revised Study/Work Items endorsed by CT4 </vt:lpstr>
      <vt:lpstr>Work Plan CT4 Led (1/2)</vt:lpstr>
      <vt:lpstr>Work Plan CT4 Led (2/2)</vt:lpstr>
      <vt:lpstr>Work Plan CT4 Supported (1/2)</vt:lpstr>
      <vt:lpstr>Work Plan CT4 Supported (2/2)</vt:lpstr>
      <vt:lpstr>TS/TR sent to CT plenary</vt:lpstr>
      <vt:lpstr>Exception sheets to CT plenary</vt:lpstr>
      <vt:lpstr>Release 16 Status</vt:lpstr>
      <vt:lpstr>Release 17 Status</vt:lpstr>
      <vt:lpstr>Release 18 Status</vt:lpstr>
      <vt:lpstr>Release 19 Status</vt:lpstr>
      <vt:lpstr>Backward Incompatible Changes</vt:lpstr>
      <vt:lpstr>For Information to CT</vt:lpstr>
      <vt:lpstr>For Action to CT </vt:lpstr>
      <vt:lpstr>Acknowledgement</vt:lpstr>
      <vt:lpstr>Annex</vt:lpstr>
      <vt:lpstr>CRs for Conditional Approval  </vt:lpstr>
      <vt:lpstr>CRs for Conditional Approval  </vt:lpstr>
      <vt:lpstr>CRs for Conditional Approval  </vt:lpstr>
      <vt:lpstr>CRs for Conditional Approval 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2382</cp:revision>
  <cp:lastPrinted>2021-03-17T12:26:32Z</cp:lastPrinted>
  <dcterms:created xsi:type="dcterms:W3CDTF">2010-02-05T13:52:04Z</dcterms:created>
  <dcterms:modified xsi:type="dcterms:W3CDTF">2025-02-26T06:44:19Z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(3)MIp/u5V4cj/vEHrRuyIlQFU2y46mzIUrt68gj/EXkdHgrizv0qxQja0AmufhoBXhUZmZpPo6
jFzoxKVeJCTjhzDTFG5TdOLBa+rKjkKIJBPOJiPXrORuDySY6Z2TGaok5rLlK7aemum884GU
O6E3ZVqhg85aT0sqMaq8XMky2VvteNnybFDj+U3uBW9aTcXuUiZAGktlRGqS9OXlqFWwRgjm
uA9+ez0H+MIoIol1d6</vt:lpwstr>
  </property>
  <property fmtid="{D5CDD505-2E9C-101B-9397-08002B2CF9AE}" pid="3" name="_2015_ms_pID_7253431">
    <vt:lpwstr>CYB3VuTlKwIUEWR+/a10o0nMun+4VbSU52RtkkYuMWm/TB6mEISEQ8
aOCpbuCdI6i3mUwMSPqg61l708QlxC+ERqMG/AP5NE0ZexvZeM3MZRD0BOYQAXSPRsFL3+1Z
+zcKP1dZNCia/+LMsq+uRTtPcdcx62vftP6M1ckRXS9V90xQYFmt7QF8cbfU3N2w6c34JiC+
17QAMRB41weoT6ogUW2wJhakktpGlLklw1NY</vt:lpwstr>
  </property>
  <property fmtid="{D5CDD505-2E9C-101B-9397-08002B2CF9AE}" pid="4" name="_2015_ms_pID_7253432">
    <vt:lpwstr>wQ==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1678464151</vt:lpwstr>
  </property>
</Properties>
</file>