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7" r:id="rId7"/>
    <p:sldId id="364" r:id="rId8"/>
    <p:sldId id="365" r:id="rId9"/>
    <p:sldId id="366" r:id="rId10"/>
    <p:sldId id="368" r:id="rId11"/>
    <p:sldId id="369" r:id="rId12"/>
    <p:sldId id="370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5" autoAdjust="0"/>
    <p:restoredTop sz="97359" autoAdjust="0"/>
  </p:normalViewPr>
  <p:slideViewPr>
    <p:cSldViewPr snapToGrid="0">
      <p:cViewPr varScale="1">
        <p:scale>
          <a:sx n="157" d="100"/>
          <a:sy n="157" d="100"/>
        </p:scale>
        <p:origin x="780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4129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6070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TSG-SA WG6 Meeting #70	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Dallas, USA, 17th – 21st November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S6-255102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 for API business relationship in CAPIF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>
                <a:latin typeface="Arial" panose="020B0604020202020204" pitchFamily="34" charset="0"/>
              </a:rPr>
              <a:t>Cuili Ge –gecuili@huawei.com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Part - I</a:t>
            </a:r>
          </a:p>
          <a:p>
            <a:r>
              <a:rPr lang="en-US" altLang="zh-CN" dirty="0"/>
              <a:t>API invoker business relationship with CAPIF and</a:t>
            </a:r>
            <a:r>
              <a:rPr lang="zh-CN" altLang="en-US" dirty="0"/>
              <a:t> </a:t>
            </a:r>
            <a:r>
              <a:rPr lang="en-US" altLang="zh-CN" dirty="0"/>
              <a:t>issues</a:t>
            </a:r>
          </a:p>
          <a:p>
            <a:r>
              <a:rPr lang="en-US" altLang="en-US" dirty="0"/>
              <a:t>Proposals</a:t>
            </a:r>
          </a:p>
          <a:p>
            <a:endParaRPr lang="en-US" altLang="en-US" dirty="0"/>
          </a:p>
          <a:p>
            <a:r>
              <a:rPr lang="en-US" altLang="en-US" dirty="0"/>
              <a:t>Part – II</a:t>
            </a:r>
          </a:p>
          <a:p>
            <a:r>
              <a:rPr lang="en-US" altLang="en-US" dirty="0"/>
              <a:t>CAPIF provider business relationship with PLMN operator and issues</a:t>
            </a:r>
          </a:p>
          <a:p>
            <a:r>
              <a:rPr lang="en-US" altLang="en-US" dirty="0"/>
              <a:t>Proposals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A604A8-8BB0-4020-AD7E-496D5DBA4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585814"/>
            <a:ext cx="10515600" cy="2976662"/>
          </a:xfrm>
        </p:spPr>
        <p:txBody>
          <a:bodyPr/>
          <a:lstStyle/>
          <a:p>
            <a:r>
              <a:rPr lang="en-US" altLang="zh-CN" dirty="0"/>
              <a:t>Part - I</a:t>
            </a:r>
            <a:br>
              <a:rPr lang="en-US" altLang="zh-CN" dirty="0"/>
            </a:br>
            <a:r>
              <a:rPr lang="en-US" altLang="zh-CN" dirty="0"/>
              <a:t>API invoker business relationship with CAPIF and</a:t>
            </a:r>
            <a:r>
              <a:rPr lang="zh-CN" altLang="en-US" dirty="0"/>
              <a:t> </a:t>
            </a:r>
            <a:r>
              <a:rPr lang="en-US" altLang="zh-CN" dirty="0"/>
              <a:t>issues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7509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31" y="585771"/>
            <a:ext cx="11175569" cy="1104917"/>
          </a:xfrm>
        </p:spPr>
        <p:txBody>
          <a:bodyPr/>
          <a:lstStyle/>
          <a:p>
            <a:r>
              <a:rPr lang="en-US" altLang="en-US" sz="3600" dirty="0"/>
              <a:t>API invoker business relationship with CAPIF and issues </a:t>
            </a:r>
            <a:br>
              <a:rPr lang="en-US" altLang="en-US" sz="3600" dirty="0"/>
            </a:br>
            <a:r>
              <a:rPr lang="en-US" altLang="en-US" sz="3600" dirty="0"/>
              <a:t>(1)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05DF326-D9C0-4ADF-B4FA-14A5F6CAAB40}"/>
              </a:ext>
            </a:extLst>
          </p:cNvPr>
          <p:cNvSpPr txBox="1"/>
          <p:nvPr/>
        </p:nvSpPr>
        <p:spPr>
          <a:xfrm>
            <a:off x="394449" y="4925834"/>
            <a:ext cx="71701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The API invoker only has service agreement with the CAPIF provider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The API invoker has NO agreement with the API provider</a:t>
            </a:r>
            <a:endParaRPr lang="zh-CN" altLang="en-US" sz="1600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3336CF-86E3-4E70-B412-802A2DC537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242"/>
          <a:stretch/>
        </p:blipFill>
        <p:spPr>
          <a:xfrm>
            <a:off x="542443" y="2121575"/>
            <a:ext cx="4850968" cy="2371070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7892A752-C441-491D-AECF-4A81C777AD88}"/>
              </a:ext>
            </a:extLst>
          </p:cNvPr>
          <p:cNvSpPr txBox="1"/>
          <p:nvPr/>
        </p:nvSpPr>
        <p:spPr>
          <a:xfrm>
            <a:off x="827388" y="1816100"/>
            <a:ext cx="3930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285750" indent="-285750">
              <a:buFont typeface="Arial" panose="020B0604020202020204" pitchFamily="34" charset="0"/>
              <a:buChar char="•"/>
              <a:defRPr sz="1400"/>
            </a:lvl1pPr>
          </a:lstStyle>
          <a:p>
            <a:r>
              <a:rPr lang="en-US" altLang="zh-CN" dirty="0"/>
              <a:t>TR 23.946 </a:t>
            </a:r>
            <a:r>
              <a:rPr lang="en-US" altLang="zh-CN"/>
              <a:t>- </a:t>
            </a:r>
            <a:r>
              <a:rPr lang="en-GB" altLang="zh-CN" dirty="0"/>
              <a:t>Stakeholders in CAPIF</a:t>
            </a:r>
            <a:endParaRPr lang="zh-CN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B78730-D562-425E-A56E-4534F3E7A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BF510C24-6FE5-4556-9697-AFA0B42AB7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949251"/>
              </p:ext>
            </p:extLst>
          </p:nvPr>
        </p:nvGraphicFramePr>
        <p:xfrm>
          <a:off x="5835846" y="2167088"/>
          <a:ext cx="2856119" cy="228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r:id="rId5" imgW="5951137" imgH="4754808" progId="Visio.Drawing.11">
                  <p:embed/>
                </p:oleObj>
              </mc:Choice>
              <mc:Fallback>
                <p:oleObj r:id="rId5" imgW="5951137" imgH="475480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5846" y="2167088"/>
                        <a:ext cx="2856119" cy="22800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文本框 59">
            <a:extLst>
              <a:ext uri="{FF2B5EF4-FFF2-40B4-BE49-F238E27FC236}">
                <a16:creationId xmlns:a16="http://schemas.microsoft.com/office/drawing/2014/main" id="{C9F6FA6C-E1A9-4B5B-896A-76AB2EA63E2A}"/>
              </a:ext>
            </a:extLst>
          </p:cNvPr>
          <p:cNvSpPr txBox="1"/>
          <p:nvPr/>
        </p:nvSpPr>
        <p:spPr>
          <a:xfrm>
            <a:off x="5611146" y="1770587"/>
            <a:ext cx="3930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TS 23.222- </a:t>
            </a:r>
            <a:r>
              <a:rPr lang="en-GB" altLang="zh-CN" dirty="0"/>
              <a:t>business relationships</a:t>
            </a:r>
            <a:endParaRPr lang="zh-CN" altLang="en-US" sz="1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82FA06-C7BC-4539-B533-BCCF422DA9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83477" y="2219819"/>
            <a:ext cx="3314558" cy="237107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536C0B2-41C0-4AFD-BCD0-B04F6E2C5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31" y="585771"/>
            <a:ext cx="11175569" cy="1104917"/>
          </a:xfrm>
        </p:spPr>
        <p:txBody>
          <a:bodyPr/>
          <a:lstStyle/>
          <a:p>
            <a:r>
              <a:rPr lang="en-US" altLang="en-US" sz="3600" dirty="0"/>
              <a:t>API invoker business relationship with CAPIF and issues</a:t>
            </a:r>
            <a:br>
              <a:rPr lang="en-US" altLang="en-US" sz="3600" dirty="0"/>
            </a:br>
            <a:r>
              <a:rPr lang="en-US" altLang="en-US" sz="3600" dirty="0"/>
              <a:t>(2)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5A99A62-FC03-4156-AC8D-2139AADC6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231" y="2164129"/>
            <a:ext cx="5110264" cy="235198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C06E14A-9AA1-4026-B296-D128E9823567}"/>
              </a:ext>
            </a:extLst>
          </p:cNvPr>
          <p:cNvSpPr txBox="1"/>
          <p:nvPr/>
        </p:nvSpPr>
        <p:spPr>
          <a:xfrm>
            <a:off x="178231" y="1773520"/>
            <a:ext cx="4709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TS 23.222 – API provider domain support the onboarding</a:t>
            </a:r>
            <a:endParaRPr lang="zh-CN" altLang="en-US" sz="14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B1B89B0-60EB-4074-B814-C3BF70A93B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456" y="2081296"/>
            <a:ext cx="4328999" cy="310354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4EC4979-9515-4641-BCC1-177A43D9E458}"/>
              </a:ext>
            </a:extLst>
          </p:cNvPr>
          <p:cNvSpPr txBox="1"/>
          <p:nvPr/>
        </p:nvSpPr>
        <p:spPr>
          <a:xfrm>
            <a:off x="6644113" y="1773519"/>
            <a:ext cx="5257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TS 33.222 – API invoker obtains the onboarding enrollment info </a:t>
            </a:r>
            <a:endParaRPr lang="zh-CN" altLang="en-US" sz="14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B4205B6-BEFE-43BC-9B9C-9B8F3345CB44}"/>
              </a:ext>
            </a:extLst>
          </p:cNvPr>
          <p:cNvSpPr txBox="1"/>
          <p:nvPr/>
        </p:nvSpPr>
        <p:spPr>
          <a:xfrm>
            <a:off x="394449" y="4925834"/>
            <a:ext cx="71701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C00000"/>
                </a:solidFill>
              </a:rPr>
              <a:t>Observation</a:t>
            </a:r>
            <a:r>
              <a:rPr lang="en-US" altLang="zh-CN" sz="1600" dirty="0">
                <a:solidFill>
                  <a:srgbClr val="C00000"/>
                </a:solidFill>
              </a:rPr>
              <a:t>: </a:t>
            </a:r>
            <a:r>
              <a:rPr lang="en-US" altLang="zh-CN" sz="1600" dirty="0"/>
              <a:t>In some scenarios e.g., federation, channel aggregator, the CAPIF provider has service API agreement with many different API providers.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C00000"/>
                </a:solidFill>
              </a:rPr>
              <a:t>Issues</a:t>
            </a:r>
            <a:r>
              <a:rPr lang="en-US" altLang="zh-CN" sz="1600" dirty="0"/>
              <a:t>: Is it correct to ask the API invoker to have contract with each API providers? What is the role of CAPIF provider ?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7721608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Proposals</a:t>
            </a:r>
            <a:endParaRPr lang="en-US" altLang="zh-CN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24D141A-6A87-4D66-9A97-DA6A829591D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216650" y="1356394"/>
            <a:ext cx="868698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A8FF0D0-130E-41B4-A3FB-291A5F81A897}"/>
              </a:ext>
            </a:extLst>
          </p:cNvPr>
          <p:cNvSpPr/>
          <p:nvPr/>
        </p:nvSpPr>
        <p:spPr>
          <a:xfrm>
            <a:off x="1023025" y="3808084"/>
            <a:ext cx="1019913" cy="566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2699A5B-8368-4F69-857F-BB567FEB26B7}"/>
              </a:ext>
            </a:extLst>
          </p:cNvPr>
          <p:cNvSpPr/>
          <p:nvPr/>
        </p:nvSpPr>
        <p:spPr>
          <a:xfrm>
            <a:off x="2412588" y="3808084"/>
            <a:ext cx="979252" cy="566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063C65-34B5-46E0-9326-EBACEE123045}"/>
              </a:ext>
            </a:extLst>
          </p:cNvPr>
          <p:cNvSpPr txBox="1"/>
          <p:nvPr/>
        </p:nvSpPr>
        <p:spPr>
          <a:xfrm>
            <a:off x="1177175" y="3840349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CAPIF provider</a:t>
            </a:r>
            <a:endParaRPr lang="zh-CN" altLang="en-US" sz="14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658B90-1692-483B-ABED-F572D5789512}"/>
              </a:ext>
            </a:extLst>
          </p:cNvPr>
          <p:cNvSpPr txBox="1"/>
          <p:nvPr/>
        </p:nvSpPr>
        <p:spPr>
          <a:xfrm>
            <a:off x="2526077" y="3840349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5EC2F87-E1C6-424C-9590-8D96AE8FAD41}"/>
              </a:ext>
            </a:extLst>
          </p:cNvPr>
          <p:cNvSpPr/>
          <p:nvPr/>
        </p:nvSpPr>
        <p:spPr>
          <a:xfrm>
            <a:off x="838200" y="3612893"/>
            <a:ext cx="2968686" cy="884871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16F77A06-1B43-4A4C-ACF8-0C4EC02F66F6}"/>
              </a:ext>
            </a:extLst>
          </p:cNvPr>
          <p:cNvSpPr/>
          <p:nvPr/>
        </p:nvSpPr>
        <p:spPr>
          <a:xfrm>
            <a:off x="1125595" y="2675084"/>
            <a:ext cx="1019913" cy="56191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5DDA4F82-872C-4131-8AB6-B695DCC0CE39}"/>
              </a:ext>
            </a:extLst>
          </p:cNvPr>
          <p:cNvSpPr txBox="1"/>
          <p:nvPr/>
        </p:nvSpPr>
        <p:spPr>
          <a:xfrm>
            <a:off x="1094920" y="2739165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API Invoker</a:t>
            </a:r>
            <a:endParaRPr lang="zh-CN" altLang="en-US" sz="1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FC430E-E818-4D78-B34F-2CE04412B349}"/>
              </a:ext>
            </a:extLst>
          </p:cNvPr>
          <p:cNvSpPr txBox="1"/>
          <p:nvPr/>
        </p:nvSpPr>
        <p:spPr>
          <a:xfrm>
            <a:off x="673389" y="1833562"/>
            <a:ext cx="4027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 CAPIF provider and the API provider are the same party</a:t>
            </a:r>
            <a:endParaRPr lang="zh-CN" altLang="en-US" dirty="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9AE2CB8-A53F-45AD-8630-6424B89B55F9}"/>
              </a:ext>
            </a:extLst>
          </p:cNvPr>
          <p:cNvSpPr/>
          <p:nvPr/>
        </p:nvSpPr>
        <p:spPr>
          <a:xfrm>
            <a:off x="7200361" y="3384864"/>
            <a:ext cx="1019913" cy="4760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46FBAAAE-EDA9-475E-8D42-624C648248B9}"/>
              </a:ext>
            </a:extLst>
          </p:cNvPr>
          <p:cNvSpPr/>
          <p:nvPr/>
        </p:nvSpPr>
        <p:spPr>
          <a:xfrm>
            <a:off x="7179801" y="4427104"/>
            <a:ext cx="979252" cy="47609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4FA78E-46B1-4885-BBC3-AC765C1C59C5}"/>
              </a:ext>
            </a:extLst>
          </p:cNvPr>
          <p:cNvSpPr txBox="1"/>
          <p:nvPr/>
        </p:nvSpPr>
        <p:spPr>
          <a:xfrm>
            <a:off x="7338686" y="3361299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CAPIF provider</a:t>
            </a:r>
            <a:endParaRPr lang="zh-CN" altLang="en-US" sz="1400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0AEB4DE-9B56-4C86-84CE-E3BD1A2AFDED}"/>
              </a:ext>
            </a:extLst>
          </p:cNvPr>
          <p:cNvSpPr txBox="1"/>
          <p:nvPr/>
        </p:nvSpPr>
        <p:spPr>
          <a:xfrm>
            <a:off x="7293290" y="4459369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288D4BAD-275A-455C-BB92-BFE0DF38CDE9}"/>
              </a:ext>
            </a:extLst>
          </p:cNvPr>
          <p:cNvSpPr/>
          <p:nvPr/>
        </p:nvSpPr>
        <p:spPr>
          <a:xfrm>
            <a:off x="7015536" y="3189674"/>
            <a:ext cx="1470627" cy="744012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326816C-34EF-4979-BA17-CA0366D4F830}"/>
              </a:ext>
            </a:extLst>
          </p:cNvPr>
          <p:cNvSpPr/>
          <p:nvPr/>
        </p:nvSpPr>
        <p:spPr>
          <a:xfrm>
            <a:off x="7214147" y="2488044"/>
            <a:ext cx="1019913" cy="43042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2EEEE5C-26C3-416E-9C2D-7660F95201BF}"/>
              </a:ext>
            </a:extLst>
          </p:cNvPr>
          <p:cNvSpPr txBox="1"/>
          <p:nvPr/>
        </p:nvSpPr>
        <p:spPr>
          <a:xfrm>
            <a:off x="7183472" y="2457372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API Invoker</a:t>
            </a:r>
            <a:endParaRPr lang="zh-CN" altLang="en-US" sz="14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EFFA50D-06F1-4C4B-9B8A-940763C45E29}"/>
              </a:ext>
            </a:extLst>
          </p:cNvPr>
          <p:cNvSpPr txBox="1"/>
          <p:nvPr/>
        </p:nvSpPr>
        <p:spPr>
          <a:xfrm>
            <a:off x="5937802" y="1849570"/>
            <a:ext cx="4027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- CAPIF provider and the API provider are the different parties</a:t>
            </a:r>
            <a:endParaRPr lang="zh-CN" altLang="en-US" dirty="0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895BFE3-F321-46C5-AB9A-077129A295FA}"/>
              </a:ext>
            </a:extLst>
          </p:cNvPr>
          <p:cNvSpPr/>
          <p:nvPr/>
        </p:nvSpPr>
        <p:spPr>
          <a:xfrm>
            <a:off x="6918647" y="4264179"/>
            <a:ext cx="1470627" cy="744012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F27D865C-E3A1-4F6D-AAC3-173941C23E78}"/>
              </a:ext>
            </a:extLst>
          </p:cNvPr>
          <p:cNvSpPr/>
          <p:nvPr/>
        </p:nvSpPr>
        <p:spPr>
          <a:xfrm>
            <a:off x="9050368" y="4435756"/>
            <a:ext cx="979252" cy="476091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458639C-013F-44A9-878F-AFA9ADFBDE67}"/>
              </a:ext>
            </a:extLst>
          </p:cNvPr>
          <p:cNvSpPr txBox="1"/>
          <p:nvPr/>
        </p:nvSpPr>
        <p:spPr>
          <a:xfrm>
            <a:off x="9163857" y="4468021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F602BB90-28B5-4CA6-A3D6-22B3124E4847}"/>
              </a:ext>
            </a:extLst>
          </p:cNvPr>
          <p:cNvSpPr/>
          <p:nvPr/>
        </p:nvSpPr>
        <p:spPr>
          <a:xfrm>
            <a:off x="8789214" y="4272831"/>
            <a:ext cx="1470627" cy="744012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9486F41-EF26-4FC4-9636-1614B79F575E}"/>
              </a:ext>
            </a:extLst>
          </p:cNvPr>
          <p:cNvSpPr/>
          <p:nvPr/>
        </p:nvSpPr>
        <p:spPr>
          <a:xfrm>
            <a:off x="10782149" y="4443517"/>
            <a:ext cx="979252" cy="47609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8A51EA1-2785-4F3F-A509-40C80FDC8E83}"/>
              </a:ext>
            </a:extLst>
          </p:cNvPr>
          <p:cNvSpPr txBox="1"/>
          <p:nvPr/>
        </p:nvSpPr>
        <p:spPr>
          <a:xfrm>
            <a:off x="10962498" y="4586830"/>
            <a:ext cx="733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C613C988-9EAD-4937-BFC7-1A94FB7FD682}"/>
              </a:ext>
            </a:extLst>
          </p:cNvPr>
          <p:cNvSpPr/>
          <p:nvPr/>
        </p:nvSpPr>
        <p:spPr>
          <a:xfrm>
            <a:off x="10520995" y="4280592"/>
            <a:ext cx="1470627" cy="744012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32FAC13-9299-4ADF-9643-EC9EA55B0AC3}"/>
              </a:ext>
            </a:extLst>
          </p:cNvPr>
          <p:cNvSpPr txBox="1"/>
          <p:nvPr/>
        </p:nvSpPr>
        <p:spPr>
          <a:xfrm>
            <a:off x="471924" y="5249969"/>
            <a:ext cx="7278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Conclusion</a:t>
            </a:r>
            <a:r>
              <a:rPr lang="en-US" altLang="zh-CN" dirty="0"/>
              <a:t>: The API invoker only onboard to the CAPIF provider domain to cover all the cases.</a:t>
            </a:r>
          </a:p>
          <a:p>
            <a:r>
              <a:rPr lang="en-US" altLang="zh-CN" b="1" dirty="0">
                <a:solidFill>
                  <a:srgbClr val="C00000"/>
                </a:solidFill>
              </a:rPr>
              <a:t>Proposals</a:t>
            </a:r>
            <a:r>
              <a:rPr lang="en-US" altLang="zh-CN" dirty="0"/>
              <a:t>: Update the functions of API management function</a:t>
            </a:r>
            <a:endParaRPr lang="zh-CN" altLang="en-US" dirty="0"/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6B602B95-CFCB-4FD9-969A-63031ADBE832}"/>
              </a:ext>
            </a:extLst>
          </p:cNvPr>
          <p:cNvCxnSpPr/>
          <p:nvPr/>
        </p:nvCxnSpPr>
        <p:spPr>
          <a:xfrm flipH="1">
            <a:off x="1635925" y="3183683"/>
            <a:ext cx="15337" cy="584979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F7A7224C-2F0A-4D2A-9670-B3CCE18E5F95}"/>
              </a:ext>
            </a:extLst>
          </p:cNvPr>
          <p:cNvSpPr txBox="1"/>
          <p:nvPr/>
        </p:nvSpPr>
        <p:spPr>
          <a:xfrm>
            <a:off x="1698500" y="3350803"/>
            <a:ext cx="13676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agreement</a:t>
            </a:r>
            <a:endParaRPr lang="zh-CN" altLang="en-US" sz="1100" dirty="0"/>
          </a:p>
        </p:txBody>
      </p: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60D8B2C8-224B-4261-980A-18CD087BFD71}"/>
              </a:ext>
            </a:extLst>
          </p:cNvPr>
          <p:cNvCxnSpPr>
            <a:cxnSpLocks/>
          </p:cNvCxnSpPr>
          <p:nvPr/>
        </p:nvCxnSpPr>
        <p:spPr>
          <a:xfrm flipH="1">
            <a:off x="7738946" y="2875577"/>
            <a:ext cx="23007" cy="479973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11990CEB-798A-4D89-86A9-962BD1906B60}"/>
              </a:ext>
            </a:extLst>
          </p:cNvPr>
          <p:cNvSpPr txBox="1"/>
          <p:nvPr/>
        </p:nvSpPr>
        <p:spPr>
          <a:xfrm>
            <a:off x="6405087" y="2978849"/>
            <a:ext cx="13676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agreement</a:t>
            </a:r>
            <a:endParaRPr lang="zh-CN" altLang="en-US" sz="1100" dirty="0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87E5C6F3-26BF-46A8-9758-00723F95566D}"/>
              </a:ext>
            </a:extLst>
          </p:cNvPr>
          <p:cNvCxnSpPr/>
          <p:nvPr/>
        </p:nvCxnSpPr>
        <p:spPr>
          <a:xfrm flipH="1">
            <a:off x="7653960" y="3840349"/>
            <a:ext cx="54806" cy="586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83B490C5-0C44-406E-82E2-1A87771E28A4}"/>
              </a:ext>
            </a:extLst>
          </p:cNvPr>
          <p:cNvCxnSpPr>
            <a:endCxn id="42" idx="0"/>
          </p:cNvCxnSpPr>
          <p:nvPr/>
        </p:nvCxnSpPr>
        <p:spPr>
          <a:xfrm>
            <a:off x="7724103" y="3860955"/>
            <a:ext cx="1815891" cy="574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62925DAD-6F43-40DB-8F0A-86B900493202}"/>
              </a:ext>
            </a:extLst>
          </p:cNvPr>
          <p:cNvCxnSpPr>
            <a:endCxn id="45" idx="0"/>
          </p:cNvCxnSpPr>
          <p:nvPr/>
        </p:nvCxnSpPr>
        <p:spPr>
          <a:xfrm>
            <a:off x="7701027" y="3864542"/>
            <a:ext cx="3570748" cy="578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>
            <a:extLst>
              <a:ext uri="{FF2B5EF4-FFF2-40B4-BE49-F238E27FC236}">
                <a16:creationId xmlns:a16="http://schemas.microsoft.com/office/drawing/2014/main" id="{5B902E19-E26C-406C-BC88-18FC3261B7D6}"/>
              </a:ext>
            </a:extLst>
          </p:cNvPr>
          <p:cNvSpPr txBox="1"/>
          <p:nvPr/>
        </p:nvSpPr>
        <p:spPr>
          <a:xfrm>
            <a:off x="7669427" y="3967890"/>
            <a:ext cx="16337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API agreement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76023694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A604A8-8BB0-4020-AD7E-496D5DBA4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20633"/>
            <a:ext cx="10515600" cy="2976662"/>
          </a:xfrm>
        </p:spPr>
        <p:txBody>
          <a:bodyPr/>
          <a:lstStyle/>
          <a:p>
            <a:r>
              <a:rPr lang="en-US" altLang="zh-CN" dirty="0"/>
              <a:t>Part - II</a:t>
            </a:r>
            <a:br>
              <a:rPr lang="en-US" altLang="zh-CN" dirty="0"/>
            </a:br>
            <a:r>
              <a:rPr lang="en-US" altLang="en-US" dirty="0"/>
              <a:t>CAPIF provider business relationship with PLMN operator and issues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4900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32" y="585771"/>
            <a:ext cx="9684242" cy="1104917"/>
          </a:xfrm>
        </p:spPr>
        <p:txBody>
          <a:bodyPr/>
          <a:lstStyle/>
          <a:p>
            <a:r>
              <a:rPr lang="en-US" altLang="en-US" sz="3600" dirty="0"/>
              <a:t>CAPIF provider business relationship with PLMN operator and issues (1)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B78730-D562-425E-A56E-4534F3E7A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0297684-2C44-4885-9BFE-72E60E965CB6}"/>
              </a:ext>
            </a:extLst>
          </p:cNvPr>
          <p:cNvSpPr/>
          <p:nvPr/>
        </p:nvSpPr>
        <p:spPr>
          <a:xfrm>
            <a:off x="661797" y="3614736"/>
            <a:ext cx="1019913" cy="566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83D144B-9CAA-47CA-B24B-9A194E103399}"/>
              </a:ext>
            </a:extLst>
          </p:cNvPr>
          <p:cNvSpPr/>
          <p:nvPr/>
        </p:nvSpPr>
        <p:spPr>
          <a:xfrm>
            <a:off x="1818311" y="3601407"/>
            <a:ext cx="979252" cy="566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D82006-865A-4EF2-A5FD-B5AA8C31BB9A}"/>
              </a:ext>
            </a:extLst>
          </p:cNvPr>
          <p:cNvSpPr txBox="1"/>
          <p:nvPr/>
        </p:nvSpPr>
        <p:spPr>
          <a:xfrm>
            <a:off x="815947" y="3647001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CAPIF provider</a:t>
            </a:r>
            <a:endParaRPr lang="zh-CN" altLang="en-US" sz="14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99C1585-1873-4CC7-B9AE-2BCB22488A1D}"/>
              </a:ext>
            </a:extLst>
          </p:cNvPr>
          <p:cNvSpPr txBox="1"/>
          <p:nvPr/>
        </p:nvSpPr>
        <p:spPr>
          <a:xfrm>
            <a:off x="1931800" y="3633672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87F76FE-4C2A-4270-941B-C0D8EC7AE44D}"/>
              </a:ext>
            </a:extLst>
          </p:cNvPr>
          <p:cNvSpPr/>
          <p:nvPr/>
        </p:nvSpPr>
        <p:spPr>
          <a:xfrm>
            <a:off x="476973" y="3419545"/>
            <a:ext cx="2442082" cy="916239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F5BAD7B-EEB8-4CA6-9329-48BC0311A2E3}"/>
              </a:ext>
            </a:extLst>
          </p:cNvPr>
          <p:cNvSpPr/>
          <p:nvPr/>
        </p:nvSpPr>
        <p:spPr>
          <a:xfrm>
            <a:off x="692472" y="2442456"/>
            <a:ext cx="1019913" cy="56191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1E864AE-116C-46C4-AFCD-6772F6D4B8BB}"/>
              </a:ext>
            </a:extLst>
          </p:cNvPr>
          <p:cNvSpPr txBox="1"/>
          <p:nvPr/>
        </p:nvSpPr>
        <p:spPr>
          <a:xfrm>
            <a:off x="661797" y="2506537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API Invoker</a:t>
            </a:r>
            <a:endParaRPr lang="zh-CN" altLang="en-US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F2CC2E1-7F30-4DBC-92DA-5411B1F606D2}"/>
              </a:ext>
            </a:extLst>
          </p:cNvPr>
          <p:cNvSpPr txBox="1"/>
          <p:nvPr/>
        </p:nvSpPr>
        <p:spPr>
          <a:xfrm>
            <a:off x="571113" y="1897629"/>
            <a:ext cx="4027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MNO is the CAPIF provider</a:t>
            </a:r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082EC62-D538-4431-84C9-72139D9D570B}"/>
              </a:ext>
            </a:extLst>
          </p:cNvPr>
          <p:cNvSpPr/>
          <p:nvPr/>
        </p:nvSpPr>
        <p:spPr>
          <a:xfrm>
            <a:off x="8842560" y="2602796"/>
            <a:ext cx="1019913" cy="580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9B14DEC4-4A0B-48A5-8B36-DB7356D5796B}"/>
              </a:ext>
            </a:extLst>
          </p:cNvPr>
          <p:cNvSpPr/>
          <p:nvPr/>
        </p:nvSpPr>
        <p:spPr>
          <a:xfrm>
            <a:off x="6626517" y="3914827"/>
            <a:ext cx="979252" cy="58024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06171E6-B51C-441E-A547-F1D092EC2F4C}"/>
              </a:ext>
            </a:extLst>
          </p:cNvPr>
          <p:cNvSpPr txBox="1"/>
          <p:nvPr/>
        </p:nvSpPr>
        <p:spPr>
          <a:xfrm>
            <a:off x="8996710" y="2635061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CAPIF provider</a:t>
            </a:r>
            <a:endParaRPr lang="zh-CN" altLang="en-US" sz="14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3492F40-63EA-4CB7-BE52-F38551EBAD56}"/>
              </a:ext>
            </a:extLst>
          </p:cNvPr>
          <p:cNvSpPr txBox="1"/>
          <p:nvPr/>
        </p:nvSpPr>
        <p:spPr>
          <a:xfrm>
            <a:off x="6740006" y="3947092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8FB4AEBA-EAA3-45E5-8D57-AA18FF4EEE98}"/>
              </a:ext>
            </a:extLst>
          </p:cNvPr>
          <p:cNvSpPr/>
          <p:nvPr/>
        </p:nvSpPr>
        <p:spPr>
          <a:xfrm>
            <a:off x="8656484" y="2485532"/>
            <a:ext cx="1470627" cy="906784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0E5E716D-DA74-449E-B5E7-CF79C35DBE90}"/>
              </a:ext>
            </a:extLst>
          </p:cNvPr>
          <p:cNvSpPr/>
          <p:nvPr/>
        </p:nvSpPr>
        <p:spPr>
          <a:xfrm>
            <a:off x="6391500" y="2639901"/>
            <a:ext cx="1019913" cy="524589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EC49AA-E643-475F-B5E6-496A1075852E}"/>
              </a:ext>
            </a:extLst>
          </p:cNvPr>
          <p:cNvSpPr txBox="1"/>
          <p:nvPr/>
        </p:nvSpPr>
        <p:spPr>
          <a:xfrm>
            <a:off x="6360825" y="2609229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API Invoker</a:t>
            </a:r>
            <a:endParaRPr lang="zh-CN" altLang="en-US" sz="1400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9541B31-BB19-4A25-A4AF-5EE7DC3CA5E3}"/>
              </a:ext>
            </a:extLst>
          </p:cNvPr>
          <p:cNvSpPr txBox="1"/>
          <p:nvPr/>
        </p:nvSpPr>
        <p:spPr>
          <a:xfrm>
            <a:off x="5937802" y="1849570"/>
            <a:ext cx="4027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</a:t>
            </a:r>
            <a:r>
              <a:rPr lang="en-US" altLang="zh-CN" baseline="30000" dirty="0"/>
              <a:t>rd</a:t>
            </a:r>
            <a:r>
              <a:rPr lang="en-US" altLang="zh-CN" dirty="0"/>
              <a:t> party is the CAPIF provider</a:t>
            </a:r>
            <a:endParaRPr lang="zh-CN" altLang="en-US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853C501-5F95-481F-B121-5450662BC591}"/>
              </a:ext>
            </a:extLst>
          </p:cNvPr>
          <p:cNvSpPr/>
          <p:nvPr/>
        </p:nvSpPr>
        <p:spPr>
          <a:xfrm>
            <a:off x="6365363" y="3751902"/>
            <a:ext cx="1470627" cy="906784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045A21F-900A-4EDF-9672-28681755FF0A}"/>
              </a:ext>
            </a:extLst>
          </p:cNvPr>
          <p:cNvSpPr/>
          <p:nvPr/>
        </p:nvSpPr>
        <p:spPr>
          <a:xfrm>
            <a:off x="8256586" y="3943834"/>
            <a:ext cx="979252" cy="58024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5358805-C5BF-4952-97B1-6E2C38438226}"/>
              </a:ext>
            </a:extLst>
          </p:cNvPr>
          <p:cNvSpPr txBox="1"/>
          <p:nvPr/>
        </p:nvSpPr>
        <p:spPr>
          <a:xfrm>
            <a:off x="8370075" y="3976099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ADA730F5-5E82-4AA8-8FEB-66EE27EA4923}"/>
              </a:ext>
            </a:extLst>
          </p:cNvPr>
          <p:cNvSpPr/>
          <p:nvPr/>
        </p:nvSpPr>
        <p:spPr>
          <a:xfrm>
            <a:off x="7995432" y="3780909"/>
            <a:ext cx="1470627" cy="906784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D3531539-2159-42F5-BE37-7333CAAA4DF5}"/>
              </a:ext>
            </a:extLst>
          </p:cNvPr>
          <p:cNvSpPr/>
          <p:nvPr/>
        </p:nvSpPr>
        <p:spPr>
          <a:xfrm>
            <a:off x="9988367" y="3921844"/>
            <a:ext cx="979252" cy="5802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0923389-B135-4331-A3CE-7E7D2FB96B39}"/>
              </a:ext>
            </a:extLst>
          </p:cNvPr>
          <p:cNvSpPr txBox="1"/>
          <p:nvPr/>
        </p:nvSpPr>
        <p:spPr>
          <a:xfrm>
            <a:off x="10168716" y="4065157"/>
            <a:ext cx="7337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……</a:t>
            </a:r>
            <a:endParaRPr lang="zh-CN" altLang="en-US" sz="1400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6123E9C-B877-4120-82EA-9F1E3AEBDC3E}"/>
              </a:ext>
            </a:extLst>
          </p:cNvPr>
          <p:cNvSpPr/>
          <p:nvPr/>
        </p:nvSpPr>
        <p:spPr>
          <a:xfrm>
            <a:off x="9727213" y="3758919"/>
            <a:ext cx="1470627" cy="906784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69C1DAB-E9F4-4FCA-95E2-ECB0E4ECD06A}"/>
              </a:ext>
            </a:extLst>
          </p:cNvPr>
          <p:cNvSpPr txBox="1"/>
          <p:nvPr/>
        </p:nvSpPr>
        <p:spPr>
          <a:xfrm>
            <a:off x="476973" y="5264672"/>
            <a:ext cx="10179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Observation</a:t>
            </a:r>
            <a:r>
              <a:rPr lang="en-US" altLang="zh-CN" dirty="0"/>
              <a:t>: Roaming is about agreement for a certain UE between two operator.</a:t>
            </a:r>
            <a:r>
              <a:rPr lang="zh-CN" altLang="en-US" dirty="0"/>
              <a:t> </a:t>
            </a:r>
            <a:r>
              <a:rPr lang="en-US" altLang="zh-CN" dirty="0"/>
              <a:t>The service API agreement is irrelevant to</a:t>
            </a:r>
            <a:r>
              <a:rPr lang="zh-CN" altLang="en-US" dirty="0"/>
              <a:t> </a:t>
            </a:r>
            <a:r>
              <a:rPr lang="en-US" altLang="zh-CN" dirty="0"/>
              <a:t>roaming.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6C8D5A-A341-43FB-8907-BA9E080C1B7F}"/>
              </a:ext>
            </a:extLst>
          </p:cNvPr>
          <p:cNvSpPr txBox="1"/>
          <p:nvPr/>
        </p:nvSpPr>
        <p:spPr>
          <a:xfrm>
            <a:off x="310780" y="4324080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MNO#1</a:t>
            </a:r>
            <a:endParaRPr lang="zh-CN" altLang="en-US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836A30FD-3DF5-4B2F-9D39-083254D659EB}"/>
              </a:ext>
            </a:extLst>
          </p:cNvPr>
          <p:cNvSpPr/>
          <p:nvPr/>
        </p:nvSpPr>
        <p:spPr>
          <a:xfrm>
            <a:off x="3654459" y="3591925"/>
            <a:ext cx="979252" cy="58024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4E5121C-7536-4B4C-8E56-4A15536587FB}"/>
              </a:ext>
            </a:extLst>
          </p:cNvPr>
          <p:cNvSpPr txBox="1"/>
          <p:nvPr/>
        </p:nvSpPr>
        <p:spPr>
          <a:xfrm>
            <a:off x="3767948" y="3624190"/>
            <a:ext cx="1050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API provider</a:t>
            </a:r>
            <a:endParaRPr lang="zh-CN" altLang="en-US" sz="1400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7C5D7281-E39D-48FF-9D34-B0F09B43CFDD}"/>
              </a:ext>
            </a:extLst>
          </p:cNvPr>
          <p:cNvSpPr/>
          <p:nvPr/>
        </p:nvSpPr>
        <p:spPr>
          <a:xfrm>
            <a:off x="3393305" y="3429000"/>
            <a:ext cx="1470627" cy="906784"/>
          </a:xfrm>
          <a:prstGeom prst="roundRect">
            <a:avLst/>
          </a:prstGeom>
          <a:noFill/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64ECEA8-C87E-4B45-882D-E019BBB1E334}"/>
              </a:ext>
            </a:extLst>
          </p:cNvPr>
          <p:cNvSpPr txBox="1"/>
          <p:nvPr/>
        </p:nvSpPr>
        <p:spPr>
          <a:xfrm>
            <a:off x="3980866" y="4355659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MNO#2</a:t>
            </a:r>
            <a:endParaRPr lang="zh-CN" altLang="en-US" dirty="0"/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25596FFA-E3D2-4BDF-9086-40695668BC56}"/>
              </a:ext>
            </a:extLst>
          </p:cNvPr>
          <p:cNvCxnSpPr>
            <a:stCxn id="16" idx="2"/>
            <a:endCxn id="10" idx="0"/>
          </p:cNvCxnSpPr>
          <p:nvPr/>
        </p:nvCxnSpPr>
        <p:spPr>
          <a:xfrm flipH="1">
            <a:off x="1171754" y="3029757"/>
            <a:ext cx="15337" cy="584979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770F4E1D-33BE-4813-9B83-73B841AA0F62}"/>
              </a:ext>
            </a:extLst>
          </p:cNvPr>
          <p:cNvSpPr txBox="1"/>
          <p:nvPr/>
        </p:nvSpPr>
        <p:spPr>
          <a:xfrm>
            <a:off x="1300547" y="3197357"/>
            <a:ext cx="13676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agreement</a:t>
            </a:r>
            <a:endParaRPr lang="zh-CN" altLang="en-US" sz="1100" dirty="0"/>
          </a:p>
        </p:txBody>
      </p:sp>
      <p:cxnSp>
        <p:nvCxnSpPr>
          <p:cNvPr id="48" name="连接符: 肘形 47">
            <a:extLst>
              <a:ext uri="{FF2B5EF4-FFF2-40B4-BE49-F238E27FC236}">
                <a16:creationId xmlns:a16="http://schemas.microsoft.com/office/drawing/2014/main" id="{0865F832-89DE-4B67-8F09-47BDD271FD57}"/>
              </a:ext>
            </a:extLst>
          </p:cNvPr>
          <p:cNvCxnSpPr>
            <a:stCxn id="10" idx="2"/>
            <a:endCxn id="36" idx="2"/>
          </p:cNvCxnSpPr>
          <p:nvPr/>
        </p:nvCxnSpPr>
        <p:spPr>
          <a:xfrm rot="5400000" flipH="1" flipV="1">
            <a:off x="2715722" y="2603442"/>
            <a:ext cx="33552" cy="3121488"/>
          </a:xfrm>
          <a:prstGeom prst="bentConnector3">
            <a:avLst>
              <a:gd name="adj1" fmla="val -681330"/>
            </a:avLst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D0185185-5627-4461-97F8-A68C60E5ED79}"/>
              </a:ext>
            </a:extLst>
          </p:cNvPr>
          <p:cNvSpPr txBox="1"/>
          <p:nvPr/>
        </p:nvSpPr>
        <p:spPr>
          <a:xfrm>
            <a:off x="1984388" y="4378396"/>
            <a:ext cx="16337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API agreement</a:t>
            </a:r>
            <a:endParaRPr lang="zh-CN" altLang="en-US" sz="1100" dirty="0"/>
          </a:p>
        </p:txBody>
      </p: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09354232-2EFA-42A8-9383-2A7BB605AD1C}"/>
              </a:ext>
            </a:extLst>
          </p:cNvPr>
          <p:cNvCxnSpPr>
            <a:cxnSpLocks/>
            <a:stCxn id="24" idx="3"/>
            <a:endCxn id="18" idx="1"/>
          </p:cNvCxnSpPr>
          <p:nvPr/>
        </p:nvCxnSpPr>
        <p:spPr>
          <a:xfrm>
            <a:off x="7411413" y="2870839"/>
            <a:ext cx="1431147" cy="22081"/>
          </a:xfrm>
          <a:prstGeom prst="straightConnector1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:a16="http://schemas.microsoft.com/office/drawing/2014/main" id="{EF045C60-9240-456E-869C-5E1F71E4D50A}"/>
              </a:ext>
            </a:extLst>
          </p:cNvPr>
          <p:cNvSpPr txBox="1"/>
          <p:nvPr/>
        </p:nvSpPr>
        <p:spPr>
          <a:xfrm>
            <a:off x="7363063" y="2600984"/>
            <a:ext cx="13676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agreement</a:t>
            </a:r>
            <a:endParaRPr lang="zh-CN" altLang="en-US" sz="1100" dirty="0"/>
          </a:p>
        </p:txBody>
      </p:sp>
      <p:cxnSp>
        <p:nvCxnSpPr>
          <p:cNvPr id="54" name="连接符: 肘形 53">
            <a:extLst>
              <a:ext uri="{FF2B5EF4-FFF2-40B4-BE49-F238E27FC236}">
                <a16:creationId xmlns:a16="http://schemas.microsoft.com/office/drawing/2014/main" id="{2F52D41E-71B0-4849-8035-75B66F7CD4E3}"/>
              </a:ext>
            </a:extLst>
          </p:cNvPr>
          <p:cNvCxnSpPr>
            <a:stCxn id="18" idx="2"/>
            <a:endCxn id="19" idx="0"/>
          </p:cNvCxnSpPr>
          <p:nvPr/>
        </p:nvCxnSpPr>
        <p:spPr>
          <a:xfrm rot="5400000">
            <a:off x="7868439" y="2430748"/>
            <a:ext cx="731783" cy="2236374"/>
          </a:xfrm>
          <a:prstGeom prst="bentConnector3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连接符: 肘形 56">
            <a:extLst>
              <a:ext uri="{FF2B5EF4-FFF2-40B4-BE49-F238E27FC236}">
                <a16:creationId xmlns:a16="http://schemas.microsoft.com/office/drawing/2014/main" id="{9E02456E-EA59-428D-BC2D-B726EE3187FE}"/>
              </a:ext>
            </a:extLst>
          </p:cNvPr>
          <p:cNvCxnSpPr>
            <a:stCxn id="18" idx="2"/>
          </p:cNvCxnSpPr>
          <p:nvPr/>
        </p:nvCxnSpPr>
        <p:spPr>
          <a:xfrm rot="5400000">
            <a:off x="8674932" y="3238857"/>
            <a:ext cx="733398" cy="621772"/>
          </a:xfrm>
          <a:prstGeom prst="bentConnector3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连接符: 肘形 60">
            <a:extLst>
              <a:ext uri="{FF2B5EF4-FFF2-40B4-BE49-F238E27FC236}">
                <a16:creationId xmlns:a16="http://schemas.microsoft.com/office/drawing/2014/main" id="{F4B15F77-3222-45F2-ACD8-D33A33A59257}"/>
              </a:ext>
            </a:extLst>
          </p:cNvPr>
          <p:cNvCxnSpPr>
            <a:stCxn id="18" idx="2"/>
            <a:endCxn id="30" idx="0"/>
          </p:cNvCxnSpPr>
          <p:nvPr/>
        </p:nvCxnSpPr>
        <p:spPr>
          <a:xfrm rot="16200000" flipH="1">
            <a:off x="9545855" y="2989706"/>
            <a:ext cx="738800" cy="1125476"/>
          </a:xfrm>
          <a:prstGeom prst="bentConnector3">
            <a:avLst/>
          </a:prstGeom>
          <a:ln w="1905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9FD542B1-7B74-4C6A-82DA-936C3657B230}"/>
              </a:ext>
            </a:extLst>
          </p:cNvPr>
          <p:cNvSpPr txBox="1"/>
          <p:nvPr/>
        </p:nvSpPr>
        <p:spPr>
          <a:xfrm>
            <a:off x="7218216" y="3296999"/>
            <a:ext cx="16337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Service API agreement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03275997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232" y="585771"/>
            <a:ext cx="9684242" cy="1104917"/>
          </a:xfrm>
        </p:spPr>
        <p:txBody>
          <a:bodyPr/>
          <a:lstStyle/>
          <a:p>
            <a:r>
              <a:rPr lang="en-US" altLang="en-US" sz="3600" dirty="0"/>
              <a:t>Proposals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B78730-D562-425E-A56E-4534F3E7A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69C1DAB-E9F4-4FCA-95E2-ECB0E4ECD06A}"/>
              </a:ext>
            </a:extLst>
          </p:cNvPr>
          <p:cNvSpPr txBox="1"/>
          <p:nvPr/>
        </p:nvSpPr>
        <p:spPr>
          <a:xfrm>
            <a:off x="637097" y="1953292"/>
            <a:ext cx="98880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Proposals</a:t>
            </a:r>
            <a:r>
              <a:rPr lang="en-US" altLang="zh-CN" dirty="0"/>
              <a:t>: Update the business model clause to clarify the service API agreement is irrelevant to</a:t>
            </a:r>
            <a:r>
              <a:rPr lang="zh-CN" altLang="en-US" dirty="0"/>
              <a:t> </a:t>
            </a:r>
            <a:r>
              <a:rPr lang="en-US" altLang="zh-CN" dirty="0"/>
              <a:t>roaming agreement.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577455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280d8efa-eff2-4910-88d2-79ca146720c4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679a257e-872f-4c98-9e8a-0a9c104f72c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6697</TotalTime>
  <Words>368</Words>
  <Application>Microsoft Office PowerPoint</Application>
  <PresentationFormat>宽屏</PresentationFormat>
  <Paragraphs>61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Visio.Drawing.11</vt:lpstr>
      <vt:lpstr>DISC for API business relationship in CAPIF</vt:lpstr>
      <vt:lpstr>Outline</vt:lpstr>
      <vt:lpstr>Part - I API invoker business relationship with CAPIF and issues</vt:lpstr>
      <vt:lpstr>API invoker business relationship with CAPIF and issues  (1)</vt:lpstr>
      <vt:lpstr>API invoker business relationship with CAPIF and issues (2)</vt:lpstr>
      <vt:lpstr>Proposals</vt:lpstr>
      <vt:lpstr>Part - II CAPIF provider business relationship with PLMN operator and issues</vt:lpstr>
      <vt:lpstr>CAPIF provider business relationship with PLMN operator and issues (1)</vt:lpstr>
      <vt:lpstr>Proposals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S6#70-Huawei</cp:lastModifiedBy>
  <cp:revision>642</cp:revision>
  <dcterms:created xsi:type="dcterms:W3CDTF">2010-02-05T13:52:04Z</dcterms:created>
  <dcterms:modified xsi:type="dcterms:W3CDTF">2025-11-10T11:15:38Z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1665458261</vt:lpwstr>
  </property>
</Properties>
</file>