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5"/>
  </p:sldMasterIdLst>
  <p:notesMasterIdLst>
    <p:notesMasterId r:id="rId15"/>
  </p:notesMasterIdLst>
  <p:handoutMasterIdLst>
    <p:handoutMasterId r:id="rId16"/>
  </p:handoutMasterIdLst>
  <p:sldIdLst>
    <p:sldId id="341" r:id="rId6"/>
    <p:sldId id="416" r:id="rId7"/>
    <p:sldId id="428" r:id="rId8"/>
    <p:sldId id="429" r:id="rId9"/>
    <p:sldId id="430" r:id="rId10"/>
    <p:sldId id="431" r:id="rId11"/>
    <p:sldId id="432" r:id="rId12"/>
    <p:sldId id="427" r:id="rId13"/>
    <p:sldId id="412"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03"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5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94679" autoAdjust="0"/>
  </p:normalViewPr>
  <p:slideViewPr>
    <p:cSldViewPr snapToGrid="0" showGuides="1">
      <p:cViewPr varScale="1">
        <p:scale>
          <a:sx n="76" d="100"/>
          <a:sy n="76" d="100"/>
        </p:scale>
        <p:origin x="192" y="64"/>
      </p:cViewPr>
      <p:guideLst>
        <p:guide orient="horz" pos="2160"/>
        <p:guide pos="380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5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367969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extLst>
      <p:ext uri="{BB962C8B-B14F-4D97-AF65-F5344CB8AC3E}">
        <p14:creationId xmlns:p14="http://schemas.microsoft.com/office/powerpoint/2010/main" val="30125150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49" y="36513"/>
            <a:ext cx="11142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TSG-SA WG6 </a:t>
            </a:r>
            <a:r>
              <a:rPr lang="en-GB" altLang="zh-CN" sz="1400" b="1" kern="1200" dirty="0" smtClean="0">
                <a:solidFill>
                  <a:schemeClr val="tx1"/>
                </a:solidFill>
                <a:latin typeface="Arial "/>
                <a:ea typeface="+mn-ea"/>
                <a:cs typeface="Arial" panose="020B0604020202020204" pitchFamily="34" charset="0"/>
              </a:rPr>
              <a:t>Meeting #70                                                                                      </a:t>
            </a:r>
            <a:r>
              <a:rPr lang="en-GB" altLang="zh-CN" sz="1400" b="1" kern="1200" dirty="0" smtClean="0">
                <a:solidFill>
                  <a:schemeClr val="tx1"/>
                </a:solidFill>
                <a:latin typeface="Arial "/>
                <a:ea typeface="+mn-ea"/>
                <a:cs typeface="Arial" panose="020B0604020202020204" pitchFamily="34" charset="0"/>
              </a:rPr>
              <a:t>S6-</a:t>
            </a:r>
            <a:r>
              <a:rPr lang="en-US" altLang="zh-CN" sz="1400" b="1" kern="1200" dirty="0" smtClean="0">
                <a:solidFill>
                  <a:schemeClr val="tx1"/>
                </a:solidFill>
                <a:latin typeface="Arial "/>
                <a:ea typeface="+mn-ea"/>
                <a:cs typeface="Arial" panose="020B0604020202020204" pitchFamily="34" charset="0"/>
              </a:rPr>
              <a:t>255046</a:t>
            </a:r>
            <a:endParaRPr lang="sv-SE" altLang="en-US" sz="1400" b="1" kern="1200" dirty="0" smtClean="0">
              <a:solidFill>
                <a:schemeClr val="tx1"/>
              </a:solidFill>
              <a:latin typeface="Arial "/>
              <a:ea typeface="+mn-ea"/>
              <a:cs typeface="Arial" panose="020B0604020202020204" pitchFamily="34" charset="0"/>
            </a:endParaRPr>
          </a:p>
          <a:p>
            <a:pPr eaLnBrk="1" hangingPunct="1">
              <a:defRPr/>
            </a:pPr>
            <a:r>
              <a:rPr lang="en-GB" altLang="zh-CN" sz="1400" b="1" kern="1200" dirty="0" smtClean="0">
                <a:solidFill>
                  <a:schemeClr val="tx1"/>
                </a:solidFill>
                <a:latin typeface="Arial "/>
                <a:ea typeface="+mn-ea"/>
                <a:cs typeface="Arial" panose="020B0604020202020204" pitchFamily="34" charset="0"/>
              </a:rPr>
              <a:t>Dallas, USA, 17th – 21st November 2025</a:t>
            </a:r>
            <a:endParaRPr lang="en-US" altLang="en-US" sz="1400" b="1" kern="1200" dirty="0">
              <a:solidFill>
                <a:schemeClr val="tx1"/>
              </a:solidFill>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p:cNvSpPr>
            <a:spLocks noGrp="1"/>
          </p:cNvSpPr>
          <p:nvPr>
            <p:ph type="body" idx="4294967295"/>
          </p:nvPr>
        </p:nvSpPr>
        <p:spPr>
          <a:xfrm>
            <a:off x="2152482" y="4708130"/>
            <a:ext cx="7886700" cy="1500187"/>
          </a:xfrm>
        </p:spPr>
        <p:txBody>
          <a:bodyPr/>
          <a:lstStyle/>
          <a:p>
            <a:pPr marL="0" indent="0" algn="ctr" eaLnBrk="1" hangingPunct="1">
              <a:buFontTx/>
              <a:buNone/>
            </a:pPr>
            <a:r>
              <a:rPr lang="en-GB" altLang="en-US" dirty="0" smtClean="0"/>
              <a:t>ZTE Corporation</a:t>
            </a:r>
          </a:p>
          <a:p>
            <a:pPr marL="0" indent="0" algn="ctr" eaLnBrk="1" hangingPunct="1">
              <a:buFontTx/>
              <a:buNone/>
            </a:pPr>
            <a:r>
              <a:rPr lang="en-US" altLang="zh-CN" dirty="0" smtClean="0"/>
              <a:t>Shao </a:t>
            </a:r>
            <a:r>
              <a:rPr lang="en-US" altLang="zh-CN" dirty="0" err="1" smtClean="0"/>
              <a:t>Weixiang</a:t>
            </a:r>
            <a:endParaRPr lang="en-GB" altLang="en-US" dirty="0"/>
          </a:p>
        </p:txBody>
      </p:sp>
      <p:sp>
        <p:nvSpPr>
          <p:cNvPr id="3" name="TextBox 2"/>
          <p:cNvSpPr txBox="1"/>
          <p:nvPr/>
        </p:nvSpPr>
        <p:spPr>
          <a:xfrm>
            <a:off x="709127" y="1682750"/>
            <a:ext cx="10655559"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lnSpc>
                <a:spcPct val="90000"/>
              </a:lnSpc>
              <a:defRPr sz="6000">
                <a:latin typeface="+mj-lt"/>
                <a:ea typeface="+mj-ea"/>
                <a:cs typeface="+mj-cs"/>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pPr algn="ctr"/>
            <a:r>
              <a:rPr lang="en-US" altLang="zh-CN" dirty="0"/>
              <a:t>Discussion on </a:t>
            </a:r>
            <a:endParaRPr lang="en-US" altLang="zh-CN" dirty="0" smtClean="0"/>
          </a:p>
          <a:p>
            <a:pPr algn="ctr"/>
            <a:r>
              <a:rPr lang="en-GB" altLang="zh-CN" dirty="0" smtClean="0"/>
              <a:t>WA7 Digital </a:t>
            </a:r>
            <a:r>
              <a:rPr lang="en-GB" altLang="zh-CN" dirty="0"/>
              <a:t>Twin Aspects</a:t>
            </a:r>
            <a:endParaRPr 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WA7: Digital Twin Aspects</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800" b="1" dirty="0">
                <a:ea typeface="微软雅黑" panose="020B0503020204020204" pitchFamily="34" charset="-122"/>
              </a:rPr>
              <a:t>Work Area Description: </a:t>
            </a:r>
            <a:r>
              <a:rPr lang="en-US" altLang="zh-CN" sz="1800" dirty="0">
                <a:ea typeface="微软雅黑" panose="020B0503020204020204" pitchFamily="34" charset="-122"/>
              </a:rPr>
              <a:t>Application enablement common aspects of digital twins service and use of digital </a:t>
            </a:r>
            <a:r>
              <a:rPr lang="en-US" altLang="zh-CN" sz="1800" dirty="0" smtClean="0">
                <a:ea typeface="微软雅黑" panose="020B0503020204020204" pitchFamily="34" charset="-122"/>
              </a:rPr>
              <a:t>twins </a:t>
            </a:r>
            <a:r>
              <a:rPr lang="en-US" altLang="zh-CN" sz="1800" dirty="0">
                <a:ea typeface="微软雅黑" panose="020B0503020204020204" pitchFamily="34" charset="-122"/>
              </a:rPr>
              <a:t>to support various applications. </a:t>
            </a:r>
          </a:p>
          <a:p>
            <a:r>
              <a:rPr lang="en-US" altLang="zh-CN" sz="1800" b="1" dirty="0">
                <a:ea typeface="微软雅黑" panose="020B0503020204020204" pitchFamily="34" charset="-122"/>
              </a:rPr>
              <a:t>Candidate Work Tasks: </a:t>
            </a:r>
            <a:endParaRPr lang="en-US" altLang="zh-CN" sz="1800" dirty="0">
              <a:ea typeface="微软雅黑" panose="020B0503020204020204" pitchFamily="34" charset="-122"/>
            </a:endParaRPr>
          </a:p>
          <a:p>
            <a:pPr lvl="1">
              <a:buFont typeface="Wingdings" panose="05000000000000000000" pitchFamily="2" charset="2"/>
              <a:buChar char="u"/>
            </a:pPr>
            <a:r>
              <a:rPr lang="en-US" altLang="zh-CN" sz="1800" dirty="0">
                <a:ea typeface="微软雅黑" panose="020B0503020204020204" pitchFamily="34" charset="-122"/>
              </a:rPr>
              <a:t>WT7.1: Study how to leverage 3GPP developed Digital Twins (e.g. NDT by SA5, DT service as in WT7.2) for enhancing 6G App enablement/VAL services (e.g. AIML, XR, V2X, UAV). </a:t>
            </a:r>
            <a:endParaRPr lang="en-US" altLang="zh-CN" sz="1800" dirty="0" smtClean="0">
              <a:ea typeface="微软雅黑" panose="020B0503020204020204" pitchFamily="34" charset="-122"/>
            </a:endParaRPr>
          </a:p>
          <a:p>
            <a:pPr lvl="1">
              <a:buFont typeface="Wingdings" panose="05000000000000000000" pitchFamily="2" charset="2"/>
              <a:buChar char="u"/>
            </a:pPr>
            <a:r>
              <a:rPr lang="en-US" altLang="zh-CN" sz="1800" dirty="0" smtClean="0">
                <a:solidFill>
                  <a:schemeClr val="accent1"/>
                </a:solidFill>
                <a:ea typeface="微软雅黑" panose="020B0503020204020204" pitchFamily="34" charset="-122"/>
              </a:rPr>
              <a:t>[NWM2 ZTE </a:t>
            </a:r>
            <a:r>
              <a:rPr lang="en-US" altLang="zh-CN" sz="1800" dirty="0">
                <a:solidFill>
                  <a:schemeClr val="accent1"/>
                </a:solidFill>
                <a:ea typeface="微软雅黑" panose="020B0503020204020204" pitchFamily="34" charset="-122"/>
              </a:rPr>
              <a:t>suggestion] “Study how to leverage digital-twin frameworks, including Network Digital Twin (SA5) and Application Digital Twin (SA6), to enhance application enabler capabilities and VAL services &amp; systems (e.g., VAL client, VAL server) functionality.”</a:t>
            </a:r>
            <a:endParaRPr lang="en-US" altLang="zh-CN" sz="1800" dirty="0" smtClean="0">
              <a:solidFill>
                <a:schemeClr val="accent1"/>
              </a:solidFill>
              <a:ea typeface="微软雅黑" panose="020B0503020204020204" pitchFamily="34" charset="-122"/>
            </a:endParaRPr>
          </a:p>
          <a:p>
            <a:pPr lvl="1">
              <a:buFont typeface="Wingdings" panose="05000000000000000000" pitchFamily="2" charset="2"/>
              <a:buChar char="u"/>
            </a:pPr>
            <a:r>
              <a:rPr lang="en-US" altLang="zh-CN" sz="1800" dirty="0" smtClean="0">
                <a:ea typeface="微软雅黑" panose="020B0503020204020204" pitchFamily="34" charset="-122"/>
              </a:rPr>
              <a:t>WT7.2</a:t>
            </a:r>
            <a:r>
              <a:rPr lang="en-US" altLang="zh-CN" sz="1800" dirty="0">
                <a:ea typeface="微软雅黑" panose="020B0503020204020204" pitchFamily="34" charset="-122"/>
              </a:rPr>
              <a:t>: Study how Digital Twin Services can be provided for applications to support the full lifecycle of digital twins, including their creation, operation, and utilization</a:t>
            </a:r>
            <a:r>
              <a:rPr lang="en-US" altLang="zh-CN" sz="1800" dirty="0" smtClean="0">
                <a:ea typeface="微软雅黑" panose="020B0503020204020204" pitchFamily="34" charset="-122"/>
              </a:rPr>
              <a:t>.</a:t>
            </a:r>
          </a:p>
          <a:p>
            <a:pPr lvl="1">
              <a:buFont typeface="Wingdings" panose="05000000000000000000" pitchFamily="2" charset="2"/>
              <a:buChar char="u"/>
            </a:pPr>
            <a:r>
              <a:rPr lang="en-US" altLang="zh-CN" sz="1800" dirty="0">
                <a:solidFill>
                  <a:schemeClr val="accent1"/>
                </a:solidFill>
                <a:ea typeface="微软雅黑" panose="020B0503020204020204" pitchFamily="34" charset="-122"/>
              </a:rPr>
              <a:t>[NWM2 ZTE suggestion] “Study how to provide </a:t>
            </a:r>
            <a:r>
              <a:rPr lang="en-US" altLang="zh-CN" sz="1800" dirty="0" err="1">
                <a:solidFill>
                  <a:schemeClr val="accent1"/>
                </a:solidFill>
                <a:ea typeface="微软雅黑" panose="020B0503020204020204" pitchFamily="34" charset="-122"/>
              </a:rPr>
              <a:t>DTaaS</a:t>
            </a:r>
            <a:r>
              <a:rPr lang="en-US" altLang="zh-CN" sz="1800" dirty="0">
                <a:solidFill>
                  <a:schemeClr val="accent1"/>
                </a:solidFill>
                <a:ea typeface="微软雅黑" panose="020B0503020204020204" pitchFamily="34" charset="-122"/>
              </a:rPr>
              <a:t> at the application enablement layer supporting the end-to-end lifecycle (creation, operation, utilization) of application digital twins, ensuring interoperability and </a:t>
            </a:r>
            <a:r>
              <a:rPr lang="en-US" altLang="zh-CN" sz="1800" dirty="0" smtClean="0">
                <a:solidFill>
                  <a:schemeClr val="accent1"/>
                </a:solidFill>
                <a:ea typeface="微软雅黑" panose="020B0503020204020204" pitchFamily="34" charset="-122"/>
              </a:rPr>
              <a:t>integration </a:t>
            </a:r>
            <a:r>
              <a:rPr lang="en-US" altLang="zh-CN" sz="1800" dirty="0">
                <a:solidFill>
                  <a:schemeClr val="accent1"/>
                </a:solidFill>
                <a:ea typeface="微软雅黑" panose="020B0503020204020204" pitchFamily="34" charset="-122"/>
              </a:rPr>
              <a:t>with application enablers.”</a:t>
            </a:r>
            <a:endParaRPr lang="en-IN" altLang="zh-CN" sz="1800" dirty="0">
              <a:ea typeface="微软雅黑" panose="020B0503020204020204" pitchFamily="34" charset="-122"/>
            </a:endParaRPr>
          </a:p>
        </p:txBody>
      </p:sp>
    </p:spTree>
    <p:extLst>
      <p:ext uri="{BB962C8B-B14F-4D97-AF65-F5344CB8AC3E}">
        <p14:creationId xmlns:p14="http://schemas.microsoft.com/office/powerpoint/2010/main" val="159444270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dirty="0">
                <a:ea typeface="微软雅黑" panose="020B0503020204020204" pitchFamily="34" charset="-122"/>
              </a:rPr>
              <a:t>WT7.1</a:t>
            </a:r>
            <a:r>
              <a:rPr lang="en-US" altLang="zh-CN" sz="3200" b="1" dirty="0" smtClean="0"/>
              <a:t> use case: </a:t>
            </a:r>
            <a:r>
              <a:rPr lang="en-US" altLang="zh-CN" sz="3200" b="1" dirty="0"/>
              <a:t>E</a:t>
            </a:r>
            <a:r>
              <a:rPr lang="en-US" altLang="zh-CN" sz="3200" b="1" dirty="0" smtClean="0"/>
              <a:t>nvironmental </a:t>
            </a:r>
            <a:r>
              <a:rPr lang="en-US" altLang="zh-CN" sz="3200" b="1" dirty="0"/>
              <a:t>digital twin (EDT)</a:t>
            </a:r>
            <a:endParaRPr lang="en-IN" sz="3200" b="1" dirty="0"/>
          </a:p>
        </p:txBody>
      </p:sp>
      <p:sp>
        <p:nvSpPr>
          <p:cNvPr id="6" name="矩形 5"/>
          <p:cNvSpPr/>
          <p:nvPr/>
        </p:nvSpPr>
        <p:spPr>
          <a:xfrm>
            <a:off x="292916" y="1835778"/>
            <a:ext cx="11149667" cy="3323987"/>
          </a:xfrm>
          <a:prstGeom prst="rect">
            <a:avLst/>
          </a:prstGeom>
        </p:spPr>
        <p:txBody>
          <a:bodyPr wrap="square">
            <a:spAutoFit/>
          </a:bodyPr>
          <a:lstStyle/>
          <a:p>
            <a:r>
              <a:rPr lang="en-US" altLang="zh-CN" sz="1400" dirty="0"/>
              <a:t>TR 22.870 Clause 7.6 Use case on environment object reconstruction</a:t>
            </a:r>
            <a:r>
              <a:rPr lang="zh-CN" altLang="en-US" sz="1400" dirty="0"/>
              <a:t>：</a:t>
            </a:r>
            <a:endParaRPr lang="en-US" altLang="zh-CN" sz="1400" dirty="0"/>
          </a:p>
          <a:p>
            <a:pPr marL="285750" indent="-285750">
              <a:buFont typeface="Wingdings" panose="05000000000000000000" pitchFamily="2" charset="2"/>
              <a:buChar char="u"/>
            </a:pPr>
            <a:r>
              <a:rPr lang="en-US" altLang="zh-CN" sz="1400" dirty="0"/>
              <a:t>Environmental object reconstruction offers significant potential with great societal and business impact, representing opportunities across wide range of sectors, from smart factories, homes, and transportation to components of/entire smart cities and countries. The 3GPP ISAC provides a non-invasive dual-functionality of communication and sensing data collection of environmental features for reconstruction. </a:t>
            </a:r>
            <a:endParaRPr lang="en-US" altLang="zh-CN" sz="1400" dirty="0" smtClean="0"/>
          </a:p>
          <a:p>
            <a:pPr marL="285750" indent="-285750">
              <a:buFont typeface="Wingdings" panose="05000000000000000000" pitchFamily="2" charset="2"/>
              <a:buChar char="u"/>
            </a:pPr>
            <a:r>
              <a:rPr lang="en-US" altLang="zh-CN" sz="1400" dirty="0"/>
              <a:t>Moreover, aggregating environment reconstruction results for surrounding environment objects shall be also supported by 3GPP ISAC in order to enable </a:t>
            </a:r>
            <a:r>
              <a:rPr lang="en-US" altLang="zh-CN" sz="1400" dirty="0">
                <a:solidFill>
                  <a:srgbClr val="FF0000"/>
                </a:solidFill>
              </a:rPr>
              <a:t>environmental digital twin (EDT)</a:t>
            </a:r>
            <a:r>
              <a:rPr lang="en-US" altLang="zh-CN" sz="1400" dirty="0"/>
              <a:t>.  An </a:t>
            </a:r>
            <a:r>
              <a:rPr lang="en-US" altLang="zh-CN" sz="1400" dirty="0">
                <a:solidFill>
                  <a:srgbClr val="FF0000"/>
                </a:solidFill>
              </a:rPr>
              <a:t>EDT</a:t>
            </a:r>
            <a:r>
              <a:rPr lang="en-US" altLang="zh-CN" sz="1400" dirty="0"/>
              <a:t> is enabled by 6GS after aggregation from diverse sensing data sources (e.g. 3GPP and/or non-3GPP sensing data), with variable sensing quality (e.g. low or high sensing KPIs) at time/spatial domains. Based on locally obtained 3GPP sensing data at UE, this UE can derive the characteristics of selective segments/parts, as described in Figure 7.6.1-2. Then the 6G core network collects and aggregates the information of individual environmental objects derived by one or multiple authorized UEs</a:t>
            </a:r>
            <a:r>
              <a:rPr lang="en-US" altLang="zh-CN" sz="1400" dirty="0" smtClean="0"/>
              <a:t>.</a:t>
            </a:r>
          </a:p>
          <a:p>
            <a:pPr marL="285750" indent="-285750">
              <a:buFont typeface="Wingdings" panose="05000000000000000000" pitchFamily="2" charset="2"/>
              <a:buChar char="u"/>
            </a:pPr>
            <a:r>
              <a:rPr lang="en-US" altLang="zh-CN" sz="1400" dirty="0"/>
              <a:t>In addition, the 6GS shall also support the predicted reconstruction to ensure consistent and high quality of sensing services, when sensing result may be restricted spatially and/or temporally</a:t>
            </a:r>
            <a:r>
              <a:rPr lang="en-US" altLang="zh-CN" sz="1400" dirty="0" smtClean="0"/>
              <a:t>.</a:t>
            </a:r>
            <a:r>
              <a:rPr lang="en-US" altLang="zh-CN" sz="1400" dirty="0"/>
              <a:t> The 6G network will determine where prediction of reconstructions may be needed and adequate, and which/how UE(s) may be participated with deployed AI/ML models. The performance of reconstructed </a:t>
            </a:r>
            <a:r>
              <a:rPr lang="en-US" altLang="zh-CN" sz="1400" dirty="0">
                <a:solidFill>
                  <a:srgbClr val="FF0000"/>
                </a:solidFill>
              </a:rPr>
              <a:t>EDT</a:t>
            </a:r>
            <a:r>
              <a:rPr lang="en-US" altLang="zh-CN" sz="1400" dirty="0"/>
              <a:t> is ensured by the 6G network eventually considering the capability of AI/ML models, processing delay, and etc.</a:t>
            </a:r>
            <a:endParaRPr lang="zh-CN" altLang="zh-CN" sz="1400" dirty="0">
              <a:latin typeface="+mn-lt"/>
              <a:ea typeface="微软雅黑" panose="020B0503020204020204" pitchFamily="34" charset="-122"/>
              <a:cs typeface="+mn-cs"/>
            </a:endParaRPr>
          </a:p>
        </p:txBody>
      </p:sp>
      <p:sp>
        <p:nvSpPr>
          <p:cNvPr id="4" name="文本框 3"/>
          <p:cNvSpPr txBox="1"/>
          <p:nvPr/>
        </p:nvSpPr>
        <p:spPr>
          <a:xfrm>
            <a:off x="292915" y="5456789"/>
            <a:ext cx="11250336" cy="369332"/>
          </a:xfrm>
          <a:prstGeom prst="rect">
            <a:avLst/>
          </a:prstGeom>
          <a:noFill/>
        </p:spPr>
        <p:txBody>
          <a:bodyPr wrap="square" rtlCol="0">
            <a:spAutoFit/>
          </a:bodyPr>
          <a:lstStyle/>
          <a:p>
            <a:r>
              <a:rPr lang="en-US" altLang="zh-CN" dirty="0" smtClean="0">
                <a:solidFill>
                  <a:schemeClr val="accent1"/>
                </a:solidFill>
              </a:rPr>
              <a:t>SA6 can</a:t>
            </a:r>
            <a:r>
              <a:rPr lang="en-US" altLang="zh-CN" dirty="0">
                <a:solidFill>
                  <a:schemeClr val="accent1"/>
                </a:solidFill>
                <a:ea typeface="微软雅黑" panose="020B0503020204020204" pitchFamily="34" charset="-122"/>
              </a:rPr>
              <a:t> </a:t>
            </a:r>
            <a:r>
              <a:rPr lang="en-US" altLang="zh-CN" dirty="0" smtClean="0">
                <a:solidFill>
                  <a:schemeClr val="accent1"/>
                </a:solidFill>
                <a:ea typeface="微软雅黑" panose="020B0503020204020204" pitchFamily="34" charset="-122"/>
              </a:rPr>
              <a:t>support EDT (NDT not support) by enhancing </a:t>
            </a:r>
            <a:r>
              <a:rPr lang="en-US" altLang="zh-CN" dirty="0">
                <a:solidFill>
                  <a:schemeClr val="accent1"/>
                </a:solidFill>
                <a:ea typeface="微软雅黑" panose="020B0503020204020204" pitchFamily="34" charset="-122"/>
              </a:rPr>
              <a:t>6G App enablement/VAL services (e.g. </a:t>
            </a:r>
            <a:r>
              <a:rPr lang="en-US" altLang="zh-CN" dirty="0" smtClean="0">
                <a:solidFill>
                  <a:schemeClr val="accent1"/>
                </a:solidFill>
                <a:ea typeface="微软雅黑" panose="020B0503020204020204" pitchFamily="34" charset="-122"/>
              </a:rPr>
              <a:t>ISAC, AIML).</a:t>
            </a:r>
            <a:r>
              <a:rPr lang="en-US" altLang="zh-CN" dirty="0" smtClean="0">
                <a:solidFill>
                  <a:schemeClr val="accent1"/>
                </a:solidFill>
              </a:rPr>
              <a:t> </a:t>
            </a:r>
            <a:endParaRPr lang="en-US" altLang="zh-CN" dirty="0">
              <a:solidFill>
                <a:schemeClr val="accent1"/>
              </a:solidFill>
            </a:endParaRPr>
          </a:p>
        </p:txBody>
      </p:sp>
    </p:spTree>
    <p:extLst>
      <p:ext uri="{BB962C8B-B14F-4D97-AF65-F5344CB8AC3E}">
        <p14:creationId xmlns:p14="http://schemas.microsoft.com/office/powerpoint/2010/main" val="291123718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dirty="0" smtClean="0">
                <a:ea typeface="微软雅黑" panose="020B0503020204020204" pitchFamily="34" charset="-122"/>
              </a:rPr>
              <a:t>WT7.2</a:t>
            </a:r>
            <a:r>
              <a:rPr lang="en-US" altLang="zh-CN" sz="3200" b="1" dirty="0" smtClean="0"/>
              <a:t> use case: </a:t>
            </a:r>
            <a:r>
              <a:rPr lang="en-US" altLang="zh-CN" sz="3200" b="1" dirty="0"/>
              <a:t>real time digital twins</a:t>
            </a:r>
            <a:endParaRPr lang="en-IN" sz="3200" b="1" dirty="0"/>
          </a:p>
        </p:txBody>
      </p:sp>
      <p:sp>
        <p:nvSpPr>
          <p:cNvPr id="6" name="矩形 5"/>
          <p:cNvSpPr/>
          <p:nvPr/>
        </p:nvSpPr>
        <p:spPr>
          <a:xfrm>
            <a:off x="292916" y="1835778"/>
            <a:ext cx="11149667" cy="2893100"/>
          </a:xfrm>
          <a:prstGeom prst="rect">
            <a:avLst/>
          </a:prstGeom>
        </p:spPr>
        <p:txBody>
          <a:bodyPr wrap="square">
            <a:spAutoFit/>
          </a:bodyPr>
          <a:lstStyle/>
          <a:p>
            <a:r>
              <a:rPr lang="en-US" altLang="zh-CN" sz="1400" dirty="0"/>
              <a:t>TR 22.870 Clause </a:t>
            </a:r>
            <a:r>
              <a:rPr lang="en-US" altLang="zh-CN" sz="1400" dirty="0" smtClean="0"/>
              <a:t>11.4 </a:t>
            </a:r>
            <a:r>
              <a:rPr lang="en-US" altLang="zh-CN" sz="1400" dirty="0"/>
              <a:t>Use case on real time digital twins</a:t>
            </a:r>
            <a:r>
              <a:rPr lang="zh-CN" altLang="en-US" sz="1400" dirty="0" smtClean="0"/>
              <a:t>：</a:t>
            </a:r>
            <a:endParaRPr lang="en-US" altLang="zh-CN" sz="1400" dirty="0"/>
          </a:p>
          <a:p>
            <a:pPr marL="285750" indent="-285750">
              <a:buFont typeface="Wingdings" panose="05000000000000000000" pitchFamily="2" charset="2"/>
              <a:buChar char="u"/>
            </a:pPr>
            <a:r>
              <a:rPr lang="en-US" altLang="zh-CN" sz="1400" dirty="0" smtClean="0"/>
              <a:t>Digital twin needs </a:t>
            </a:r>
            <a:r>
              <a:rPr lang="en-US" altLang="zh-CN" sz="1400" dirty="0">
                <a:solidFill>
                  <a:schemeClr val="accent1"/>
                </a:solidFill>
              </a:rPr>
              <a:t>network connectivity to ingest data from multiple sources</a:t>
            </a:r>
            <a:r>
              <a:rPr lang="en-US" altLang="zh-CN" sz="1400" dirty="0"/>
              <a:t>, e.g. databases, sensors, tags, network data, data models, and optionally steer / control the respective systems via feedback loops. </a:t>
            </a:r>
            <a:endParaRPr lang="en-US" altLang="zh-CN" sz="1400" dirty="0" smtClean="0"/>
          </a:p>
          <a:p>
            <a:pPr marL="285750" indent="-285750">
              <a:buFont typeface="Wingdings" panose="05000000000000000000" pitchFamily="2" charset="2"/>
              <a:buChar char="u"/>
            </a:pPr>
            <a:r>
              <a:rPr lang="en-US" altLang="zh-CN" sz="1400" dirty="0"/>
              <a:t>The real time aspect, enabled by the </a:t>
            </a:r>
            <a:r>
              <a:rPr lang="en-US" altLang="zh-CN" sz="1400" dirty="0">
                <a:solidFill>
                  <a:schemeClr val="accent1"/>
                </a:solidFill>
              </a:rPr>
              <a:t>low latency capability of the 6G network</a:t>
            </a:r>
            <a:r>
              <a:rPr lang="en-US" altLang="zh-CN" sz="1400" dirty="0"/>
              <a:t>, allows to </a:t>
            </a:r>
            <a:r>
              <a:rPr lang="en-US" altLang="zh-CN" sz="1400" dirty="0">
                <a:solidFill>
                  <a:schemeClr val="accent1"/>
                </a:solidFill>
              </a:rPr>
              <a:t>extend the digital twin also towards direct control </a:t>
            </a:r>
            <a:r>
              <a:rPr lang="en-US" altLang="zh-CN" sz="1400" dirty="0"/>
              <a:t>of the actual physical </a:t>
            </a:r>
            <a:r>
              <a:rPr lang="en-US" altLang="zh-CN" sz="1400" dirty="0" smtClean="0"/>
              <a:t>processes.</a:t>
            </a:r>
          </a:p>
          <a:p>
            <a:pPr marL="285750" indent="-285750">
              <a:buFont typeface="Wingdings" panose="05000000000000000000" pitchFamily="2" charset="2"/>
              <a:buChar char="u"/>
            </a:pPr>
            <a:r>
              <a:rPr lang="en-US" altLang="zh-CN" sz="1400" dirty="0" smtClean="0"/>
              <a:t>This </a:t>
            </a:r>
            <a:r>
              <a:rPr lang="en-US" altLang="zh-CN" sz="1400" dirty="0"/>
              <a:t>use case covers the following applications (non-exhaustive list)</a:t>
            </a:r>
            <a:endParaRPr lang="zh-CN" altLang="zh-CN" sz="1400" dirty="0"/>
          </a:p>
          <a:p>
            <a:pPr marL="742950" lvl="1" indent="-285750">
              <a:buFont typeface="Wingdings" panose="05000000000000000000" pitchFamily="2" charset="2"/>
              <a:buChar char="Ø"/>
            </a:pPr>
            <a:r>
              <a:rPr lang="en-US" altLang="zh-CN" sz="1400" dirty="0" smtClean="0"/>
              <a:t>DT </a:t>
            </a:r>
            <a:r>
              <a:rPr lang="en-US" altLang="zh-CN" sz="1400" dirty="0"/>
              <a:t>in a manufacturing plant</a:t>
            </a:r>
            <a:endParaRPr lang="zh-CN" altLang="zh-CN" sz="1400" dirty="0"/>
          </a:p>
          <a:p>
            <a:pPr marL="742950" lvl="1" indent="-285750">
              <a:buFont typeface="Wingdings" panose="05000000000000000000" pitchFamily="2" charset="2"/>
              <a:buChar char="Ø"/>
            </a:pPr>
            <a:r>
              <a:rPr lang="en-US" altLang="zh-CN" sz="1400" dirty="0" smtClean="0"/>
              <a:t>DT </a:t>
            </a:r>
            <a:r>
              <a:rPr lang="en-US" altLang="zh-CN" sz="1400" dirty="0"/>
              <a:t>for water management and improved traffic management (smart cities)</a:t>
            </a:r>
            <a:endParaRPr lang="zh-CN" altLang="zh-CN" sz="1400" dirty="0"/>
          </a:p>
          <a:p>
            <a:pPr marL="742950" lvl="1" indent="-285750">
              <a:buFont typeface="Wingdings" panose="05000000000000000000" pitchFamily="2" charset="2"/>
              <a:buChar char="Ø"/>
            </a:pPr>
            <a:r>
              <a:rPr lang="en-US" altLang="zh-CN" sz="1400" dirty="0" smtClean="0"/>
              <a:t>DT </a:t>
            </a:r>
            <a:r>
              <a:rPr lang="en-US" altLang="zh-CN" sz="1400" dirty="0"/>
              <a:t>aggregation of sub-DT to cover complex systems (e.g. full smart cities)</a:t>
            </a:r>
            <a:endParaRPr lang="zh-CN" altLang="zh-CN" sz="1400" dirty="0"/>
          </a:p>
          <a:p>
            <a:pPr marL="742950" lvl="1" indent="-285750">
              <a:buFont typeface="Wingdings" panose="05000000000000000000" pitchFamily="2" charset="2"/>
              <a:buChar char="Ø"/>
            </a:pPr>
            <a:r>
              <a:rPr lang="en-US" altLang="zh-CN" sz="1400" dirty="0" smtClean="0"/>
              <a:t>DT </a:t>
            </a:r>
            <a:r>
              <a:rPr lang="en-US" altLang="zh-CN" sz="1400" dirty="0"/>
              <a:t>for 6G network planning and operation itself (Network Digital Twin)</a:t>
            </a:r>
            <a:endParaRPr lang="zh-CN" altLang="zh-CN" sz="1400" dirty="0"/>
          </a:p>
          <a:p>
            <a:pPr marL="742950" lvl="1" indent="-285750">
              <a:buFont typeface="Wingdings" panose="05000000000000000000" pitchFamily="2" charset="2"/>
              <a:buChar char="Ø"/>
            </a:pPr>
            <a:r>
              <a:rPr lang="en-US" altLang="zh-CN" sz="1400" dirty="0" smtClean="0"/>
              <a:t>DT </a:t>
            </a:r>
            <a:r>
              <a:rPr lang="en-US" altLang="zh-CN" sz="1400" dirty="0"/>
              <a:t>in port operations.</a:t>
            </a:r>
            <a:endParaRPr lang="zh-CN" altLang="zh-CN" sz="1400" dirty="0"/>
          </a:p>
          <a:p>
            <a:pPr marL="285750" indent="-285750">
              <a:buFont typeface="Wingdings" panose="05000000000000000000" pitchFamily="2" charset="2"/>
              <a:buChar char="u"/>
            </a:pPr>
            <a:endParaRPr lang="en-US" altLang="zh-CN" sz="1400" dirty="0" smtClean="0"/>
          </a:p>
          <a:p>
            <a:pPr marL="285750" indent="-285750">
              <a:buFont typeface="Wingdings" panose="05000000000000000000" pitchFamily="2" charset="2"/>
              <a:buChar char="u"/>
            </a:pPr>
            <a:endParaRPr lang="en-US" altLang="zh-CN" sz="1400" dirty="0" smtClean="0"/>
          </a:p>
        </p:txBody>
      </p:sp>
      <p:sp>
        <p:nvSpPr>
          <p:cNvPr id="4" name="文本框 3"/>
          <p:cNvSpPr txBox="1"/>
          <p:nvPr/>
        </p:nvSpPr>
        <p:spPr>
          <a:xfrm>
            <a:off x="418749" y="5398066"/>
            <a:ext cx="11250336" cy="369332"/>
          </a:xfrm>
          <a:prstGeom prst="rect">
            <a:avLst/>
          </a:prstGeom>
          <a:noFill/>
        </p:spPr>
        <p:txBody>
          <a:bodyPr wrap="square" rtlCol="0">
            <a:spAutoFit/>
          </a:bodyPr>
          <a:lstStyle/>
          <a:p>
            <a:r>
              <a:rPr lang="en-US" altLang="zh-CN" dirty="0">
                <a:solidFill>
                  <a:schemeClr val="accent1"/>
                </a:solidFill>
                <a:ea typeface="微软雅黑" panose="020B0503020204020204" pitchFamily="34" charset="-122"/>
              </a:rPr>
              <a:t>The real time digital twins are </a:t>
            </a:r>
            <a:r>
              <a:rPr lang="en-US" altLang="zh-CN" dirty="0" smtClean="0">
                <a:solidFill>
                  <a:schemeClr val="accent1"/>
                </a:solidFill>
                <a:ea typeface="微软雅黑" panose="020B0503020204020204" pitchFamily="34" charset="-122"/>
              </a:rPr>
              <a:t>application </a:t>
            </a:r>
            <a:r>
              <a:rPr lang="en-US" altLang="zh-CN" dirty="0">
                <a:solidFill>
                  <a:schemeClr val="accent1"/>
                </a:solidFill>
                <a:ea typeface="微软雅黑" panose="020B0503020204020204" pitchFamily="34" charset="-122"/>
              </a:rPr>
              <a:t>digital </a:t>
            </a:r>
            <a:r>
              <a:rPr lang="en-US" altLang="zh-CN" dirty="0" smtClean="0">
                <a:solidFill>
                  <a:schemeClr val="accent1"/>
                </a:solidFill>
                <a:ea typeface="微软雅黑" panose="020B0503020204020204" pitchFamily="34" charset="-122"/>
              </a:rPr>
              <a:t>twins which can supported by SA6, SA5 not support.</a:t>
            </a:r>
            <a:endParaRPr lang="en-US" altLang="zh-CN" dirty="0">
              <a:solidFill>
                <a:schemeClr val="accent1"/>
              </a:solidFill>
            </a:endParaRPr>
          </a:p>
        </p:txBody>
      </p:sp>
    </p:spTree>
    <p:extLst>
      <p:ext uri="{BB962C8B-B14F-4D97-AF65-F5344CB8AC3E}">
        <p14:creationId xmlns:p14="http://schemas.microsoft.com/office/powerpoint/2010/main" val="200227942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dirty="0" smtClean="0">
                <a:ea typeface="微软雅黑" panose="020B0503020204020204" pitchFamily="34" charset="-122"/>
              </a:rPr>
              <a:t>WT7.2</a:t>
            </a:r>
            <a:r>
              <a:rPr lang="en-US" altLang="zh-CN" sz="3200" b="1" dirty="0" smtClean="0"/>
              <a:t> use case: </a:t>
            </a:r>
            <a:r>
              <a:rPr lang="en-US" altLang="zh-CN" sz="3200" b="1" dirty="0"/>
              <a:t>real time digital </a:t>
            </a:r>
            <a:r>
              <a:rPr lang="en-US" altLang="zh-CN" sz="3200" b="1" dirty="0" smtClean="0"/>
              <a:t>twins (continue)</a:t>
            </a:r>
            <a:endParaRPr lang="en-IN" sz="3200" b="1" dirty="0"/>
          </a:p>
        </p:txBody>
      </p:sp>
      <p:sp>
        <p:nvSpPr>
          <p:cNvPr id="4" name="文本框 3"/>
          <p:cNvSpPr txBox="1"/>
          <p:nvPr/>
        </p:nvSpPr>
        <p:spPr>
          <a:xfrm>
            <a:off x="418749" y="5398066"/>
            <a:ext cx="11250336" cy="646331"/>
          </a:xfrm>
          <a:prstGeom prst="rect">
            <a:avLst/>
          </a:prstGeom>
          <a:noFill/>
        </p:spPr>
        <p:txBody>
          <a:bodyPr wrap="square" rtlCol="0">
            <a:spAutoFit/>
          </a:bodyPr>
          <a:lstStyle/>
          <a:p>
            <a:r>
              <a:rPr lang="en-US" altLang="zh-CN" dirty="0">
                <a:solidFill>
                  <a:schemeClr val="accent1"/>
                </a:solidFill>
                <a:ea typeface="微软雅黑" panose="020B0503020204020204" pitchFamily="34" charset="-122"/>
              </a:rPr>
              <a:t>This type application digital twin no need </a:t>
            </a:r>
            <a:r>
              <a:rPr lang="en-US" altLang="zh-CN" dirty="0" smtClean="0">
                <a:solidFill>
                  <a:schemeClr val="accent1"/>
                </a:solidFill>
                <a:ea typeface="微软雅黑" panose="020B0503020204020204" pitchFamily="34" charset="-122"/>
              </a:rPr>
              <a:t>enhancing </a:t>
            </a:r>
            <a:r>
              <a:rPr lang="en-US" altLang="zh-CN" dirty="0">
                <a:solidFill>
                  <a:schemeClr val="accent1"/>
                </a:solidFill>
                <a:ea typeface="微软雅黑" panose="020B0503020204020204" pitchFamily="34" charset="-122"/>
              </a:rPr>
              <a:t>6G App enablement/VAL </a:t>
            </a:r>
            <a:r>
              <a:rPr lang="en-US" altLang="zh-CN" dirty="0" smtClean="0">
                <a:solidFill>
                  <a:schemeClr val="accent1"/>
                </a:solidFill>
                <a:ea typeface="微软雅黑" panose="020B0503020204020204" pitchFamily="34" charset="-122"/>
              </a:rPr>
              <a:t>services or </a:t>
            </a:r>
            <a:r>
              <a:rPr lang="en-US" altLang="zh-CN" dirty="0" err="1" smtClean="0">
                <a:solidFill>
                  <a:schemeClr val="accent1"/>
                </a:solidFill>
                <a:ea typeface="微软雅黑" panose="020B0503020204020204" pitchFamily="34" charset="-122"/>
              </a:rPr>
              <a:t>DTaaS</a:t>
            </a:r>
            <a:r>
              <a:rPr lang="en-US" altLang="zh-CN" dirty="0" smtClean="0">
                <a:solidFill>
                  <a:schemeClr val="accent1"/>
                </a:solidFill>
                <a:ea typeface="微软雅黑" panose="020B0503020204020204" pitchFamily="34" charset="-122"/>
              </a:rPr>
              <a:t> </a:t>
            </a:r>
            <a:r>
              <a:rPr lang="en-US" altLang="zh-CN" dirty="0">
                <a:solidFill>
                  <a:schemeClr val="accent1"/>
                </a:solidFill>
                <a:ea typeface="微软雅黑" panose="020B0503020204020204" pitchFamily="34" charset="-122"/>
              </a:rPr>
              <a:t>supported by SA6</a:t>
            </a:r>
          </a:p>
        </p:txBody>
      </p:sp>
      <p:pic>
        <p:nvPicPr>
          <p:cNvPr id="5" name="Picture 859463779" descr="A diagram of a network&#10;&#10;Description automatically generated with medium confidence"/>
          <p:cNvPicPr/>
          <p:nvPr/>
        </p:nvPicPr>
        <p:blipFill>
          <a:blip r:embed="rId2" cstate="screen">
            <a:extLst>
              <a:ext uri="{28A0092B-C50C-407E-A947-70E740481C1C}">
                <a14:useLocalDpi xmlns:a14="http://schemas.microsoft.com/office/drawing/2010/main"/>
              </a:ext>
            </a:extLst>
          </a:blip>
          <a:srcRect/>
          <a:stretch>
            <a:fillRect/>
          </a:stretch>
        </p:blipFill>
        <p:spPr>
          <a:xfrm>
            <a:off x="133523" y="1929941"/>
            <a:ext cx="4893945" cy="2722245"/>
          </a:xfrm>
          <a:prstGeom prst="rect">
            <a:avLst/>
          </a:prstGeom>
          <a:noFill/>
          <a:ln>
            <a:noFill/>
          </a:ln>
        </p:spPr>
      </p:pic>
      <p:sp>
        <p:nvSpPr>
          <p:cNvPr id="3" name="矩形 2"/>
          <p:cNvSpPr/>
          <p:nvPr/>
        </p:nvSpPr>
        <p:spPr>
          <a:xfrm>
            <a:off x="204380" y="4714368"/>
            <a:ext cx="5346335" cy="369332"/>
          </a:xfrm>
          <a:prstGeom prst="rect">
            <a:avLst/>
          </a:prstGeom>
        </p:spPr>
        <p:txBody>
          <a:bodyPr wrap="none">
            <a:spAutoFit/>
          </a:bodyPr>
          <a:lstStyle/>
          <a:p>
            <a:r>
              <a:rPr lang="en-US" altLang="zh-CN" dirty="0">
                <a:latin typeface="Times New Roman" panose="02020603050405020304" pitchFamily="18" charset="0"/>
                <a:ea typeface="Times New Roman" panose="02020603050405020304" pitchFamily="18" charset="0"/>
              </a:rPr>
              <a:t>real time </a:t>
            </a:r>
            <a:r>
              <a:rPr lang="en-US" altLang="zh-CN" dirty="0" smtClean="0">
                <a:latin typeface="Times New Roman" panose="02020603050405020304" pitchFamily="18" charset="0"/>
                <a:ea typeface="Times New Roman" panose="02020603050405020304" pitchFamily="18" charset="0"/>
              </a:rPr>
              <a:t>digital </a:t>
            </a:r>
            <a:r>
              <a:rPr lang="en-US" altLang="zh-CN" dirty="0">
                <a:latin typeface="Times New Roman" panose="02020603050405020304" pitchFamily="18" charset="0"/>
                <a:ea typeface="Times New Roman" panose="02020603050405020304" pitchFamily="18" charset="0"/>
              </a:rPr>
              <a:t>twins without assistance from network</a:t>
            </a:r>
            <a:endParaRPr lang="zh-CN" altLang="en-US" dirty="0"/>
          </a:p>
        </p:txBody>
      </p:sp>
      <p:sp>
        <p:nvSpPr>
          <p:cNvPr id="7" name="矩形 6"/>
          <p:cNvSpPr/>
          <p:nvPr/>
        </p:nvSpPr>
        <p:spPr>
          <a:xfrm>
            <a:off x="5550714" y="1789042"/>
            <a:ext cx="6641285" cy="3393237"/>
          </a:xfrm>
          <a:prstGeom prst="rect">
            <a:avLst/>
          </a:prstGeom>
        </p:spPr>
        <p:txBody>
          <a:bodyPr wrap="square">
            <a:spAutoFit/>
          </a:bodyPr>
          <a:lstStyle/>
          <a:p>
            <a:pPr marL="342900" lvl="0" indent="-342900">
              <a:spcAft>
                <a:spcPts val="900"/>
              </a:spcAft>
              <a:buFont typeface="+mj-lt"/>
              <a:buAutoNum type="arabicPeriod"/>
            </a:pPr>
            <a:r>
              <a:rPr lang="en-US" altLang="zh-CN" sz="1200" dirty="0"/>
              <a:t>Connected Sensors extend the 6G network wireless sensing capabilities where necessary, to offer the extra required data from every step of the production process. As the digital twin also needs to include all moving items on premise also the tracking of movements and locations (via network sensing and optional external sensors) is enabled. This dense grid of sensors is connected to the Digital Twin, potentially incorporating non-3GPP connection technologies, including via gateways with legacy and/or proprietary technologies to allow re-use of already deployed sensors/systems.</a:t>
            </a:r>
            <a:endParaRPr lang="zh-CN" altLang="zh-CN" sz="1200" dirty="0"/>
          </a:p>
          <a:p>
            <a:pPr marL="342900" lvl="0" indent="-342900">
              <a:spcAft>
                <a:spcPts val="900"/>
              </a:spcAft>
              <a:buFont typeface="+mj-lt"/>
              <a:buAutoNum type="arabicPeriod"/>
            </a:pPr>
            <a:r>
              <a:rPr lang="en-US" altLang="zh-CN" sz="1200" dirty="0"/>
              <a:t>The RT Digital Twin is used for testing purposes, to simulate a specific configuration or setting before really applying it, in this way facilitating any decision or to consolidate and to prevent dangerous situations and/or environmental challenges and come to a continuously adapting control of the installation. </a:t>
            </a:r>
            <a:endParaRPr lang="zh-CN" altLang="zh-CN" sz="1200" dirty="0"/>
          </a:p>
          <a:p>
            <a:pPr marL="342900" lvl="0" indent="-342900">
              <a:spcAft>
                <a:spcPts val="900"/>
              </a:spcAft>
              <a:buFont typeface="+mj-lt"/>
              <a:buAutoNum type="arabicPeriod"/>
            </a:pPr>
            <a:r>
              <a:rPr lang="en-US" altLang="zh-CN" sz="1200" dirty="0"/>
              <a:t>To meet these challenges, the DT (a virtual model of the full petrochemical plant, a complex physical entity, including the necessary AI /ML capabilities) is concurrently accessed via multiple users and devices.</a:t>
            </a:r>
            <a:endParaRPr lang="zh-CN" altLang="zh-CN" sz="1200" dirty="0"/>
          </a:p>
          <a:p>
            <a:pPr marL="342900" lvl="0" indent="-342900">
              <a:spcAft>
                <a:spcPts val="900"/>
              </a:spcAft>
              <a:buFont typeface="+mj-lt"/>
              <a:buAutoNum type="arabicPeriod"/>
            </a:pPr>
            <a:r>
              <a:rPr lang="en-US" altLang="zh-CN" sz="1200" dirty="0"/>
              <a:t>In some cases, the DT is rendered via immersive visualization capabilities for a seamless user interaction.</a:t>
            </a:r>
            <a:endParaRPr lang="zh-CN" altLang="zh-CN" sz="1200" dirty="0"/>
          </a:p>
        </p:txBody>
      </p:sp>
    </p:spTree>
    <p:extLst>
      <p:ext uri="{BB962C8B-B14F-4D97-AF65-F5344CB8AC3E}">
        <p14:creationId xmlns:p14="http://schemas.microsoft.com/office/powerpoint/2010/main" val="311185866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dirty="0" smtClean="0">
                <a:ea typeface="微软雅黑" panose="020B0503020204020204" pitchFamily="34" charset="-122"/>
              </a:rPr>
              <a:t>WT7.2</a:t>
            </a:r>
            <a:r>
              <a:rPr lang="en-US" altLang="zh-CN" sz="3200" b="1" dirty="0" smtClean="0"/>
              <a:t> use case: </a:t>
            </a:r>
            <a:r>
              <a:rPr lang="en-US" altLang="zh-CN" sz="3200" b="1" dirty="0"/>
              <a:t>real time digital </a:t>
            </a:r>
            <a:r>
              <a:rPr lang="en-US" altLang="zh-CN" sz="3200" b="1" dirty="0" smtClean="0"/>
              <a:t>twins (continue)</a:t>
            </a:r>
            <a:endParaRPr lang="en-IN" sz="3200" b="1" dirty="0"/>
          </a:p>
        </p:txBody>
      </p:sp>
      <p:sp>
        <p:nvSpPr>
          <p:cNvPr id="4" name="文本框 3"/>
          <p:cNvSpPr txBox="1"/>
          <p:nvPr/>
        </p:nvSpPr>
        <p:spPr>
          <a:xfrm>
            <a:off x="170577" y="5786986"/>
            <a:ext cx="12021423" cy="646331"/>
          </a:xfrm>
          <a:prstGeom prst="rect">
            <a:avLst/>
          </a:prstGeom>
          <a:noFill/>
        </p:spPr>
        <p:txBody>
          <a:bodyPr wrap="square" rtlCol="0">
            <a:spAutoFit/>
          </a:bodyPr>
          <a:lstStyle/>
          <a:p>
            <a:r>
              <a:rPr lang="en-US" altLang="zh-CN" dirty="0" smtClean="0">
                <a:solidFill>
                  <a:schemeClr val="accent1"/>
                </a:solidFill>
                <a:ea typeface="微软雅黑" panose="020B0503020204020204" pitchFamily="34" charset="-122"/>
              </a:rPr>
              <a:t>This type application </a:t>
            </a:r>
            <a:r>
              <a:rPr lang="en-US" altLang="zh-CN" dirty="0">
                <a:solidFill>
                  <a:schemeClr val="accent1"/>
                </a:solidFill>
                <a:ea typeface="微软雅黑" panose="020B0503020204020204" pitchFamily="34" charset="-122"/>
              </a:rPr>
              <a:t>digital </a:t>
            </a:r>
            <a:r>
              <a:rPr lang="en-US" altLang="zh-CN" dirty="0" smtClean="0">
                <a:solidFill>
                  <a:schemeClr val="accent1"/>
                </a:solidFill>
                <a:ea typeface="微软雅黑" panose="020B0503020204020204" pitchFamily="34" charset="-122"/>
              </a:rPr>
              <a:t>twin need </a:t>
            </a:r>
            <a:r>
              <a:rPr lang="en-US" altLang="zh-CN" dirty="0">
                <a:solidFill>
                  <a:schemeClr val="accent1"/>
                </a:solidFill>
                <a:ea typeface="微软雅黑" panose="020B0503020204020204" pitchFamily="34" charset="-122"/>
              </a:rPr>
              <a:t>enhancing 6G App enablement/VAL services </a:t>
            </a:r>
            <a:r>
              <a:rPr lang="en-US" altLang="zh-CN" dirty="0" smtClean="0">
                <a:solidFill>
                  <a:schemeClr val="accent1"/>
                </a:solidFill>
                <a:ea typeface="微软雅黑" panose="020B0503020204020204" pitchFamily="34" charset="-122"/>
              </a:rPr>
              <a:t>or </a:t>
            </a:r>
            <a:r>
              <a:rPr lang="en-US" altLang="zh-CN" dirty="0" err="1" smtClean="0">
                <a:solidFill>
                  <a:schemeClr val="accent1"/>
                </a:solidFill>
                <a:ea typeface="微软雅黑" panose="020B0503020204020204" pitchFamily="34" charset="-122"/>
              </a:rPr>
              <a:t>DTaaS</a:t>
            </a:r>
            <a:r>
              <a:rPr lang="en-US" altLang="zh-CN" dirty="0" smtClean="0">
                <a:solidFill>
                  <a:schemeClr val="accent1"/>
                </a:solidFill>
                <a:ea typeface="微软雅黑" panose="020B0503020204020204" pitchFamily="34" charset="-122"/>
              </a:rPr>
              <a:t> supported by </a:t>
            </a:r>
            <a:r>
              <a:rPr lang="en-US" altLang="zh-CN" dirty="0">
                <a:solidFill>
                  <a:schemeClr val="accent1"/>
                </a:solidFill>
                <a:ea typeface="微软雅黑" panose="020B0503020204020204" pitchFamily="34" charset="-122"/>
              </a:rPr>
              <a:t>SA6 (e.g. data processing, multimodal data fusion, and predictive </a:t>
            </a:r>
            <a:r>
              <a:rPr lang="en-US" altLang="zh-CN" dirty="0" smtClean="0">
                <a:solidFill>
                  <a:schemeClr val="accent1"/>
                </a:solidFill>
                <a:ea typeface="微软雅黑" panose="020B0503020204020204" pitchFamily="34" charset="-122"/>
              </a:rPr>
              <a:t>simulation, </a:t>
            </a:r>
            <a:r>
              <a:rPr lang="en-US" altLang="zh-CN" dirty="0">
                <a:solidFill>
                  <a:schemeClr val="accent1"/>
                </a:solidFill>
                <a:ea typeface="微软雅黑" panose="020B0503020204020204" pitchFamily="34" charset="-122"/>
              </a:rPr>
              <a:t>cooperate with third-party </a:t>
            </a:r>
            <a:r>
              <a:rPr lang="en-US" altLang="zh-CN" dirty="0" smtClean="0">
                <a:solidFill>
                  <a:schemeClr val="accent1"/>
                </a:solidFill>
                <a:ea typeface="微软雅黑" panose="020B0503020204020204" pitchFamily="34" charset="-122"/>
              </a:rPr>
              <a:t>AI</a:t>
            </a:r>
            <a:r>
              <a:rPr lang="en-US" altLang="zh-CN" dirty="0">
                <a:solidFill>
                  <a:schemeClr val="accent1"/>
                </a:solidFill>
                <a:ea typeface="微软雅黑" panose="020B0503020204020204" pitchFamily="34" charset="-122"/>
              </a:rPr>
              <a:t>, built-in general AI)</a:t>
            </a:r>
          </a:p>
        </p:txBody>
      </p:sp>
      <p:sp>
        <p:nvSpPr>
          <p:cNvPr id="3" name="矩形 2"/>
          <p:cNvSpPr/>
          <p:nvPr/>
        </p:nvSpPr>
        <p:spPr>
          <a:xfrm>
            <a:off x="292915" y="5417654"/>
            <a:ext cx="5038559" cy="369332"/>
          </a:xfrm>
          <a:prstGeom prst="rect">
            <a:avLst/>
          </a:prstGeom>
        </p:spPr>
        <p:txBody>
          <a:bodyPr wrap="none">
            <a:spAutoFit/>
          </a:bodyPr>
          <a:lstStyle/>
          <a:p>
            <a:r>
              <a:rPr lang="en-US" altLang="zh-CN" dirty="0">
                <a:latin typeface="Times New Roman" panose="02020603050405020304" pitchFamily="18" charset="0"/>
                <a:ea typeface="Times New Roman" panose="02020603050405020304" pitchFamily="18" charset="0"/>
              </a:rPr>
              <a:t>real time </a:t>
            </a:r>
            <a:r>
              <a:rPr lang="en-US" altLang="zh-CN" dirty="0" smtClean="0">
                <a:latin typeface="Times New Roman" panose="02020603050405020304" pitchFamily="18" charset="0"/>
                <a:ea typeface="Times New Roman" panose="02020603050405020304" pitchFamily="18" charset="0"/>
              </a:rPr>
              <a:t>digital </a:t>
            </a:r>
            <a:r>
              <a:rPr lang="en-US" altLang="zh-CN" dirty="0">
                <a:latin typeface="Times New Roman" panose="02020603050405020304" pitchFamily="18" charset="0"/>
                <a:ea typeface="Times New Roman" panose="02020603050405020304" pitchFamily="18" charset="0"/>
              </a:rPr>
              <a:t>twins </a:t>
            </a:r>
            <a:r>
              <a:rPr lang="en-US" altLang="zh-CN" dirty="0" smtClean="0">
                <a:latin typeface="Times New Roman" panose="02020603050405020304" pitchFamily="18" charset="0"/>
                <a:ea typeface="Times New Roman" panose="02020603050405020304" pitchFamily="18" charset="0"/>
              </a:rPr>
              <a:t>with </a:t>
            </a:r>
            <a:r>
              <a:rPr lang="en-US" altLang="zh-CN" dirty="0">
                <a:latin typeface="Times New Roman" panose="02020603050405020304" pitchFamily="18" charset="0"/>
                <a:ea typeface="Times New Roman" panose="02020603050405020304" pitchFamily="18" charset="0"/>
              </a:rPr>
              <a:t>assistance from network</a:t>
            </a:r>
            <a:endParaRPr lang="zh-CN" altLang="en-US" dirty="0"/>
          </a:p>
        </p:txBody>
      </p:sp>
      <p:sp>
        <p:nvSpPr>
          <p:cNvPr id="7" name="矩形 6"/>
          <p:cNvSpPr/>
          <p:nvPr/>
        </p:nvSpPr>
        <p:spPr>
          <a:xfrm>
            <a:off x="5550714" y="1789042"/>
            <a:ext cx="6641285" cy="2839239"/>
          </a:xfrm>
          <a:prstGeom prst="rect">
            <a:avLst/>
          </a:prstGeom>
        </p:spPr>
        <p:txBody>
          <a:bodyPr wrap="square">
            <a:spAutoFit/>
          </a:bodyPr>
          <a:lstStyle/>
          <a:p>
            <a:pPr lvl="0">
              <a:spcAft>
                <a:spcPts val="900"/>
              </a:spcAft>
            </a:pPr>
            <a:r>
              <a:rPr lang="en-US" altLang="zh-CN" sz="1200" dirty="0" smtClean="0"/>
              <a:t>More </a:t>
            </a:r>
            <a:r>
              <a:rPr lang="en-US" altLang="zh-CN" sz="1200" dirty="0"/>
              <a:t>6G network capabilities are needed to compensate for terminal limitations and meet stringent </a:t>
            </a:r>
            <a:r>
              <a:rPr lang="en-US" altLang="zh-CN" sz="1200" dirty="0" err="1"/>
              <a:t>QoS</a:t>
            </a:r>
            <a:r>
              <a:rPr lang="en-US" altLang="zh-CN" sz="1200" dirty="0"/>
              <a:t> requirements, thereby ensuring the ultra-low latency, high reliability, and real time response required by users for digital twin applications</a:t>
            </a:r>
            <a:r>
              <a:rPr lang="en-US" altLang="zh-CN" sz="1200" dirty="0" smtClean="0"/>
              <a:t>.</a:t>
            </a:r>
            <a:r>
              <a:rPr lang="en-US" altLang="zh-CN" sz="1200" dirty="0"/>
              <a:t> T</a:t>
            </a:r>
            <a:r>
              <a:rPr lang="en-US" altLang="zh-CN" sz="1200" dirty="0" smtClean="0"/>
              <a:t>he </a:t>
            </a:r>
            <a:r>
              <a:rPr lang="en-US" altLang="zh-CN" sz="1200" dirty="0"/>
              <a:t>6G network is responsible for performing tasks such as data processing, multimodal data fusion, and predictive simulation, and can cooperate with third-party AI capabilities when necessary. </a:t>
            </a:r>
          </a:p>
          <a:p>
            <a:pPr marL="342900" indent="-342900">
              <a:spcAft>
                <a:spcPts val="900"/>
              </a:spcAft>
              <a:buFont typeface="+mj-lt"/>
              <a:buAutoNum type="arabicPeriod"/>
            </a:pPr>
            <a:r>
              <a:rPr lang="en-US" altLang="zh-CN" sz="1200" dirty="0"/>
              <a:t>In the scenario, the terminal-side DT implements real time multimodal data perception and final decision execution to achieve continuous control of the devices.</a:t>
            </a:r>
            <a:endParaRPr lang="zh-CN" altLang="zh-CN" sz="1200" dirty="0"/>
          </a:p>
          <a:p>
            <a:pPr marL="342900" indent="-342900">
              <a:spcAft>
                <a:spcPts val="900"/>
              </a:spcAft>
              <a:buFont typeface="+mj-lt"/>
              <a:buAutoNum type="arabicPeriod"/>
            </a:pPr>
            <a:r>
              <a:rPr lang="en-US" altLang="zh-CN" sz="1200" dirty="0"/>
              <a:t>The 6G cloud network provides built-in general AI capabilities (such as support for real time multimodal data analytics, predictive simulation, and intelligent decision-making). </a:t>
            </a:r>
            <a:endParaRPr lang="zh-CN" altLang="zh-CN" sz="1200" dirty="0"/>
          </a:p>
          <a:p>
            <a:pPr marL="342900" indent="-342900">
              <a:spcAft>
                <a:spcPts val="900"/>
              </a:spcAft>
              <a:buFont typeface="+mj-lt"/>
              <a:buAutoNum type="arabicPeriod"/>
            </a:pPr>
            <a:r>
              <a:rPr lang="en-US" altLang="zh-CN" sz="1200" dirty="0"/>
              <a:t>The 6G cloud network should be able to collaborate with 3rd party AI capabilities (e.g. large AI models of vertical industries) at the service and inference levels (e.g. exchanging data input and processing results, providing computing power to call external models, and obtaining external reasoning results) to assist corresponding real time digital twin services.</a:t>
            </a:r>
            <a:endParaRPr lang="zh-CN" altLang="zh-CN" sz="1200" dirty="0"/>
          </a:p>
        </p:txBody>
      </p:sp>
      <p:pic>
        <p:nvPicPr>
          <p:cNvPr id="8" name="图片 7" descr="图片包含 图示&#10;&#10;AI 生成的内容可能不正确。"/>
          <p:cNvPicPr/>
          <p:nvPr/>
        </p:nvPicPr>
        <p:blipFill>
          <a:blip r:embed="rId2" cstate="email">
            <a:extLst>
              <a:ext uri="{28A0092B-C50C-407E-A947-70E740481C1C}">
                <a14:useLocalDpi xmlns:a14="http://schemas.microsoft.com/office/drawing/2010/main" val="0"/>
              </a:ext>
            </a:extLst>
          </a:blip>
          <a:stretch>
            <a:fillRect/>
          </a:stretch>
        </p:blipFill>
        <p:spPr>
          <a:xfrm>
            <a:off x="915397" y="1853120"/>
            <a:ext cx="3924300" cy="3619500"/>
          </a:xfrm>
          <a:prstGeom prst="rect">
            <a:avLst/>
          </a:prstGeom>
        </p:spPr>
      </p:pic>
    </p:spTree>
    <p:extLst>
      <p:ext uri="{BB962C8B-B14F-4D97-AF65-F5344CB8AC3E}">
        <p14:creationId xmlns:p14="http://schemas.microsoft.com/office/powerpoint/2010/main" val="148020012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smtClean="0"/>
              <a:t>SA5 NDT use case</a:t>
            </a:r>
            <a:endParaRPr lang="en-IN" sz="3200" b="1" dirty="0"/>
          </a:p>
        </p:txBody>
      </p:sp>
      <p:graphicFrame>
        <p:nvGraphicFramePr>
          <p:cNvPr id="3" name="表格 2"/>
          <p:cNvGraphicFramePr>
            <a:graphicFrameLocks noGrp="1"/>
          </p:cNvGraphicFramePr>
          <p:nvPr>
            <p:extLst>
              <p:ext uri="{D42A27DB-BD31-4B8C-83A1-F6EECF244321}">
                <p14:modId xmlns:p14="http://schemas.microsoft.com/office/powerpoint/2010/main" val="937534278"/>
              </p:ext>
            </p:extLst>
          </p:nvPr>
        </p:nvGraphicFramePr>
        <p:xfrm>
          <a:off x="66412" y="1801846"/>
          <a:ext cx="11367782" cy="3840254"/>
        </p:xfrm>
        <a:graphic>
          <a:graphicData uri="http://schemas.openxmlformats.org/drawingml/2006/table">
            <a:tbl>
              <a:tblPr firstRow="1" bandRow="1">
                <a:tableStyleId>{5C22544A-7EE6-4342-B048-85BDC9FD1C3A}</a:tableStyleId>
              </a:tblPr>
              <a:tblGrid>
                <a:gridCol w="5266164"/>
                <a:gridCol w="6101618"/>
              </a:tblGrid>
              <a:tr h="2122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400" b="1" kern="1200" dirty="0" smtClean="0">
                          <a:solidFill>
                            <a:schemeClr val="lt1"/>
                          </a:solidFill>
                          <a:latin typeface="+mn-lt"/>
                          <a:ea typeface="+mn-ea"/>
                          <a:cs typeface="+mn-cs"/>
                        </a:rPr>
                        <a:t>TR 28.915 </a:t>
                      </a:r>
                      <a:r>
                        <a:rPr lang="en-US" altLang="zh-CN" sz="1400" b="1" dirty="0" smtClean="0"/>
                        <a:t>NDT use case</a:t>
                      </a:r>
                      <a:endParaRPr lang="zh-CN" altLang="en-US" sz="13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400" b="1" kern="1200" dirty="0" smtClean="0">
                          <a:solidFill>
                            <a:schemeClr val="lt1"/>
                          </a:solidFill>
                          <a:latin typeface="+mn-lt"/>
                          <a:ea typeface="+mn-ea"/>
                          <a:cs typeface="+mn-cs"/>
                        </a:rPr>
                        <a:t>TR 28.883 </a:t>
                      </a:r>
                      <a:r>
                        <a:rPr lang="en-US" altLang="zh-CN" sz="1400" b="1" dirty="0" smtClean="0"/>
                        <a:t>NDT use case</a:t>
                      </a:r>
                      <a:endParaRPr lang="zh-CN" altLang="en-US" sz="1300" dirty="0" smtClean="0"/>
                    </a:p>
                  </a:txBody>
                  <a:tcPr/>
                </a:tc>
              </a:tr>
              <a:tr h="368106">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1: Network management RAN ES policy verification using NDT</a:t>
                      </a:r>
                      <a:endParaRPr lang="zh-CN" altLang="en-US" sz="1300" b="0" kern="1200" dirty="0">
                        <a:solidFill>
                          <a:schemeClr val="dk1"/>
                        </a:solidFill>
                        <a:latin typeface="+mn-lt"/>
                        <a:ea typeface="+mn-ea"/>
                        <a:cs typeface="+mn-cs"/>
                      </a:endParaRPr>
                    </a:p>
                  </a:txBody>
                  <a:tcPr/>
                </a:tc>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#1: NDT support intent pre-evaluation</a:t>
                      </a:r>
                      <a:endParaRPr lang="zh-CN" altLang="en-US" sz="1300" b="0" kern="1200" dirty="0">
                        <a:solidFill>
                          <a:schemeClr val="dk1"/>
                        </a:solidFill>
                        <a:latin typeface="+mn-lt"/>
                        <a:ea typeface="+mn-ea"/>
                        <a:cs typeface="+mn-cs"/>
                      </a:endParaRPr>
                    </a:p>
                  </a:txBody>
                  <a:tcPr/>
                </a:tc>
              </a:tr>
              <a:tr h="357497">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2: </a:t>
                      </a:r>
                      <a:r>
                        <a:rPr lang="en-GB" altLang="zh-CN" sz="1300" b="0" kern="1200" dirty="0" err="1" smtClean="0">
                          <a:solidFill>
                            <a:schemeClr val="dk1"/>
                          </a:solidFill>
                          <a:latin typeface="+mn-lt"/>
                          <a:ea typeface="+mn-ea"/>
                          <a:cs typeface="+mn-cs"/>
                        </a:rPr>
                        <a:t>Signaling</a:t>
                      </a:r>
                      <a:r>
                        <a:rPr lang="en-GB" altLang="zh-CN" sz="1300" b="0" kern="1200" dirty="0" smtClean="0">
                          <a:solidFill>
                            <a:schemeClr val="dk1"/>
                          </a:solidFill>
                          <a:latin typeface="+mn-lt"/>
                          <a:ea typeface="+mn-ea"/>
                          <a:cs typeface="+mn-cs"/>
                        </a:rPr>
                        <a:t> storm analysis</a:t>
                      </a:r>
                      <a:endParaRPr lang="zh-CN" altLang="en-US" sz="1300" b="0" kern="1200" dirty="0">
                        <a:solidFill>
                          <a:schemeClr val="dk1"/>
                        </a:solidFill>
                        <a:latin typeface="+mn-lt"/>
                        <a:ea typeface="+mn-ea"/>
                        <a:cs typeface="+mn-cs"/>
                      </a:endParaRPr>
                    </a:p>
                  </a:txBody>
                  <a:tcPr/>
                </a:tc>
                <a:tc>
                  <a:txBody>
                    <a:bodyPr/>
                    <a:lstStyle/>
                    <a:p>
                      <a:pPr marL="0" indent="0" algn="l" defTabSz="914400" rtl="0" eaLnBrk="1" latinLnBrk="0" hangingPunct="1">
                        <a:buFont typeface="Wingdings" panose="05000000000000000000" pitchFamily="2" charset="2"/>
                        <a:buNone/>
                      </a:pPr>
                      <a:r>
                        <a:rPr lang="en-GB" altLang="zh-CN" sz="1300" b="0" kern="1200" dirty="0" smtClean="0">
                          <a:solidFill>
                            <a:schemeClr val="dk1"/>
                          </a:solidFill>
                          <a:latin typeface="+mn-lt"/>
                          <a:ea typeface="+mn-ea"/>
                          <a:cs typeface="+mn-cs"/>
                        </a:rPr>
                        <a:t>Use Case #2: Improvement of data generation</a:t>
                      </a:r>
                      <a:endParaRPr lang="zh-CN" altLang="en-US" sz="1300" b="0" kern="1200" dirty="0">
                        <a:solidFill>
                          <a:schemeClr val="dk1"/>
                        </a:solidFill>
                        <a:latin typeface="+mn-lt"/>
                        <a:ea typeface="+mn-ea"/>
                        <a:cs typeface="+mn-cs"/>
                      </a:endParaRPr>
                    </a:p>
                  </a:txBody>
                  <a:tcPr/>
                </a:tc>
              </a:tr>
              <a:tr h="212264">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3: Emergency preparedness</a:t>
                      </a:r>
                      <a:endParaRPr lang="zh-CN" altLang="en-US" sz="1300" b="0" kern="120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300" b="0" kern="1200" dirty="0" smtClean="0">
                          <a:solidFill>
                            <a:schemeClr val="dk1"/>
                          </a:solidFill>
                          <a:latin typeface="+mn-lt"/>
                          <a:ea typeface="+mn-ea"/>
                          <a:cs typeface="+mn-cs"/>
                        </a:rPr>
                        <a:t>Use case #3: </a:t>
                      </a:r>
                      <a:r>
                        <a:rPr lang="en-GB" altLang="zh-CN" sz="1300" b="0" kern="1200" dirty="0" smtClean="0">
                          <a:solidFill>
                            <a:schemeClr val="dk1"/>
                          </a:solidFill>
                          <a:latin typeface="+mn-lt"/>
                          <a:ea typeface="+mn-ea"/>
                          <a:cs typeface="+mn-cs"/>
                        </a:rPr>
                        <a:t>Collaborate with ML training </a:t>
                      </a:r>
                      <a:r>
                        <a:rPr lang="en-US" altLang="zh-CN" sz="1300" b="0" kern="1200" dirty="0" smtClean="0">
                          <a:solidFill>
                            <a:schemeClr val="dk1"/>
                          </a:solidFill>
                          <a:latin typeface="+mn-lt"/>
                          <a:ea typeface="+mn-ea"/>
                          <a:cs typeface="+mn-cs"/>
                        </a:rPr>
                        <a:t>P</a:t>
                      </a:r>
                      <a:r>
                        <a:rPr lang="en-GB" altLang="zh-CN" sz="1300" b="0" kern="1200" dirty="0" err="1" smtClean="0">
                          <a:solidFill>
                            <a:schemeClr val="dk1"/>
                          </a:solidFill>
                          <a:latin typeface="+mn-lt"/>
                          <a:ea typeface="+mn-ea"/>
                          <a:cs typeface="+mn-cs"/>
                        </a:rPr>
                        <a:t>ro</a:t>
                      </a:r>
                      <a:r>
                        <a:rPr lang="en-US" altLang="zh-CN" sz="1300" b="0" kern="1200" dirty="0" err="1" smtClean="0">
                          <a:solidFill>
                            <a:schemeClr val="dk1"/>
                          </a:solidFill>
                          <a:latin typeface="+mn-lt"/>
                          <a:ea typeface="+mn-ea"/>
                          <a:cs typeface="+mn-cs"/>
                        </a:rPr>
                        <a:t>duc</a:t>
                      </a:r>
                      <a:r>
                        <a:rPr lang="en-GB" altLang="zh-CN" sz="1300" b="0" kern="1200" dirty="0" err="1" smtClean="0">
                          <a:solidFill>
                            <a:schemeClr val="dk1"/>
                          </a:solidFill>
                          <a:latin typeface="+mn-lt"/>
                          <a:ea typeface="+mn-ea"/>
                          <a:cs typeface="+mn-cs"/>
                        </a:rPr>
                        <a:t>er</a:t>
                      </a:r>
                      <a:r>
                        <a:rPr lang="en-GB" altLang="zh-CN" sz="1300" b="0" kern="1200" dirty="0" smtClean="0">
                          <a:solidFill>
                            <a:schemeClr val="dk1"/>
                          </a:solidFill>
                          <a:latin typeface="+mn-lt"/>
                          <a:ea typeface="+mn-ea"/>
                          <a:cs typeface="+mn-cs"/>
                        </a:rPr>
                        <a:t> to generate data</a:t>
                      </a:r>
                      <a:endParaRPr lang="zh-CN" altLang="en-US" sz="1300" b="0" kern="1200" dirty="0" smtClean="0">
                        <a:solidFill>
                          <a:schemeClr val="dk1"/>
                        </a:solidFill>
                        <a:latin typeface="+mn-lt"/>
                        <a:ea typeface="+mn-ea"/>
                        <a:cs typeface="+mn-cs"/>
                      </a:endParaRPr>
                    </a:p>
                  </a:txBody>
                  <a:tcPr/>
                </a:tc>
              </a:tr>
              <a:tr h="3574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300" b="0" kern="1200" dirty="0" smtClean="0">
                          <a:solidFill>
                            <a:schemeClr val="dk1"/>
                          </a:solidFill>
                          <a:latin typeface="+mn-lt"/>
                          <a:ea typeface="+mn-ea"/>
                          <a:cs typeface="+mn-cs"/>
                        </a:rPr>
                        <a:t>Use case4: Network failure and risk prediction</a:t>
                      </a:r>
                      <a:endParaRPr lang="zh-CN" altLang="en-US" sz="1300" b="0" kern="1200" dirty="0">
                        <a:solidFill>
                          <a:schemeClr val="dk1"/>
                        </a:solidFill>
                        <a:latin typeface="+mn-lt"/>
                        <a:ea typeface="+mn-ea"/>
                        <a:cs typeface="+mn-cs"/>
                      </a:endParaRPr>
                    </a:p>
                  </a:txBody>
                  <a:tcPr/>
                </a:tc>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#4: Enhancement for multiple NDT collaborations</a:t>
                      </a:r>
                      <a:endParaRPr lang="zh-CN" altLang="en-US" sz="1300" b="0" kern="1200" dirty="0">
                        <a:solidFill>
                          <a:schemeClr val="dk1"/>
                        </a:solidFill>
                        <a:latin typeface="+mn-lt"/>
                        <a:ea typeface="+mn-ea"/>
                        <a:cs typeface="+mn-cs"/>
                      </a:endParaRPr>
                    </a:p>
                  </a:txBody>
                  <a:tcPr/>
                </a:tc>
              </a:tr>
              <a:tr h="212264">
                <a:tc>
                  <a:txBody>
                    <a:bodyPr/>
                    <a:lstStyle/>
                    <a:p>
                      <a:r>
                        <a:rPr lang="en-GB" altLang="zh-CN" sz="1300" b="0" kern="1200" dirty="0" smtClean="0">
                          <a:solidFill>
                            <a:schemeClr val="dk1"/>
                          </a:solidFill>
                          <a:latin typeface="+mn-lt"/>
                          <a:ea typeface="+mn-ea"/>
                          <a:cs typeface="+mn-cs"/>
                        </a:rPr>
                        <a:t>Use case 5: NDT support to network automation</a:t>
                      </a:r>
                      <a:endParaRPr lang="zh-CN" altLang="en-US" sz="1300" b="0" kern="1200" dirty="0">
                        <a:solidFill>
                          <a:schemeClr val="dk1"/>
                        </a:solidFill>
                        <a:latin typeface="+mn-lt"/>
                        <a:ea typeface="+mn-ea"/>
                        <a:cs typeface="+mn-cs"/>
                      </a:endParaRPr>
                    </a:p>
                  </a:txBody>
                  <a:tcPr/>
                </a:tc>
                <a:tc>
                  <a:txBody>
                    <a:bodyPr/>
                    <a:lstStyle/>
                    <a:p>
                      <a:pPr marL="0" indent="0" algn="l" defTabSz="914400" rtl="0" eaLnBrk="1" latinLnBrk="0" hangingPunct="1">
                        <a:buFont typeface="Wingdings" panose="05000000000000000000" pitchFamily="2" charset="2"/>
                        <a:buNone/>
                      </a:pPr>
                      <a:r>
                        <a:rPr lang="en-GB" altLang="zh-CN" sz="1300" b="0" kern="1200" dirty="0" smtClean="0">
                          <a:solidFill>
                            <a:schemeClr val="dk1"/>
                          </a:solidFill>
                          <a:latin typeface="+mn-lt"/>
                          <a:ea typeface="+mn-ea"/>
                          <a:cs typeface="+mn-cs"/>
                        </a:rPr>
                        <a:t>Use Case #5: Enhancement on NDT reporting method</a:t>
                      </a:r>
                      <a:endParaRPr lang="zh-CN" altLang="en-US" sz="1300" b="0" kern="1200" dirty="0">
                        <a:solidFill>
                          <a:schemeClr val="dk1"/>
                        </a:solidFill>
                        <a:latin typeface="+mn-lt"/>
                        <a:ea typeface="+mn-ea"/>
                        <a:cs typeface="+mn-cs"/>
                      </a:endParaRPr>
                    </a:p>
                  </a:txBody>
                  <a:tcPr/>
                </a:tc>
              </a:tr>
              <a:tr h="357497">
                <a:tc>
                  <a: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300" b="0" kern="1200" dirty="0" smtClean="0">
                          <a:solidFill>
                            <a:schemeClr val="dk1"/>
                          </a:solidFill>
                          <a:latin typeface="+mn-lt"/>
                          <a:ea typeface="+mn-ea"/>
                          <a:cs typeface="+mn-cs"/>
                        </a:rPr>
                        <a:t>Use case 6: Using NDT to generate ML training data</a:t>
                      </a:r>
                      <a:endParaRPr lang="zh-CN" altLang="en-US" sz="1300" b="0" kern="1200" dirty="0">
                        <a:solidFill>
                          <a:schemeClr val="dk1"/>
                        </a:solidFill>
                        <a:latin typeface="+mn-lt"/>
                        <a:ea typeface="+mn-ea"/>
                        <a:cs typeface="+mn-cs"/>
                      </a:endParaRPr>
                    </a:p>
                  </a:txBody>
                  <a:tcPr/>
                </a:tc>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#6: Capability Discovery of NDT in NDT Collaboration</a:t>
                      </a:r>
                      <a:endParaRPr lang="zh-CN" altLang="en-US" sz="1300" b="0" kern="1200" dirty="0">
                        <a:solidFill>
                          <a:schemeClr val="dk1"/>
                        </a:solidFill>
                        <a:latin typeface="+mn-lt"/>
                        <a:ea typeface="+mn-ea"/>
                        <a:cs typeface="+mn-cs"/>
                      </a:endParaRPr>
                    </a:p>
                  </a:txBody>
                  <a:tcPr/>
                </a:tc>
              </a:tr>
              <a:tr h="357497">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7: Nested NDTs</a:t>
                      </a:r>
                      <a:endParaRPr lang="zh-CN" altLang="en-US" sz="1300" b="0" kern="1200" dirty="0">
                        <a:solidFill>
                          <a:schemeClr val="dk1"/>
                        </a:solidFill>
                        <a:latin typeface="+mn-lt"/>
                        <a:ea typeface="+mn-ea"/>
                        <a:cs typeface="+mn-cs"/>
                      </a:endParaRPr>
                    </a:p>
                  </a:txBody>
                  <a:tcPr/>
                </a:tc>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#7 Defining the Lifecycle and Runtime Behaviour of NDT Jobs</a:t>
                      </a:r>
                      <a:endParaRPr lang="zh-CN" altLang="en-US" sz="1300" b="0" kern="1200" dirty="0">
                        <a:solidFill>
                          <a:schemeClr val="dk1"/>
                        </a:solidFill>
                        <a:latin typeface="+mn-lt"/>
                        <a:ea typeface="+mn-ea"/>
                        <a:cs typeface="+mn-cs"/>
                      </a:endParaRPr>
                    </a:p>
                  </a:txBody>
                  <a:tcPr/>
                </a:tc>
              </a:tr>
              <a:tr h="212264">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case8: Visualization of network topology and traffic</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lang="zh-CN" altLang="en-US" sz="1300" kern="1200" dirty="0">
                        <a:solidFill>
                          <a:schemeClr val="dk1"/>
                        </a:solidFill>
                        <a:latin typeface="+mn-lt"/>
                        <a:ea typeface="+mn-ea"/>
                        <a:cs typeface="+mn-cs"/>
                      </a:endParaRPr>
                    </a:p>
                  </a:txBody>
                  <a:tcPr/>
                </a:tc>
              </a:tr>
              <a:tr h="212264">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9: Configuration verification</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lang="zh-CN" altLang="en-US" sz="1300" kern="1200" dirty="0">
                        <a:solidFill>
                          <a:schemeClr val="dk1"/>
                        </a:solidFill>
                        <a:latin typeface="+mn-lt"/>
                        <a:ea typeface="+mn-ea"/>
                        <a:cs typeface="+mn-cs"/>
                      </a:endParaRPr>
                    </a:p>
                  </a:txBody>
                  <a:tcPr/>
                </a:tc>
              </a:tr>
              <a:tr h="212264">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case10: Network issue inducement</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lang="zh-CN" altLang="en-US" sz="1300" kern="1200" dirty="0">
                        <a:solidFill>
                          <a:schemeClr val="dk1"/>
                        </a:solidFill>
                        <a:latin typeface="+mn-lt"/>
                        <a:ea typeface="+mn-ea"/>
                        <a:cs typeface="+mn-cs"/>
                      </a:endParaRPr>
                    </a:p>
                  </a:txBody>
                  <a:tcPr/>
                </a:tc>
              </a:tr>
              <a:tr h="212264">
                <a:tc>
                  <a:txBody>
                    <a:bodyPr/>
                    <a:lstStyle/>
                    <a:p>
                      <a:pPr marL="0" indent="0">
                        <a:buFont typeface="Wingdings" panose="05000000000000000000" pitchFamily="2" charset="2"/>
                        <a:buNone/>
                      </a:pPr>
                      <a:r>
                        <a:rPr lang="en-GB" altLang="zh-CN" sz="1300" b="0" kern="1200" dirty="0" smtClean="0">
                          <a:solidFill>
                            <a:schemeClr val="dk1"/>
                          </a:solidFill>
                          <a:latin typeface="+mn-lt"/>
                          <a:ea typeface="+mn-ea"/>
                          <a:cs typeface="+mn-cs"/>
                        </a:rPr>
                        <a:t>Use case 11: measuring customer satisfaction with the network services</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lang="zh-CN" altLang="en-US" sz="1300" kern="1200" dirty="0">
                        <a:solidFill>
                          <a:schemeClr val="dk1"/>
                        </a:solidFill>
                        <a:latin typeface="+mn-lt"/>
                        <a:ea typeface="+mn-ea"/>
                        <a:cs typeface="+mn-cs"/>
                      </a:endParaRPr>
                    </a:p>
                  </a:txBody>
                  <a:tcPr/>
                </a:tc>
              </a:tr>
            </a:tbl>
          </a:graphicData>
        </a:graphic>
      </p:graphicFrame>
      <p:sp>
        <p:nvSpPr>
          <p:cNvPr id="4" name="文本框 3"/>
          <p:cNvSpPr txBox="1"/>
          <p:nvPr/>
        </p:nvSpPr>
        <p:spPr>
          <a:xfrm>
            <a:off x="292915" y="5745041"/>
            <a:ext cx="11518785" cy="646331"/>
          </a:xfrm>
          <a:prstGeom prst="rect">
            <a:avLst/>
          </a:prstGeom>
          <a:noFill/>
        </p:spPr>
        <p:txBody>
          <a:bodyPr wrap="square" rtlCol="0">
            <a:spAutoFit/>
          </a:bodyPr>
          <a:lstStyle/>
          <a:p>
            <a:pPr marL="285750" indent="-285750">
              <a:buFont typeface="Wingdings" panose="05000000000000000000" pitchFamily="2" charset="2"/>
              <a:buChar char="u"/>
            </a:pPr>
            <a:r>
              <a:rPr lang="en-US" altLang="zh-CN" dirty="0" smtClean="0">
                <a:solidFill>
                  <a:schemeClr val="accent1"/>
                </a:solidFill>
                <a:ea typeface="微软雅黑" panose="020B0503020204020204" pitchFamily="34" charset="-122"/>
              </a:rPr>
              <a:t>SA5 NDT use cases focus on DT for network element, network topology</a:t>
            </a:r>
          </a:p>
          <a:p>
            <a:pPr marL="285750" indent="-285750">
              <a:buFont typeface="Wingdings" panose="05000000000000000000" pitchFamily="2" charset="2"/>
              <a:buChar char="u"/>
            </a:pPr>
            <a:r>
              <a:rPr lang="en-US" altLang="zh-CN" dirty="0">
                <a:solidFill>
                  <a:schemeClr val="accent1"/>
                </a:solidFill>
                <a:ea typeface="微软雅黑" panose="020B0503020204020204" pitchFamily="34" charset="-122"/>
              </a:rPr>
              <a:t>SA6 DT WT focus on enhancing 6G App enablement/VAL services &amp; </a:t>
            </a:r>
            <a:r>
              <a:rPr lang="en-US" altLang="zh-CN" dirty="0" err="1">
                <a:solidFill>
                  <a:schemeClr val="accent1"/>
                </a:solidFill>
                <a:ea typeface="微软雅黑" panose="020B0503020204020204" pitchFamily="34" charset="-122"/>
              </a:rPr>
              <a:t>DTaaS</a:t>
            </a:r>
            <a:r>
              <a:rPr lang="en-US" altLang="zh-CN" dirty="0">
                <a:solidFill>
                  <a:schemeClr val="accent1"/>
                </a:solidFill>
                <a:ea typeface="微软雅黑" panose="020B0503020204020204" pitchFamily="34" charset="-122"/>
              </a:rPr>
              <a:t> for application digital twin </a:t>
            </a:r>
          </a:p>
        </p:txBody>
      </p:sp>
    </p:spTree>
    <p:extLst>
      <p:ext uri="{BB962C8B-B14F-4D97-AF65-F5344CB8AC3E}">
        <p14:creationId xmlns:p14="http://schemas.microsoft.com/office/powerpoint/2010/main" val="894079394"/>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smtClean="0"/>
              <a:t>What SA6 can do</a:t>
            </a:r>
            <a:endParaRPr lang="en-IN" sz="3200" b="1" dirty="0"/>
          </a:p>
        </p:txBody>
      </p:sp>
      <p:graphicFrame>
        <p:nvGraphicFramePr>
          <p:cNvPr id="3" name="表格 2"/>
          <p:cNvGraphicFramePr>
            <a:graphicFrameLocks noGrp="1"/>
          </p:cNvGraphicFramePr>
          <p:nvPr>
            <p:extLst>
              <p:ext uri="{D42A27DB-BD31-4B8C-83A1-F6EECF244321}">
                <p14:modId xmlns:p14="http://schemas.microsoft.com/office/powerpoint/2010/main" val="3326238163"/>
              </p:ext>
            </p:extLst>
          </p:nvPr>
        </p:nvGraphicFramePr>
        <p:xfrm>
          <a:off x="66412" y="1949399"/>
          <a:ext cx="11971791" cy="3992880"/>
        </p:xfrm>
        <a:graphic>
          <a:graphicData uri="http://schemas.openxmlformats.org/drawingml/2006/table">
            <a:tbl>
              <a:tblPr firstRow="1" bandRow="1">
                <a:tableStyleId>{5C22544A-7EE6-4342-B048-85BDC9FD1C3A}</a:tableStyleId>
              </a:tblPr>
              <a:tblGrid>
                <a:gridCol w="1574341"/>
                <a:gridCol w="2285295"/>
                <a:gridCol w="3376382"/>
                <a:gridCol w="4735773"/>
              </a:tblGrid>
              <a:tr h="0">
                <a:tc>
                  <a:txBody>
                    <a:bodyPr/>
                    <a:lstStyle/>
                    <a:p>
                      <a:r>
                        <a:rPr lang="en-US" altLang="zh-CN" sz="1300" dirty="0" smtClean="0"/>
                        <a:t>WT</a:t>
                      </a:r>
                      <a:endParaRPr lang="zh-CN" altLang="en-US" sz="1300" dirty="0"/>
                    </a:p>
                  </a:txBody>
                  <a:tcPr/>
                </a:tc>
                <a:tc>
                  <a:txBody>
                    <a:bodyPr/>
                    <a:lstStyle/>
                    <a:p>
                      <a:r>
                        <a:rPr lang="en-US" altLang="zh-CN" sz="1300" dirty="0" smtClean="0"/>
                        <a:t>Category</a:t>
                      </a:r>
                      <a:endParaRPr lang="zh-CN" altLang="en-US" sz="1300" dirty="0"/>
                    </a:p>
                  </a:txBody>
                  <a:tcPr/>
                </a:tc>
                <a:tc>
                  <a:txBody>
                    <a:bodyPr/>
                    <a:lstStyle/>
                    <a:p>
                      <a:r>
                        <a:rPr lang="en-US" altLang="zh-CN" sz="1300" dirty="0" smtClean="0"/>
                        <a:t>SA5 (TS 28.561)</a:t>
                      </a:r>
                      <a:endParaRPr lang="zh-CN" altLang="en-US" sz="1300" dirty="0"/>
                    </a:p>
                  </a:txBody>
                  <a:tcPr/>
                </a:tc>
                <a:tc>
                  <a:txBody>
                    <a:bodyPr/>
                    <a:lstStyle/>
                    <a:p>
                      <a:r>
                        <a:rPr lang="en-US" altLang="zh-CN" sz="1300" dirty="0" smtClean="0"/>
                        <a:t>SA6 objects</a:t>
                      </a:r>
                      <a:endParaRPr lang="zh-CN" altLang="en-US" sz="1300" dirty="0"/>
                    </a:p>
                  </a:txBody>
                  <a:tcPr/>
                </a:tc>
              </a:tr>
              <a:tr h="357497">
                <a:tc>
                  <a:txBody>
                    <a:bodyPr/>
                    <a:lstStyle/>
                    <a:p>
                      <a:pPr marL="0" algn="l" defTabSz="914400" rtl="0" eaLnBrk="1" latinLnBrk="0" hangingPunct="1"/>
                      <a:r>
                        <a:rPr lang="en-US" altLang="zh-CN" sz="1300" b="0" kern="1200" dirty="0" smtClean="0">
                          <a:solidFill>
                            <a:schemeClr val="dk1"/>
                          </a:solidFill>
                          <a:latin typeface="+mn-lt"/>
                          <a:ea typeface="+mn-ea"/>
                          <a:cs typeface="+mn-cs"/>
                        </a:rPr>
                        <a:t>WT7.1</a:t>
                      </a:r>
                      <a:endParaRPr lang="zh-CN" altLang="en-US" sz="1300" b="0" kern="1200" dirty="0">
                        <a:solidFill>
                          <a:schemeClr val="dk1"/>
                        </a:solidFill>
                        <a:latin typeface="+mn-lt"/>
                        <a:ea typeface="+mn-ea"/>
                        <a:cs typeface="+mn-cs"/>
                      </a:endParaRPr>
                    </a:p>
                  </a:txBody>
                  <a:tcPr/>
                </a:tc>
                <a:tc>
                  <a:txBody>
                    <a:bodyPr/>
                    <a:lstStyle/>
                    <a:p>
                      <a:pPr marL="0" algn="l" defTabSz="914400" rtl="0" eaLnBrk="1" latinLnBrk="0" hangingPunct="1"/>
                      <a:r>
                        <a:rPr lang="en-US" altLang="zh-CN" sz="1300" b="0" kern="1200" dirty="0" smtClean="0">
                          <a:solidFill>
                            <a:schemeClr val="dk1"/>
                          </a:solidFill>
                          <a:latin typeface="+mn-lt"/>
                          <a:ea typeface="+mn-ea"/>
                          <a:cs typeface="+mn-cs"/>
                        </a:rPr>
                        <a:t>Enhancing 6G App enablement/VAL services </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dirty="0" smtClean="0"/>
                        <a:t>No relation</a:t>
                      </a:r>
                      <a:endParaRPr lang="zh-CN" altLang="en-US" sz="1300" dirty="0" smtClean="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400" dirty="0" smtClean="0">
                          <a:ea typeface="微软雅黑" panose="020B0503020204020204" pitchFamily="34" charset="-122"/>
                        </a:rPr>
                        <a:t>E.g. ISAC, AIML, XR, V2X, UAV</a:t>
                      </a:r>
                      <a:endParaRPr lang="zh-CN" altLang="en-US" sz="1300" b="0" kern="1200" dirty="0" smtClean="0">
                        <a:solidFill>
                          <a:schemeClr val="dk1"/>
                        </a:solidFill>
                        <a:latin typeface="+mn-lt"/>
                        <a:ea typeface="+mn-ea"/>
                        <a:cs typeface="+mn-cs"/>
                      </a:endParaRPr>
                    </a:p>
                  </a:txBody>
                  <a:tcPr/>
                </a:tc>
              </a:tr>
              <a:tr h="357497">
                <a:tc rowSpan="7">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300" b="0" kern="1200" dirty="0" smtClean="0">
                          <a:solidFill>
                            <a:schemeClr val="dk1"/>
                          </a:solidFill>
                          <a:latin typeface="+mn-lt"/>
                          <a:ea typeface="+mn-ea"/>
                          <a:cs typeface="+mn-cs"/>
                        </a:rPr>
                        <a:t>WT7.2</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300" b="0" kern="1200" dirty="0" err="1" smtClean="0">
                          <a:solidFill>
                            <a:schemeClr val="dk1"/>
                          </a:solidFill>
                          <a:latin typeface="+mn-lt"/>
                          <a:ea typeface="+mn-ea"/>
                          <a:cs typeface="+mn-cs"/>
                        </a:rPr>
                        <a:t>DTaaS</a:t>
                      </a:r>
                      <a:r>
                        <a:rPr lang="en-US" altLang="zh-CN" sz="1300" b="0" kern="1200" dirty="0" smtClean="0">
                          <a:solidFill>
                            <a:schemeClr val="dk1"/>
                          </a:solidFill>
                          <a:latin typeface="+mn-lt"/>
                          <a:ea typeface="+mn-ea"/>
                          <a:cs typeface="+mn-cs"/>
                        </a:rPr>
                        <a:t> </a:t>
                      </a:r>
                      <a:r>
                        <a:rPr lang="en-US" altLang="zh-CN" sz="1300" b="0" kern="1200" dirty="0" smtClean="0">
                          <a:solidFill>
                            <a:schemeClr val="dk1"/>
                          </a:solidFill>
                          <a:latin typeface="+mn-lt"/>
                          <a:ea typeface="+mn-ea"/>
                          <a:cs typeface="+mn-cs"/>
                          <a:sym typeface="+mn-ea"/>
                        </a:rPr>
                        <a:t>capabilities</a:t>
                      </a:r>
                      <a:endParaRPr lang="zh-CN" altLang="en-US" sz="1300" b="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300" b="0" kern="1200" dirty="0" smtClean="0">
                        <a:solidFill>
                          <a:schemeClr val="dk1"/>
                        </a:solidFill>
                        <a:latin typeface="+mn-lt"/>
                        <a:ea typeface="+mn-ea"/>
                        <a:cs typeface="+mn-cs"/>
                      </a:endParaRPr>
                    </a:p>
                    <a:p>
                      <a:endParaRPr lang="zh-CN" altLang="en-US" sz="1300" b="0" kern="1200" dirty="0">
                        <a:solidFill>
                          <a:schemeClr val="dk1"/>
                        </a:solidFill>
                        <a:latin typeface="+mn-lt"/>
                        <a:ea typeface="+mn-ea"/>
                        <a:cs typeface="+mn-cs"/>
                      </a:endParaRPr>
                    </a:p>
                  </a:txBody>
                  <a:tcPr/>
                </a:tc>
                <a:tc>
                  <a:txBody>
                    <a:bodyPr/>
                    <a:lstStyle/>
                    <a:p>
                      <a:r>
                        <a:rPr lang="en-US" altLang="zh-CN" sz="1300" b="0" kern="1200" dirty="0" smtClean="0">
                          <a:solidFill>
                            <a:schemeClr val="dk1"/>
                          </a:solidFill>
                          <a:latin typeface="+mn-lt"/>
                          <a:ea typeface="+mn-ea"/>
                          <a:cs typeface="+mn-cs"/>
                        </a:rPr>
                        <a:t>Model generation</a:t>
                      </a:r>
                      <a:endParaRPr lang="zh-CN" altLang="en-US" sz="1300" b="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Network element &amp; network topology</a:t>
                      </a:r>
                      <a:r>
                        <a:rPr lang="en-GB" altLang="zh-CN" sz="1300" kern="1200" dirty="0" smtClean="0">
                          <a:solidFill>
                            <a:schemeClr val="dk1"/>
                          </a:solidFill>
                          <a:latin typeface="+mn-lt"/>
                          <a:ea typeface="+mn-ea"/>
                          <a:cs typeface="+mn-cs"/>
                        </a:rPr>
                        <a:t> model</a:t>
                      </a: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smtClean="0">
                          <a:solidFill>
                            <a:schemeClr val="dk1"/>
                          </a:solidFill>
                          <a:latin typeface="+mn-lt"/>
                          <a:ea typeface="+mn-ea"/>
                          <a:cs typeface="+mn-cs"/>
                        </a:rPr>
                        <a:t>Generate application digital twin models through collaboration with 3rd party AI capabilities </a:t>
                      </a:r>
                      <a:endParaRPr lang="zh-CN" altLang="en-US" sz="1300" b="0" kern="1200" dirty="0" smtClean="0">
                        <a:solidFill>
                          <a:schemeClr val="dk1"/>
                        </a:solidFill>
                        <a:latin typeface="+mn-lt"/>
                        <a:ea typeface="+mn-ea"/>
                        <a:cs typeface="+mn-cs"/>
                      </a:endParaRPr>
                    </a:p>
                  </a:txBody>
                  <a:tcPr/>
                </a:tc>
              </a:tr>
              <a:tr h="212264">
                <a:tc vMerge="1">
                  <a:txBody>
                    <a:bodyPr/>
                    <a:lstStyle/>
                    <a:p>
                      <a:endParaRPr lang="zh-CN" altLang="en-US" sz="1300" b="0" kern="1200" dirty="0">
                        <a:solidFill>
                          <a:schemeClr val="dk1"/>
                        </a:solidFill>
                        <a:latin typeface="+mn-lt"/>
                        <a:ea typeface="+mn-ea"/>
                        <a:cs typeface="+mn-cs"/>
                      </a:endParaRPr>
                    </a:p>
                  </a:txBody>
                  <a:tcPr/>
                </a:tc>
                <a:tc>
                  <a:txBody>
                    <a:bodyPr/>
                    <a:lstStyle/>
                    <a:p>
                      <a:r>
                        <a:rPr lang="en-US" altLang="zh-CN" sz="1300" b="0" kern="1200" dirty="0" smtClean="0">
                          <a:solidFill>
                            <a:schemeClr val="dk1"/>
                          </a:solidFill>
                          <a:latin typeface="+mn-lt"/>
                          <a:ea typeface="+mn-ea"/>
                          <a:cs typeface="+mn-cs"/>
                        </a:rPr>
                        <a:t>Simulation</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Support network</a:t>
                      </a:r>
                      <a:r>
                        <a:rPr lang="en-GB" altLang="zh-CN" sz="1300" kern="1200" baseline="0" dirty="0" smtClean="0">
                          <a:solidFill>
                            <a:schemeClr val="dk1"/>
                          </a:solidFill>
                          <a:latin typeface="+mn-lt"/>
                          <a:ea typeface="+mn-ea"/>
                          <a:cs typeface="+mn-cs"/>
                        </a:rPr>
                        <a:t> twin s</a:t>
                      </a:r>
                      <a:r>
                        <a:rPr lang="en-US" altLang="zh-CN" sz="1300" b="0" kern="1200" dirty="0" err="1" smtClean="0">
                          <a:solidFill>
                            <a:schemeClr val="dk1"/>
                          </a:solidFill>
                          <a:latin typeface="+mn-lt"/>
                          <a:ea typeface="+mn-ea"/>
                          <a:cs typeface="+mn-cs"/>
                        </a:rPr>
                        <a:t>imulation</a:t>
                      </a:r>
                      <a:endParaRPr lang="zh-CN" altLang="en-US" sz="13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smtClean="0">
                          <a:solidFill>
                            <a:schemeClr val="dk1"/>
                          </a:solidFill>
                          <a:latin typeface="+mn-lt"/>
                          <a:ea typeface="+mn-ea"/>
                          <a:cs typeface="+mn-cs"/>
                        </a:rPr>
                        <a:t>Application digital twin </a:t>
                      </a:r>
                      <a:r>
                        <a:rPr lang="en-GB" altLang="zh-CN" sz="1300" kern="1200" baseline="0" dirty="0" smtClean="0">
                          <a:solidFill>
                            <a:schemeClr val="dk1"/>
                          </a:solidFill>
                          <a:latin typeface="+mn-lt"/>
                          <a:ea typeface="+mn-ea"/>
                          <a:cs typeface="+mn-cs"/>
                        </a:rPr>
                        <a:t>s</a:t>
                      </a:r>
                      <a:r>
                        <a:rPr lang="en-US" altLang="zh-CN" sz="1300" b="0" kern="1200" dirty="0" err="1" smtClean="0">
                          <a:solidFill>
                            <a:schemeClr val="dk1"/>
                          </a:solidFill>
                          <a:latin typeface="+mn-lt"/>
                          <a:ea typeface="+mn-ea"/>
                          <a:cs typeface="+mn-cs"/>
                        </a:rPr>
                        <a:t>imulation</a:t>
                      </a:r>
                      <a:r>
                        <a:rPr lang="en-US" altLang="zh-CN" sz="1300" b="0" kern="1200" dirty="0" smtClean="0">
                          <a:solidFill>
                            <a:schemeClr val="dk1"/>
                          </a:solidFill>
                          <a:latin typeface="+mn-lt"/>
                          <a:ea typeface="+mn-ea"/>
                          <a:cs typeface="+mn-cs"/>
                        </a:rPr>
                        <a:t> with 6G capabilities</a:t>
                      </a:r>
                      <a:endParaRPr lang="zh-CN" altLang="en-US" sz="1300" b="0" kern="1200" dirty="0" smtClean="0">
                        <a:solidFill>
                          <a:schemeClr val="dk1"/>
                        </a:solidFill>
                        <a:latin typeface="+mn-lt"/>
                        <a:ea typeface="+mn-ea"/>
                        <a:cs typeface="+mn-cs"/>
                      </a:endParaRPr>
                    </a:p>
                  </a:txBody>
                  <a:tcPr/>
                </a:tc>
              </a:tr>
              <a:tr h="357497">
                <a:tc vMerge="1">
                  <a:txBody>
                    <a:bodyPr/>
                    <a:lstStyle/>
                    <a:p>
                      <a:pPr marL="0" algn="l" defTabSz="914400" rtl="0" eaLnBrk="1" latinLnBrk="0" hangingPunct="1"/>
                      <a:endParaRPr lang="zh-CN" altLang="en-US" sz="1300" b="0" kern="1200" dirty="0">
                        <a:solidFill>
                          <a:schemeClr val="dk1"/>
                        </a:solidFill>
                        <a:latin typeface="+mn-lt"/>
                        <a:ea typeface="+mn-ea"/>
                        <a:cs typeface="+mn-cs"/>
                      </a:endParaRPr>
                    </a:p>
                  </a:txBody>
                  <a:tcPr/>
                </a:tc>
                <a:tc>
                  <a:txBody>
                    <a:bodyPr/>
                    <a:lstStyle/>
                    <a:p>
                      <a:pPr marL="0" algn="l" defTabSz="914400" rtl="0" eaLnBrk="1" latinLnBrk="0" hangingPunct="1"/>
                      <a:r>
                        <a:rPr lang="en-US" altLang="zh-CN" sz="1300" b="0" kern="1200" dirty="0" smtClean="0">
                          <a:solidFill>
                            <a:schemeClr val="dk1"/>
                          </a:solidFill>
                          <a:latin typeface="+mn-lt"/>
                          <a:ea typeface="+mn-ea"/>
                          <a:cs typeface="+mn-cs"/>
                        </a:rPr>
                        <a:t>Strategy optimization</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dirty="0" smtClean="0"/>
                        <a:t>Not Supported</a:t>
                      </a:r>
                      <a:endParaRPr lang="zh-CN" altLang="en-US" sz="1300" dirty="0" smtClean="0"/>
                    </a:p>
                    <a:p>
                      <a:endParaRPr lang="zh-CN" altLang="en-US" sz="1300" dirty="0"/>
                    </a:p>
                  </a:txBody>
                  <a:tcPr/>
                </a:tc>
                <a:tc>
                  <a:txBody>
                    <a:bodyPr/>
                    <a:lstStyle/>
                    <a:p>
                      <a:pPr marL="285750" indent="-285750">
                        <a:buFont typeface="Wingdings" panose="05000000000000000000" pitchFamily="2" charset="2"/>
                        <a:buChar char="u"/>
                      </a:pPr>
                      <a:r>
                        <a:rPr lang="en-US" altLang="zh-CN" sz="1300" dirty="0" smtClean="0"/>
                        <a:t>Optimize </a:t>
                      </a:r>
                      <a:r>
                        <a:rPr lang="en-US" altLang="zh-CN" sz="1300" b="0" kern="1200" dirty="0" smtClean="0">
                          <a:solidFill>
                            <a:schemeClr val="dk1"/>
                          </a:solidFill>
                          <a:latin typeface="+mn-lt"/>
                          <a:ea typeface="+mn-ea"/>
                          <a:cs typeface="+mn-cs"/>
                        </a:rPr>
                        <a:t>application digital twin </a:t>
                      </a:r>
                      <a:r>
                        <a:rPr lang="en-US" altLang="zh-CN" sz="1300" dirty="0" smtClean="0"/>
                        <a:t>strategies and</a:t>
                      </a:r>
                      <a:r>
                        <a:rPr lang="en-US" altLang="zh-CN" sz="1300" baseline="0" dirty="0" smtClean="0"/>
                        <a:t> related </a:t>
                      </a:r>
                      <a:r>
                        <a:rPr lang="en-US" altLang="zh-CN" sz="1300" dirty="0" smtClean="0"/>
                        <a:t>parameters</a:t>
                      </a:r>
                    </a:p>
                    <a:p>
                      <a:pPr marL="285750" indent="-285750">
                        <a:buFont typeface="Wingdings" panose="05000000000000000000" pitchFamily="2" charset="2"/>
                        <a:buChar char="u"/>
                      </a:pPr>
                      <a:r>
                        <a:rPr lang="en-US" altLang="zh-CN" sz="1300" dirty="0" smtClean="0"/>
                        <a:t>AI based </a:t>
                      </a:r>
                      <a:r>
                        <a:rPr lang="en-US" altLang="zh-CN" sz="1300" b="0" kern="1200" dirty="0" smtClean="0">
                          <a:solidFill>
                            <a:schemeClr val="dk1"/>
                          </a:solidFill>
                          <a:latin typeface="+mn-lt"/>
                          <a:ea typeface="+mn-ea"/>
                          <a:cs typeface="+mn-cs"/>
                        </a:rPr>
                        <a:t>strategy </a:t>
                      </a:r>
                      <a:r>
                        <a:rPr lang="en-US" altLang="zh-CN" sz="1300" dirty="0" smtClean="0"/>
                        <a:t>optimization through 6G </a:t>
                      </a:r>
                      <a:r>
                        <a:rPr lang="en-US" altLang="zh-CN" sz="1300" b="0" kern="1200" dirty="0" smtClean="0">
                          <a:solidFill>
                            <a:schemeClr val="dk1"/>
                          </a:solidFill>
                          <a:latin typeface="+mn-lt"/>
                          <a:ea typeface="+mn-ea"/>
                          <a:cs typeface="+mn-cs"/>
                        </a:rPr>
                        <a:t>AIML(built-in general AI) or 3rd party AI capabilities </a:t>
                      </a:r>
                      <a:endParaRPr lang="zh-CN" altLang="en-US" sz="1300" b="0" kern="1200" dirty="0">
                        <a:solidFill>
                          <a:schemeClr val="dk1"/>
                        </a:solidFill>
                        <a:latin typeface="+mn-lt"/>
                        <a:ea typeface="+mn-ea"/>
                        <a:cs typeface="+mn-cs"/>
                      </a:endParaRPr>
                    </a:p>
                  </a:txBody>
                  <a:tcPr/>
                </a:tc>
              </a:tr>
              <a:tr h="212264">
                <a:tc vMerge="1">
                  <a:txBody>
                    <a:bodyPr/>
                    <a:lstStyle/>
                    <a:p>
                      <a:endParaRPr lang="zh-CN" altLang="en-US" sz="1300" b="0" kern="1200" dirty="0">
                        <a:solidFill>
                          <a:schemeClr val="dk1"/>
                        </a:solidFill>
                        <a:latin typeface="+mn-lt"/>
                        <a:ea typeface="+mn-ea"/>
                        <a:cs typeface="+mn-cs"/>
                      </a:endParaRPr>
                    </a:p>
                  </a:txBody>
                  <a:tcPr/>
                </a:tc>
                <a:tc>
                  <a:txBody>
                    <a:bodyPr/>
                    <a:lstStyle/>
                    <a:p>
                      <a:r>
                        <a:rPr lang="en-US" altLang="zh-CN" sz="1300" b="0" kern="1200" dirty="0" smtClean="0">
                          <a:solidFill>
                            <a:schemeClr val="dk1"/>
                          </a:solidFill>
                          <a:latin typeface="+mn-lt"/>
                          <a:ea typeface="+mn-ea"/>
                          <a:cs typeface="+mn-cs"/>
                        </a:rPr>
                        <a:t>Algorithm deployment</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dirty="0" smtClean="0">
                          <a:solidFill>
                            <a:schemeClr val="dk1"/>
                          </a:solidFill>
                          <a:latin typeface="+mn-lt"/>
                          <a:ea typeface="+mn-ea"/>
                          <a:cs typeface="+mn-cs"/>
                        </a:rPr>
                        <a:t>Not Supported</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kern="1200" dirty="0" smtClean="0">
                          <a:solidFill>
                            <a:schemeClr val="dk1"/>
                          </a:solidFill>
                          <a:latin typeface="+mn-lt"/>
                          <a:ea typeface="+mn-ea"/>
                          <a:cs typeface="+mn-cs"/>
                        </a:rPr>
                        <a:t>Integrate vertical own algorithms or modules</a:t>
                      </a:r>
                      <a:endParaRPr lang="zh-CN" altLang="en-US" sz="1300" kern="1200" dirty="0">
                        <a:solidFill>
                          <a:schemeClr val="dk1"/>
                        </a:solidFill>
                        <a:latin typeface="+mn-lt"/>
                        <a:ea typeface="+mn-ea"/>
                        <a:cs typeface="+mn-cs"/>
                      </a:endParaRPr>
                    </a:p>
                  </a:txBody>
                  <a:tcPr/>
                </a:tc>
              </a:tr>
              <a:tr h="357497">
                <a:tc vMerge="1">
                  <a:txBody>
                    <a:bodyPr/>
                    <a:lstStyle/>
                    <a:p>
                      <a:endParaRPr lang="zh-CN" altLang="en-US" sz="1300" b="0" kern="1200" dirty="0">
                        <a:solidFill>
                          <a:schemeClr val="dk1"/>
                        </a:solidFill>
                        <a:latin typeface="+mn-lt"/>
                        <a:ea typeface="+mn-ea"/>
                        <a:cs typeface="+mn-cs"/>
                      </a:endParaRPr>
                    </a:p>
                  </a:txBody>
                  <a:tcPr/>
                </a:tc>
                <a:tc>
                  <a:txBody>
                    <a:bodyPr/>
                    <a:lstStyle/>
                    <a:p>
                      <a:r>
                        <a:rPr lang="en-US" altLang="zh-CN" sz="1300" b="0" kern="1200" dirty="0" smtClean="0">
                          <a:solidFill>
                            <a:schemeClr val="dk1"/>
                          </a:solidFill>
                          <a:latin typeface="+mn-lt"/>
                          <a:ea typeface="+mn-ea"/>
                          <a:cs typeface="+mn-cs"/>
                        </a:rPr>
                        <a:t>Data fusion &amp; augmentation</a:t>
                      </a:r>
                      <a:endParaRPr lang="zh-CN" altLang="en-US" sz="1300" b="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Support </a:t>
                      </a:r>
                      <a:r>
                        <a:rPr lang="en-GB" altLang="zh-CN" sz="1300" kern="1200" dirty="0" smtClean="0">
                          <a:solidFill>
                            <a:schemeClr val="dk1"/>
                          </a:solidFill>
                          <a:latin typeface="+mn-lt"/>
                          <a:ea typeface="+mn-ea"/>
                          <a:cs typeface="+mn-cs"/>
                        </a:rPr>
                        <a:t>to generate ML training data and user </a:t>
                      </a:r>
                      <a:r>
                        <a:rPr lang="en-US" altLang="zh-CN" sz="1300" kern="1200" dirty="0" smtClean="0">
                          <a:solidFill>
                            <a:schemeClr val="dk1"/>
                          </a:solidFill>
                          <a:latin typeface="+mn-lt"/>
                          <a:ea typeface="+mn-ea"/>
                          <a:cs typeface="+mn-cs"/>
                        </a:rPr>
                        <a:t>experience data for </a:t>
                      </a: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level </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Generate customized virtual scenarios and datasets on-demand for </a:t>
                      </a:r>
                      <a:r>
                        <a:rPr lang="en-US" altLang="zh-CN" sz="1300" b="0" kern="1200" dirty="0" smtClean="0">
                          <a:solidFill>
                            <a:schemeClr val="dk1"/>
                          </a:solidFill>
                          <a:latin typeface="+mn-lt"/>
                          <a:ea typeface="+mn-ea"/>
                          <a:cs typeface="+mn-cs"/>
                        </a:rPr>
                        <a:t>application digital twin </a:t>
                      </a:r>
                      <a:r>
                        <a:rPr lang="en-US" altLang="zh-CN" sz="1300" b="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level </a:t>
                      </a:r>
                      <a:endParaRPr lang="zh-CN" altLang="en-US" sz="1300" kern="1200" dirty="0">
                        <a:solidFill>
                          <a:schemeClr val="dk1"/>
                        </a:solidFill>
                        <a:latin typeface="+mn-lt"/>
                        <a:ea typeface="+mn-ea"/>
                        <a:cs typeface="+mn-cs"/>
                      </a:endParaRPr>
                    </a:p>
                  </a:txBody>
                  <a:tcPr/>
                </a:tc>
              </a:tr>
              <a:tr h="357497">
                <a:tc vMerge="1">
                  <a:txBody>
                    <a:bodyPr/>
                    <a:lstStyle/>
                    <a:p>
                      <a:endParaRPr lang="zh-CN" altLang="en-US" sz="1300" b="0" kern="1200" dirty="0">
                        <a:solidFill>
                          <a:schemeClr val="dk1"/>
                        </a:solidFill>
                        <a:latin typeface="+mn-lt"/>
                        <a:ea typeface="+mn-ea"/>
                        <a:cs typeface="+mn-cs"/>
                      </a:endParaRPr>
                    </a:p>
                  </a:txBody>
                  <a:tcPr/>
                </a:tc>
                <a:tc>
                  <a:txBody>
                    <a:bodyPr/>
                    <a:lstStyle/>
                    <a:p>
                      <a:r>
                        <a:rPr lang="en-US" altLang="zh-CN" sz="1300" b="0" kern="1200" dirty="0" smtClean="0">
                          <a:solidFill>
                            <a:schemeClr val="dk1"/>
                          </a:solidFill>
                          <a:latin typeface="+mn-lt"/>
                          <a:ea typeface="+mn-ea"/>
                          <a:cs typeface="+mn-cs"/>
                        </a:rPr>
                        <a:t>Fault diagnosis and prediction</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Support n</a:t>
                      </a:r>
                      <a:r>
                        <a:rPr lang="en-US" altLang="zh-CN" sz="1300" kern="1200" dirty="0" smtClean="0">
                          <a:solidFill>
                            <a:schemeClr val="dk1"/>
                          </a:solidFill>
                          <a:latin typeface="+mn-lt"/>
                          <a:ea typeface="+mn-ea"/>
                          <a:cs typeface="+mn-cs"/>
                        </a:rPr>
                        <a:t>etwork element &amp; network topology level </a:t>
                      </a:r>
                      <a:r>
                        <a:rPr lang="en-US" altLang="zh-CN" sz="1300" b="0" kern="1200" dirty="0" smtClean="0">
                          <a:solidFill>
                            <a:schemeClr val="dk1"/>
                          </a:solidFill>
                          <a:latin typeface="+mn-lt"/>
                          <a:ea typeface="+mn-ea"/>
                          <a:cs typeface="+mn-cs"/>
                        </a:rPr>
                        <a:t>diagnosis and prediction</a:t>
                      </a:r>
                      <a:r>
                        <a:rPr lang="en-GB" altLang="zh-CN" sz="1300" kern="1200" dirty="0" smtClean="0">
                          <a:solidFill>
                            <a:schemeClr val="dk1"/>
                          </a:solidFill>
                          <a:latin typeface="+mn-lt"/>
                          <a:ea typeface="+mn-ea"/>
                          <a:cs typeface="+mn-cs"/>
                        </a:rPr>
                        <a:t> </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b="0" kern="1200" dirty="0" smtClean="0">
                          <a:solidFill>
                            <a:schemeClr val="dk1"/>
                          </a:solidFill>
                          <a:latin typeface="+mn-lt"/>
                          <a:ea typeface="+mn-ea"/>
                          <a:cs typeface="+mn-cs"/>
                        </a:rPr>
                        <a:t>Application digital twin </a:t>
                      </a:r>
                      <a:r>
                        <a:rPr lang="en-US" altLang="zh-CN" sz="1300" b="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level </a:t>
                      </a:r>
                      <a:r>
                        <a:rPr lang="en-US" altLang="zh-CN" sz="1300" b="0" kern="1200" dirty="0" smtClean="0">
                          <a:solidFill>
                            <a:schemeClr val="dk1"/>
                          </a:solidFill>
                          <a:latin typeface="+mn-lt"/>
                          <a:ea typeface="+mn-ea"/>
                          <a:cs typeface="+mn-cs"/>
                        </a:rPr>
                        <a:t>diagnosis and prediction</a:t>
                      </a:r>
                      <a:endParaRPr lang="zh-CN" altLang="en-US" sz="1300" b="0" kern="1200" dirty="0" smtClean="0">
                        <a:solidFill>
                          <a:schemeClr val="dk1"/>
                        </a:solidFill>
                        <a:latin typeface="+mn-lt"/>
                        <a:ea typeface="+mn-ea"/>
                        <a:cs typeface="+mn-cs"/>
                      </a:endParaRPr>
                    </a:p>
                    <a:p>
                      <a:pPr marL="0" indent="0">
                        <a:buFont typeface="Wingdings" panose="05000000000000000000" pitchFamily="2" charset="2"/>
                        <a:buNone/>
                      </a:pPr>
                      <a:endParaRPr lang="zh-CN" altLang="en-US" sz="1300" kern="1200" dirty="0">
                        <a:solidFill>
                          <a:schemeClr val="dk1"/>
                        </a:solidFill>
                        <a:latin typeface="+mn-lt"/>
                        <a:ea typeface="+mn-ea"/>
                        <a:cs typeface="+mn-cs"/>
                      </a:endParaRPr>
                    </a:p>
                  </a:txBody>
                  <a:tcPr/>
                </a:tc>
              </a:tr>
              <a:tr h="212264">
                <a:tc vMerge="1">
                  <a:txBody>
                    <a:bodyPr/>
                    <a:lstStyle/>
                    <a:p>
                      <a:endParaRPr lang="zh-CN" altLang="en-US" sz="1300" b="0" kern="1200" dirty="0">
                        <a:solidFill>
                          <a:schemeClr val="dk1"/>
                        </a:solidFill>
                        <a:latin typeface="+mn-lt"/>
                        <a:ea typeface="+mn-ea"/>
                        <a:cs typeface="+mn-cs"/>
                      </a:endParaRPr>
                    </a:p>
                  </a:txBody>
                  <a:tcPr/>
                </a:tc>
                <a:tc>
                  <a:txBody>
                    <a:bodyPr/>
                    <a:lstStyle/>
                    <a:p>
                      <a:r>
                        <a:rPr lang="en-US" altLang="zh-CN" sz="1300" b="0" kern="1200" dirty="0" smtClean="0">
                          <a:solidFill>
                            <a:schemeClr val="dk1"/>
                          </a:solidFill>
                          <a:latin typeface="+mn-lt"/>
                          <a:ea typeface="+mn-ea"/>
                          <a:cs typeface="+mn-cs"/>
                        </a:rPr>
                        <a:t>Physical network provisioning</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Support network</a:t>
                      </a:r>
                      <a:r>
                        <a:rPr lang="en-GB" altLang="zh-CN" sz="1300" kern="1200" baseline="0" dirty="0" smtClean="0">
                          <a:solidFill>
                            <a:schemeClr val="dk1"/>
                          </a:solidFill>
                          <a:latin typeface="+mn-lt"/>
                          <a:ea typeface="+mn-ea"/>
                          <a:cs typeface="+mn-cs"/>
                        </a:rPr>
                        <a:t> level </a:t>
                      </a:r>
                      <a:r>
                        <a:rPr lang="en-US" altLang="zh-CN" sz="1300" b="0" kern="1200" dirty="0" smtClean="0">
                          <a:solidFill>
                            <a:schemeClr val="dk1"/>
                          </a:solidFill>
                          <a:latin typeface="+mn-lt"/>
                          <a:ea typeface="+mn-ea"/>
                          <a:cs typeface="+mn-cs"/>
                        </a:rPr>
                        <a:t>provisioning</a:t>
                      </a: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smtClean="0">
                          <a:solidFill>
                            <a:schemeClr val="dk1"/>
                          </a:solidFill>
                          <a:latin typeface="+mn-lt"/>
                          <a:ea typeface="+mn-ea"/>
                          <a:cs typeface="+mn-cs"/>
                        </a:rPr>
                        <a:t>Application digital twin </a:t>
                      </a:r>
                      <a:r>
                        <a:rPr lang="en-US" altLang="zh-CN" sz="1300" b="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level </a:t>
                      </a:r>
                      <a:r>
                        <a:rPr lang="en-US" altLang="zh-CN" sz="1300" b="0" kern="1200" dirty="0" smtClean="0">
                          <a:solidFill>
                            <a:schemeClr val="dk1"/>
                          </a:solidFill>
                          <a:latin typeface="+mn-lt"/>
                          <a:ea typeface="+mn-ea"/>
                          <a:cs typeface="+mn-cs"/>
                        </a:rPr>
                        <a:t>provisioning</a:t>
                      </a:r>
                      <a:endParaRPr lang="zh-CN" altLang="en-US" sz="13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3335721712"/>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524000" y="1791018"/>
            <a:ext cx="9144000" cy="2387600"/>
          </a:xfrm>
        </p:spPr>
        <p:txBody>
          <a:bodyPr/>
          <a:lstStyle/>
          <a:p>
            <a:r>
              <a:rPr lang="en-US" altLang="zh-CN">
                <a:cs typeface="+mj-lt"/>
              </a:rPr>
              <a:t>Thank you</a:t>
            </a:r>
            <a:r>
              <a:rPr lang="zh-CN" altLang="en-US">
                <a:cs typeface="+mj-lt"/>
              </a:rPr>
              <a:t>！</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CE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NOC_ClusterName xmlns="2f6a910d-138e-42c1-8e8a-320c1b7cf3f7">Beheer - TNO - LTR Device to Device</TNOC_ClusterName>
    <TNOC_ClusterId xmlns="2f6a910d-138e-42c1-8e8a-320c1b7cf3f7">87413</TNOC_ClusterId>
    <h15fbb78f4cb41d290e72f301ea2865f xmlns="8752f73b-e09f-4ae9-a153-09cfb2727762">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lca20d149a844688b6abf34073d5c21d xmlns="8752f73b-e09f-4ae9-a153-09cfb2727762">
      <Terms xmlns="http://schemas.microsoft.com/office/infopath/2007/PartnerControls"/>
    </lca20d149a844688b6abf34073d5c21d>
    <TaxCatchAll xmlns="8752f73b-e09f-4ae9-a153-09cfb2727762">
      <Value>5</Value>
      <Value>3</Value>
    </TaxCatchAll>
    <n2a7a23bcc2241cb9261f9a914c7c1bb xmlns="8752f73b-e09f-4ae9-a153-09cfb2727762">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bac4ab11065f4f6c809c820c57e320e5 xmlns="8752f73b-e09f-4ae9-a153-09cfb2727762">
      <Terms xmlns="http://schemas.microsoft.com/office/infopath/2007/PartnerControls"/>
    </bac4ab11065f4f6c809c820c57e320e5>
    <cf581d8792c646118aad2c2c4ecdfa8c xmlns="8752f73b-e09f-4ae9-a153-09cfb2727762">
      <Terms xmlns="http://schemas.microsoft.com/office/infopath/2007/PartnerControls"/>
    </cf581d8792c646118aad2c2c4ecdfa8c>
    <lcf76f155ced4ddcb4097134ff3c332f xmlns="f2b69351-12aa-402a-97ec-80283d41b279">
      <Terms xmlns="http://schemas.microsoft.com/office/infopath/2007/PartnerControls"/>
    </lcf76f155ced4ddcb4097134ff3c332f>
    <_dlc_DocId xmlns="8752f73b-e09f-4ae9-a153-09cfb2727762">XUVDEUDHWZ6P-545253322-20546</_dlc_DocId>
    <_dlc_DocIdUrl xmlns="8752f73b-e09f-4ae9-a153-09cfb2727762">
      <Url>https://365tno.sharepoint.com/teams/T87413/_layouts/15/DocIdRedir.aspx?ID=XUVDEUDHWZ6P-545253322-20546</Url>
      <Description>XUVDEUDHWZ6P-545253322-20546</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4E4278DD7AA7524B82600115B18C70DC" ma:contentTypeVersion="17" ma:contentTypeDescription=" " ma:contentTypeScope="" ma:versionID="77d6f7313de95671aa0f018607ae9a44">
  <xsd:schema xmlns:xsd="http://www.w3.org/2001/XMLSchema" xmlns:xs="http://www.w3.org/2001/XMLSchema" xmlns:p="http://schemas.microsoft.com/office/2006/metadata/properties" xmlns:ns2="8752f73b-e09f-4ae9-a153-09cfb2727762" xmlns:ns3="2f6a910d-138e-42c1-8e8a-320c1b7cf3f7" xmlns:ns5="f2b69351-12aa-402a-97ec-80283d41b279" targetNamespace="http://schemas.microsoft.com/office/2006/metadata/properties" ma:root="true" ma:fieldsID="000e88bbf17f7ac4ea12fdbc0f2d496f" ns2:_="" ns3:_="" ns5:_="">
    <xsd:import namespace="8752f73b-e09f-4ae9-a153-09cfb2727762"/>
    <xsd:import namespace="2f6a910d-138e-42c1-8e8a-320c1b7cf3f7"/>
    <xsd:import namespace="f2b69351-12aa-402a-97ec-80283d41b279"/>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ServiceLocation" minOccurs="0"/>
                <xsd:element ref="ns2:SharedWithUsers" minOccurs="0"/>
                <xsd:element ref="ns2:SharedWithDetails" minOccurs="0"/>
                <xsd:element ref="ns5:MediaServiceAutoKeyPoints" minOccurs="0"/>
                <xsd:element ref="ns5:MediaServiceKeyPoints"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52f73b-e09f-4ae9-a153-09cfb27277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601b4e3f-db56-4c0c-bc1f-8a8a59f6f6b3}" ma:internalName="TaxCatchAll" ma:showField="CatchAllData"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601b4e3f-db56-4c0c-bc1f-8a8a59f6f6b3}" ma:internalName="TaxCatchAllLabel" ma:readOnly="true" ma:showField="CatchAllDataLabel"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Beheer - TNO - LTR Device to Device" ma:internalName="TNOC_ClusterName">
      <xsd:simpleType>
        <xsd:restriction base="dms:Text">
          <xsd:maxLength value="255"/>
        </xsd:restriction>
      </xsd:simpleType>
    </xsd:element>
    <xsd:element name="TNOC_ClusterId" ma:index="12" nillable="true" ma:displayName="Cluster ID" ma:default="8741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69351-12aa-402a-97ec-80283d41b279"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28" nillable="true" ma:displayName="Tags" ma:internalName="MediaServiceAutoTags"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ServiceDateTaken" ma:index="32" nillable="true" ma:displayName="MediaServiceDateTaken" ma:hidden="true" ma:internalName="MediaServiceDateTaken" ma:readOnly="true">
      <xsd:simpleType>
        <xsd:restriction base="dms:Text"/>
      </xsd:simpleType>
    </xsd:element>
    <xsd:element name="MediaServiceLocation" ma:index="33"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0" nillable="true" ma:displayName="MediaServiceObjectDetectorVersions" ma:hidden="true" ma:indexed="true" ma:internalName="MediaServiceObjectDetectorVersions" ma:readOnly="true">
      <xsd:simpleType>
        <xsd:restriction base="dms:Text"/>
      </xsd:simpleType>
    </xsd:element>
    <xsd:element name="MediaServiceSearchProperties" ma:index="4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BCB28F-C8EA-47C7-A15C-4DEA78FBA171}">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http://purl.org/dc/terms/"/>
    <ds:schemaRef ds:uri="http://purl.org/dc/dcmitype/"/>
    <ds:schemaRef ds:uri="http://www.w3.org/XML/1998/namespace"/>
    <ds:schemaRef ds:uri="2f6a910d-138e-42c1-8e8a-320c1b7cf3f7"/>
    <ds:schemaRef ds:uri="http://schemas.microsoft.com/office/2006/documentManagement/types"/>
    <ds:schemaRef ds:uri="http://schemas.microsoft.com/office/infopath/2007/PartnerControls"/>
    <ds:schemaRef ds:uri="http://schemas.openxmlformats.org/package/2006/metadata/core-properties"/>
    <ds:schemaRef ds:uri="f2b69351-12aa-402a-97ec-80283d41b279"/>
    <ds:schemaRef ds:uri="8752f73b-e09f-4ae9-a153-09cfb2727762"/>
    <ds:schemaRef ds:uri="http://schemas.microsoft.com/office/2006/metadata/properties"/>
  </ds:schemaRefs>
</ds:datastoreItem>
</file>

<file path=customXml/itemProps3.xml><?xml version="1.0" encoding="utf-8"?>
<ds:datastoreItem xmlns:ds="http://schemas.openxmlformats.org/officeDocument/2006/customXml" ds:itemID="{E4458019-5BCA-416A-97C4-AFE4B18AC004}">
  <ds:schemaRefs/>
</ds:datastoreItem>
</file>

<file path=customXml/itemProps4.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11749</TotalTime>
  <Words>1532</Words>
  <Application>Microsoft Office PowerPoint</Application>
  <PresentationFormat>宽屏</PresentationFormat>
  <Paragraphs>99</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 </vt:lpstr>
      <vt:lpstr>宋体</vt:lpstr>
      <vt:lpstr>微软雅黑</vt:lpstr>
      <vt:lpstr>Arial</vt:lpstr>
      <vt:lpstr>Calibri</vt:lpstr>
      <vt:lpstr>Calibri Light</vt:lpstr>
      <vt:lpstr>Times New Roman</vt:lpstr>
      <vt:lpstr>Wingdings</vt:lpstr>
      <vt:lpstr>Office Theme</vt:lpstr>
      <vt:lpstr>PowerPoint 演示文稿</vt:lpstr>
      <vt:lpstr>WA7: Digital Twin Aspects</vt:lpstr>
      <vt:lpstr>WT7.1 use case: Environmental digital twin (EDT)</vt:lpstr>
      <vt:lpstr>WT7.2 use case: real time digital twins</vt:lpstr>
      <vt:lpstr>WT7.2 use case: real time digital twins (continue)</vt:lpstr>
      <vt:lpstr>WT7.2 use case: real time digital twins (continue)</vt:lpstr>
      <vt:lpstr>SA5 NDT use case</vt:lpstr>
      <vt:lpstr>What SA6 can do</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swx_rev1</cp:lastModifiedBy>
  <cp:revision>822</cp:revision>
  <dcterms:created xsi:type="dcterms:W3CDTF">2010-02-05T13:52:00Z</dcterms:created>
  <dcterms:modified xsi:type="dcterms:W3CDTF">2025-11-07T03:36:57Z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ClusterType">
    <vt:lpwstr>3;#Team|c614ed86-6527-4042-aa9d-da80e2b69463</vt:lpwstr>
  </property>
  <property fmtid="{D5CDD505-2E9C-101B-9397-08002B2CF9AE}" pid="3" name="_dlc_DocIdItemGuid">
    <vt:lpwstr>176dec65-553e-4568-81a9-fba29a19cc70</vt:lpwstr>
  </property>
  <property fmtid="{D5CDD505-2E9C-101B-9397-08002B2CF9AE}" pid="4" name="TNOC_DocumentSetType">
    <vt:lpwstr/>
  </property>
  <property fmtid="{D5CDD505-2E9C-101B-9397-08002B2CF9AE}" pid="5" name="TNOC_DocumentCategory">
    <vt:lpwstr/>
  </property>
  <property fmtid="{D5CDD505-2E9C-101B-9397-08002B2CF9AE}" pid="6" name="TNOC_DocumentClassification">
    <vt:lpwstr>5;#TNO Internal|1a23c89f-ef54-4907-86fd-8242403ff722</vt:lpwstr>
  </property>
  <property fmtid="{D5CDD505-2E9C-101B-9397-08002B2CF9AE}" pid="7" name="MediaServiceImageTags">
    <vt:lpwstr/>
  </property>
  <property fmtid="{D5CDD505-2E9C-101B-9397-08002B2CF9AE}" pid="8" name="ContentTypeId">
    <vt:lpwstr>0x010100A35317DCC28344A7B82488658A034A5C01004E4278DD7AA7524B82600115B18C70DC</vt:lpwstr>
  </property>
  <property fmtid="{D5CDD505-2E9C-101B-9397-08002B2CF9AE}" pid="9" name="TNOC_DocumentType">
    <vt:lpwstr/>
  </property>
  <property fmtid="{D5CDD505-2E9C-101B-9397-08002B2CF9AE}" pid="10" name="ICV">
    <vt:lpwstr>6AB5B0B62E164984B168997C43EB8AB0_13</vt:lpwstr>
  </property>
  <property fmtid="{D5CDD505-2E9C-101B-9397-08002B2CF9AE}" pid="11" name="KSOProductBuildVer">
    <vt:lpwstr>2052-12.8.2.16984</vt:lpwstr>
  </property>
</Properties>
</file>