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7" r:id="rId6"/>
    <p:sldId id="366" r:id="rId7"/>
    <p:sldId id="365" r:id="rId8"/>
    <p:sldId id="368"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S6-254625</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7886700" cy="2166138"/>
          </a:xfrm>
        </p:spPr>
        <p:txBody>
          <a:bodyPr/>
          <a:lstStyle/>
          <a:p>
            <a:pPr eaLnBrk="1" hangingPunct="1"/>
            <a:r>
              <a:rPr lang="en-US" altLang="en-US" sz="2800" b="1" dirty="0">
                <a:latin typeface="Arial-BoldMT"/>
              </a:rPr>
              <a:t>Discussion on the Way Forward for </a:t>
            </a:r>
            <a:r>
              <a:rPr lang="en-US" altLang="en-US" sz="2800" b="1" dirty="0" smtClean="0">
                <a:latin typeface="Arial-BoldMT"/>
              </a:rPr>
              <a:t>WA8</a:t>
            </a:r>
            <a:br>
              <a:rPr lang="en-US" altLang="en-US" sz="2800" b="1" dirty="0" smtClean="0">
                <a:latin typeface="Arial-BoldMT"/>
              </a:rPr>
            </a:br>
            <a:r>
              <a:rPr lang="en-GB" altLang="en-US" sz="2800" dirty="0" smtClean="0">
                <a:solidFill>
                  <a:prstClr val="black"/>
                </a:solidFill>
                <a:latin typeface="TimesNewRomanPSMT"/>
              </a:rPr>
              <a:t>WA8: </a:t>
            </a:r>
            <a:r>
              <a:rPr lang="en-IN" altLang="en-US" sz="2800" dirty="0">
                <a:solidFill>
                  <a:prstClr val="black"/>
                </a:solidFill>
                <a:latin typeface="TimesNewRomanPSMT"/>
              </a:rPr>
              <a:t>Other Industry and Verticals Aspects </a:t>
            </a:r>
            <a:endParaRPr lang="en-GB" altLang="en-US" sz="2800" b="1" dirty="0">
              <a:latin typeface="Arial-BoldM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Moderator, Lenovo</a:t>
            </a:r>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200" dirty="0"/>
              <a:t>WA8: Other Industry and Verticals Aspects </a:t>
            </a:r>
          </a:p>
        </p:txBody>
      </p:sp>
      <p:graphicFrame>
        <p:nvGraphicFramePr>
          <p:cNvPr id="8" name="Table 7"/>
          <p:cNvGraphicFramePr>
            <a:graphicFrameLocks noGrp="1"/>
          </p:cNvGraphicFramePr>
          <p:nvPr>
            <p:extLst>
              <p:ext uri="{D42A27DB-BD31-4B8C-83A1-F6EECF244321}">
                <p14:modId xmlns:p14="http://schemas.microsoft.com/office/powerpoint/2010/main" val="3465818562"/>
              </p:ext>
            </p:extLst>
          </p:nvPr>
        </p:nvGraphicFramePr>
        <p:xfrm>
          <a:off x="424753" y="1825624"/>
          <a:ext cx="11043594" cy="124968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WT8.1: </a:t>
                      </a:r>
                      <a:r>
                        <a:rPr lang="en-US" sz="1200" dirty="0" err="1">
                          <a:effectLst/>
                          <a:latin typeface="Arial" panose="020B0604020202020204" pitchFamily="34" charset="0"/>
                          <a:ea typeface="Malgun Gothic" panose="020B0503020000020004" pitchFamily="34" charset="-127"/>
                        </a:rPr>
                        <a:t>Blockchain</a:t>
                      </a:r>
                      <a:r>
                        <a:rPr lang="en-US" sz="1200" dirty="0">
                          <a:effectLst/>
                          <a:latin typeface="Arial" panose="020B0604020202020204" pitchFamily="34" charset="0"/>
                          <a:ea typeface="Malgun Gothic" panose="020B0503020000020004" pitchFamily="34" charset="-127"/>
                        </a:rPr>
                        <a:t>/DLT enablement to perform automated transactions in the future without much human intervention e.g. in self-driving cars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WT8.2: Distributed Network operates independently from the PLMN of the same network operator to provide local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9241922"/>
                  </a:ext>
                </a:extLst>
              </a:tr>
            </a:tbl>
          </a:graphicData>
        </a:graphic>
      </p:graphicFrame>
    </p:spTree>
    <p:extLst>
      <p:ext uri="{BB962C8B-B14F-4D97-AF65-F5344CB8AC3E}">
        <p14:creationId xmlns:p14="http://schemas.microsoft.com/office/powerpoint/2010/main" val="31555220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98878-CAA9-CADB-40FC-CA480DE8479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45DE1B7-E357-0AF6-4D5F-D7D7C06622D1}"/>
              </a:ext>
            </a:extLst>
          </p:cNvPr>
          <p:cNvSpPr>
            <a:spLocks noGrp="1"/>
          </p:cNvSpPr>
          <p:nvPr>
            <p:ph idx="1"/>
          </p:nvPr>
        </p:nvSpPr>
        <p:spPr>
          <a:xfrm>
            <a:off x="10801" y="2291983"/>
            <a:ext cx="7894320" cy="4182981"/>
          </a:xfrm>
        </p:spPr>
        <p:txBody>
          <a:bodyPr/>
          <a:lstStyle/>
          <a:p>
            <a:r>
              <a:rPr lang="en-IN" sz="1600" b="1" dirty="0"/>
              <a:t>Summary of comments</a:t>
            </a:r>
          </a:p>
          <a:p>
            <a:pPr lvl="1"/>
            <a:r>
              <a:rPr lang="en-IN" sz="1400" dirty="0"/>
              <a:t>Unclear, SA3 scope, Merge to WA2</a:t>
            </a:r>
          </a:p>
          <a:p>
            <a:r>
              <a:rPr lang="en-IN" sz="1600" b="1" dirty="0"/>
              <a:t>Justification/Clarification</a:t>
            </a:r>
          </a:p>
          <a:p>
            <a:pPr lvl="1"/>
            <a:r>
              <a:rPr lang="en-IN" sz="1200" b="1" dirty="0"/>
              <a:t>Stage 1</a:t>
            </a:r>
            <a:r>
              <a:rPr lang="en-IN" sz="1200" dirty="0"/>
              <a:t>: SA1 has use cases and requirements from 5G on data integration (TS 22.261 Subclause 8.9), further use cases are provided in TR 22.870 in terms of data integrity support for application data e.g. for mixed reality, UAS vertical</a:t>
            </a:r>
          </a:p>
          <a:p>
            <a:pPr lvl="1"/>
            <a:r>
              <a:rPr lang="en-IN" sz="1200" b="1" dirty="0"/>
              <a:t>Possible Overlaps</a:t>
            </a:r>
            <a:r>
              <a:rPr lang="en-IN" sz="1200" dirty="0">
                <a:solidFill>
                  <a:srgbClr val="0066FF"/>
                </a:solidFill>
              </a:rPr>
              <a:t>: </a:t>
            </a:r>
            <a:r>
              <a:rPr lang="en-IN" sz="1200" dirty="0"/>
              <a:t>Need to see the possible overlap with SA3</a:t>
            </a:r>
          </a:p>
          <a:p>
            <a:pPr marL="457200" lvl="1" indent="0">
              <a:buNone/>
            </a:pPr>
            <a:r>
              <a:rPr lang="en-US" sz="1400" b="1" dirty="0"/>
              <a:t>Justification:</a:t>
            </a:r>
          </a:p>
          <a:p>
            <a:pPr lvl="1"/>
            <a:r>
              <a:rPr lang="en-IN" sz="1200" dirty="0"/>
              <a:t>In Rel-18, in SA6, a </a:t>
            </a:r>
            <a:r>
              <a:rPr lang="en-US" sz="1200" dirty="0"/>
              <a:t>Study Proposal on Application Enablement for Data Integrity Verification Service in IOT (FS_DIV) has been proposed in S6-211481 was </a:t>
            </a:r>
            <a:r>
              <a:rPr lang="en-US" sz="1200" b="1" dirty="0"/>
              <a:t>endorsed</a:t>
            </a:r>
            <a:r>
              <a:rPr lang="en-US" sz="1200" dirty="0"/>
              <a:t> (</a:t>
            </a:r>
            <a:r>
              <a:rPr lang="en-US" sz="1200" b="1" dirty="0"/>
              <a:t>but not agreed/progressed</a:t>
            </a:r>
            <a:r>
              <a:rPr lang="en-US" sz="1200" dirty="0"/>
              <a:t>). The discussion (by China Unicom) provided use cases in S6-211325 for end-to-end data integrity management for IoT services. </a:t>
            </a:r>
          </a:p>
          <a:p>
            <a:pPr lvl="1"/>
            <a:r>
              <a:rPr lang="en-US" sz="1200" dirty="0"/>
              <a:t>Further vertical use cases where application data verification and integrity support is needed include verticals, such as V2X e.g. OTA firmware updates , UAS, Sensing. Finally, the extensive use of AI everywhere (in agentic AI era, compute services) requires verifying data exchanged among applications via the MNO’s network.</a:t>
            </a:r>
          </a:p>
          <a:p>
            <a:pPr lvl="1"/>
            <a:r>
              <a:rPr lang="en-US" sz="1200" dirty="0"/>
              <a:t>One promising technology for supporting distributed data integrity and verification support is DLT/blockchain, however as part of the Work Task, maybe this is something FFS, to be studied as possible objective to identify implications.</a:t>
            </a:r>
          </a:p>
          <a:p>
            <a:pPr lvl="1"/>
            <a:r>
              <a:rPr lang="en-US" sz="1200" b="1" dirty="0"/>
              <a:t>Going towards 6G, it is proposed that SA6 studies an umbrella framework for data integrity management (or more generally application data management, with data integrity as sub-task), </a:t>
            </a:r>
            <a:r>
              <a:rPr lang="en-US" sz="1200" dirty="0"/>
              <a:t>and SA3 to discuss as follow-up the details of the integrity protection etc.</a:t>
            </a:r>
            <a:endParaRPr lang="en-IN" sz="1200" dirty="0"/>
          </a:p>
        </p:txBody>
      </p:sp>
      <p:sp>
        <p:nvSpPr>
          <p:cNvPr id="7170" name="Title 1">
            <a:extLst>
              <a:ext uri="{FF2B5EF4-FFF2-40B4-BE49-F238E27FC236}">
                <a16:creationId xmlns:a16="http://schemas.microsoft.com/office/drawing/2014/main" id="{14DF1FCC-9183-2BC6-9098-B82017A5A9BC}"/>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graphicFrame>
        <p:nvGraphicFramePr>
          <p:cNvPr id="7" name="Content Placeholder 2">
            <a:extLst>
              <a:ext uri="{FF2B5EF4-FFF2-40B4-BE49-F238E27FC236}">
                <a16:creationId xmlns:a16="http://schemas.microsoft.com/office/drawing/2014/main" id="{418E6C5F-2ACB-224A-1D60-E96A7A8C1374}"/>
              </a:ext>
            </a:extLst>
          </p:cNvPr>
          <p:cNvGraphicFramePr>
            <a:graphicFrameLocks/>
          </p:cNvGraphicFramePr>
          <p:nvPr>
            <p:extLst>
              <p:ext uri="{D42A27DB-BD31-4B8C-83A1-F6EECF244321}">
                <p14:modId xmlns:p14="http://schemas.microsoft.com/office/powerpoint/2010/main" val="174149070"/>
              </p:ext>
            </p:extLst>
          </p:nvPr>
        </p:nvGraphicFramePr>
        <p:xfrm>
          <a:off x="563881" y="1777956"/>
          <a:ext cx="10630146" cy="535686"/>
        </p:xfrm>
        <a:graphic>
          <a:graphicData uri="http://schemas.openxmlformats.org/drawingml/2006/table">
            <a:tbl>
              <a:tblPr firstRow="1" firstCol="1" bandRow="1"/>
              <a:tblGrid>
                <a:gridCol w="4474463">
                  <a:extLst>
                    <a:ext uri="{9D8B030D-6E8A-4147-A177-3AD203B41FA5}">
                      <a16:colId xmlns:a16="http://schemas.microsoft.com/office/drawing/2014/main" val="4258532851"/>
                    </a:ext>
                  </a:extLst>
                </a:gridCol>
                <a:gridCol w="778209">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WT8.1: Blockchain/DLT enablement to perform automated transactions in the future without much human intervention e.g. in self-driving cars</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Lenovo</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Interdigital, CATT, Nokia, CMCC, Apple, Samsung, Huawei, ZTE, Ericsson</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dirty="0">
                          <a:effectLst/>
                          <a:latin typeface="Arial" panose="020B0604020202020204" pitchFamily="34" charset="0"/>
                          <a:ea typeface="Malgun Gothic" panose="020B0503020000020004" pitchFamily="34" charset="-127"/>
                          <a:cs typeface="Times New Roman" panose="02020603050405020304" pitchFamily="18" charset="0"/>
                        </a:rPr>
                        <a:t>Need clarification, SA3 scope, Merge to WA2, SA3 co-ordination</a:t>
                      </a:r>
                      <a:endParaRPr lang="de-DE"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pic>
        <p:nvPicPr>
          <p:cNvPr id="27" name="Picture 26">
            <a:extLst>
              <a:ext uri="{FF2B5EF4-FFF2-40B4-BE49-F238E27FC236}">
                <a16:creationId xmlns:a16="http://schemas.microsoft.com/office/drawing/2014/main" id="{ED050950-267F-2C2A-E76A-4C560AF4ECBD}"/>
              </a:ext>
            </a:extLst>
          </p:cNvPr>
          <p:cNvPicPr>
            <a:picLocks noChangeAspect="1"/>
          </p:cNvPicPr>
          <p:nvPr/>
        </p:nvPicPr>
        <p:blipFill>
          <a:blip r:embed="rId2"/>
          <a:stretch>
            <a:fillRect/>
          </a:stretch>
        </p:blipFill>
        <p:spPr>
          <a:xfrm>
            <a:off x="7905121" y="2779599"/>
            <a:ext cx="4262495" cy="1010726"/>
          </a:xfrm>
          <a:prstGeom prst="rect">
            <a:avLst/>
          </a:prstGeom>
        </p:spPr>
      </p:pic>
      <p:pic>
        <p:nvPicPr>
          <p:cNvPr id="55" name="Picture 54">
            <a:extLst>
              <a:ext uri="{FF2B5EF4-FFF2-40B4-BE49-F238E27FC236}">
                <a16:creationId xmlns:a16="http://schemas.microsoft.com/office/drawing/2014/main" id="{3EC76F9A-C5A8-0322-31E9-FD3FFCE8F117}"/>
              </a:ext>
            </a:extLst>
          </p:cNvPr>
          <p:cNvPicPr>
            <a:picLocks noChangeAspect="1"/>
          </p:cNvPicPr>
          <p:nvPr/>
        </p:nvPicPr>
        <p:blipFill>
          <a:blip r:embed="rId3"/>
          <a:stretch>
            <a:fillRect/>
          </a:stretch>
        </p:blipFill>
        <p:spPr>
          <a:xfrm>
            <a:off x="7918704" y="4035146"/>
            <a:ext cx="4126330" cy="1578003"/>
          </a:xfrm>
          <a:prstGeom prst="rect">
            <a:avLst/>
          </a:prstGeom>
        </p:spPr>
      </p:pic>
      <p:sp>
        <p:nvSpPr>
          <p:cNvPr id="57" name="TextBox 56">
            <a:extLst>
              <a:ext uri="{FF2B5EF4-FFF2-40B4-BE49-F238E27FC236}">
                <a16:creationId xmlns:a16="http://schemas.microsoft.com/office/drawing/2014/main" id="{57244A0A-0A53-3EC1-DEB4-3436DF7CF252}"/>
              </a:ext>
            </a:extLst>
          </p:cNvPr>
          <p:cNvSpPr txBox="1"/>
          <p:nvPr/>
        </p:nvSpPr>
        <p:spPr>
          <a:xfrm>
            <a:off x="9608303" y="3881257"/>
            <a:ext cx="1079286" cy="307777"/>
          </a:xfrm>
          <a:prstGeom prst="rect">
            <a:avLst/>
          </a:prstGeom>
          <a:noFill/>
        </p:spPr>
        <p:txBody>
          <a:bodyPr wrap="square">
            <a:spAutoFit/>
          </a:bodyPr>
          <a:lstStyle/>
          <a:p>
            <a:r>
              <a:rPr lang="en-US" sz="1400" dirty="0"/>
              <a:t>S6-211325</a:t>
            </a:r>
            <a:endParaRPr lang="de-DE" sz="1400" dirty="0"/>
          </a:p>
        </p:txBody>
      </p:sp>
      <p:sp>
        <p:nvSpPr>
          <p:cNvPr id="58" name="TextBox 57">
            <a:extLst>
              <a:ext uri="{FF2B5EF4-FFF2-40B4-BE49-F238E27FC236}">
                <a16:creationId xmlns:a16="http://schemas.microsoft.com/office/drawing/2014/main" id="{63B86FB9-00F1-E8F6-C2F0-6A447FAA77B9}"/>
              </a:ext>
            </a:extLst>
          </p:cNvPr>
          <p:cNvSpPr txBox="1"/>
          <p:nvPr/>
        </p:nvSpPr>
        <p:spPr>
          <a:xfrm>
            <a:off x="9670564" y="5748273"/>
            <a:ext cx="1079286" cy="307777"/>
          </a:xfrm>
          <a:prstGeom prst="rect">
            <a:avLst/>
          </a:prstGeom>
          <a:noFill/>
        </p:spPr>
        <p:txBody>
          <a:bodyPr wrap="square">
            <a:spAutoFit/>
          </a:bodyPr>
          <a:lstStyle/>
          <a:p>
            <a:r>
              <a:rPr lang="en-US" sz="1400" dirty="0"/>
              <a:t>S6-211325</a:t>
            </a:r>
            <a:endParaRPr lang="de-DE" sz="1400" dirty="0"/>
          </a:p>
        </p:txBody>
      </p:sp>
      <p:sp>
        <p:nvSpPr>
          <p:cNvPr id="10"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32712598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06680" y="2011319"/>
            <a:ext cx="10070592"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more generic with title: “WT5.1: Support end to end data integrity /verification management for vertical use cases”. </a:t>
            </a:r>
          </a:p>
          <a:p>
            <a:pPr lvl="2"/>
            <a:r>
              <a:rPr lang="en-IN" sz="1600" dirty="0"/>
              <a:t>Alternatively, if there is a WT on “Data Management” in any of the WAs (e.g. WA2, WT 2.6), such data integrity /verification  can be part of a wider WT.</a:t>
            </a:r>
          </a:p>
          <a:p>
            <a:pPr lvl="1"/>
            <a:r>
              <a:rPr lang="en-US" sz="1600" b="1" dirty="0"/>
              <a:t>Proposal 2: WT 8.1 to have the following objectives/scope:</a:t>
            </a:r>
          </a:p>
          <a:p>
            <a:pPr lvl="2"/>
            <a:r>
              <a:rPr lang="en-US" sz="1400" b="1" dirty="0"/>
              <a:t>Objective 1</a:t>
            </a:r>
            <a:r>
              <a:rPr lang="en-US" sz="1400" dirty="0"/>
              <a:t>: Analyze stage 1 requirements and existing Stage 2 work related to end-to-end  data verification/integrity support </a:t>
            </a:r>
          </a:p>
          <a:p>
            <a:pPr lvl="2"/>
            <a:r>
              <a:rPr lang="en-US" sz="1400" b="1" dirty="0"/>
              <a:t>Objective 2</a:t>
            </a:r>
            <a:r>
              <a:rPr lang="en-US" sz="1400" dirty="0"/>
              <a:t>: Study vertical use cases and enhancement to support the application layer verification of external data sources to enable the trust prior the user plane delivery over 6GS</a:t>
            </a:r>
          </a:p>
          <a:p>
            <a:pPr lvl="2"/>
            <a:r>
              <a:rPr lang="en-US" sz="1400" b="1" dirty="0"/>
              <a:t>Objective 3</a:t>
            </a:r>
            <a:r>
              <a:rPr lang="en-US" sz="1400" dirty="0"/>
              <a:t>: Study the feasibility and implications to the enablement architecture if using DLT/blockchain technologies for the end-to-end data verification/integrity support, and potential impact (exposure requirements) on the network side </a:t>
            </a:r>
          </a:p>
          <a:p>
            <a:pPr lvl="2"/>
            <a:endParaRPr lang="en-US" sz="1400" dirty="0"/>
          </a:p>
          <a:p>
            <a:pPr lvl="2"/>
            <a:endParaRPr lang="en-US" sz="1400" dirty="0"/>
          </a:p>
          <a:p>
            <a:pPr lvl="2"/>
            <a:endParaRPr lang="en-US" sz="1400" b="1" dirty="0"/>
          </a:p>
        </p:txBody>
      </p:sp>
      <p:sp>
        <p:nvSpPr>
          <p:cNvPr id="3" name="Title 1">
            <a:extLst>
              <a:ext uri="{FF2B5EF4-FFF2-40B4-BE49-F238E27FC236}">
                <a16:creationId xmlns:a16="http://schemas.microsoft.com/office/drawing/2014/main" id="{2E5FE0DB-60C6-700D-BF79-E1707AE81CB1}"/>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200" b="1" dirty="0" smtClean="0"/>
              <a:t>Way forward </a:t>
            </a:r>
            <a:r>
              <a:rPr lang="en-IN" sz="3200" b="1" dirty="0" smtClean="0"/>
              <a:t>(</a:t>
            </a:r>
            <a:r>
              <a:rPr lang="en-IN" sz="3200" b="1" dirty="0" smtClean="0">
                <a:solidFill>
                  <a:srgbClr val="FF0000"/>
                </a:solidFill>
              </a:rPr>
              <a:t>Proposed</a:t>
            </a:r>
            <a:r>
              <a:rPr lang="en-IN" sz="3200" b="1" dirty="0" smtClean="0"/>
              <a:t>)</a:t>
            </a:r>
            <a:r>
              <a:rPr lang="en-IN" sz="3200" dirty="0"/>
              <a:t/>
            </a:r>
            <a:br>
              <a:rPr lang="en-IN" sz="3200" dirty="0"/>
            </a:br>
            <a:r>
              <a:rPr lang="en-IN" sz="3200" dirty="0"/>
              <a:t>WA8: Other Industry and Verticals Aspects </a:t>
            </a:r>
          </a:p>
        </p:txBody>
      </p:sp>
      <p:graphicFrame>
        <p:nvGraphicFramePr>
          <p:cNvPr id="5" name="Table 4"/>
          <p:cNvGraphicFramePr>
            <a:graphicFrameLocks noGrp="1"/>
          </p:cNvGraphicFramePr>
          <p:nvPr>
            <p:extLst>
              <p:ext uri="{D42A27DB-BD31-4B8C-83A1-F6EECF244321}">
                <p14:modId xmlns:p14="http://schemas.microsoft.com/office/powerpoint/2010/main" val="3411866730"/>
              </p:ext>
            </p:extLst>
          </p:nvPr>
        </p:nvGraphicFramePr>
        <p:xfrm>
          <a:off x="145378" y="1967209"/>
          <a:ext cx="11901244" cy="1528808"/>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a:spcAft>
                          <a:spcPts val="0"/>
                        </a:spcAft>
                      </a:pPr>
                      <a:r>
                        <a:rPr lang="en-US" sz="1200" dirty="0">
                          <a:effectLst/>
                          <a:latin typeface="Arial" panose="020B0604020202020204" pitchFamily="34" charset="0"/>
                          <a:ea typeface="Malgun Gothic" panose="020B0503020000020004" pitchFamily="34" charset="-127"/>
                        </a:rPr>
                        <a:t>WT8.1: </a:t>
                      </a:r>
                      <a:r>
                        <a:rPr lang="en-US" sz="1200" dirty="0" err="1">
                          <a:effectLst/>
                          <a:latin typeface="Arial" panose="020B0604020202020204" pitchFamily="34" charset="0"/>
                          <a:ea typeface="Malgun Gothic" panose="020B0503020000020004" pitchFamily="34" charset="-127"/>
                        </a:rPr>
                        <a:t>Blockchain</a:t>
                      </a:r>
                      <a:r>
                        <a:rPr lang="en-US" sz="1200" dirty="0">
                          <a:effectLst/>
                          <a:latin typeface="Arial" panose="020B0604020202020204" pitchFamily="34" charset="0"/>
                          <a:ea typeface="Malgun Gothic" panose="020B0503020000020004" pitchFamily="34" charset="-127"/>
                        </a:rPr>
                        <a:t>/DLT enablement to perform automated transactions in the future without much human intervention e.g. in self-driving cars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solidFill>
                            <a:srgbClr val="FF0000"/>
                          </a:solidFill>
                          <a:effectLst/>
                          <a:latin typeface="Arial" panose="020B0604020202020204" pitchFamily="34" charset="0"/>
                          <a:ea typeface="Malgun Gothic" panose="020B0503020000020004" pitchFamily="34" charset="-127"/>
                        </a:rPr>
                        <a:t>WT8.1: </a:t>
                      </a:r>
                      <a:r>
                        <a:rPr lang="en-US" sz="1200" dirty="0" smtClean="0">
                          <a:solidFill>
                            <a:srgbClr val="FF0000"/>
                          </a:solidFill>
                          <a:effectLst/>
                          <a:latin typeface="Arial" panose="020B0604020202020204" pitchFamily="34" charset="0"/>
                          <a:ea typeface="Malgun Gothic" panose="020B0503020000020004" pitchFamily="34" charset="-127"/>
                        </a:rPr>
                        <a:t>Void, Covered</a:t>
                      </a:r>
                      <a:r>
                        <a:rPr lang="en-US" sz="1200" baseline="0" dirty="0" smtClean="0">
                          <a:solidFill>
                            <a:srgbClr val="FF0000"/>
                          </a:solidFill>
                          <a:effectLst/>
                          <a:latin typeface="Arial" panose="020B0604020202020204" pitchFamily="34" charset="0"/>
                          <a:ea typeface="Malgun Gothic" panose="020B0503020000020004" pitchFamily="34" charset="-127"/>
                        </a:rPr>
                        <a:t> by WT2.6</a:t>
                      </a:r>
                      <a:endParaRPr lang="en-IN" sz="1200" dirty="0">
                        <a:solidFill>
                          <a:srgbClr val="FF0000"/>
                        </a:solidFill>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Lenovo</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r>
                        <a:rPr lang="en-IN" sz="1200" b="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a:spcAft>
                          <a:spcPts val="0"/>
                        </a:spcAft>
                      </a:pPr>
                      <a:r>
                        <a:rPr lang="en-US" sz="1200" dirty="0">
                          <a:effectLst/>
                          <a:latin typeface="Arial" panose="020B0604020202020204" pitchFamily="34" charset="0"/>
                          <a:ea typeface="Malgun Gothic" panose="020B0503020000020004" pitchFamily="34" charset="-127"/>
                        </a:rPr>
                        <a:t>WT8.2: Distributed Network operates independently from the PLMN of the same network operator to provide local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WT8.2: Distributed Network operates independently from the PLMN of the same network operator to provide local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5356859"/>
                  </a:ext>
                </a:extLst>
              </a:tr>
            </a:tbl>
          </a:graphicData>
        </a:graphic>
      </p:graphicFrame>
    </p:spTree>
    <p:extLst>
      <p:ext uri="{BB962C8B-B14F-4D97-AF65-F5344CB8AC3E}">
        <p14:creationId xmlns:p14="http://schemas.microsoft.com/office/powerpoint/2010/main" val="17584791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http://purl.org/dc/terms/"/>
    <ds:schemaRef ds:uri="http://www.w3.org/XML/1998/namespace"/>
    <ds:schemaRef ds:uri="http://schemas.openxmlformats.org/package/2006/metadata/core-properties"/>
    <ds:schemaRef ds:uri="http://purl.org/dc/dcmitype/"/>
    <ds:schemaRef ds:uri="http://schemas.microsoft.com/office/infopath/2007/PartnerControls"/>
    <ds:schemaRef ds:uri="679a257e-872f-4c98-9e8a-0a9c104f72cd"/>
    <ds:schemaRef ds:uri="280d8efa-eff2-4910-88d2-79ca146720c4"/>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21</TotalTime>
  <Words>723</Words>
  <Application>Microsoft Office PowerPoint</Application>
  <PresentationFormat>Widescreen</PresentationFormat>
  <Paragraphs>63</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Arial </vt:lpstr>
      <vt:lpstr>Arial-BoldMT</vt:lpstr>
      <vt:lpstr>DengXian</vt:lpstr>
      <vt:lpstr>Malgun Gothic</vt:lpstr>
      <vt:lpstr>TimesNewRomanPSMT</vt:lpstr>
      <vt:lpstr>Arial</vt:lpstr>
      <vt:lpstr>Calibri</vt:lpstr>
      <vt:lpstr>Calibri Light</vt:lpstr>
      <vt:lpstr>Times New Roman</vt:lpstr>
      <vt:lpstr>Office Theme</vt:lpstr>
      <vt:lpstr>Discussion on the Way Forward for WA8 WA8: Other Industry and Verticals Aspects </vt:lpstr>
      <vt:lpstr>WA8: Other Industry and Verticals Aspects </vt:lpstr>
      <vt:lpstr>WA8: Other Industry and Verticals Aspects; WT8.1</vt:lpstr>
      <vt:lpstr>WA8: Other Industry and Verticals Aspects; WT8.1</vt:lpstr>
      <vt:lpstr>Way forward (Proposed) WA8: Other Industry and Verticals Aspects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668</cp:revision>
  <dcterms:created xsi:type="dcterms:W3CDTF">2010-02-05T13:52:04Z</dcterms:created>
  <dcterms:modified xsi:type="dcterms:W3CDTF">2025-10-17T02:30:24Z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