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28"/>
  </p:notesMasterIdLst>
  <p:handoutMasterIdLst>
    <p:handoutMasterId r:id="rId29"/>
  </p:handoutMasterIdLst>
  <p:sldIdLst>
    <p:sldId id="341" r:id="rId6"/>
    <p:sldId id="383" r:id="rId7"/>
    <p:sldId id="371" r:id="rId8"/>
    <p:sldId id="372" r:id="rId9"/>
    <p:sldId id="373" r:id="rId10"/>
    <p:sldId id="374" r:id="rId11"/>
    <p:sldId id="375" r:id="rId12"/>
    <p:sldId id="376" r:id="rId13"/>
    <p:sldId id="377" r:id="rId14"/>
    <p:sldId id="378" r:id="rId15"/>
    <p:sldId id="379" r:id="rId16"/>
    <p:sldId id="380" r:id="rId17"/>
    <p:sldId id="381" r:id="rId18"/>
    <p:sldId id="382" r:id="rId19"/>
    <p:sldId id="364" r:id="rId20"/>
    <p:sldId id="365" r:id="rId21"/>
    <p:sldId id="370" r:id="rId22"/>
    <p:sldId id="368" r:id="rId23"/>
    <p:sldId id="369" r:id="rId24"/>
    <p:sldId id="366" r:id="rId25"/>
    <p:sldId id="367" r:id="rId26"/>
    <p:sldId id="384" r:id="rId2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A5E8B8-A4DD-4B2D-9D03-282BAC5346A1}" v="28" dt="2025-10-06T18:21:58.6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iferaw, Y.W. (Yonatan)" userId="acfa0e9d-31f9-4c73-bf47-23797842b926" providerId="ADAL" clId="{00A5E8B8-A4DD-4B2D-9D03-282BAC5346A1}"/>
    <pc:docChg chg="undo custSel addSld modSld">
      <pc:chgData name="Shiferaw, Y.W. (Yonatan)" userId="acfa0e9d-31f9-4c73-bf47-23797842b926" providerId="ADAL" clId="{00A5E8B8-A4DD-4B2D-9D03-282BAC5346A1}" dt="2025-10-06T18:23:42.417" v="5451" actId="20577"/>
      <pc:docMkLst>
        <pc:docMk/>
      </pc:docMkLst>
      <pc:sldChg chg="modSp mod">
        <pc:chgData name="Shiferaw, Y.W. (Yonatan)" userId="acfa0e9d-31f9-4c73-bf47-23797842b926" providerId="ADAL" clId="{00A5E8B8-A4DD-4B2D-9D03-282BAC5346A1}" dt="2025-10-06T17:18:41.460" v="106" actId="20577"/>
        <pc:sldMkLst>
          <pc:docMk/>
          <pc:sldMk cId="0" sldId="341"/>
        </pc:sldMkLst>
        <pc:spChg chg="mod">
          <ac:chgData name="Shiferaw, Y.W. (Yonatan)" userId="acfa0e9d-31f9-4c73-bf47-23797842b926" providerId="ADAL" clId="{00A5E8B8-A4DD-4B2D-9D03-282BAC5346A1}" dt="2025-10-06T17:18:23.838" v="80" actId="20577"/>
          <ac:spMkLst>
            <pc:docMk/>
            <pc:sldMk cId="0" sldId="341"/>
            <ac:spMk id="5122" creationId="{6BFCA172-672F-4297-B767-9F7EDE373FA1}"/>
          </ac:spMkLst>
        </pc:spChg>
        <pc:spChg chg="mod">
          <ac:chgData name="Shiferaw, Y.W. (Yonatan)" userId="acfa0e9d-31f9-4c73-bf47-23797842b926" providerId="ADAL" clId="{00A5E8B8-A4DD-4B2D-9D03-282BAC5346A1}" dt="2025-10-06T17:18:41.460" v="106" actId="20577"/>
          <ac:spMkLst>
            <pc:docMk/>
            <pc:sldMk cId="0" sldId="341"/>
            <ac:spMk id="5123" creationId="{9FAD3684-801E-4E1E-85EB-F5F3E5D37277}"/>
          </ac:spMkLst>
        </pc:spChg>
      </pc:sldChg>
      <pc:sldChg chg="modSp mod">
        <pc:chgData name="Shiferaw, Y.W. (Yonatan)" userId="acfa0e9d-31f9-4c73-bf47-23797842b926" providerId="ADAL" clId="{00A5E8B8-A4DD-4B2D-9D03-282BAC5346A1}" dt="2025-10-06T18:23:42.417" v="5451" actId="20577"/>
        <pc:sldMkLst>
          <pc:docMk/>
          <pc:sldMk cId="0" sldId="363"/>
        </pc:sldMkLst>
        <pc:spChg chg="mod">
          <ac:chgData name="Shiferaw, Y.W. (Yonatan)" userId="acfa0e9d-31f9-4c73-bf47-23797842b926" providerId="ADAL" clId="{00A5E8B8-A4DD-4B2D-9D03-282BAC5346A1}" dt="2025-10-06T18:23:42.417" v="5451" actId="20577"/>
          <ac:spMkLst>
            <pc:docMk/>
            <pc:sldMk cId="0" sldId="363"/>
            <ac:spMk id="6147" creationId="{33CFEE74-7B51-47B2-8BC9-945D38E983E7}"/>
          </ac:spMkLst>
        </pc:spChg>
      </pc:sldChg>
      <pc:sldChg chg="modSp mod">
        <pc:chgData name="Shiferaw, Y.W. (Yonatan)" userId="acfa0e9d-31f9-4c73-bf47-23797842b926" providerId="ADAL" clId="{00A5E8B8-A4DD-4B2D-9D03-282BAC5346A1}" dt="2025-10-06T18:05:39.825" v="3527" actId="403"/>
        <pc:sldMkLst>
          <pc:docMk/>
          <pc:sldMk cId="0" sldId="364"/>
        </pc:sldMkLst>
        <pc:spChg chg="mod">
          <ac:chgData name="Shiferaw, Y.W. (Yonatan)" userId="acfa0e9d-31f9-4c73-bf47-23797842b926" providerId="ADAL" clId="{00A5E8B8-A4DD-4B2D-9D03-282BAC5346A1}" dt="2025-10-06T18:05:31.405" v="3524" actId="20577"/>
          <ac:spMkLst>
            <pc:docMk/>
            <pc:sldMk cId="0" sldId="364"/>
            <ac:spMk id="7170" creationId="{3794A7AC-F975-4B82-9FCA-9C67ECE03726}"/>
          </ac:spMkLst>
        </pc:spChg>
        <pc:spChg chg="mod">
          <ac:chgData name="Shiferaw, Y.W. (Yonatan)" userId="acfa0e9d-31f9-4c73-bf47-23797842b926" providerId="ADAL" clId="{00A5E8B8-A4DD-4B2D-9D03-282BAC5346A1}" dt="2025-10-06T18:05:39.825" v="3527" actId="403"/>
          <ac:spMkLst>
            <pc:docMk/>
            <pc:sldMk cId="0" sldId="364"/>
            <ac:spMk id="7171" creationId="{8B215120-9330-4C24-86C0-93DB3C460B0D}"/>
          </ac:spMkLst>
        </pc:spChg>
      </pc:sldChg>
      <pc:sldChg chg="modSp mod">
        <pc:chgData name="Shiferaw, Y.W. (Yonatan)" userId="acfa0e9d-31f9-4c73-bf47-23797842b926" providerId="ADAL" clId="{00A5E8B8-A4DD-4B2D-9D03-282BAC5346A1}" dt="2025-10-06T17:44:57.778" v="2011"/>
        <pc:sldMkLst>
          <pc:docMk/>
          <pc:sldMk cId="0" sldId="365"/>
        </pc:sldMkLst>
        <pc:spChg chg="mod">
          <ac:chgData name="Shiferaw, Y.W. (Yonatan)" userId="acfa0e9d-31f9-4c73-bf47-23797842b926" providerId="ADAL" clId="{00A5E8B8-A4DD-4B2D-9D03-282BAC5346A1}" dt="2025-10-06T17:29:36.102" v="598" actId="20577"/>
          <ac:spMkLst>
            <pc:docMk/>
            <pc:sldMk cId="0" sldId="365"/>
            <ac:spMk id="8194" creationId="{3AFF4909-1900-46CD-87F7-AE296C59418F}"/>
          </ac:spMkLst>
        </pc:spChg>
        <pc:spChg chg="mod">
          <ac:chgData name="Shiferaw, Y.W. (Yonatan)" userId="acfa0e9d-31f9-4c73-bf47-23797842b926" providerId="ADAL" clId="{00A5E8B8-A4DD-4B2D-9D03-282BAC5346A1}" dt="2025-10-06T17:44:57.778" v="2011"/>
          <ac:spMkLst>
            <pc:docMk/>
            <pc:sldMk cId="0" sldId="365"/>
            <ac:spMk id="8195" creationId="{A955EC6E-B2A1-4AA5-9F6A-E317D7FE324C}"/>
          </ac:spMkLst>
        </pc:spChg>
      </pc:sldChg>
      <pc:sldChg chg="modSp add mod">
        <pc:chgData name="Shiferaw, Y.W. (Yonatan)" userId="acfa0e9d-31f9-4c73-bf47-23797842b926" providerId="ADAL" clId="{00A5E8B8-A4DD-4B2D-9D03-282BAC5346A1}" dt="2025-10-06T18:19:36.406" v="5224" actId="20577"/>
        <pc:sldMkLst>
          <pc:docMk/>
          <pc:sldMk cId="2894679438" sldId="366"/>
        </pc:sldMkLst>
        <pc:spChg chg="mod">
          <ac:chgData name="Shiferaw, Y.W. (Yonatan)" userId="acfa0e9d-31f9-4c73-bf47-23797842b926" providerId="ADAL" clId="{00A5E8B8-A4DD-4B2D-9D03-282BAC5346A1}" dt="2025-10-06T18:07:28.605" v="3756" actId="20577"/>
          <ac:spMkLst>
            <pc:docMk/>
            <pc:sldMk cId="2894679438" sldId="366"/>
            <ac:spMk id="8194" creationId="{812EC71B-CD2B-16D5-7112-6F88A3841EFB}"/>
          </ac:spMkLst>
        </pc:spChg>
        <pc:spChg chg="mod">
          <ac:chgData name="Shiferaw, Y.W. (Yonatan)" userId="acfa0e9d-31f9-4c73-bf47-23797842b926" providerId="ADAL" clId="{00A5E8B8-A4DD-4B2D-9D03-282BAC5346A1}" dt="2025-10-06T18:19:36.406" v="5224" actId="20577"/>
          <ac:spMkLst>
            <pc:docMk/>
            <pc:sldMk cId="2894679438" sldId="366"/>
            <ac:spMk id="8195" creationId="{4DA7BAEB-B8EF-A9FD-3CD2-38FBC8E910C5}"/>
          </ac:spMkLst>
        </pc:spChg>
      </pc:sldChg>
      <pc:sldChg chg="modSp add mod">
        <pc:chgData name="Shiferaw, Y.W. (Yonatan)" userId="acfa0e9d-31f9-4c73-bf47-23797842b926" providerId="ADAL" clId="{00A5E8B8-A4DD-4B2D-9D03-282BAC5346A1}" dt="2025-10-06T18:23:04.805" v="5366" actId="20577"/>
        <pc:sldMkLst>
          <pc:docMk/>
          <pc:sldMk cId="2324686196" sldId="367"/>
        </pc:sldMkLst>
        <pc:spChg chg="mod">
          <ac:chgData name="Shiferaw, Y.W. (Yonatan)" userId="acfa0e9d-31f9-4c73-bf47-23797842b926" providerId="ADAL" clId="{00A5E8B8-A4DD-4B2D-9D03-282BAC5346A1}" dt="2025-10-06T18:23:04.805" v="5366" actId="20577"/>
          <ac:spMkLst>
            <pc:docMk/>
            <pc:sldMk cId="2324686196" sldId="367"/>
            <ac:spMk id="8194" creationId="{1F32F058-4F61-DDD7-BD3D-156FFA4F6DC9}"/>
          </ac:spMkLst>
        </pc:spChg>
        <pc:spChg chg="mod">
          <ac:chgData name="Shiferaw, Y.W. (Yonatan)" userId="acfa0e9d-31f9-4c73-bf47-23797842b926" providerId="ADAL" clId="{00A5E8B8-A4DD-4B2D-9D03-282BAC5346A1}" dt="2025-10-06T18:22:17.121" v="5288" actId="20577"/>
          <ac:spMkLst>
            <pc:docMk/>
            <pc:sldMk cId="2324686196" sldId="367"/>
            <ac:spMk id="8195" creationId="{07DA772C-258B-9C35-231F-B8C07F578761}"/>
          </ac:spMkLst>
        </pc:spChg>
      </pc:sldChg>
      <pc:sldChg chg="modSp new mod">
        <pc:chgData name="Shiferaw, Y.W. (Yonatan)" userId="acfa0e9d-31f9-4c73-bf47-23797842b926" providerId="ADAL" clId="{00A5E8B8-A4DD-4B2D-9D03-282BAC5346A1}" dt="2025-10-06T18:07:02.794" v="3731" actId="20577"/>
        <pc:sldMkLst>
          <pc:docMk/>
          <pc:sldMk cId="80727857" sldId="368"/>
        </pc:sldMkLst>
        <pc:spChg chg="mod">
          <ac:chgData name="Shiferaw, Y.W. (Yonatan)" userId="acfa0e9d-31f9-4c73-bf47-23797842b926" providerId="ADAL" clId="{00A5E8B8-A4DD-4B2D-9D03-282BAC5346A1}" dt="2025-10-06T17:54:47.623" v="2673" actId="20577"/>
          <ac:spMkLst>
            <pc:docMk/>
            <pc:sldMk cId="80727857" sldId="368"/>
            <ac:spMk id="2" creationId="{C1BE44ED-D5DD-19FE-CDA5-0058104A4152}"/>
          </ac:spMkLst>
        </pc:spChg>
        <pc:spChg chg="mod">
          <ac:chgData name="Shiferaw, Y.W. (Yonatan)" userId="acfa0e9d-31f9-4c73-bf47-23797842b926" providerId="ADAL" clId="{00A5E8B8-A4DD-4B2D-9D03-282BAC5346A1}" dt="2025-10-06T18:07:02.794" v="3731" actId="20577"/>
          <ac:spMkLst>
            <pc:docMk/>
            <pc:sldMk cId="80727857" sldId="368"/>
            <ac:spMk id="3" creationId="{859D03F7-7D4F-76BD-03BD-536D291C5B4A}"/>
          </ac:spMkLst>
        </pc:spChg>
      </pc:sldChg>
      <pc:sldChg chg="modSp new mod">
        <pc:chgData name="Shiferaw, Y.W. (Yonatan)" userId="acfa0e9d-31f9-4c73-bf47-23797842b926" providerId="ADAL" clId="{00A5E8B8-A4DD-4B2D-9D03-282BAC5346A1}" dt="2025-10-06T17:57:46.958" v="3176" actId="313"/>
        <pc:sldMkLst>
          <pc:docMk/>
          <pc:sldMk cId="1718415351" sldId="369"/>
        </pc:sldMkLst>
        <pc:spChg chg="mod">
          <ac:chgData name="Shiferaw, Y.W. (Yonatan)" userId="acfa0e9d-31f9-4c73-bf47-23797842b926" providerId="ADAL" clId="{00A5E8B8-A4DD-4B2D-9D03-282BAC5346A1}" dt="2025-10-06T17:55:20.293" v="2733" actId="5793"/>
          <ac:spMkLst>
            <pc:docMk/>
            <pc:sldMk cId="1718415351" sldId="369"/>
            <ac:spMk id="2" creationId="{A9E5D83C-4127-26C5-1FF7-CCCE569FD1C4}"/>
          </ac:spMkLst>
        </pc:spChg>
        <pc:spChg chg="mod">
          <ac:chgData name="Shiferaw, Y.W. (Yonatan)" userId="acfa0e9d-31f9-4c73-bf47-23797842b926" providerId="ADAL" clId="{00A5E8B8-A4DD-4B2D-9D03-282BAC5346A1}" dt="2025-10-06T17:57:46.958" v="3176" actId="313"/>
          <ac:spMkLst>
            <pc:docMk/>
            <pc:sldMk cId="1718415351" sldId="369"/>
            <ac:spMk id="3" creationId="{CB1D0368-A4EC-78B4-1BCF-511EDADCC774}"/>
          </ac:spMkLst>
        </pc:spChg>
      </pc:sldChg>
      <pc:sldChg chg="add">
        <pc:chgData name="Shiferaw, Y.W. (Yonatan)" userId="acfa0e9d-31f9-4c73-bf47-23797842b926" providerId="ADAL" clId="{00A5E8B8-A4DD-4B2D-9D03-282BAC5346A1}" dt="2025-10-06T18:05:22.423" v="3523"/>
        <pc:sldMkLst>
          <pc:docMk/>
          <pc:sldMk cId="2790416142" sldId="37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GB" altLang="en-US" sz="1200" b="1" dirty="0">
                <a:latin typeface="Arial "/>
              </a:rPr>
              <a:t>Wuhan, China 13</a:t>
            </a:r>
            <a:r>
              <a:rPr lang="en-GB" altLang="en-US" sz="1200" b="1" baseline="30000" dirty="0">
                <a:latin typeface="Arial "/>
              </a:rPr>
              <a:t>th</a:t>
            </a:r>
            <a:r>
              <a:rPr lang="en-GB" altLang="en-US" sz="1200" b="1" dirty="0">
                <a:latin typeface="Arial "/>
              </a:rPr>
              <a:t> – 17</a:t>
            </a:r>
            <a:r>
              <a:rPr lang="en-GB" altLang="en-US" sz="1200" b="1" baseline="30000" dirty="0">
                <a:latin typeface="Arial "/>
              </a:rPr>
              <a:t>th</a:t>
            </a:r>
            <a:r>
              <a:rPr lang="en-GB" altLang="en-US" sz="1200" b="1" dirty="0">
                <a:latin typeface="Arial "/>
              </a:rPr>
              <a:t>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S6-254335</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561395"/>
          </a:xfrm>
        </p:spPr>
        <p:txBody>
          <a:bodyPr/>
          <a:lstStyle/>
          <a:p>
            <a:pPr eaLnBrk="1" hangingPunct="1"/>
            <a:r>
              <a:rPr lang="en-GB" altLang="en-US" sz="3600" b="1" dirty="0">
                <a:latin typeface="Arial-BoldMT"/>
              </a:rPr>
              <a:t>Way Forward </a:t>
            </a:r>
            <a:r>
              <a:rPr lang="en-GB" altLang="en-US" sz="3600" b="1" dirty="0" smtClean="0">
                <a:latin typeface="Arial-BoldMT"/>
              </a:rPr>
              <a:t>WA7</a:t>
            </a:r>
            <a:br>
              <a:rPr lang="en-GB" altLang="en-US" sz="3600" b="1" dirty="0" smtClean="0">
                <a:latin typeface="Arial-BoldMT"/>
              </a:rPr>
            </a:br>
            <a:r>
              <a:rPr lang="en-GB" altLang="en-US" sz="2400" dirty="0" err="1" smtClean="0">
                <a:solidFill>
                  <a:prstClr val="black"/>
                </a:solidFill>
                <a:latin typeface="TimesNewRomanPSMT"/>
              </a:rPr>
              <a:t>WA7</a:t>
            </a:r>
            <a:r>
              <a:rPr lang="en-GB" altLang="en-US" sz="2400" dirty="0">
                <a:solidFill>
                  <a:prstClr val="black"/>
                </a:solidFill>
                <a:latin typeface="TimesNewRomanPSMT"/>
              </a:rPr>
              <a:t>: Digital Twin Aspects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5061646"/>
            <a:ext cx="7886700" cy="1028004"/>
          </a:xfrm>
        </p:spPr>
        <p:txBody>
          <a:bodyPr/>
          <a:lstStyle/>
          <a:p>
            <a:pPr marL="0" indent="0" eaLnBrk="1" hangingPunct="1">
              <a:buFontTx/>
              <a:buNone/>
            </a:pPr>
            <a:r>
              <a:rPr lang="en-GB" altLang="en-US" dirty="0" smtClean="0"/>
              <a:t>Moderator, ZTE, KPN</a:t>
            </a:r>
            <a:endParaRPr lang="en-GB" altLang="en-US" dirty="0"/>
          </a:p>
          <a:p>
            <a:pPr marL="0" indent="0" eaLnBrk="1" hangingPunct="1">
              <a:buFontTx/>
              <a:buNone/>
            </a:pPr>
            <a:r>
              <a:rPr lang="en-GB" altLang="en-US" dirty="0" smtClean="0"/>
              <a:t>basavarajjp@samsung.com</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typical </a:t>
            </a:r>
            <a:r>
              <a:rPr lang="en-US" altLang="zh-CN" sz="3200" b="1" dirty="0" smtClean="0"/>
              <a:t>scenarios</a:t>
            </a:r>
            <a:endParaRPr lang="en-IN" sz="3200" b="1" dirty="0"/>
          </a:p>
        </p:txBody>
      </p:sp>
      <p:graphicFrame>
        <p:nvGraphicFramePr>
          <p:cNvPr id="4" name="表格 3"/>
          <p:cNvGraphicFramePr>
            <a:graphicFrameLocks noGrp="1"/>
          </p:cNvGraphicFramePr>
          <p:nvPr>
            <p:extLst/>
          </p:nvPr>
        </p:nvGraphicFramePr>
        <p:xfrm>
          <a:off x="117447" y="1818624"/>
          <a:ext cx="11920754" cy="4063280"/>
        </p:xfrm>
        <a:graphic>
          <a:graphicData uri="http://schemas.openxmlformats.org/drawingml/2006/table">
            <a:tbl>
              <a:tblPr firstRow="1" bandRow="1">
                <a:tableStyleId>{5C22544A-7EE6-4342-B048-85BDC9FD1C3A}</a:tableStyleId>
              </a:tblPr>
              <a:tblGrid>
                <a:gridCol w="332355">
                  <a:extLst>
                    <a:ext uri="{9D8B030D-6E8A-4147-A177-3AD203B41FA5}">
                      <a16:colId xmlns:a16="http://schemas.microsoft.com/office/drawing/2014/main" val="20000"/>
                    </a:ext>
                  </a:extLst>
                </a:gridCol>
                <a:gridCol w="1026660">
                  <a:extLst>
                    <a:ext uri="{9D8B030D-6E8A-4147-A177-3AD203B41FA5}">
                      <a16:colId xmlns:a16="http://schemas.microsoft.com/office/drawing/2014/main" val="20001"/>
                    </a:ext>
                  </a:extLst>
                </a:gridCol>
                <a:gridCol w="1249960">
                  <a:extLst>
                    <a:ext uri="{9D8B030D-6E8A-4147-A177-3AD203B41FA5}">
                      <a16:colId xmlns:a16="http://schemas.microsoft.com/office/drawing/2014/main" val="20002"/>
                    </a:ext>
                  </a:extLst>
                </a:gridCol>
                <a:gridCol w="1426128">
                  <a:extLst>
                    <a:ext uri="{9D8B030D-6E8A-4147-A177-3AD203B41FA5}">
                      <a16:colId xmlns:a16="http://schemas.microsoft.com/office/drawing/2014/main" val="20003"/>
                    </a:ext>
                  </a:extLst>
                </a:gridCol>
                <a:gridCol w="3323784">
                  <a:extLst>
                    <a:ext uri="{9D8B030D-6E8A-4147-A177-3AD203B41FA5}">
                      <a16:colId xmlns:a16="http://schemas.microsoft.com/office/drawing/2014/main" val="20004"/>
                    </a:ext>
                  </a:extLst>
                </a:gridCol>
                <a:gridCol w="1197883">
                  <a:extLst>
                    <a:ext uri="{9D8B030D-6E8A-4147-A177-3AD203B41FA5}">
                      <a16:colId xmlns:a16="http://schemas.microsoft.com/office/drawing/2014/main" val="20005"/>
                    </a:ext>
                  </a:extLst>
                </a:gridCol>
                <a:gridCol w="3363984">
                  <a:extLst>
                    <a:ext uri="{9D8B030D-6E8A-4147-A177-3AD203B41FA5}">
                      <a16:colId xmlns:a16="http://schemas.microsoft.com/office/drawing/2014/main" val="20006"/>
                    </a:ext>
                  </a:extLst>
                </a:gridCol>
              </a:tblGrid>
              <a:tr h="345736">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No.</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Customer</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Category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 Description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altLang="zh-CN" sz="900" b="1" kern="100" dirty="0" err="1"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rPr>
                        <a:t>DTaaS</a:t>
                      </a:r>
                      <a:r>
                        <a:rPr lang="en-US" altLang="zh-CN" sz="900" b="1" kern="100" dirty="0"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rPr>
                        <a:t>  </a:t>
                      </a:r>
                      <a:r>
                        <a:rPr lang="en-US" altLang="zh-CN" sz="900" b="1" kern="100" dirty="0"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sym typeface="+mn-ea"/>
                        </a:rPr>
                        <a:t>capabilities</a:t>
                      </a:r>
                      <a:endParaRPr 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Open Interfaces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8</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Data augmentation</a:t>
                      </a:r>
                      <a:r>
                        <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Algorithm data set generation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the AI algorithm, but lacks data from live network, and hopes to use the digital twin platform to generate a large amount of field data for training. The algorithm can be L1, L2, L3 or network-level algorithm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1, 2,3,7</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9</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Researchers</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Data  augmentation</a:t>
                      </a:r>
                      <a:r>
                        <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Channel data set generation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the AI algorithm, but lacks field environment, and hopes to use the digital twin platform to produce amount of field channels data for training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1,2,3,7</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channel 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Data derivation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Service data set generation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AI algorithms but lacks actual service data, and hopes to use the digital twin platform to produce amount of field service data for training</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1,2,3,7</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service 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Algorithm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new L1 algorithm, but does not know how it performs in the liv</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and hopes to validate the algorithm.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3,6,9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algorithm function module, system and environment configuration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algorithm performance in the system and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specific environment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Protocol pre-research</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new protocol desig</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and wants to validate the performanc</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3,6,9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all modules related to the protocol</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protocol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performance  in the system and specific environments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13</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Large AI/ML  model training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is training a  wireless network large AI/ML model and wants to evaluate/score the output of the model and build reward network</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site, engineering parameters, scenario data, photos, maps, and network parameters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corresponding KPIs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14</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Developer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APP development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APP development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develops a corresponding new APP for any of the foregoing scenarios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1,2,3,4,5,6,7,8,9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API and development data</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APP</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4036967281"/>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t>
            </a:r>
            <a:r>
              <a:rPr lang="en-US" altLang="zh-CN" sz="3200" b="1" dirty="0" smtClean="0"/>
              <a:t>use case: new </a:t>
            </a:r>
            <a:r>
              <a:rPr lang="en-US" altLang="zh-CN" sz="3200" b="1" dirty="0"/>
              <a:t> XR </a:t>
            </a:r>
            <a:r>
              <a:rPr lang="en-US" altLang="zh-CN" sz="3200" b="1" dirty="0" smtClean="0"/>
              <a:t>service </a:t>
            </a:r>
            <a:r>
              <a:rPr lang="en-US" altLang="zh-CN" sz="3200" b="1" dirty="0"/>
              <a:t>introduction</a:t>
            </a:r>
            <a:endParaRPr lang="en-IN" sz="3200" b="1"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187138" y="1835778"/>
            <a:ext cx="5274310" cy="3835400"/>
          </a:xfrm>
          <a:prstGeom prst="rect">
            <a:avLst/>
          </a:prstGeom>
        </p:spPr>
      </p:pic>
      <p:sp>
        <p:nvSpPr>
          <p:cNvPr id="3" name="矩形 2"/>
          <p:cNvSpPr/>
          <p:nvPr/>
        </p:nvSpPr>
        <p:spPr>
          <a:xfrm>
            <a:off x="5461448" y="1835778"/>
            <a:ext cx="6730551" cy="4031873"/>
          </a:xfrm>
          <a:prstGeom prst="rect">
            <a:avLst/>
          </a:prstGeom>
        </p:spPr>
        <p:txBody>
          <a:bodyPr wrap="square">
            <a:spAutoFit/>
          </a:bodyPr>
          <a:lstStyle/>
          <a:p>
            <a:pPr algn="just">
              <a:lnSpc>
                <a:spcPct val="120000"/>
              </a:lnSpc>
              <a:spcBef>
                <a:spcPts val="600"/>
              </a:spcBef>
              <a:spcAft>
                <a:spcPts val="600"/>
              </a:spcAft>
            </a:pPr>
            <a:r>
              <a:rPr lang="en-US" altLang="zh-CN" sz="1200" kern="100" dirty="0">
                <a:cs typeface="Times New Roman" panose="02020603050405020304" pitchFamily="18" charset="0"/>
              </a:rPr>
              <a:t>A new application that supports the performance evaluation of XR in commercial wireless network has been constructed to complete new service verification. This application </a:t>
            </a:r>
            <a:r>
              <a:rPr lang="en-US" altLang="zh-CN" sz="1200" kern="100" dirty="0" smtClean="0">
                <a:cs typeface="Times New Roman" panose="02020603050405020304" pitchFamily="18" charset="0"/>
              </a:rPr>
              <a:t>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smtClean="0">
                <a:cs typeface="Times New Roman" panose="02020603050405020304" pitchFamily="18" charset="0"/>
                <a:sym typeface="+mn-ea"/>
              </a:rPr>
              <a:t>capabilities</a:t>
            </a:r>
            <a:r>
              <a:rPr lang="en-US" altLang="zh-CN" sz="1200" kern="100" dirty="0" smtClean="0">
                <a:cs typeface="Times New Roman" panose="02020603050405020304" pitchFamily="18" charset="0"/>
              </a:rPr>
              <a:t> </a:t>
            </a:r>
            <a:r>
              <a:rPr lang="en-US" altLang="zh-CN" sz="1200" kern="100" dirty="0">
                <a:cs typeface="Times New Roman" panose="02020603050405020304" pitchFamily="18" charset="0"/>
              </a:rPr>
              <a:t>such as data collection, model generation , and simulation. </a:t>
            </a:r>
            <a:endParaRPr lang="en-US" altLang="zh-CN" sz="1200" kern="100" dirty="0" smtClean="0">
              <a:cs typeface="Times New Roman" panose="02020603050405020304" pitchFamily="18" charset="0"/>
            </a:endParaRP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smtClean="0">
                <a:cs typeface="Times New Roman" panose="02020603050405020304" pitchFamily="18" charset="0"/>
              </a:rPr>
              <a:t>Data </a:t>
            </a:r>
            <a:r>
              <a:rPr lang="en-US" altLang="zh-CN" sz="1200" kern="100" dirty="0">
                <a:cs typeface="Times New Roman" panose="02020603050405020304" pitchFamily="18" charset="0"/>
              </a:rPr>
              <a:t>collection: The drone with high-precision positioning capability faces the antenna plane, automatically identifies the edge of the antenna by using the grayscale recognition algorithm, and obtains the engineering parameter data in real </a:t>
            </a:r>
            <a:r>
              <a:rPr lang="en-US" altLang="zh-CN" sz="1200" kern="100" dirty="0" smtClean="0">
                <a:cs typeface="Times New Roman" panose="02020603050405020304" pitchFamily="18" charset="0"/>
              </a:rPr>
              <a:t>time.</a:t>
            </a:r>
            <a:endParaRPr lang="en-US" altLang="zh-CN" sz="1200" kern="100" dirty="0" smtClean="0">
              <a:latin typeface="Calibri" panose="020F0502020204030204" pitchFamily="34" charset="0"/>
              <a:cs typeface="Times New Roman" panose="02020603050405020304" pitchFamily="18" charset="0"/>
            </a:endParaRP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smtClean="0">
                <a:cs typeface="Times New Roman" panose="02020603050405020304" pitchFamily="18" charset="0"/>
              </a:rPr>
              <a:t>Model </a:t>
            </a:r>
            <a:r>
              <a:rPr lang="en-US" altLang="zh-CN" sz="1200" kern="100" dirty="0">
                <a:cs typeface="Times New Roman" panose="02020603050405020304" pitchFamily="18" charset="0"/>
              </a:rPr>
              <a:t>generation : Digital modelling is performed for base stations, wireless channels, terminals, core networks, and XR services, to build high-precision digital twins for physical networks and lay the foundation for accurate guarantee of user </a:t>
            </a:r>
            <a:r>
              <a:rPr lang="en-US" altLang="zh-CN" sz="1200" kern="100" dirty="0" smtClean="0">
                <a:cs typeface="Times New Roman" panose="02020603050405020304" pitchFamily="18" charset="0"/>
              </a:rPr>
              <a:t>experience.</a:t>
            </a:r>
            <a:endParaRPr lang="en-US" altLang="zh-CN" sz="1200" kern="100" dirty="0" smtClean="0">
              <a:latin typeface="Calibri" panose="020F0502020204030204" pitchFamily="34" charset="0"/>
              <a:cs typeface="Times New Roman" panose="02020603050405020304" pitchFamily="18" charset="0"/>
            </a:endParaRP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smtClean="0">
                <a:cs typeface="Times New Roman" panose="02020603050405020304" pitchFamily="18" charset="0"/>
              </a:rPr>
              <a:t>Simulation</a:t>
            </a:r>
            <a:r>
              <a:rPr lang="en-US" altLang="zh-CN" sz="1200" kern="100" dirty="0">
                <a:cs typeface="Times New Roman" panose="02020603050405020304" pitchFamily="18" charset="0"/>
              </a:rPr>
              <a:t>: </a:t>
            </a:r>
            <a:r>
              <a:rPr lang="en-US" altLang="zh-CN" sz="1200" kern="100" dirty="0" smtClean="0">
                <a:cs typeface="Times New Roman" panose="02020603050405020304" pitchFamily="18" charset="0"/>
              </a:rPr>
              <a:t>Digital </a:t>
            </a:r>
            <a:r>
              <a:rPr lang="en-US" altLang="zh-CN" sz="1200" kern="100" dirty="0">
                <a:cs typeface="Times New Roman" panose="02020603050405020304" pitchFamily="18" charset="0"/>
              </a:rPr>
              <a:t>twin platform uses key technologies such as ray </a:t>
            </a:r>
            <a:r>
              <a:rPr lang="en-US" altLang="zh-CN" sz="1200" kern="100" dirty="0" smtClean="0">
                <a:cs typeface="Times New Roman" panose="02020603050405020304" pitchFamily="18" charset="0"/>
              </a:rPr>
              <a:t>tracing (see figure), </a:t>
            </a:r>
            <a:r>
              <a:rPr lang="en-US" altLang="zh-CN" sz="1200" kern="100" dirty="0">
                <a:cs typeface="Times New Roman" panose="02020603050405020304" pitchFamily="18" charset="0"/>
              </a:rPr>
              <a:t>GPU acceleration, and AI calibration for dynamic simulation, and improv</a:t>
            </a:r>
            <a:r>
              <a:rPr lang="en-US" altLang="zh-CN" sz="1200" u="dotted" kern="100" dirty="0">
                <a:cs typeface="Times New Roman" panose="02020603050405020304" pitchFamily="18" charset="0"/>
              </a:rPr>
              <a:t>e</a:t>
            </a:r>
            <a:r>
              <a:rPr lang="en-US" altLang="zh-CN" sz="1200" kern="100" dirty="0">
                <a:cs typeface="Times New Roman" panose="02020603050405020304" pitchFamily="18" charset="0"/>
              </a:rPr>
              <a:t> the precision of model in the digital twin network through simulation of drive test and fixed-point test, and evaluate the difference between the output of the platform and those of the physical network</a:t>
            </a:r>
            <a:r>
              <a:rPr lang="en-US" altLang="zh-CN" sz="1200" kern="100" dirty="0" smtClean="0">
                <a:cs typeface="Times New Roman" panose="02020603050405020304" pitchFamily="18" charset="0"/>
              </a:rPr>
              <a:t>.</a:t>
            </a:r>
          </a:p>
          <a:p>
            <a:pPr marL="171450" indent="-171450" algn="just">
              <a:lnSpc>
                <a:spcPct val="120000"/>
              </a:lnSpc>
              <a:spcBef>
                <a:spcPts val="600"/>
              </a:spcBef>
              <a:spcAft>
                <a:spcPts val="600"/>
              </a:spcAft>
              <a:buFont typeface="Wingdings" panose="05000000000000000000" pitchFamily="2" charset="2"/>
              <a:buChar char="u"/>
            </a:pPr>
            <a:r>
              <a:rPr lang="en-US" altLang="zh-CN" sz="1200" dirty="0"/>
              <a:t>The results of large-scale fixed-point test have shown that the twinning precision of XR performance has reached over 90% in areas such as parks and squares, etc.</a:t>
            </a:r>
            <a:endParaRPr lang="zh-CN" altLang="zh-CN" sz="1200" kern="100" dirty="0">
              <a:latin typeface="Calibri" panose="020F0502020204030204" pitchFamily="34" charset="0"/>
              <a:cs typeface="Times New Roman" panose="02020603050405020304" pitchFamily="18" charset="0"/>
            </a:endParaRPr>
          </a:p>
        </p:txBody>
      </p:sp>
      <p:sp>
        <p:nvSpPr>
          <p:cNvPr id="7" name="矩形 6"/>
          <p:cNvSpPr/>
          <p:nvPr/>
        </p:nvSpPr>
        <p:spPr>
          <a:xfrm>
            <a:off x="1334109" y="5682985"/>
            <a:ext cx="2980368" cy="369332"/>
          </a:xfrm>
          <a:prstGeom prst="rect">
            <a:avLst/>
          </a:prstGeom>
        </p:spPr>
        <p:txBody>
          <a:bodyPr wrap="none">
            <a:spAutoFit/>
          </a:bodyPr>
          <a:lstStyle/>
          <a:p>
            <a:r>
              <a:rPr lang="en-US" altLang="zh-CN" dirty="0"/>
              <a:t>Ray Tracing Demonstration</a:t>
            </a:r>
            <a:endParaRPr lang="zh-CN" altLang="en-US" dirty="0"/>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725813643"/>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t>
            </a:r>
            <a:r>
              <a:rPr lang="en-US" altLang="zh-CN" sz="3200" b="1" dirty="0" smtClean="0"/>
              <a:t>use case: </a:t>
            </a:r>
            <a:r>
              <a:rPr lang="en-US" altLang="zh-CN" sz="3200" b="1" dirty="0"/>
              <a:t>high-speed railway</a:t>
            </a:r>
            <a:endParaRPr lang="en-IN" sz="3200" b="1" dirty="0"/>
          </a:p>
        </p:txBody>
      </p:sp>
      <p:sp>
        <p:nvSpPr>
          <p:cNvPr id="3" name="矩形 2"/>
          <p:cNvSpPr/>
          <p:nvPr/>
        </p:nvSpPr>
        <p:spPr>
          <a:xfrm>
            <a:off x="3875714" y="1835778"/>
            <a:ext cx="8316285" cy="4524315"/>
          </a:xfrm>
          <a:prstGeom prst="rect">
            <a:avLst/>
          </a:prstGeom>
        </p:spPr>
        <p:txBody>
          <a:bodyPr wrap="square">
            <a:spAutoFit/>
          </a:bodyPr>
          <a:lstStyle/>
          <a:p>
            <a:r>
              <a:rPr lang="en-US" altLang="zh-CN" sz="1200" dirty="0"/>
              <a:t>A new </a:t>
            </a:r>
            <a:r>
              <a:rPr lang="en-US" altLang="zh-CN" sz="1200" kern="100" dirty="0">
                <a:cs typeface="Times New Roman" panose="02020603050405020304" pitchFamily="18" charset="0"/>
              </a:rPr>
              <a:t>application</a:t>
            </a:r>
            <a:r>
              <a:rPr lang="en-US" altLang="zh-CN" sz="1200" dirty="0" smtClean="0"/>
              <a:t> </a:t>
            </a:r>
            <a:r>
              <a:rPr lang="en-US" altLang="zh-CN" sz="1200" dirty="0"/>
              <a:t>that supports visual and precise network planning for high-speed railway scenario has been constructed based on digital twin platform. The </a:t>
            </a:r>
            <a:r>
              <a:rPr lang="en-US" altLang="zh-CN" sz="1200" kern="100" dirty="0">
                <a:cs typeface="Times New Roman" panose="02020603050405020304" pitchFamily="18" charset="0"/>
              </a:rPr>
              <a:t>application 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a:cs typeface="Times New Roman" panose="02020603050405020304" pitchFamily="18" charset="0"/>
                <a:sym typeface="+mn-ea"/>
              </a:rPr>
              <a:t>capabilities</a:t>
            </a:r>
            <a:r>
              <a:rPr lang="en-US" altLang="zh-CN" sz="1200" dirty="0" smtClean="0"/>
              <a:t> </a:t>
            </a:r>
            <a:r>
              <a:rPr lang="en-US" altLang="zh-CN" sz="1200" dirty="0"/>
              <a:t>such as data collection, model generation , simulation, strategy optimization, and visualization.</a:t>
            </a:r>
            <a:endParaRPr lang="zh-CN" altLang="zh-CN" sz="1200" dirty="0"/>
          </a:p>
          <a:p>
            <a:pPr marL="171450" indent="-171450">
              <a:buFont typeface="Wingdings" panose="05000000000000000000" pitchFamily="2" charset="2"/>
              <a:buChar char="u"/>
            </a:pPr>
            <a:r>
              <a:rPr lang="en-US" altLang="zh-CN" sz="1200" dirty="0"/>
              <a:t>Data collection: The image data of the tower and antenn</a:t>
            </a:r>
            <a:r>
              <a:rPr lang="en-US" altLang="zh-CN" sz="1200" u="dotted" dirty="0"/>
              <a:t>a</a:t>
            </a:r>
            <a:r>
              <a:rPr lang="en-US" altLang="zh-CN" sz="1200" dirty="0"/>
              <a:t> system of the high-speed railway site is collected. During the test, 12 sites and 119 antennas are surveyed, where 113 antennas can be tested for engineering parameter acquisition, accounting for 95%. </a:t>
            </a:r>
            <a:endParaRPr lang="zh-CN" altLang="zh-CN" sz="1200" dirty="0"/>
          </a:p>
          <a:p>
            <a:pPr marL="171450" indent="-171450">
              <a:buFont typeface="Wingdings" panose="05000000000000000000" pitchFamily="2" charset="2"/>
              <a:buChar char="u"/>
            </a:pPr>
            <a:r>
              <a:rPr lang="en-US" altLang="zh-CN" sz="1200" dirty="0"/>
              <a:t>Model generation : After the digital survey is completed, the data such as the map, site location, and engineering parameters are pre-processed, and the digital twin model of the high-speed railway is constructed through the digital twin components, high-speed railway networks, and digital twin engines.</a:t>
            </a:r>
            <a:endParaRPr lang="zh-CN" altLang="zh-CN" sz="1200" dirty="0"/>
          </a:p>
          <a:p>
            <a:pPr marL="171450" indent="-171450">
              <a:buFont typeface="Wingdings" panose="05000000000000000000" pitchFamily="2" charset="2"/>
              <a:buChar char="u"/>
            </a:pPr>
            <a:r>
              <a:rPr lang="en-US" altLang="zh-CN" sz="1200" dirty="0"/>
              <a:t>Simulation: Run the digital twin system for simulation, use the adaptive Simpson algorithm and the greedy algorithm combined with ray tracing algorithm to search the local network planning parameters, and use the group intelligent algorithm, reinforcement learning algorithm combined with Monte Carlo algorithm to search the global network planning parameter.</a:t>
            </a:r>
            <a:endParaRPr lang="zh-CN" altLang="zh-CN" sz="1200" dirty="0"/>
          </a:p>
          <a:p>
            <a:pPr marL="171450" indent="-171450">
              <a:buFont typeface="Wingdings" panose="05000000000000000000" pitchFamily="2" charset="2"/>
              <a:buChar char="u"/>
            </a:pPr>
            <a:r>
              <a:rPr lang="en-US" altLang="zh-CN" sz="1200" dirty="0"/>
              <a:t>Strategy optimization : The digital twin platform exports the optimal parameters of base station hardware, RF software, and system software.</a:t>
            </a:r>
            <a:endParaRPr lang="zh-CN" altLang="zh-CN" sz="1200" dirty="0"/>
          </a:p>
          <a:p>
            <a:pPr marL="171450" indent="-171450">
              <a:buFont typeface="Wingdings" panose="05000000000000000000" pitchFamily="2" charset="2"/>
              <a:buChar char="u"/>
            </a:pPr>
            <a:r>
              <a:rPr lang="en-US" altLang="zh-CN" sz="1200" dirty="0"/>
              <a:t>Visualization: The 3D real-view models, pre-built models, panoramic photos, and satellite maps are displayed in a multi-layer, multi-perspective, and multi-dimensional manner. The single canvas is used to implement scaling and roaming, marking and positioning, and measurement design, bringing users one-stop operation experience and dynamically display geographic data over time</a:t>
            </a:r>
            <a:r>
              <a:rPr lang="en-US" altLang="zh-CN" sz="1200" dirty="0" smtClean="0"/>
              <a:t>.</a:t>
            </a:r>
          </a:p>
          <a:p>
            <a:pPr marL="171450" indent="-171450">
              <a:buFont typeface="Wingdings" panose="05000000000000000000" pitchFamily="2" charset="2"/>
              <a:buChar char="u"/>
            </a:pPr>
            <a:r>
              <a:rPr lang="en-US" altLang="zh-CN" sz="1200" dirty="0"/>
              <a:t>Higher-precision digital twins support more precise network planning, in this case, the Mean Error of RSRP is 1 dB and the RMSE is 4 </a:t>
            </a:r>
            <a:r>
              <a:rPr lang="en-US" altLang="zh-CN" sz="1200" dirty="0" err="1"/>
              <a:t>dB.</a:t>
            </a:r>
            <a:r>
              <a:rPr lang="en-US" altLang="zh-CN" sz="1200" dirty="0"/>
              <a:t> The precision planning based on digital twins can support the improvement of engineering optimization efficiency in the early stage of network construction. It can be verified that the number of low-rate users on the high-speed railway system is improved significantly, and the proportion of users with the rate lower than 2Mbps is reduced by about 50 percentage points. </a:t>
            </a:r>
            <a:endParaRPr lang="zh-CN" altLang="zh-CN" sz="1200" dirty="0"/>
          </a:p>
        </p:txBody>
      </p:sp>
      <p:pic>
        <p:nvPicPr>
          <p:cNvPr id="6" name="图片 5"/>
          <p:cNvPicPr/>
          <p:nvPr/>
        </p:nvPicPr>
        <p:blipFill>
          <a:blip r:embed="rId2"/>
          <a:stretch>
            <a:fillRect/>
          </a:stretch>
        </p:blipFill>
        <p:spPr>
          <a:xfrm>
            <a:off x="571623" y="2021802"/>
            <a:ext cx="3112770" cy="1656715"/>
          </a:xfrm>
          <a:prstGeom prst="rect">
            <a:avLst/>
          </a:prstGeom>
          <a:noFill/>
          <a:ln>
            <a:noFill/>
          </a:ln>
        </p:spPr>
      </p:pic>
      <p:sp>
        <p:nvSpPr>
          <p:cNvPr id="4" name="矩形 3"/>
          <p:cNvSpPr/>
          <p:nvPr/>
        </p:nvSpPr>
        <p:spPr>
          <a:xfrm>
            <a:off x="605796" y="3678517"/>
            <a:ext cx="3044423" cy="369332"/>
          </a:xfrm>
          <a:prstGeom prst="rect">
            <a:avLst/>
          </a:prstGeom>
        </p:spPr>
        <p:txBody>
          <a:bodyPr wrap="none">
            <a:spAutoFit/>
          </a:bodyPr>
          <a:lstStyle/>
          <a:p>
            <a:r>
              <a:rPr lang="en-US" altLang="zh-CN" kern="100" dirty="0"/>
              <a:t>Digital twin site visualization</a:t>
            </a:r>
            <a:endParaRPr lang="zh-CN" altLang="en-US" dirty="0"/>
          </a:p>
        </p:txBody>
      </p:sp>
      <p:sp>
        <p:nvSpPr>
          <p:cNvPr id="7"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2036085385"/>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t>
            </a:r>
            <a:r>
              <a:rPr lang="en-US" altLang="zh-CN" sz="3200" b="1" dirty="0" smtClean="0"/>
              <a:t>use case: </a:t>
            </a:r>
            <a:r>
              <a:rPr lang="en-US" altLang="zh-CN" sz="3200" b="1" dirty="0"/>
              <a:t>port</a:t>
            </a:r>
            <a:endParaRPr lang="en-IN" sz="3200" b="1" dirty="0"/>
          </a:p>
        </p:txBody>
      </p:sp>
      <p:sp>
        <p:nvSpPr>
          <p:cNvPr id="3" name="矩形 2"/>
          <p:cNvSpPr/>
          <p:nvPr/>
        </p:nvSpPr>
        <p:spPr>
          <a:xfrm>
            <a:off x="3875714" y="1835778"/>
            <a:ext cx="8316285" cy="4154984"/>
          </a:xfrm>
          <a:prstGeom prst="rect">
            <a:avLst/>
          </a:prstGeom>
        </p:spPr>
        <p:txBody>
          <a:bodyPr wrap="square">
            <a:spAutoFit/>
          </a:bodyPr>
          <a:lstStyle/>
          <a:p>
            <a:r>
              <a:rPr lang="en-US" altLang="zh-CN" sz="1200" dirty="0"/>
              <a:t>A new </a:t>
            </a:r>
            <a:r>
              <a:rPr lang="en-US" altLang="zh-CN" sz="1200" kern="100" dirty="0">
                <a:cs typeface="Times New Roman" panose="02020603050405020304" pitchFamily="18" charset="0"/>
              </a:rPr>
              <a:t>application</a:t>
            </a:r>
            <a:r>
              <a:rPr lang="en-US" altLang="zh-CN" sz="1200" dirty="0" smtClean="0"/>
              <a:t> </a:t>
            </a:r>
            <a:r>
              <a:rPr lang="en-US" altLang="zh-CN" sz="1200" dirty="0"/>
              <a:t>that supports precise network planning has been constructed fo</a:t>
            </a:r>
            <a:r>
              <a:rPr lang="en-US" altLang="zh-CN" sz="1200" u="dotted" dirty="0"/>
              <a:t>r</a:t>
            </a:r>
            <a:r>
              <a:rPr lang="en-US" altLang="zh-CN" sz="1200" dirty="0"/>
              <a:t> port scenario, which is for B2B use. The </a:t>
            </a:r>
            <a:r>
              <a:rPr lang="en-US" altLang="zh-CN" sz="1200" kern="100" dirty="0">
                <a:cs typeface="Times New Roman" panose="02020603050405020304" pitchFamily="18" charset="0"/>
              </a:rPr>
              <a:t>application 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a:cs typeface="Times New Roman" panose="02020603050405020304" pitchFamily="18" charset="0"/>
                <a:sym typeface="+mn-ea"/>
              </a:rPr>
              <a:t>capabilities</a:t>
            </a:r>
            <a:r>
              <a:rPr lang="en-US" altLang="zh-CN" sz="1200" dirty="0"/>
              <a:t> </a:t>
            </a:r>
            <a:r>
              <a:rPr lang="en-US" altLang="zh-CN" sz="1200" dirty="0" smtClean="0"/>
              <a:t>such </a:t>
            </a:r>
            <a:r>
              <a:rPr lang="en-US" altLang="zh-CN" sz="1200" dirty="0"/>
              <a:t>as data collection, model generation , simulation, strategy optimization , and algorithm deployment.</a:t>
            </a:r>
            <a:endParaRPr lang="zh-CN" altLang="zh-CN" sz="1200" dirty="0"/>
          </a:p>
          <a:p>
            <a:pPr marL="171450" indent="-171450">
              <a:buFont typeface="Wingdings" panose="05000000000000000000" pitchFamily="2" charset="2"/>
              <a:buChar char="u"/>
            </a:pPr>
            <a:r>
              <a:rPr lang="en-US" altLang="zh-CN" sz="1200" dirty="0"/>
              <a:t>Data collection: Based on the port environment twin information collection, the image data is obtained through tilt photography by using drone-mounted camera, and a deep learning algorithm model is constructed by using computer graphics, so as to identify, extract, and reconstruct the on-site environment to obtain the 3D physical modeling of the environment.</a:t>
            </a:r>
            <a:endParaRPr lang="zh-CN" altLang="zh-CN" sz="1200" dirty="0"/>
          </a:p>
          <a:p>
            <a:pPr marL="171450" indent="-171450">
              <a:buFont typeface="Wingdings" panose="05000000000000000000" pitchFamily="2" charset="2"/>
              <a:buChar char="u"/>
            </a:pPr>
            <a:r>
              <a:rPr lang="en-US" altLang="zh-CN" sz="1200" dirty="0"/>
              <a:t>Model generation : Equipment entities and network elements in real world can be flexible combined and deployed based on the 3D vector map, and the variables such as truck, quay bridge, and container can be added together to build a digital twin model.</a:t>
            </a:r>
            <a:endParaRPr lang="zh-CN" altLang="zh-CN" sz="1200" dirty="0"/>
          </a:p>
          <a:p>
            <a:pPr marL="171450" indent="-171450">
              <a:buFont typeface="Wingdings" panose="05000000000000000000" pitchFamily="2" charset="2"/>
              <a:buChar char="u"/>
            </a:pPr>
            <a:r>
              <a:rPr lang="en-US" altLang="zh-CN" sz="1200" dirty="0"/>
              <a:t>Simulation: Driverless trucks service is divided into automatic driving mode and remote driving mode in the </a:t>
            </a:r>
            <a:r>
              <a:rPr lang="en-US" altLang="zh-CN" sz="1200" dirty="0" smtClean="0"/>
              <a:t>Port</a:t>
            </a:r>
            <a:r>
              <a:rPr lang="en-US" altLang="zh-CN" sz="1200" dirty="0"/>
              <a:t>. The network transmission requirements under the two modes are quite different. Considering the characteristics of the environment changes greatly, the digital twin model can be used to implement precise </a:t>
            </a:r>
            <a:r>
              <a:rPr lang="en-US" altLang="zh-CN" sz="1200" dirty="0" smtClean="0"/>
              <a:t>network </a:t>
            </a:r>
            <a:r>
              <a:rPr lang="en-US" altLang="zh-CN" sz="1200" dirty="0"/>
              <a:t>planning, preferentially ensure the large rate time-frequency backhaul service, and ensure the location changes of various containers and shore cranes.</a:t>
            </a:r>
            <a:endParaRPr lang="zh-CN" altLang="zh-CN" sz="1200" dirty="0"/>
          </a:p>
          <a:p>
            <a:pPr marL="171450" indent="-171450">
              <a:buFont typeface="Wingdings" panose="05000000000000000000" pitchFamily="2" charset="2"/>
              <a:buChar char="u"/>
            </a:pPr>
            <a:r>
              <a:rPr lang="en-US" altLang="zh-CN" sz="1200" dirty="0"/>
              <a:t>Strategy optimization : AI calibration   is performed based on the drive test result, and parameter optimization is performed based on the calibrated results. By adjusting the horizontal angle of the antenna, the RSRP of 18% of the sampled points has seen a consistent improvement. </a:t>
            </a:r>
            <a:endParaRPr lang="zh-CN" altLang="zh-CN" sz="1200" dirty="0"/>
          </a:p>
          <a:p>
            <a:pPr marL="171450" indent="-171450">
              <a:buFont typeface="Wingdings" panose="05000000000000000000" pitchFamily="2" charset="2"/>
              <a:buChar char="u"/>
            </a:pPr>
            <a:r>
              <a:rPr lang="en-US" altLang="zh-CN" sz="1200" dirty="0"/>
              <a:t>Algorithm deployment: The planning and optimization module and black box optimization algorithm are used to optimize antenna engineering parameters and beams in the network. This module can be opened to different optimization algorithm providers, who can upload their own modules according to different optimization objectives and algorithm development to complete different network planning and optimization.</a:t>
            </a:r>
            <a:r>
              <a:rPr lang="zh-CN" altLang="zh-CN" sz="1200" dirty="0"/>
              <a:t> </a:t>
            </a:r>
          </a:p>
        </p:txBody>
      </p:sp>
      <p:sp>
        <p:nvSpPr>
          <p:cNvPr id="4" name="矩形 3"/>
          <p:cNvSpPr/>
          <p:nvPr/>
        </p:nvSpPr>
        <p:spPr>
          <a:xfrm>
            <a:off x="125678" y="3344050"/>
            <a:ext cx="1210588" cy="369332"/>
          </a:xfrm>
          <a:prstGeom prst="rect">
            <a:avLst/>
          </a:prstGeom>
        </p:spPr>
        <p:txBody>
          <a:bodyPr wrap="none">
            <a:spAutoFit/>
          </a:bodyPr>
          <a:lstStyle/>
          <a:p>
            <a:r>
              <a:rPr lang="en-US" altLang="zh-CN" dirty="0"/>
              <a:t>real photo</a:t>
            </a:r>
            <a:endParaRPr lang="zh-CN" altLang="en-US" dirty="0"/>
          </a:p>
        </p:txBody>
      </p:sp>
      <p:pic>
        <p:nvPicPr>
          <p:cNvPr id="7" name="图片 6"/>
          <p:cNvPicPr/>
          <p:nvPr/>
        </p:nvPicPr>
        <p:blipFill>
          <a:blip r:embed="rId2" cstate="print">
            <a:extLst>
              <a:ext uri="{28A0092B-C50C-407E-A947-70E740481C1C}">
                <a14:useLocalDpi xmlns:a14="http://schemas.microsoft.com/office/drawing/2010/main" val="0"/>
              </a:ext>
            </a:extLst>
          </a:blip>
          <a:srcRect l="9238" t="17081" r="14879"/>
          <a:stretch>
            <a:fillRect/>
          </a:stretch>
        </p:blipFill>
        <p:spPr>
          <a:xfrm>
            <a:off x="125678" y="2020710"/>
            <a:ext cx="1756410" cy="1323340"/>
          </a:xfrm>
          <a:prstGeom prst="rect">
            <a:avLst/>
          </a:prstGeom>
          <a:solidFill>
            <a:srgbClr val="FFFFFF">
              <a:shade val="85000"/>
            </a:srgbClr>
          </a:solidFill>
          <a:ln>
            <a:noFill/>
          </a:ln>
          <a:effectLst/>
        </p:spPr>
      </p:pic>
      <p:pic>
        <p:nvPicPr>
          <p:cNvPr id="8" name="图片 7"/>
          <p:cNvPicPr/>
          <p:nvPr/>
        </p:nvPicPr>
        <p:blipFill>
          <a:blip r:embed="rId3" cstate="print">
            <a:extLst>
              <a:ext uri="{28A0092B-C50C-407E-A947-70E740481C1C}">
                <a14:useLocalDpi xmlns:a14="http://schemas.microsoft.com/office/drawing/2010/main" val="0"/>
              </a:ext>
            </a:extLst>
          </a:blip>
          <a:srcRect l="6345" r="43908"/>
          <a:stretch>
            <a:fillRect/>
          </a:stretch>
        </p:blipFill>
        <p:spPr>
          <a:xfrm>
            <a:off x="2002283" y="2020710"/>
            <a:ext cx="1753235" cy="1324610"/>
          </a:xfrm>
          <a:prstGeom prst="rect">
            <a:avLst/>
          </a:prstGeom>
          <a:solidFill>
            <a:srgbClr val="FFFFFF">
              <a:shade val="85000"/>
            </a:srgbClr>
          </a:solidFill>
          <a:ln>
            <a:noFill/>
          </a:ln>
          <a:effectLst/>
        </p:spPr>
      </p:pic>
      <p:sp>
        <p:nvSpPr>
          <p:cNvPr id="5" name="矩形 4"/>
          <p:cNvSpPr/>
          <p:nvPr/>
        </p:nvSpPr>
        <p:spPr>
          <a:xfrm>
            <a:off x="1990861" y="3344050"/>
            <a:ext cx="1781450" cy="369332"/>
          </a:xfrm>
          <a:prstGeom prst="rect">
            <a:avLst/>
          </a:prstGeom>
        </p:spPr>
        <p:txBody>
          <a:bodyPr wrap="none">
            <a:spAutoFit/>
          </a:bodyPr>
          <a:lstStyle/>
          <a:p>
            <a:r>
              <a:rPr lang="en-US" altLang="zh-CN" kern="100" dirty="0">
                <a:latin typeface="Calibri" panose="020F0502020204030204" pitchFamily="34" charset="0"/>
              </a:rPr>
              <a:t>modeling picture</a:t>
            </a:r>
            <a:endParaRPr lang="zh-CN" altLang="en-US" dirty="0"/>
          </a:p>
        </p:txBody>
      </p:sp>
      <p:sp>
        <p:nvSpPr>
          <p:cNvPr id="9"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84206127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smtClean="0"/>
              <a:t>What SA6 can do</a:t>
            </a:r>
            <a:endParaRPr lang="en-IN" sz="3200" b="1" dirty="0"/>
          </a:p>
        </p:txBody>
      </p:sp>
      <p:graphicFrame>
        <p:nvGraphicFramePr>
          <p:cNvPr id="3" name="表格 2"/>
          <p:cNvGraphicFramePr>
            <a:graphicFrameLocks noGrp="1"/>
          </p:cNvGraphicFramePr>
          <p:nvPr>
            <p:extLst/>
          </p:nvPr>
        </p:nvGraphicFramePr>
        <p:xfrm>
          <a:off x="66412" y="1801846"/>
          <a:ext cx="11971791" cy="4678680"/>
        </p:xfrm>
        <a:graphic>
          <a:graphicData uri="http://schemas.openxmlformats.org/drawingml/2006/table">
            <a:tbl>
              <a:tblPr firstRow="1" bandRow="1">
                <a:tableStyleId>{5C22544A-7EE6-4342-B048-85BDC9FD1C3A}</a:tableStyleId>
              </a:tblPr>
              <a:tblGrid>
                <a:gridCol w="1812722">
                  <a:extLst>
                    <a:ext uri="{9D8B030D-6E8A-4147-A177-3AD203B41FA5}">
                      <a16:colId xmlns:a16="http://schemas.microsoft.com/office/drawing/2014/main" val="20000"/>
                    </a:ext>
                  </a:extLst>
                </a:gridCol>
                <a:gridCol w="4706224">
                  <a:extLst>
                    <a:ext uri="{9D8B030D-6E8A-4147-A177-3AD203B41FA5}">
                      <a16:colId xmlns:a16="http://schemas.microsoft.com/office/drawing/2014/main" val="20001"/>
                    </a:ext>
                  </a:extLst>
                </a:gridCol>
                <a:gridCol w="5452845">
                  <a:extLst>
                    <a:ext uri="{9D8B030D-6E8A-4147-A177-3AD203B41FA5}">
                      <a16:colId xmlns:a16="http://schemas.microsoft.com/office/drawing/2014/main" val="20002"/>
                    </a:ext>
                  </a:extLst>
                </a:gridCol>
              </a:tblGrid>
              <a:tr h="212264">
                <a:tc>
                  <a:txBody>
                    <a:bodyPr/>
                    <a:lstStyle/>
                    <a:p>
                      <a:r>
                        <a:rPr lang="en-US" altLang="zh-CN" sz="1300" b="1" dirty="0" err="1" smtClean="0"/>
                        <a:t>DTaaS</a:t>
                      </a:r>
                      <a:r>
                        <a:rPr lang="en-US" altLang="zh-CN" sz="1300" b="1" dirty="0" smtClean="0"/>
                        <a:t> </a:t>
                      </a:r>
                      <a:r>
                        <a:rPr lang="en-US" altLang="zh-CN" sz="1300" b="1" dirty="0" smtClean="0">
                          <a:sym typeface="+mn-ea"/>
                        </a:rPr>
                        <a:t>capabilities</a:t>
                      </a:r>
                      <a:endParaRPr lang="zh-CN" altLang="en-US" sz="1300" dirty="0"/>
                    </a:p>
                  </a:txBody>
                  <a:tcPr/>
                </a:tc>
                <a:tc>
                  <a:txBody>
                    <a:bodyPr/>
                    <a:lstStyle/>
                    <a:p>
                      <a:r>
                        <a:rPr lang="en-US" altLang="zh-CN" sz="1300" dirty="0" smtClean="0"/>
                        <a:t>SA5 (TS 28.561)</a:t>
                      </a:r>
                      <a:endParaRPr lang="zh-CN" altLang="en-US" sz="1300" dirty="0"/>
                    </a:p>
                  </a:txBody>
                  <a:tcPr/>
                </a:tc>
                <a:tc>
                  <a:txBody>
                    <a:bodyPr/>
                    <a:lstStyle/>
                    <a:p>
                      <a:r>
                        <a:rPr lang="en-US" altLang="zh-CN" sz="1300" smtClean="0"/>
                        <a:t>SA6 objects</a:t>
                      </a:r>
                      <a:endParaRPr lang="zh-CN" altLang="en-US" sz="1300" dirty="0"/>
                    </a:p>
                  </a:txBody>
                  <a:tcPr/>
                </a:tc>
                <a:extLst>
                  <a:ext uri="{0D108BD9-81ED-4DB2-BD59-A6C34878D82A}">
                    <a16:rowId xmlns:a16="http://schemas.microsoft.com/office/drawing/2014/main" val="10000"/>
                  </a:ext>
                </a:extLst>
              </a:tr>
              <a:tr h="647963">
                <a:tc>
                  <a:txBody>
                    <a:bodyPr/>
                    <a:lstStyle/>
                    <a:p>
                      <a:r>
                        <a:rPr lang="en-US" altLang="zh-CN" sz="1300" b="0" dirty="0" smtClean="0"/>
                        <a:t>Data collection</a:t>
                      </a:r>
                      <a:endParaRPr lang="zh-CN" altLang="en-US" sz="1300" b="0" dirty="0"/>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Current support </a:t>
                      </a:r>
                      <a:r>
                        <a:rPr lang="en-US" altLang="zh-CN" sz="1300" b="0" dirty="0" smtClean="0"/>
                        <a:t>collect </a:t>
                      </a:r>
                      <a:r>
                        <a:rPr lang="en-GB" altLang="zh-CN" sz="1300" kern="1200" dirty="0" smtClean="0">
                          <a:solidFill>
                            <a:schemeClr val="dk1"/>
                          </a:solidFill>
                          <a:latin typeface="+mn-lt"/>
                          <a:ea typeface="+mn-ea"/>
                          <a:cs typeface="+mn-cs"/>
                        </a:rPr>
                        <a:t>physical network information include Performance data, MDT/Trace data, Fault management data, Configuration data  </a:t>
                      </a: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b="0" dirty="0" smtClean="0"/>
                        <a:t>Collect </a:t>
                      </a:r>
                      <a:r>
                        <a:rPr lang="en-US" altLang="zh-CN" sz="1300" dirty="0" smtClean="0"/>
                        <a:t>digital twin network </a:t>
                      </a:r>
                      <a:r>
                        <a:rPr lang="en-GB" altLang="zh-CN" sz="1300" kern="1200" dirty="0" smtClean="0">
                          <a:solidFill>
                            <a:schemeClr val="dk1"/>
                          </a:solidFill>
                          <a:latin typeface="+mn-lt"/>
                          <a:ea typeface="+mn-ea"/>
                          <a:cs typeface="+mn-cs"/>
                        </a:rPr>
                        <a:t>information</a:t>
                      </a:r>
                    </a:p>
                    <a:p>
                      <a:pPr marL="285750" indent="-285750">
                        <a:buFont typeface="Wingdings" panose="05000000000000000000" pitchFamily="2" charset="2"/>
                        <a:buChar char="u"/>
                      </a:pPr>
                      <a:r>
                        <a:rPr lang="en-US" altLang="zh-CN" sz="1300" b="0" dirty="0" smtClean="0"/>
                        <a:t>Collect </a:t>
                      </a:r>
                      <a:r>
                        <a:rPr lang="en-GB" altLang="zh-CN" sz="1300" kern="1200" dirty="0" smtClean="0">
                          <a:solidFill>
                            <a:schemeClr val="dk1"/>
                          </a:solidFill>
                          <a:latin typeface="+mn-lt"/>
                          <a:ea typeface="+mn-ea"/>
                          <a:cs typeface="+mn-cs"/>
                        </a:rPr>
                        <a:t>physical network information </a:t>
                      </a:r>
                      <a:r>
                        <a:rPr lang="en-US" altLang="zh-CN" sz="1300" b="0" dirty="0" smtClean="0"/>
                        <a:t>by </a:t>
                      </a:r>
                      <a:r>
                        <a:rPr lang="en-US" altLang="zh-CN" sz="1300" dirty="0" smtClean="0"/>
                        <a:t>specialized measurement devices</a:t>
                      </a:r>
                    </a:p>
                    <a:p>
                      <a:pPr marL="285750" indent="-285750">
                        <a:buFont typeface="Wingdings" panose="05000000000000000000" pitchFamily="2" charset="2"/>
                        <a:buChar char="u"/>
                      </a:pPr>
                      <a:r>
                        <a:rPr lang="en-US" altLang="zh-CN" sz="1300" b="0" dirty="0" smtClean="0"/>
                        <a:t>Collect data through </a:t>
                      </a:r>
                      <a:r>
                        <a:rPr lang="en-US" altLang="zh-CN" sz="1300" dirty="0" smtClean="0">
                          <a:ea typeface="微软雅黑" panose="020B0503020204020204" pitchFamily="34" charset="-122"/>
                        </a:rPr>
                        <a:t>Sensing, </a:t>
                      </a:r>
                      <a:r>
                        <a:rPr lang="en-US" altLang="zh-CN" sz="1300" dirty="0" err="1" smtClean="0">
                          <a:ea typeface="微软雅黑" panose="020B0503020204020204" pitchFamily="34" charset="-122"/>
                        </a:rPr>
                        <a:t>EnergySys</a:t>
                      </a:r>
                      <a:r>
                        <a:rPr lang="en-US" altLang="zh-CN" sz="1300" dirty="0" smtClean="0">
                          <a:ea typeface="微软雅黑" panose="020B0503020204020204" pitchFamily="34" charset="-122"/>
                        </a:rPr>
                        <a:t> and other SEAL services</a:t>
                      </a:r>
                      <a:endParaRPr lang="en-US" altLang="zh-CN" sz="1300" dirty="0" smtClean="0"/>
                    </a:p>
                    <a:p>
                      <a:pPr marL="285750" indent="-285750">
                        <a:buFont typeface="Wingdings" panose="05000000000000000000" pitchFamily="2" charset="2"/>
                        <a:buChar char="u"/>
                      </a:pPr>
                      <a:r>
                        <a:rPr lang="en-US" altLang="zh-CN" sz="1300" dirty="0" smtClean="0"/>
                        <a:t>Data delivery by</a:t>
                      </a:r>
                      <a:r>
                        <a:rPr lang="en-US" altLang="zh-CN" sz="1300" baseline="0" dirty="0" smtClean="0"/>
                        <a:t> SEALDD</a:t>
                      </a:r>
                      <a:endParaRPr lang="zh-CN" altLang="en-US" sz="1300" dirty="0"/>
                    </a:p>
                  </a:txBody>
                  <a:tcPr/>
                </a:tc>
                <a:extLst>
                  <a:ext uri="{0D108BD9-81ED-4DB2-BD59-A6C34878D82A}">
                    <a16:rowId xmlns:a16="http://schemas.microsoft.com/office/drawing/2014/main" val="10001"/>
                  </a:ext>
                </a:extLst>
              </a:tr>
              <a:tr h="357497">
                <a:tc>
                  <a:txBody>
                    <a:bodyPr/>
                    <a:lstStyle/>
                    <a:p>
                      <a:r>
                        <a:rPr lang="en-US" altLang="zh-CN" sz="1300" b="0" kern="1200" dirty="0" smtClean="0">
                          <a:solidFill>
                            <a:schemeClr val="dk1"/>
                          </a:solidFill>
                          <a:latin typeface="+mn-lt"/>
                          <a:ea typeface="+mn-ea"/>
                          <a:cs typeface="+mn-cs"/>
                        </a:rPr>
                        <a:t>Model generation</a:t>
                      </a:r>
                      <a:endParaRPr lang="zh-CN" altLang="en-US" sz="1300" b="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Current support </a:t>
                      </a:r>
                      <a:r>
                        <a:rPr lang="en-GB" altLang="zh-CN" sz="1300" kern="1200" dirty="0" smtClean="0">
                          <a:solidFill>
                            <a:schemeClr val="dk1"/>
                          </a:solidFill>
                          <a:latin typeface="+mn-lt"/>
                          <a:ea typeface="+mn-ea"/>
                          <a:cs typeface="+mn-cs"/>
                        </a:rPr>
                        <a:t>mathematical model </a:t>
                      </a:r>
                      <a:r>
                        <a:rPr lang="en-GB" altLang="zh-CN" sz="1300" kern="1200" smtClean="0">
                          <a:solidFill>
                            <a:schemeClr val="dk1"/>
                          </a:solidFill>
                          <a:latin typeface="+mn-lt"/>
                          <a:ea typeface="+mn-ea"/>
                          <a:cs typeface="+mn-cs"/>
                        </a:rPr>
                        <a:t>for Simulation</a:t>
                      </a:r>
                    </a:p>
                    <a:p>
                      <a:pPr marL="285750" indent="-285750">
                        <a:buFont typeface="Wingdings" panose="05000000000000000000" pitchFamily="2" charset="2"/>
                        <a:buChar char="u"/>
                      </a:pPr>
                      <a:r>
                        <a:rPr lang="en-GB" altLang="zh-CN" sz="1300" kern="1200" smtClean="0">
                          <a:solidFill>
                            <a:schemeClr val="dk1"/>
                          </a:solidFill>
                          <a:latin typeface="+mn-lt"/>
                          <a:ea typeface="+mn-ea"/>
                          <a:cs typeface="+mn-cs"/>
                        </a:rPr>
                        <a:t>Not support</a:t>
                      </a:r>
                      <a:r>
                        <a:rPr lang="en-GB" altLang="zh-CN" sz="1300" kern="1200" baseline="0" smtClean="0">
                          <a:solidFill>
                            <a:schemeClr val="dk1"/>
                          </a:solidFill>
                          <a:latin typeface="+mn-lt"/>
                          <a:ea typeface="+mn-ea"/>
                          <a:cs typeface="+mn-cs"/>
                        </a:rPr>
                        <a:t> service twin models</a:t>
                      </a:r>
                      <a:endParaRPr lang="zh-CN" altLang="en-US" sz="1300" kern="1200" dirty="0">
                        <a:solidFill>
                          <a:schemeClr val="dk1"/>
                        </a:solidFill>
                        <a:latin typeface="+mn-lt"/>
                        <a:ea typeface="+mn-ea"/>
                        <a:cs typeface="+mn-cs"/>
                      </a:endParaRPr>
                    </a:p>
                  </a:txBody>
                  <a:tcPr/>
                </a:tc>
                <a:tc>
                  <a:txBody>
                    <a:bodyPr/>
                    <a:lstStyle/>
                    <a:p>
                      <a:pPr marL="285750" indent="-285750" algn="l" defTabSz="914400" rtl="0" eaLnBrk="1" latinLnBrk="0" hangingPunct="1">
                        <a:buFont typeface="Wingdings" panose="05000000000000000000" pitchFamily="2" charset="2"/>
                        <a:buChar char="u"/>
                      </a:pPr>
                      <a:r>
                        <a:rPr lang="en-US" altLang="zh-CN" sz="1300" b="0" kern="1200" dirty="0" smtClean="0">
                          <a:solidFill>
                            <a:schemeClr val="dk1"/>
                          </a:solidFill>
                          <a:latin typeface="+mn-lt"/>
                          <a:ea typeface="+mn-ea"/>
                          <a:cs typeface="+mn-cs"/>
                        </a:rPr>
                        <a:t>Knowledge-and-data dual-driven models</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twin models</a:t>
                      </a:r>
                      <a:endParaRPr lang="zh-CN" altLang="en-US" sz="1300" b="0" kern="1200" dirty="0">
                        <a:solidFill>
                          <a:schemeClr val="dk1"/>
                        </a:solidFill>
                        <a:latin typeface="+mn-lt"/>
                        <a:ea typeface="+mn-ea"/>
                        <a:cs typeface="+mn-cs"/>
                      </a:endParaRPr>
                    </a:p>
                  </a:txBody>
                  <a:tcPr/>
                </a:tc>
                <a:extLst>
                  <a:ext uri="{0D108BD9-81ED-4DB2-BD59-A6C34878D82A}">
                    <a16:rowId xmlns:a16="http://schemas.microsoft.com/office/drawing/2014/main" val="10002"/>
                  </a:ext>
                </a:extLst>
              </a:tr>
              <a:tr h="212264">
                <a:tc>
                  <a:txBody>
                    <a:bodyPr/>
                    <a:lstStyle/>
                    <a:p>
                      <a:r>
                        <a:rPr lang="en-US" altLang="zh-CN" sz="1300" b="0" kern="1200" smtClean="0">
                          <a:solidFill>
                            <a:schemeClr val="dk1"/>
                          </a:solidFill>
                          <a:latin typeface="+mn-lt"/>
                          <a:ea typeface="+mn-ea"/>
                          <a:cs typeface="+mn-cs"/>
                        </a:rPr>
                        <a:t>Simulation</a:t>
                      </a:r>
                      <a:endParaRPr lang="zh-CN" altLang="en-US" sz="1300" b="0" kern="120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baseline="0" dirty="0" smtClean="0">
                          <a:solidFill>
                            <a:schemeClr val="dk1"/>
                          </a:solidFill>
                          <a:latin typeface="+mn-lt"/>
                          <a:ea typeface="+mn-ea"/>
                          <a:cs typeface="+mn-cs"/>
                        </a:rPr>
                        <a:t>Network</a:t>
                      </a:r>
                      <a:r>
                        <a:rPr lang="en-GB" altLang="zh-CN" sz="1300" kern="1200" baseline="0" dirty="0" smtClean="0">
                          <a:solidFill>
                            <a:schemeClr val="dk1"/>
                          </a:solidFill>
                          <a:latin typeface="+mn-lt"/>
                          <a:ea typeface="+mn-ea"/>
                          <a:cs typeface="+mn-cs"/>
                        </a:rPr>
                        <a:t> twin s</a:t>
                      </a:r>
                      <a:r>
                        <a:rPr lang="en-US" altLang="zh-CN" sz="1300" dirty="0" err="1" smtClean="0"/>
                        <a:t>upported</a:t>
                      </a:r>
                      <a:endParaRPr lang="zh-CN" altLang="en-US" sz="1300"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twin s</a:t>
                      </a:r>
                      <a:r>
                        <a:rPr lang="en-US" altLang="zh-CN" sz="1300" b="0" kern="1200" dirty="0" err="1" smtClean="0">
                          <a:solidFill>
                            <a:schemeClr val="dk1"/>
                          </a:solidFill>
                          <a:latin typeface="+mn-lt"/>
                          <a:ea typeface="+mn-ea"/>
                          <a:cs typeface="+mn-cs"/>
                        </a:rPr>
                        <a:t>imulation</a:t>
                      </a:r>
                      <a:endParaRPr lang="zh-CN" altLang="en-US" sz="1300" b="0" kern="1200" dirty="0" smtClean="0">
                        <a:solidFill>
                          <a:schemeClr val="dk1"/>
                        </a:solidFill>
                        <a:latin typeface="+mn-lt"/>
                        <a:ea typeface="+mn-ea"/>
                        <a:cs typeface="+mn-cs"/>
                      </a:endParaRPr>
                    </a:p>
                  </a:txBody>
                  <a:tcPr/>
                </a:tc>
                <a:extLst>
                  <a:ext uri="{0D108BD9-81ED-4DB2-BD59-A6C34878D82A}">
                    <a16:rowId xmlns:a16="http://schemas.microsoft.com/office/drawing/2014/main" val="10003"/>
                  </a:ext>
                </a:extLst>
              </a:tr>
              <a:tr h="212264">
                <a:tc>
                  <a:txBody>
                    <a:bodyPr/>
                    <a:lstStyle/>
                    <a:p>
                      <a:r>
                        <a:rPr lang="en-US" altLang="zh-CN" sz="1300" b="0" kern="1200" smtClean="0">
                          <a:solidFill>
                            <a:schemeClr val="dk1"/>
                          </a:solidFill>
                          <a:latin typeface="+mn-lt"/>
                          <a:ea typeface="+mn-ea"/>
                          <a:cs typeface="+mn-cs"/>
                        </a:rPr>
                        <a:t>Visualization</a:t>
                      </a:r>
                      <a:endParaRPr lang="zh-CN" altLang="en-US" sz="1300" b="0" kern="1200">
                        <a:solidFill>
                          <a:schemeClr val="dk1"/>
                        </a:solidFill>
                        <a:latin typeface="+mn-lt"/>
                        <a:ea typeface="+mn-ea"/>
                        <a:cs typeface="+mn-cs"/>
                      </a:endParaRPr>
                    </a:p>
                  </a:txBody>
                  <a:tcPr/>
                </a:tc>
                <a:tc gridSpan="2">
                  <a:txBody>
                    <a:bodyPr/>
                    <a:lstStyle/>
                    <a:p>
                      <a:pPr marL="285750" indent="-285750">
                        <a:buFont typeface="Calibri" panose="020F0502020204030204" pitchFamily="34" charset="0"/>
                        <a:buChar char="*"/>
                      </a:pPr>
                      <a:r>
                        <a:rPr lang="en-US" altLang="zh-CN" sz="1300" dirty="0" smtClean="0"/>
                        <a:t>SA4 scope</a:t>
                      </a:r>
                      <a:endParaRPr lang="zh-CN" altLang="en-US" sz="1300" dirty="0"/>
                    </a:p>
                  </a:txBody>
                  <a:tcPr/>
                </a:tc>
                <a:tc hMerge="1">
                  <a:txBody>
                    <a:bodyPr/>
                    <a:lstStyle/>
                    <a:p>
                      <a:endParaRPr lang="zh-CN" altLang="en-US" sz="1400" dirty="0"/>
                    </a:p>
                  </a:txBody>
                  <a:tcPr/>
                </a:tc>
                <a:extLst>
                  <a:ext uri="{0D108BD9-81ED-4DB2-BD59-A6C34878D82A}">
                    <a16:rowId xmlns:a16="http://schemas.microsoft.com/office/drawing/2014/main" val="10004"/>
                  </a:ext>
                </a:extLst>
              </a:tr>
              <a:tr h="357497">
                <a:tc>
                  <a:txBody>
                    <a:bodyPr/>
                    <a:lstStyle/>
                    <a:p>
                      <a:pPr marL="0" algn="l" defTabSz="914400" rtl="0" eaLnBrk="1" latinLnBrk="0" hangingPunct="1"/>
                      <a:r>
                        <a:rPr lang="en-US" altLang="zh-CN" sz="1300" b="0" kern="1200" smtClean="0">
                          <a:solidFill>
                            <a:schemeClr val="dk1"/>
                          </a:solidFill>
                          <a:latin typeface="+mn-lt"/>
                          <a:ea typeface="+mn-ea"/>
                          <a:cs typeface="+mn-cs"/>
                        </a:rPr>
                        <a:t>Strategy optimization</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dirty="0" smtClean="0"/>
                        <a:t>Not Supported</a:t>
                      </a:r>
                      <a:endParaRPr lang="zh-CN" altLang="en-US" sz="1300" dirty="0" smtClean="0"/>
                    </a:p>
                    <a:p>
                      <a:endParaRPr lang="zh-CN" altLang="en-US" sz="1300" dirty="0"/>
                    </a:p>
                  </a:txBody>
                  <a:tcPr/>
                </a:tc>
                <a:tc>
                  <a:txBody>
                    <a:bodyPr/>
                    <a:lstStyle/>
                    <a:p>
                      <a:pPr marL="285750" indent="-285750">
                        <a:buFont typeface="Wingdings" panose="05000000000000000000" pitchFamily="2" charset="2"/>
                        <a:buChar char="u"/>
                      </a:pPr>
                      <a:r>
                        <a:rPr lang="en-US" altLang="zh-CN" sz="1300" dirty="0" smtClean="0"/>
                        <a:t>Optimize parameters and strategies</a:t>
                      </a:r>
                    </a:p>
                    <a:p>
                      <a:pPr marL="285750" indent="-285750">
                        <a:buFont typeface="Wingdings" panose="05000000000000000000" pitchFamily="2" charset="2"/>
                        <a:buChar char="u"/>
                      </a:pPr>
                      <a:r>
                        <a:rPr lang="en-US" altLang="zh-CN" sz="1300" dirty="0" smtClean="0"/>
                        <a:t>AI based optimization through AIML</a:t>
                      </a:r>
                      <a:endParaRPr lang="zh-CN" altLang="en-US" sz="1300" dirty="0"/>
                    </a:p>
                  </a:txBody>
                  <a:tcPr/>
                </a:tc>
                <a:extLst>
                  <a:ext uri="{0D108BD9-81ED-4DB2-BD59-A6C34878D82A}">
                    <a16:rowId xmlns:a16="http://schemas.microsoft.com/office/drawing/2014/main" val="10005"/>
                  </a:ext>
                </a:extLst>
              </a:tr>
              <a:tr h="212264">
                <a:tc>
                  <a:txBody>
                    <a:bodyPr/>
                    <a:lstStyle/>
                    <a:p>
                      <a:r>
                        <a:rPr lang="en-US" altLang="zh-CN" sz="1300" b="0" kern="1200" smtClean="0">
                          <a:solidFill>
                            <a:schemeClr val="dk1"/>
                          </a:solidFill>
                          <a:latin typeface="+mn-lt"/>
                          <a:ea typeface="+mn-ea"/>
                          <a:cs typeface="+mn-cs"/>
                        </a:rPr>
                        <a:t>Algorithm deployment</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dirty="0" smtClean="0">
                          <a:solidFill>
                            <a:schemeClr val="dk1"/>
                          </a:solidFill>
                          <a:latin typeface="+mn-lt"/>
                          <a:ea typeface="+mn-ea"/>
                          <a:cs typeface="+mn-cs"/>
                        </a:rPr>
                        <a:t>Not Supported</a:t>
                      </a:r>
                      <a:endParaRPr lang="zh-CN" altLang="en-US" sz="1300" kern="1200" dirty="0">
                        <a:solidFill>
                          <a:schemeClr val="dk1"/>
                        </a:solidFill>
                        <a:latin typeface="+mn-lt"/>
                        <a:ea typeface="+mn-ea"/>
                        <a:cs typeface="+mn-cs"/>
                      </a:endParaRPr>
                    </a:p>
                  </a:txBody>
                  <a:tcPr/>
                </a:tc>
                <a:tc>
                  <a:txBody>
                    <a:bodyPr/>
                    <a:lstStyle/>
                    <a:p>
                      <a:pPr marL="285750" indent="-285750" algn="l" defTabSz="914400" rtl="0" eaLnBrk="1" latinLnBrk="0" hangingPunct="1">
                        <a:buFont typeface="Wingdings" panose="05000000000000000000" pitchFamily="2" charset="2"/>
                        <a:buChar char="u"/>
                      </a:pPr>
                      <a:r>
                        <a:rPr lang="en-US" altLang="zh-CN" sz="1300" kern="1200" dirty="0" smtClean="0">
                          <a:solidFill>
                            <a:schemeClr val="dk1"/>
                          </a:solidFill>
                          <a:latin typeface="+mn-lt"/>
                          <a:ea typeface="+mn-ea"/>
                          <a:cs typeface="+mn-cs"/>
                        </a:rPr>
                        <a:t>Integrate vertical own algorithms or modules</a:t>
                      </a: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6"/>
                  </a:ext>
                </a:extLst>
              </a:tr>
              <a:tr h="357497">
                <a:tc>
                  <a:txBody>
                    <a:bodyPr/>
                    <a:lstStyle/>
                    <a:p>
                      <a:r>
                        <a:rPr lang="en-US" altLang="zh-CN" sz="1300" b="0" kern="1200" smtClean="0">
                          <a:solidFill>
                            <a:schemeClr val="dk1"/>
                          </a:solidFill>
                          <a:latin typeface="+mn-lt"/>
                          <a:ea typeface="+mn-ea"/>
                          <a:cs typeface="+mn-cs"/>
                        </a:rPr>
                        <a:t>Data augmentation</a:t>
                      </a:r>
                      <a:endParaRPr lang="zh-CN" altLang="en-US" sz="1300" b="0" kern="120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Current support </a:t>
                      </a:r>
                      <a:r>
                        <a:rPr lang="en-GB" altLang="zh-CN" sz="1300" kern="1200" dirty="0" smtClean="0">
                          <a:solidFill>
                            <a:schemeClr val="dk1"/>
                          </a:solidFill>
                          <a:latin typeface="+mn-lt"/>
                          <a:ea typeface="+mn-ea"/>
                          <a:cs typeface="+mn-cs"/>
                        </a:rPr>
                        <a:t>to generate ML training data and user </a:t>
                      </a:r>
                      <a:r>
                        <a:rPr lang="en-US" altLang="zh-CN" sz="1300" kern="1200" dirty="0" smtClean="0">
                          <a:solidFill>
                            <a:schemeClr val="dk1"/>
                          </a:solidFill>
                          <a:latin typeface="+mn-lt"/>
                          <a:ea typeface="+mn-ea"/>
                          <a:cs typeface="+mn-cs"/>
                        </a:rPr>
                        <a:t>experience data</a:t>
                      </a: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Generate customized virtual scenarios and datasets on-demand</a:t>
                      </a: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7"/>
                  </a:ext>
                </a:extLst>
              </a:tr>
              <a:tr h="357497">
                <a:tc>
                  <a:txBody>
                    <a:bodyPr/>
                    <a:lstStyle/>
                    <a:p>
                      <a:r>
                        <a:rPr lang="en-US" altLang="zh-CN" sz="1300" b="0" kern="1200" smtClean="0">
                          <a:solidFill>
                            <a:schemeClr val="dk1"/>
                          </a:solidFill>
                          <a:latin typeface="+mn-lt"/>
                          <a:ea typeface="+mn-ea"/>
                          <a:cs typeface="+mn-cs"/>
                        </a:rPr>
                        <a:t>Fault diagnosis and prediction</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Network</a:t>
                      </a:r>
                      <a:r>
                        <a:rPr lang="en-GB" altLang="zh-CN" sz="1300" kern="1200" baseline="0" dirty="0" smtClean="0">
                          <a:solidFill>
                            <a:schemeClr val="dk1"/>
                          </a:solidFill>
                          <a:latin typeface="+mn-lt"/>
                          <a:ea typeface="+mn-ea"/>
                          <a:cs typeface="+mn-cs"/>
                        </a:rPr>
                        <a:t> twin s</a:t>
                      </a:r>
                      <a:r>
                        <a:rPr lang="en-US" altLang="zh-CN" sz="1300" dirty="0" err="1" smtClean="0"/>
                        <a:t>upported</a:t>
                      </a:r>
                      <a:endParaRPr lang="zh-CN" altLang="en-US" sz="1300" dirty="0" smtClean="0"/>
                    </a:p>
                    <a:p>
                      <a:pPr marL="285750" indent="-285750">
                        <a:buFont typeface="Wingdings" panose="05000000000000000000" pitchFamily="2" charset="2"/>
                        <a:buChar char="u"/>
                      </a:pP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twin </a:t>
                      </a:r>
                      <a:r>
                        <a:rPr lang="en-US" altLang="zh-CN" sz="1300" b="0" kern="1200" dirty="0" smtClean="0">
                          <a:solidFill>
                            <a:schemeClr val="dk1"/>
                          </a:solidFill>
                          <a:latin typeface="+mn-lt"/>
                          <a:ea typeface="+mn-ea"/>
                          <a:cs typeface="+mn-cs"/>
                        </a:rPr>
                        <a:t>diagnosis and prediction</a:t>
                      </a:r>
                      <a:endParaRPr lang="zh-CN" altLang="en-US" sz="1300" b="0" kern="1200" dirty="0" smtClean="0">
                        <a:solidFill>
                          <a:schemeClr val="dk1"/>
                        </a:solidFill>
                        <a:latin typeface="+mn-lt"/>
                        <a:ea typeface="+mn-ea"/>
                        <a:cs typeface="+mn-cs"/>
                      </a:endParaRPr>
                    </a:p>
                    <a:p>
                      <a:pPr marL="0" indent="0">
                        <a:buFont typeface="Wingdings" panose="05000000000000000000" pitchFamily="2" charset="2"/>
                        <a:buNone/>
                      </a:pP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8"/>
                  </a:ext>
                </a:extLst>
              </a:tr>
              <a:tr h="212264">
                <a:tc>
                  <a:txBody>
                    <a:bodyPr/>
                    <a:lstStyle/>
                    <a:p>
                      <a:r>
                        <a:rPr lang="en-US" altLang="zh-CN" sz="1300" b="0" kern="1200" dirty="0" smtClean="0">
                          <a:solidFill>
                            <a:schemeClr val="dk1"/>
                          </a:solidFill>
                          <a:latin typeface="+mn-lt"/>
                          <a:ea typeface="+mn-ea"/>
                          <a:cs typeface="+mn-cs"/>
                        </a:rPr>
                        <a:t>Physical network provisioning</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Network</a:t>
                      </a:r>
                      <a:r>
                        <a:rPr lang="en-GB" altLang="zh-CN" sz="1300" kern="1200" baseline="0" dirty="0" smtClean="0">
                          <a:solidFill>
                            <a:schemeClr val="dk1"/>
                          </a:solidFill>
                          <a:latin typeface="+mn-lt"/>
                          <a:ea typeface="+mn-ea"/>
                          <a:cs typeface="+mn-cs"/>
                        </a:rPr>
                        <a:t> twin s</a:t>
                      </a:r>
                      <a:r>
                        <a:rPr lang="en-US" altLang="zh-CN" sz="1300" dirty="0" err="1" smtClean="0"/>
                        <a:t>upported</a:t>
                      </a:r>
                      <a:endParaRPr lang="zh-CN" altLang="en-US" sz="1300" dirty="0" smtClean="0"/>
                    </a:p>
                    <a:p>
                      <a:pPr marL="285750" indent="-285750">
                        <a:buFont typeface="Wingdings" panose="05000000000000000000" pitchFamily="2" charset="2"/>
                        <a:buChar char="u"/>
                      </a:pPr>
                      <a:endParaRPr lang="zh-CN" altLang="en-US" sz="130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twin </a:t>
                      </a:r>
                      <a:r>
                        <a:rPr lang="en-US" altLang="zh-CN" sz="1300" b="0" kern="1200" dirty="0" smtClean="0">
                          <a:solidFill>
                            <a:schemeClr val="dk1"/>
                          </a:solidFill>
                          <a:latin typeface="+mn-lt"/>
                          <a:ea typeface="+mn-ea"/>
                          <a:cs typeface="+mn-cs"/>
                        </a:rPr>
                        <a:t>provisioning</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b="0" kern="1200" dirty="0" smtClean="0">
                          <a:solidFill>
                            <a:schemeClr val="dk1"/>
                          </a:solidFill>
                          <a:latin typeface="+mn-lt"/>
                          <a:ea typeface="+mn-ea"/>
                          <a:cs typeface="+mn-cs"/>
                        </a:rPr>
                        <a:t>Distributed physical network provisioning according to different deployments/business models</a:t>
                      </a: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9"/>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18590480"/>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WT7.3 and WT7.4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The following work tasks have been presented in the NWM discussion: </a:t>
            </a:r>
          </a:p>
          <a:p>
            <a:pPr lvl="1"/>
            <a:r>
              <a:rPr lang="en-US" dirty="0"/>
              <a:t>WT7.3: Application enablement layer impacts for different deployments/business models and exposure of Digital Twin services required by different vertical / applications over 6G.</a:t>
            </a:r>
          </a:p>
          <a:p>
            <a:pPr lvl="1"/>
            <a:r>
              <a:rPr lang="en-US" dirty="0"/>
              <a:t>WT7.4: Implications to existing SA6 application enablers (e.g. AIML, ADAES, Sensing, </a:t>
            </a:r>
            <a:r>
              <a:rPr lang="en-US" dirty="0" err="1"/>
              <a:t>EnergySys</a:t>
            </a:r>
            <a:r>
              <a:rPr lang="en-US" dirty="0"/>
              <a:t> and other SEAL services) for supporting Digital Twin services.</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S6-254364, KPN</a:t>
            </a:r>
            <a:endParaRPr lang="en-GB" altLang="en-US" sz="1200" dirty="0">
              <a:solidFill>
                <a:srgbClr val="0066FF"/>
              </a:solidFill>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NVM 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There is good support both for WT7.3 and 7.4, where if we add KPN also would then be 6 support for 7.3 and 8 support for 7.4 and except request for clarifications there has not been a clear objection to the work. </a:t>
            </a:r>
          </a:p>
          <a:p>
            <a:r>
              <a:rPr lang="en-US" altLang="en-US" dirty="0"/>
              <a:t> The summarized comment is clarifications on overlap with SA5 and relations with other WTs in the NVM: specifically WA2, WA3, WA6.</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S6-254364, KPN</a:t>
            </a:r>
            <a:endParaRPr lang="en-GB" altLang="en-US" sz="1200" dirty="0">
              <a:solidFill>
                <a:srgbClr val="0066FF"/>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67A9A-3F26-0BB2-4E3D-84CD404B8C4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E10F5B1-E3A0-E45C-64B4-0201BA146FF3}"/>
              </a:ext>
            </a:extLst>
          </p:cNvPr>
          <p:cNvSpPr>
            <a:spLocks noGrp="1"/>
          </p:cNvSpPr>
          <p:nvPr>
            <p:ph type="title"/>
          </p:nvPr>
        </p:nvSpPr>
        <p:spPr/>
        <p:txBody>
          <a:bodyPr/>
          <a:lstStyle/>
          <a:p>
            <a:r>
              <a:rPr lang="en-GB" altLang="en-US" dirty="0"/>
              <a:t>WT7.3 and WT7.4 Clarifications</a:t>
            </a:r>
          </a:p>
        </p:txBody>
      </p:sp>
      <p:sp>
        <p:nvSpPr>
          <p:cNvPr id="7171" name="Content Placeholder 2">
            <a:extLst>
              <a:ext uri="{FF2B5EF4-FFF2-40B4-BE49-F238E27FC236}">
                <a16:creationId xmlns:a16="http://schemas.microsoft.com/office/drawing/2014/main" id="{0D731D21-2A08-E616-561F-82D7844F7663}"/>
              </a:ext>
            </a:extLst>
          </p:cNvPr>
          <p:cNvSpPr>
            <a:spLocks noGrp="1"/>
          </p:cNvSpPr>
          <p:nvPr>
            <p:ph idx="1"/>
          </p:nvPr>
        </p:nvSpPr>
        <p:spPr/>
        <p:txBody>
          <a:bodyPr/>
          <a:lstStyle/>
          <a:p>
            <a:r>
              <a:rPr lang="en-US" altLang="en-US" sz="2400" dirty="0"/>
              <a:t>The following work tasks have been presented in the NWM discussion: </a:t>
            </a:r>
          </a:p>
          <a:p>
            <a:pPr lvl="1"/>
            <a:r>
              <a:rPr lang="en-US" sz="2000" dirty="0"/>
              <a:t>WT7.3: Application enablement layer impacts for different deployments/business models and exposure of Digital Twin services required by different vertical / applications over 6G.</a:t>
            </a:r>
          </a:p>
          <a:p>
            <a:pPr lvl="1"/>
            <a:r>
              <a:rPr lang="en-US" sz="2000" dirty="0"/>
              <a:t>WT7.4: Implications to existing SA6 application enablers (e.g. AIML, ADAES, Sensing, </a:t>
            </a:r>
            <a:r>
              <a:rPr lang="en-US" sz="2000" dirty="0" err="1"/>
              <a:t>EnergySys</a:t>
            </a:r>
            <a:r>
              <a:rPr lang="en-US" sz="2000" dirty="0"/>
              <a:t> and other SEAL services) for supporting Digital Twin services.</a:t>
            </a:r>
          </a:p>
          <a:p>
            <a:r>
              <a:rPr lang="en-US" altLang="en-US" sz="2400" dirty="0"/>
              <a:t>To add clarification WT7.3 and 7.4 looks into: </a:t>
            </a:r>
          </a:p>
          <a:p>
            <a:pPr lvl="1"/>
            <a:r>
              <a:rPr lang="en-US" altLang="en-US" sz="2000" dirty="0"/>
              <a:t>WT7.3 Analyze 6G requirements and identify enabler layer impact for enabling Digital Twins applications. (Some requirements that were looked in SA1 study can be found in TR 22.870.)</a:t>
            </a:r>
          </a:p>
          <a:p>
            <a:pPr lvl="1"/>
            <a:r>
              <a:rPr lang="en-US" altLang="en-US" sz="2000" dirty="0"/>
              <a:t>WT 7.4 Study architectural and functional requirements as well as implications on existing SA6 application enablers. This leads to, depending on gap analysis, enhancement of existing enables, as well as specification of new enabler which will have a coordinating role of different enablers as well as additional features within the Digital Twins vertical that may be needed to fulfil enable Digital Twins applications. </a:t>
            </a:r>
          </a:p>
          <a:p>
            <a:pPr marL="457200" lvl="1" indent="0">
              <a:buNone/>
            </a:pPr>
            <a:endParaRPr lang="en-US" altLang="en-US"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279041614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E44ED-D5DD-19FE-CDA5-0058104A4152}"/>
              </a:ext>
            </a:extLst>
          </p:cNvPr>
          <p:cNvSpPr>
            <a:spLocks noGrp="1"/>
          </p:cNvSpPr>
          <p:nvPr>
            <p:ph type="title"/>
          </p:nvPr>
        </p:nvSpPr>
        <p:spPr/>
        <p:txBody>
          <a:bodyPr/>
          <a:lstStyle/>
          <a:p>
            <a:r>
              <a:rPr lang="nl-NL" dirty="0" err="1"/>
              <a:t>Difference</a:t>
            </a:r>
            <a:r>
              <a:rPr lang="nl-NL" dirty="0"/>
              <a:t> </a:t>
            </a:r>
            <a:r>
              <a:rPr lang="nl-NL" dirty="0" err="1"/>
              <a:t>from</a:t>
            </a:r>
            <a:r>
              <a:rPr lang="nl-NL" dirty="0"/>
              <a:t> SA5 Scope</a:t>
            </a:r>
          </a:p>
        </p:txBody>
      </p:sp>
      <p:sp>
        <p:nvSpPr>
          <p:cNvPr id="3" name="Content Placeholder 2">
            <a:extLst>
              <a:ext uri="{FF2B5EF4-FFF2-40B4-BE49-F238E27FC236}">
                <a16:creationId xmlns:a16="http://schemas.microsoft.com/office/drawing/2014/main" id="{859D03F7-7D4F-76BD-03BD-536D291C5B4A}"/>
              </a:ext>
            </a:extLst>
          </p:cNvPr>
          <p:cNvSpPr>
            <a:spLocks noGrp="1"/>
          </p:cNvSpPr>
          <p:nvPr>
            <p:ph idx="1"/>
          </p:nvPr>
        </p:nvSpPr>
        <p:spPr/>
        <p:txBody>
          <a:bodyPr/>
          <a:lstStyle/>
          <a:p>
            <a:r>
              <a:rPr lang="en-GB" dirty="0"/>
              <a:t>3GPP SA5 has worked in Release 19 Specification on NDT - TS 28.561.  The Study is found in TR 28.915 which is complete.</a:t>
            </a:r>
            <a:endParaRPr lang="en-GB" b="1" dirty="0"/>
          </a:p>
          <a:p>
            <a:r>
              <a:rPr lang="en-GB" dirty="0"/>
              <a:t>3GPP SA5 focuses on </a:t>
            </a:r>
            <a:r>
              <a:rPr lang="en-US" dirty="0"/>
              <a:t>u</a:t>
            </a:r>
            <a:r>
              <a:rPr lang="en-US" altLang="en-US" dirty="0"/>
              <a:t>se of Digital Twins for 6G Network Management: Network Digital Twins.</a:t>
            </a:r>
          </a:p>
          <a:p>
            <a:r>
              <a:rPr lang="en-GB" dirty="0"/>
              <a:t>The Scope of SA6 would be to Enable Digital Twins for application over 6G: Application Digital Twins. </a:t>
            </a:r>
          </a:p>
          <a:p>
            <a:r>
              <a:rPr lang="en-GB" dirty="0"/>
              <a:t>Some example use cases that are different from SA5 Network Digital Twins can be found in TR 22.870 clause 11.3 under the Use case on Real Time Digital Twins.</a:t>
            </a:r>
          </a:p>
          <a:p>
            <a:endParaRPr lang="en-GB" dirty="0"/>
          </a:p>
          <a:p>
            <a:endParaRPr lang="en-GB" dirty="0"/>
          </a:p>
          <a:p>
            <a:endParaRPr lang="nl-NL"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8072785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5D83C-4127-26C5-1FF7-CCCE569FD1C4}"/>
              </a:ext>
            </a:extLst>
          </p:cNvPr>
          <p:cNvSpPr>
            <a:spLocks noGrp="1"/>
          </p:cNvSpPr>
          <p:nvPr>
            <p:ph type="title"/>
          </p:nvPr>
        </p:nvSpPr>
        <p:spPr/>
        <p:txBody>
          <a:bodyPr/>
          <a:lstStyle/>
          <a:p>
            <a:r>
              <a:rPr lang="nl-NL" dirty="0"/>
              <a:t>SA1 </a:t>
            </a:r>
            <a:r>
              <a:rPr lang="nl-NL" dirty="0" err="1"/>
              <a:t>requirements</a:t>
            </a:r>
            <a:r>
              <a:rPr lang="nl-NL" dirty="0"/>
              <a:t> </a:t>
            </a:r>
            <a:r>
              <a:rPr lang="nl-NL" dirty="0" err="1"/>
              <a:t>for</a:t>
            </a:r>
            <a:r>
              <a:rPr lang="nl-NL" dirty="0"/>
              <a:t> Application Digital </a:t>
            </a:r>
            <a:r>
              <a:rPr lang="nl-NL" dirty="0" err="1"/>
              <a:t>Twins</a:t>
            </a:r>
            <a:r>
              <a:rPr lang="nl-NL" dirty="0"/>
              <a:t> </a:t>
            </a:r>
          </a:p>
        </p:txBody>
      </p:sp>
      <p:sp>
        <p:nvSpPr>
          <p:cNvPr id="3" name="Content Placeholder 2">
            <a:extLst>
              <a:ext uri="{FF2B5EF4-FFF2-40B4-BE49-F238E27FC236}">
                <a16:creationId xmlns:a16="http://schemas.microsoft.com/office/drawing/2014/main" id="{CB1D0368-A4EC-78B4-1BCF-511EDADCC774}"/>
              </a:ext>
            </a:extLst>
          </p:cNvPr>
          <p:cNvSpPr>
            <a:spLocks noGrp="1"/>
          </p:cNvSpPr>
          <p:nvPr>
            <p:ph idx="1"/>
          </p:nvPr>
        </p:nvSpPr>
        <p:spPr/>
        <p:txBody>
          <a:bodyPr/>
          <a:lstStyle/>
          <a:p>
            <a:r>
              <a:rPr lang="en-US" altLang="en-US" dirty="0"/>
              <a:t>SA1, as part of 6G study in TR 22.870, identifies the following digital twin applications under the Use case on Real Time Digital Twins in clause 11.3 : </a:t>
            </a:r>
          </a:p>
          <a:p>
            <a:pPr lvl="1"/>
            <a:r>
              <a:rPr lang="en-US" altLang="en-US" dirty="0"/>
              <a:t>Manufacturing plant</a:t>
            </a:r>
          </a:p>
          <a:p>
            <a:pPr lvl="1"/>
            <a:r>
              <a:rPr lang="en-US" altLang="en-US" dirty="0"/>
              <a:t>Water management and improved traffic management (smart cities)</a:t>
            </a:r>
          </a:p>
          <a:p>
            <a:pPr lvl="1"/>
            <a:r>
              <a:rPr lang="en-US" altLang="en-US" dirty="0"/>
              <a:t>Aggregation of sub-DT to cover complex systems (e.g. full smart cities) </a:t>
            </a:r>
          </a:p>
          <a:p>
            <a:pPr lvl="1"/>
            <a:r>
              <a:rPr lang="en-US" altLang="en-US" dirty="0"/>
              <a:t>Digital twins in port operations.</a:t>
            </a:r>
          </a:p>
          <a:p>
            <a:r>
              <a:rPr lang="en-US" altLang="en-US" dirty="0"/>
              <a:t>These are at least some use cases presented in SA1 and already highlight works that are not in scope of Network Management but rather have Application Enablement impacts. </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171841535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sz="3200" dirty="0" smtClean="0"/>
              <a:t>WA7</a:t>
            </a:r>
            <a:r>
              <a:rPr lang="en-IN" sz="3200" dirty="0"/>
              <a:t>: Digital Twin Aspects</a:t>
            </a:r>
          </a:p>
        </p:txBody>
      </p:sp>
      <p:graphicFrame>
        <p:nvGraphicFramePr>
          <p:cNvPr id="8" name="Table 7"/>
          <p:cNvGraphicFramePr>
            <a:graphicFrameLocks noGrp="1"/>
          </p:cNvGraphicFramePr>
          <p:nvPr>
            <p:extLst>
              <p:ext uri="{D42A27DB-BD31-4B8C-83A1-F6EECF244321}">
                <p14:modId xmlns:p14="http://schemas.microsoft.com/office/powerpoint/2010/main" val="2007022585"/>
              </p:ext>
            </p:extLst>
          </p:nvPr>
        </p:nvGraphicFramePr>
        <p:xfrm>
          <a:off x="424753" y="1825624"/>
          <a:ext cx="11043594" cy="234696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WT7.1: Application Digital Twins different from Network Digital Twins to support various verticals such as Factories, Network</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ZTE, Lenovo, Huawei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ZTE</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S6-254023</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WT7.2: Enabler Layer supported Service Digital Twins to enable rapid service development, testing, optimization, and deployment of services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ZTE, Lenovo, CMCC</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ZTE</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S6-254023</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19241922"/>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WT7.3: Application enablement layer impacts for different deployments/business models and exposure of Digital Twin services required by different vertical / applications over 6G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ZTE, Lenovo, CMCC, Huawei</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ZTE/KPN</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S6-254023/ S6-254364</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09159690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WT7.4: Implications to existing SA6 application enablers (e.g. AIML, ADAES, Sensing, EnergySys and other SEAL services) for supporting Digital Twin services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ZTE, Lenovo, CMCC, Huawei, Samsung,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ZTE/KPN</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S6-254023/</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S6-254364</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bl>
          </a:graphicData>
        </a:graphic>
      </p:graphicFrame>
    </p:spTree>
    <p:extLst>
      <p:ext uri="{BB962C8B-B14F-4D97-AF65-F5344CB8AC3E}">
        <p14:creationId xmlns:p14="http://schemas.microsoft.com/office/powerpoint/2010/main" val="336964939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9B32C-8592-3C16-CDC4-ADAA376B53A0}"/>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12EC71B-CD2B-16D5-7112-6F88A3841EFB}"/>
              </a:ext>
            </a:extLst>
          </p:cNvPr>
          <p:cNvSpPr>
            <a:spLocks noGrp="1"/>
          </p:cNvSpPr>
          <p:nvPr>
            <p:ph type="title"/>
          </p:nvPr>
        </p:nvSpPr>
        <p:spPr/>
        <p:txBody>
          <a:bodyPr/>
          <a:lstStyle/>
          <a:p>
            <a:r>
              <a:rPr lang="en-GB" altLang="en-US" dirty="0"/>
              <a:t>Difference with other WTs</a:t>
            </a:r>
          </a:p>
        </p:txBody>
      </p:sp>
      <p:sp>
        <p:nvSpPr>
          <p:cNvPr id="8195" name="Content Placeholder 2">
            <a:extLst>
              <a:ext uri="{FF2B5EF4-FFF2-40B4-BE49-F238E27FC236}">
                <a16:creationId xmlns:a16="http://schemas.microsoft.com/office/drawing/2014/main" id="{4DA7BAEB-B8EF-A9FD-3CD2-38FBC8E910C5}"/>
              </a:ext>
            </a:extLst>
          </p:cNvPr>
          <p:cNvSpPr>
            <a:spLocks noGrp="1"/>
          </p:cNvSpPr>
          <p:nvPr>
            <p:ph idx="1"/>
          </p:nvPr>
        </p:nvSpPr>
        <p:spPr/>
        <p:txBody>
          <a:bodyPr/>
          <a:lstStyle/>
          <a:p>
            <a:r>
              <a:rPr lang="en-US" altLang="en-US" dirty="0"/>
              <a:t>AIML Aspects: Although it plays an important role in digital twins, and digital twins it self can play an important role in AIML (For example in context of synthetic data), it isn’t the same thing as digital twins.</a:t>
            </a:r>
          </a:p>
          <a:p>
            <a:r>
              <a:rPr lang="en-US" altLang="en-US" dirty="0"/>
              <a:t>Integrated Sensing and Communication Aspects: Although it plays an important role in digital twins, it isn’t the same thing as digital twins. </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289467943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82EDC-71E5-EE02-4C1B-B204EE476F07}"/>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1F32F058-4F61-DDD7-BD3D-156FFA4F6DC9}"/>
              </a:ext>
            </a:extLst>
          </p:cNvPr>
          <p:cNvSpPr>
            <a:spLocks noGrp="1"/>
          </p:cNvSpPr>
          <p:nvPr>
            <p:ph type="title"/>
          </p:nvPr>
        </p:nvSpPr>
        <p:spPr/>
        <p:txBody>
          <a:bodyPr/>
          <a:lstStyle/>
          <a:p>
            <a:r>
              <a:rPr lang="en-GB" altLang="en-US" dirty="0"/>
              <a:t>Objects for Digital Twins in SA6</a:t>
            </a:r>
          </a:p>
        </p:txBody>
      </p:sp>
      <p:sp>
        <p:nvSpPr>
          <p:cNvPr id="8195" name="Content Placeholder 2">
            <a:extLst>
              <a:ext uri="{FF2B5EF4-FFF2-40B4-BE49-F238E27FC236}">
                <a16:creationId xmlns:a16="http://schemas.microsoft.com/office/drawing/2014/main" id="{07DA772C-258B-9C35-231F-B8C07F578761}"/>
              </a:ext>
            </a:extLst>
          </p:cNvPr>
          <p:cNvSpPr>
            <a:spLocks noGrp="1"/>
          </p:cNvSpPr>
          <p:nvPr>
            <p:ph idx="1"/>
          </p:nvPr>
        </p:nvSpPr>
        <p:spPr/>
        <p:txBody>
          <a:bodyPr/>
          <a:lstStyle/>
          <a:p>
            <a:pPr marL="0" indent="0">
              <a:buNone/>
            </a:pPr>
            <a:endParaRPr lang="en-US" altLang="en-US" dirty="0"/>
          </a:p>
          <a:p>
            <a:r>
              <a:rPr lang="en-US" altLang="en-US" sz="2400" dirty="0"/>
              <a:t>Analyze 6G requirements and identify enabler layer impact for enabling Digital Twins applications. </a:t>
            </a:r>
          </a:p>
          <a:p>
            <a:r>
              <a:rPr lang="en-US" altLang="en-US" sz="2400" dirty="0"/>
              <a:t>Study the Architectural requirements for Application Layer support for Digital Twins Services.</a:t>
            </a:r>
          </a:p>
          <a:p>
            <a:r>
              <a:rPr lang="en-US" altLang="en-US" sz="2400" dirty="0"/>
              <a:t>Study architectural and functional implications on existing SA6 application enablers </a:t>
            </a:r>
            <a:r>
              <a:rPr lang="en-US" sz="2400" dirty="0"/>
              <a:t>(e.g. AIML, ADAES, Sensing, </a:t>
            </a:r>
            <a:r>
              <a:rPr lang="en-US" sz="2400" dirty="0" err="1"/>
              <a:t>EnergySys</a:t>
            </a:r>
            <a:r>
              <a:rPr lang="en-US" sz="2400" dirty="0"/>
              <a:t> and other SEAL services) </a:t>
            </a:r>
            <a:r>
              <a:rPr lang="en-US" altLang="en-US" sz="2400" dirty="0"/>
              <a:t>.</a:t>
            </a:r>
          </a:p>
          <a:p>
            <a:r>
              <a:rPr lang="en-US" altLang="en-US" sz="2400" dirty="0"/>
              <a:t>Identify potential solutions, including the information flows and developer-friendly application enablement APIs, where necessary to satisfy the architectural requirements and enhancements identified.</a:t>
            </a:r>
            <a:endParaRPr lang="en-US" altLang="en-US"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232468619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200" b="1" dirty="0" smtClean="0"/>
              <a:t>Way forward (</a:t>
            </a:r>
            <a:r>
              <a:rPr lang="en-IN" sz="3200" b="1" dirty="0" smtClean="0">
                <a:solidFill>
                  <a:srgbClr val="FF0000"/>
                </a:solidFill>
              </a:rPr>
              <a:t>TBD</a:t>
            </a:r>
            <a:r>
              <a:rPr lang="en-IN" sz="3200" b="1" dirty="0" smtClean="0"/>
              <a:t>)</a:t>
            </a:r>
            <a:r>
              <a:rPr lang="en-IN" sz="3200" dirty="0"/>
              <a:t/>
            </a:r>
            <a:br>
              <a:rPr lang="en-IN" sz="3200" dirty="0"/>
            </a:br>
            <a:r>
              <a:rPr lang="en-IN" sz="3200" dirty="0"/>
              <a:t>WA7: Digital Twin Aspects </a:t>
            </a:r>
          </a:p>
        </p:txBody>
      </p:sp>
      <p:graphicFrame>
        <p:nvGraphicFramePr>
          <p:cNvPr id="8" name="Table 7"/>
          <p:cNvGraphicFramePr>
            <a:graphicFrameLocks noGrp="1"/>
          </p:cNvGraphicFramePr>
          <p:nvPr>
            <p:extLst>
              <p:ext uri="{D42A27DB-BD31-4B8C-83A1-F6EECF244321}">
                <p14:modId xmlns:p14="http://schemas.microsoft.com/office/powerpoint/2010/main" val="3678741088"/>
              </p:ext>
            </p:extLst>
          </p:nvPr>
        </p:nvGraphicFramePr>
        <p:xfrm>
          <a:off x="424753" y="1825624"/>
          <a:ext cx="11049492" cy="2712720"/>
        </p:xfrm>
        <a:graphic>
          <a:graphicData uri="http://schemas.openxmlformats.org/drawingml/2006/table">
            <a:tbl>
              <a:tblPr firstRow="1" firstCol="1" bandRow="1"/>
              <a:tblGrid>
                <a:gridCol w="4122461">
                  <a:extLst>
                    <a:ext uri="{9D8B030D-6E8A-4147-A177-3AD203B41FA5}">
                      <a16:colId xmlns:a16="http://schemas.microsoft.com/office/drawing/2014/main" val="2532290280"/>
                    </a:ext>
                  </a:extLst>
                </a:gridCol>
                <a:gridCol w="5466318">
                  <a:extLst>
                    <a:ext uri="{9D8B030D-6E8A-4147-A177-3AD203B41FA5}">
                      <a16:colId xmlns:a16="http://schemas.microsoft.com/office/drawing/2014/main" val="2667516614"/>
                    </a:ext>
                  </a:extLst>
                </a:gridCol>
                <a:gridCol w="1460713">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a:t>
                      </a:r>
                      <a:r>
                        <a:rPr lang="en-US" sz="1100" b="1" dirty="0" smtClean="0">
                          <a:effectLst/>
                          <a:latin typeface="Arial" panose="020B0604020202020204" pitchFamily="34" charset="0"/>
                          <a:ea typeface="Malgun Gothic" panose="020B0503020000020004" pitchFamily="34" charset="-127"/>
                        </a:rPr>
                        <a:t>Task (Current)</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Candidate Work Task (Proposed)</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Include in</a:t>
                      </a:r>
                      <a:r>
                        <a:rPr lang="en-US" sz="1100" b="1" baseline="0" dirty="0" smtClean="0">
                          <a:effectLst/>
                          <a:latin typeface="Arial" panose="020B0604020202020204" pitchFamily="34" charset="0"/>
                          <a:ea typeface="Malgun Gothic" panose="020B0503020000020004" pitchFamily="34" charset="-127"/>
                        </a:rPr>
                        <a:t> </a:t>
                      </a:r>
                      <a:r>
                        <a:rPr lang="en-US" sz="1100" b="1" dirty="0" smtClean="0">
                          <a:effectLst/>
                          <a:latin typeface="Arial" panose="020B0604020202020204" pitchFamily="34" charset="0"/>
                          <a:ea typeface="Malgun Gothic" panose="020B0503020000020004" pitchFamily="34" charset="-127"/>
                        </a:rPr>
                        <a:t>Revise SID or in NWM#2?</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WT7.1: Application Digital Twins different from Network Digital Twins to support various verticals such as Factories, Network</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WT7.2: Enabler Layer supported Service Digital Twins to enable rapid service development, testing, optimization, and deployment of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791834286"/>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WT7.3: Application enablement layer impacts for different deployments/business models and exposure of Digital Twin services required by different vertical / applications over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5262064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WT7.4: Implications to existing SA6 application enablers (e.g. AIML, ADAES, Sensing, </a:t>
                      </a:r>
                      <a:r>
                        <a:rPr lang="en-US" sz="1200" dirty="0" err="1">
                          <a:effectLst/>
                          <a:latin typeface="Arial" panose="020B0604020202020204" pitchFamily="34" charset="0"/>
                          <a:ea typeface="Malgun Gothic" panose="020B0503020000020004" pitchFamily="34" charset="-127"/>
                        </a:rPr>
                        <a:t>EnergySys</a:t>
                      </a:r>
                      <a:r>
                        <a:rPr lang="en-US" sz="1200" dirty="0">
                          <a:effectLst/>
                          <a:latin typeface="Arial" panose="020B0604020202020204" pitchFamily="34" charset="0"/>
                          <a:ea typeface="Malgun Gothic" panose="020B0503020000020004" pitchFamily="34" charset="-127"/>
                        </a:rPr>
                        <a:t> and other SEAL services) for supporting Digital Twin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4029733409"/>
                  </a:ext>
                </a:extLst>
              </a:tr>
            </a:tbl>
          </a:graphicData>
        </a:graphic>
      </p:graphicFrame>
    </p:spTree>
    <p:extLst>
      <p:ext uri="{BB962C8B-B14F-4D97-AF65-F5344CB8AC3E}">
        <p14:creationId xmlns:p14="http://schemas.microsoft.com/office/powerpoint/2010/main" val="171830212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a:t>WA7: Digital Twin Aspects</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800" b="1" dirty="0">
                <a:ea typeface="微软雅黑" panose="020B0503020204020204" pitchFamily="34" charset="-122"/>
              </a:rPr>
              <a:t>Work Area Description: </a:t>
            </a:r>
            <a:r>
              <a:rPr lang="en-US" altLang="zh-CN" sz="1800" dirty="0">
                <a:ea typeface="微软雅黑" panose="020B0503020204020204" pitchFamily="34" charset="-122"/>
              </a:rPr>
              <a:t>Application enablement common aspects of digital twins service and use of digital </a:t>
            </a:r>
            <a:r>
              <a:rPr lang="en-US" altLang="zh-CN" sz="1800" dirty="0" smtClean="0">
                <a:ea typeface="微软雅黑" panose="020B0503020204020204" pitchFamily="34" charset="-122"/>
              </a:rPr>
              <a:t>twins </a:t>
            </a:r>
            <a:r>
              <a:rPr lang="en-US" altLang="zh-CN" sz="1800" dirty="0">
                <a:ea typeface="微软雅黑" panose="020B0503020204020204" pitchFamily="34" charset="-122"/>
              </a:rPr>
              <a:t>to support various applications. </a:t>
            </a:r>
          </a:p>
          <a:p>
            <a:r>
              <a:rPr lang="en-US" altLang="zh-CN" sz="1800" b="1" dirty="0">
                <a:ea typeface="微软雅黑" panose="020B0503020204020204" pitchFamily="34" charset="-122"/>
              </a:rPr>
              <a:t>Candidate Work Tasks: </a:t>
            </a:r>
            <a:endParaRPr lang="en-US" altLang="zh-CN" sz="1800" dirty="0">
              <a:ea typeface="微软雅黑" panose="020B0503020204020204" pitchFamily="34" charset="-122"/>
            </a:endParaRPr>
          </a:p>
          <a:p>
            <a:pPr lvl="1">
              <a:buFont typeface="Wingdings" panose="05000000000000000000" pitchFamily="2" charset="2"/>
              <a:buChar char="u"/>
            </a:pPr>
            <a:r>
              <a:rPr lang="en-US" altLang="zh-CN" sz="1800" dirty="0">
                <a:ea typeface="微软雅黑" panose="020B0503020204020204" pitchFamily="34" charset="-122"/>
              </a:rPr>
              <a:t>WT7.1: Application Digital Twins different from Network Digital Twins to support various verticals such as </a:t>
            </a:r>
            <a:r>
              <a:rPr lang="en-US" altLang="zh-CN" sz="1800" dirty="0" smtClean="0">
                <a:ea typeface="微软雅黑" panose="020B0503020204020204" pitchFamily="34" charset="-122"/>
              </a:rPr>
              <a:t>Factories</a:t>
            </a:r>
            <a:r>
              <a:rPr lang="en-US" altLang="zh-CN" sz="1800" dirty="0">
                <a:ea typeface="微软雅黑" panose="020B0503020204020204" pitchFamily="34" charset="-122"/>
              </a:rPr>
              <a:t>, Network. </a:t>
            </a:r>
          </a:p>
          <a:p>
            <a:pPr lvl="1">
              <a:buFont typeface="Wingdings" panose="05000000000000000000" pitchFamily="2" charset="2"/>
              <a:buChar char="u"/>
            </a:pPr>
            <a:r>
              <a:rPr lang="en-US" altLang="zh-CN" sz="1800" dirty="0">
                <a:ea typeface="微软雅黑" panose="020B0503020204020204" pitchFamily="34" charset="-122"/>
              </a:rPr>
              <a:t>WT7.2: Enabler Layer supported Service Digital Twins to enable rapid service development, testing, </a:t>
            </a:r>
            <a:r>
              <a:rPr lang="en-US" altLang="zh-CN" sz="1800" dirty="0" smtClean="0">
                <a:ea typeface="微软雅黑" panose="020B0503020204020204" pitchFamily="34" charset="-122"/>
              </a:rPr>
              <a:t>optimization</a:t>
            </a:r>
            <a:r>
              <a:rPr lang="en-US" altLang="zh-CN" sz="1800" dirty="0">
                <a:ea typeface="微软雅黑" panose="020B0503020204020204" pitchFamily="34" charset="-122"/>
              </a:rPr>
              <a:t>, and deployment of services. </a:t>
            </a:r>
          </a:p>
          <a:p>
            <a:pPr lvl="1">
              <a:buFont typeface="Wingdings" panose="05000000000000000000" pitchFamily="2" charset="2"/>
              <a:buChar char="u"/>
            </a:pPr>
            <a:r>
              <a:rPr lang="en-US" altLang="zh-CN" sz="1800" dirty="0">
                <a:ea typeface="微软雅黑" panose="020B0503020204020204" pitchFamily="34" charset="-122"/>
              </a:rPr>
              <a:t>WT7.3: Application enablement layer impacts for different deployments/business models and exposure of </a:t>
            </a:r>
            <a:r>
              <a:rPr lang="en-US" altLang="zh-CN" sz="1800" dirty="0" smtClean="0">
                <a:ea typeface="微软雅黑" panose="020B0503020204020204" pitchFamily="34" charset="-122"/>
              </a:rPr>
              <a:t>Digital </a:t>
            </a:r>
            <a:r>
              <a:rPr lang="en-US" altLang="zh-CN" sz="1800" dirty="0">
                <a:ea typeface="微软雅黑" panose="020B0503020204020204" pitchFamily="34" charset="-122"/>
              </a:rPr>
              <a:t>Twin services required by different vertical / applications over 6G. </a:t>
            </a:r>
          </a:p>
          <a:p>
            <a:pPr lvl="1">
              <a:buFont typeface="Wingdings" panose="05000000000000000000" pitchFamily="2" charset="2"/>
              <a:buChar char="u"/>
            </a:pPr>
            <a:r>
              <a:rPr lang="en-US" altLang="zh-CN" sz="1800" dirty="0">
                <a:ea typeface="微软雅黑" panose="020B0503020204020204" pitchFamily="34" charset="-122"/>
              </a:rPr>
              <a:t>WT7.4: Implications to existing SA6 application enablers (e.g. AIML, ADAES, Sensing, </a:t>
            </a:r>
            <a:r>
              <a:rPr lang="en-US" altLang="zh-CN" sz="1800" dirty="0" err="1">
                <a:ea typeface="微软雅黑" panose="020B0503020204020204" pitchFamily="34" charset="-122"/>
              </a:rPr>
              <a:t>EnergySys</a:t>
            </a:r>
            <a:r>
              <a:rPr lang="en-US" altLang="zh-CN" sz="1800" dirty="0">
                <a:ea typeface="微软雅黑" panose="020B0503020204020204" pitchFamily="34" charset="-122"/>
              </a:rPr>
              <a:t> and </a:t>
            </a:r>
            <a:r>
              <a:rPr lang="en-US" altLang="zh-CN" sz="1800" dirty="0" smtClean="0">
                <a:ea typeface="微软雅黑" panose="020B0503020204020204" pitchFamily="34" charset="-122"/>
              </a:rPr>
              <a:t>other </a:t>
            </a:r>
            <a:r>
              <a:rPr lang="en-US" altLang="zh-CN" sz="1800" dirty="0">
                <a:ea typeface="微软雅黑" panose="020B0503020204020204" pitchFamily="34" charset="-122"/>
              </a:rPr>
              <a:t>SEAL services) for supporting Digital Twin services. </a:t>
            </a:r>
            <a:endParaRPr lang="en-IN" altLang="zh-CN" sz="1800" dirty="0">
              <a:ea typeface="微软雅黑" panose="020B0503020204020204" pitchFamily="34" charset="-122"/>
            </a:endParaRP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85624499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smtClean="0"/>
              <a:t>Digital </a:t>
            </a:r>
            <a:r>
              <a:rPr lang="en-US" altLang="zh-CN" sz="3200" b="1" dirty="0"/>
              <a:t>Twin </a:t>
            </a:r>
            <a:r>
              <a:rPr lang="en-US" altLang="zh-CN" sz="3200" b="1" dirty="0" smtClean="0"/>
              <a:t>as a Service (</a:t>
            </a:r>
            <a:r>
              <a:rPr lang="en-US" altLang="zh-CN" sz="3200" b="1" dirty="0" err="1" smtClean="0"/>
              <a:t>DTaaS</a:t>
            </a:r>
            <a:r>
              <a:rPr lang="en-US" altLang="zh-CN" sz="3200" b="1" dirty="0" smtClean="0"/>
              <a:t>)</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600" b="1" dirty="0">
                <a:ea typeface="微软雅黑" panose="020B0503020204020204" pitchFamily="34" charset="-122"/>
              </a:rPr>
              <a:t>Digital Twin as a Service (</a:t>
            </a:r>
            <a:r>
              <a:rPr lang="en-US" altLang="zh-CN" sz="1600" b="1" dirty="0" err="1">
                <a:ea typeface="微软雅黑" panose="020B0503020204020204" pitchFamily="34" charset="-122"/>
              </a:rPr>
              <a:t>DTaaS</a:t>
            </a:r>
            <a:r>
              <a:rPr lang="en-US" altLang="zh-CN" sz="1600" b="1" dirty="0">
                <a:ea typeface="微软雅黑" panose="020B0503020204020204" pitchFamily="34" charset="-122"/>
              </a:rPr>
              <a:t>) </a:t>
            </a:r>
            <a:r>
              <a:rPr lang="en-US" altLang="zh-CN" sz="1600" dirty="0">
                <a:ea typeface="微软雅黑" panose="020B0503020204020204" pitchFamily="34" charset="-122"/>
              </a:rPr>
              <a:t>is a delivery model </a:t>
            </a:r>
            <a:r>
              <a:rPr lang="en-US" altLang="zh-CN" sz="1600" dirty="0" smtClean="0">
                <a:ea typeface="微软雅黑" panose="020B0503020204020204" pitchFamily="34" charset="-122"/>
              </a:rPr>
              <a:t>that provides </a:t>
            </a:r>
            <a:r>
              <a:rPr lang="en-US" altLang="zh-CN" sz="1600" dirty="0">
                <a:ea typeface="微软雅黑" panose="020B0503020204020204" pitchFamily="34" charset="-122"/>
              </a:rPr>
              <a:t>digital twin capabilities and functions to customers. Under this model, digital service providers deploy digital twin functions on their own servers and clouds, and users can access the service through the network. </a:t>
            </a:r>
          </a:p>
          <a:p>
            <a:r>
              <a:rPr lang="en-US" altLang="zh-CN" sz="1600" dirty="0">
                <a:ea typeface="微软雅黑" panose="020B0503020204020204" pitchFamily="34" charset="-122"/>
              </a:rPr>
              <a:t>The target customers of </a:t>
            </a:r>
            <a:r>
              <a:rPr lang="en-US" altLang="zh-CN" sz="1600" dirty="0" err="1">
                <a:ea typeface="微软雅黑" panose="020B0503020204020204" pitchFamily="34" charset="-122"/>
              </a:rPr>
              <a:t>DTaaS</a:t>
            </a:r>
            <a:r>
              <a:rPr lang="en-US" altLang="zh-CN" sz="1600" dirty="0">
                <a:ea typeface="微软雅黑" panose="020B0503020204020204" pitchFamily="34" charset="-122"/>
              </a:rPr>
              <a:t> include multiple roles of wireless communication network eco-system, such as: application developers, technology researchers, industry users, telecom operators and equipment vendors. </a:t>
            </a:r>
          </a:p>
          <a:p>
            <a:r>
              <a:rPr lang="en-US" altLang="zh-CN" sz="1600" dirty="0" err="1">
                <a:ea typeface="微软雅黑" panose="020B0503020204020204" pitchFamily="34" charset="-122"/>
              </a:rPr>
              <a:t>DTaaS</a:t>
            </a:r>
            <a:r>
              <a:rPr lang="en-US" altLang="zh-CN" sz="1600" dirty="0">
                <a:ea typeface="微软雅黑" panose="020B0503020204020204" pitchFamily="34" charset="-122"/>
              </a:rPr>
              <a:t> can provide with the following values for the above customers: </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Low-cost trials: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capabilities like physical network capability provisioning, simulation, parameter strategy optimization and algorithm deployment. This enables customers to accurately recreate specific networks in the digital twin environment for low-cost yet efficient execution, iteration and optimization of new technologies, applications and autonomous network strategies.</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Open architecture: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customers with multiple </a:t>
            </a:r>
            <a:r>
              <a:rPr lang="en-US" altLang="zh-CN" sz="1600" dirty="0" smtClean="0">
                <a:ea typeface="微软雅黑" panose="020B0503020204020204" pitchFamily="34" charset="-122"/>
              </a:rPr>
              <a:t>capabilities</a:t>
            </a:r>
            <a:r>
              <a:rPr lang="en-US" altLang="zh-CN" sz="1600" dirty="0">
                <a:sym typeface="+mn-ea"/>
              </a:rPr>
              <a:t> through open interfaces</a:t>
            </a:r>
            <a:r>
              <a:rPr lang="en-US" altLang="zh-CN" sz="1600" dirty="0" smtClean="0">
                <a:ea typeface="微软雅黑" panose="020B0503020204020204" pitchFamily="34" charset="-122"/>
              </a:rPr>
              <a:t>. </a:t>
            </a:r>
            <a:r>
              <a:rPr lang="en-US" altLang="zh-CN" sz="1600" dirty="0">
                <a:ea typeface="微软雅黑" panose="020B0503020204020204" pitchFamily="34" charset="-122"/>
              </a:rPr>
              <a:t>This allows equipment vendors, technology researchers and third-party developers to deploy their own algorithms, models and even systems based on the </a:t>
            </a:r>
            <a:r>
              <a:rPr lang="en-US" altLang="zh-CN" sz="1600" dirty="0" err="1">
                <a:ea typeface="微软雅黑" panose="020B0503020204020204" pitchFamily="34" charset="-122"/>
              </a:rPr>
              <a:t>DTaaS</a:t>
            </a:r>
            <a:r>
              <a:rPr lang="en-US" altLang="zh-CN" sz="1600" dirty="0">
                <a:ea typeface="微软雅黑" panose="020B0503020204020204" pitchFamily="34" charset="-122"/>
              </a:rPr>
              <a:t> platform, realizing efficient innovation of new technologies, applications and autonomous network strategies.</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Easier data acquisition: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capabilities such as data augmentation and data collection, which enables to produce, process, transform, transmit and apply data from different network elements, devices, users and environments into complete and consistent datasets to support network analysis and modeling, making  data acquisition much easier.</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Improved model generalizability and interpretability: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model generation capabilities. Using a blended modeling approach that combines knowledge and data, </a:t>
            </a:r>
            <a:r>
              <a:rPr lang="en-US" altLang="zh-CN" sz="1600" dirty="0" err="1">
                <a:ea typeface="微软雅黑" panose="020B0503020204020204" pitchFamily="34" charset="-122"/>
              </a:rPr>
              <a:t>DTaaS</a:t>
            </a:r>
            <a:r>
              <a:rPr lang="en-US" altLang="zh-CN" sz="1600" dirty="0">
                <a:ea typeface="微软雅黑" panose="020B0503020204020204" pitchFamily="34" charset="-122"/>
              </a:rPr>
              <a:t> builds highly dynamic network models with high fidelity and precision. This leverages the strength of both model types to achieve a holistic network understanding, improving models' generalizability and interpretability.</a:t>
            </a:r>
            <a:endParaRPr lang="en-IN" altLang="zh-CN" sz="1600" dirty="0">
              <a:ea typeface="微软雅黑" panose="020B0503020204020204" pitchFamily="34" charset="-122"/>
            </a:endParaRP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478975831"/>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smtClean="0"/>
              <a:t>DTaaS</a:t>
            </a:r>
            <a:r>
              <a:rPr lang="en-US" altLang="zh-CN" sz="3200" b="1" dirty="0"/>
              <a:t> architecture</a:t>
            </a:r>
            <a:endParaRPr lang="en-IN" sz="3200" b="1" dirty="0"/>
          </a:p>
        </p:txBody>
      </p:sp>
      <p:sp>
        <p:nvSpPr>
          <p:cNvPr id="5" name="矩形 4"/>
          <p:cNvSpPr/>
          <p:nvPr/>
        </p:nvSpPr>
        <p:spPr>
          <a:xfrm>
            <a:off x="4434032" y="5152009"/>
            <a:ext cx="6200434" cy="675101"/>
          </a:xfrm>
          <a:prstGeom prst="rect">
            <a:avLst/>
          </a:prstGeom>
          <a:solidFill>
            <a:srgbClr val="F2F2F2"/>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sz="1350">
              <a:solidFill>
                <a:srgbClr val="000000"/>
              </a:solidFill>
              <a:ea typeface="微软雅黑" panose="020B0503020204020204" pitchFamily="34" charset="-122"/>
              <a:cs typeface="Arial" panose="020B0604020202020204" pitchFamily="34" charset="0"/>
            </a:endParaRPr>
          </a:p>
        </p:txBody>
      </p:sp>
      <p:sp>
        <p:nvSpPr>
          <p:cNvPr id="6" name="矩形 5"/>
          <p:cNvSpPr/>
          <p:nvPr/>
        </p:nvSpPr>
        <p:spPr>
          <a:xfrm>
            <a:off x="4434032" y="2968328"/>
            <a:ext cx="6150904" cy="1707303"/>
          </a:xfrm>
          <a:prstGeom prst="rect">
            <a:avLst/>
          </a:prstGeom>
          <a:solidFill>
            <a:schemeClr val="bg1">
              <a:lumMod val="95000"/>
            </a:schemeClr>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a:solidFill>
                <a:srgbClr val="000000"/>
              </a:solidFill>
              <a:ea typeface="微软雅黑" panose="020B0503020204020204" pitchFamily="34" charset="-122"/>
              <a:cs typeface="Arial" panose="020B0604020202020204" pitchFamily="34" charset="0"/>
            </a:endParaRPr>
          </a:p>
        </p:txBody>
      </p:sp>
      <p:sp>
        <p:nvSpPr>
          <p:cNvPr id="7" name="文本框 6"/>
          <p:cNvSpPr txBox="1"/>
          <p:nvPr/>
        </p:nvSpPr>
        <p:spPr>
          <a:xfrm>
            <a:off x="4539003" y="3102743"/>
            <a:ext cx="5968780" cy="537492"/>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8" name="矩形 7"/>
          <p:cNvSpPr/>
          <p:nvPr/>
        </p:nvSpPr>
        <p:spPr>
          <a:xfrm>
            <a:off x="4434032" y="3748421"/>
            <a:ext cx="6150904" cy="620078"/>
          </a:xfrm>
          <a:prstGeom prst="rect">
            <a:avLst/>
          </a:prstGeom>
          <a:solidFill>
            <a:schemeClr val="bg1">
              <a:lumMod val="95000"/>
            </a:schemeClr>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a:solidFill>
                <a:srgbClr val="000000"/>
              </a:solidFill>
              <a:ea typeface="微软雅黑" panose="020B0503020204020204" pitchFamily="34" charset="-122"/>
              <a:cs typeface="Arial" panose="020B0604020202020204" pitchFamily="34" charset="0"/>
            </a:endParaRPr>
          </a:p>
        </p:txBody>
      </p:sp>
      <p:sp>
        <p:nvSpPr>
          <p:cNvPr id="9" name="文本框 8"/>
          <p:cNvSpPr txBox="1"/>
          <p:nvPr/>
        </p:nvSpPr>
        <p:spPr>
          <a:xfrm>
            <a:off x="4329177" y="5717205"/>
            <a:ext cx="1595451" cy="230832"/>
          </a:xfrm>
          <a:prstGeom prst="rect">
            <a:avLst/>
          </a:prstGeom>
          <a:noFill/>
        </p:spPr>
        <p:txBody>
          <a:bodyPr wrap="square" rtlCol="0" anchor="t">
            <a:spAutoFit/>
          </a:bodyPr>
          <a:lstStyle/>
          <a:p>
            <a:pPr algn="ctr"/>
            <a:r>
              <a:rPr lang="en-US" altLang="zh-CN" sz="900" b="1" kern="0" dirty="0">
                <a:solidFill>
                  <a:prstClr val="black"/>
                </a:solidFill>
                <a:ea typeface="微软雅黑" panose="020B0503020204020204" pitchFamily="34" charset="-122"/>
                <a:cs typeface="Arial" panose="020B0604020202020204" pitchFamily="34" charset="0"/>
                <a:sym typeface="+mn-ea"/>
              </a:rPr>
              <a:t>Physical </a:t>
            </a:r>
            <a:r>
              <a:rPr lang="en-US" altLang="zh-CN" sz="900" b="1" kern="0" dirty="0" smtClean="0">
                <a:solidFill>
                  <a:prstClr val="black"/>
                </a:solidFill>
                <a:ea typeface="微软雅黑" panose="020B0503020204020204" pitchFamily="34" charset="-122"/>
                <a:cs typeface="Arial" panose="020B0604020202020204" pitchFamily="34" charset="0"/>
                <a:sym typeface="+mn-ea"/>
              </a:rPr>
              <a:t>network</a:t>
            </a:r>
            <a:endParaRPr lang="zh-CN" altLang="en-US" sz="900" b="1" kern="0" dirty="0">
              <a:solidFill>
                <a:prstClr val="black"/>
              </a:solidFill>
              <a:ea typeface="微软雅黑" panose="020B0503020204020204" pitchFamily="34" charset="-122"/>
              <a:cs typeface="Arial" panose="020B0604020202020204" pitchFamily="34" charset="0"/>
              <a:sym typeface="+mn-ea"/>
            </a:endParaRPr>
          </a:p>
        </p:txBody>
      </p:sp>
      <p:grpSp>
        <p:nvGrpSpPr>
          <p:cNvPr id="10" name="组合 9"/>
          <p:cNvGrpSpPr/>
          <p:nvPr/>
        </p:nvGrpSpPr>
        <p:grpSpPr>
          <a:xfrm>
            <a:off x="6621107" y="4762291"/>
            <a:ext cx="244316" cy="328613"/>
            <a:chOff x="8052" y="8270"/>
            <a:chExt cx="513" cy="690"/>
          </a:xfrm>
        </p:grpSpPr>
        <p:sp>
          <p:nvSpPr>
            <p:cNvPr id="11" name="右箭头 55"/>
            <p:cNvSpPr/>
            <p:nvPr/>
          </p:nvSpPr>
          <p:spPr>
            <a:xfrm rot="5400000" flipH="1" flipV="1">
              <a:off x="8156" y="8551"/>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sp>
          <p:nvSpPr>
            <p:cNvPr id="12" name="右箭头 55"/>
            <p:cNvSpPr/>
            <p:nvPr/>
          </p:nvSpPr>
          <p:spPr>
            <a:xfrm rot="16200000" flipH="1">
              <a:off x="7857" y="8465"/>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grpSp>
      <p:sp>
        <p:nvSpPr>
          <p:cNvPr id="13" name="文本框 12"/>
          <p:cNvSpPr txBox="1"/>
          <p:nvPr/>
        </p:nvSpPr>
        <p:spPr>
          <a:xfrm>
            <a:off x="6772666" y="4822723"/>
            <a:ext cx="2705909" cy="230832"/>
          </a:xfrm>
          <a:prstGeom prst="rect">
            <a:avLst/>
          </a:prstGeom>
          <a:noFill/>
          <a:ln>
            <a:noFill/>
          </a:ln>
        </p:spPr>
        <p:txBody>
          <a:bodyPr wrap="square" rtlCol="0">
            <a:spAutoFit/>
          </a:bodyPr>
          <a:lstStyle/>
          <a:p>
            <a:pPr algn="ctr"/>
            <a:r>
              <a:rPr lang="en-US" altLang="zh-CN" sz="900" b="1" dirty="0">
                <a:solidFill>
                  <a:prstClr val="black"/>
                </a:solidFill>
                <a:ea typeface="微软雅黑" panose="020B0503020204020204" pitchFamily="34" charset="-122"/>
                <a:cs typeface="Arial" panose="020B0604020202020204" pitchFamily="34" charset="0"/>
              </a:rPr>
              <a:t>Data collection and control delivery</a:t>
            </a:r>
          </a:p>
        </p:txBody>
      </p:sp>
      <p:sp>
        <p:nvSpPr>
          <p:cNvPr id="14" name="文本框 13"/>
          <p:cNvSpPr txBox="1"/>
          <p:nvPr/>
        </p:nvSpPr>
        <p:spPr>
          <a:xfrm>
            <a:off x="4539003" y="4208750"/>
            <a:ext cx="5968780" cy="406873"/>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15" name="文本框 14"/>
          <p:cNvSpPr txBox="1"/>
          <p:nvPr/>
        </p:nvSpPr>
        <p:spPr>
          <a:xfrm>
            <a:off x="4505217" y="3125835"/>
            <a:ext cx="893321" cy="584775"/>
          </a:xfrm>
          <a:prstGeom prst="rect">
            <a:avLst/>
          </a:prstGeom>
          <a:noFill/>
        </p:spPr>
        <p:txBody>
          <a:bodyPr wrap="square" rtlCol="0" anchor="t">
            <a:spAutoFit/>
          </a:bodyPr>
          <a:lstStyle/>
          <a:p>
            <a:pPr algn="ctr"/>
            <a:r>
              <a:rPr lang="en-US" altLang="zh-CN" sz="800" b="1" dirty="0" smtClean="0">
                <a:solidFill>
                  <a:prstClr val="black"/>
                </a:solidFill>
                <a:ea typeface="微软雅黑" panose="020B0503020204020204" pitchFamily="34" charset="-122"/>
              </a:rPr>
              <a:t>Service capability</a:t>
            </a:r>
            <a:r>
              <a:rPr lang="en-US" altLang="zh-CN" sz="800" b="1" kern="0" dirty="0" smtClean="0">
                <a:solidFill>
                  <a:prstClr val="black"/>
                </a:solidFill>
                <a:ea typeface="微软雅黑" panose="020B0503020204020204" pitchFamily="34" charset="-122"/>
                <a:sym typeface="+mn-ea"/>
              </a:rPr>
              <a:t> expose layer </a:t>
            </a:r>
            <a:r>
              <a:rPr lang="en-US" altLang="zh-CN" sz="800" b="1" kern="0" dirty="0">
                <a:solidFill>
                  <a:prstClr val="black"/>
                </a:solidFill>
                <a:ea typeface="微软雅黑" panose="020B0503020204020204" pitchFamily="34" charset="-122"/>
                <a:sym typeface="+mn-ea"/>
              </a:rPr>
              <a:t>of digital twin</a:t>
            </a:r>
            <a:endParaRPr lang="zh-CN" altLang="en-US" sz="800" b="1" kern="0" dirty="0">
              <a:solidFill>
                <a:prstClr val="black"/>
              </a:solidFill>
              <a:ea typeface="微软雅黑" panose="020B0503020204020204" pitchFamily="34" charset="-122"/>
              <a:sym typeface="+mn-ea"/>
            </a:endParaRPr>
          </a:p>
        </p:txBody>
      </p:sp>
      <p:grpSp>
        <p:nvGrpSpPr>
          <p:cNvPr id="16" name="组合 15"/>
          <p:cNvGrpSpPr/>
          <p:nvPr/>
        </p:nvGrpSpPr>
        <p:grpSpPr>
          <a:xfrm>
            <a:off x="6739723" y="5279519"/>
            <a:ext cx="594360" cy="441661"/>
            <a:chOff x="3291459" y="5608447"/>
            <a:chExt cx="792480" cy="588880"/>
          </a:xfrm>
        </p:grpSpPr>
        <p:grpSp>
          <p:nvGrpSpPr>
            <p:cNvPr id="17" name="组合 16"/>
            <p:cNvGrpSpPr>
              <a:grpSpLocks noChangeAspect="1"/>
            </p:cNvGrpSpPr>
            <p:nvPr/>
          </p:nvGrpSpPr>
          <p:grpSpPr>
            <a:xfrm>
              <a:off x="3535934" y="5608447"/>
              <a:ext cx="448945" cy="313690"/>
              <a:chOff x="5138738" y="2630488"/>
              <a:chExt cx="1914525" cy="1606551"/>
            </a:xfrm>
            <a:solidFill>
              <a:srgbClr val="008DD3"/>
            </a:solidFill>
          </p:grpSpPr>
          <p:sp>
            <p:nvSpPr>
              <p:cNvPr id="19" name="Freeform 474"/>
              <p:cNvSpPr/>
              <p:nvPr/>
            </p:nvSpPr>
            <p:spPr bwMode="auto">
              <a:xfrm>
                <a:off x="6253163" y="2886076"/>
                <a:ext cx="100013" cy="88900"/>
              </a:xfrm>
              <a:custGeom>
                <a:avLst/>
                <a:gdLst>
                  <a:gd name="T0" fmla="*/ 7 w 10"/>
                  <a:gd name="T1" fmla="*/ 1 h 9"/>
                  <a:gd name="T2" fmla="*/ 5 w 10"/>
                  <a:gd name="T3" fmla="*/ 0 h 9"/>
                  <a:gd name="T4" fmla="*/ 5 w 10"/>
                  <a:gd name="T5" fmla="*/ 0 h 9"/>
                  <a:gd name="T6" fmla="*/ 5 w 10"/>
                  <a:gd name="T7" fmla="*/ 0 h 9"/>
                  <a:gd name="T8" fmla="*/ 3 w 10"/>
                  <a:gd name="T9" fmla="*/ 1 h 9"/>
                  <a:gd name="T10" fmla="*/ 2 w 10"/>
                  <a:gd name="T11" fmla="*/ 2 h 9"/>
                  <a:gd name="T12" fmla="*/ 2 w 10"/>
                  <a:gd name="T13" fmla="*/ 8 h 9"/>
                  <a:gd name="T14" fmla="*/ 3 w 10"/>
                  <a:gd name="T15" fmla="*/ 8 h 9"/>
                  <a:gd name="T16" fmla="*/ 5 w 10"/>
                  <a:gd name="T17" fmla="*/ 9 h 9"/>
                  <a:gd name="T18" fmla="*/ 5 w 10"/>
                  <a:gd name="T19" fmla="*/ 9 h 9"/>
                  <a:gd name="T20" fmla="*/ 5 w 10"/>
                  <a:gd name="T21" fmla="*/ 9 h 9"/>
                  <a:gd name="T22" fmla="*/ 7 w 10"/>
                  <a:gd name="T23" fmla="*/ 9 h 9"/>
                  <a:gd name="T24" fmla="*/ 8 w 10"/>
                  <a:gd name="T25" fmla="*/ 8 h 9"/>
                  <a:gd name="T26" fmla="*/ 8 w 10"/>
                  <a:gd name="T27" fmla="*/ 2 h 9"/>
                  <a:gd name="T28" fmla="*/ 7 w 10"/>
                  <a:gd name="T29"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9">
                    <a:moveTo>
                      <a:pt x="7" y="1"/>
                    </a:moveTo>
                    <a:cubicBezTo>
                      <a:pt x="6" y="0"/>
                      <a:pt x="6" y="0"/>
                      <a:pt x="5" y="0"/>
                    </a:cubicBezTo>
                    <a:cubicBezTo>
                      <a:pt x="5" y="0"/>
                      <a:pt x="5" y="0"/>
                      <a:pt x="5" y="0"/>
                    </a:cubicBezTo>
                    <a:cubicBezTo>
                      <a:pt x="5" y="0"/>
                      <a:pt x="5" y="0"/>
                      <a:pt x="5" y="0"/>
                    </a:cubicBezTo>
                    <a:cubicBezTo>
                      <a:pt x="4" y="0"/>
                      <a:pt x="3" y="1"/>
                      <a:pt x="3" y="1"/>
                    </a:cubicBezTo>
                    <a:cubicBezTo>
                      <a:pt x="3" y="1"/>
                      <a:pt x="2" y="1"/>
                      <a:pt x="2" y="2"/>
                    </a:cubicBezTo>
                    <a:cubicBezTo>
                      <a:pt x="0" y="3"/>
                      <a:pt x="0" y="6"/>
                      <a:pt x="2" y="8"/>
                    </a:cubicBezTo>
                    <a:cubicBezTo>
                      <a:pt x="2" y="8"/>
                      <a:pt x="3" y="8"/>
                      <a:pt x="3" y="8"/>
                    </a:cubicBezTo>
                    <a:cubicBezTo>
                      <a:pt x="3" y="9"/>
                      <a:pt x="4" y="9"/>
                      <a:pt x="5" y="9"/>
                    </a:cubicBezTo>
                    <a:cubicBezTo>
                      <a:pt x="5" y="9"/>
                      <a:pt x="5" y="9"/>
                      <a:pt x="5" y="9"/>
                    </a:cubicBezTo>
                    <a:cubicBezTo>
                      <a:pt x="5" y="9"/>
                      <a:pt x="5" y="9"/>
                      <a:pt x="5" y="9"/>
                    </a:cubicBezTo>
                    <a:cubicBezTo>
                      <a:pt x="6" y="9"/>
                      <a:pt x="6" y="9"/>
                      <a:pt x="7" y="9"/>
                    </a:cubicBezTo>
                    <a:cubicBezTo>
                      <a:pt x="7" y="8"/>
                      <a:pt x="8" y="8"/>
                      <a:pt x="8" y="8"/>
                    </a:cubicBezTo>
                    <a:cubicBezTo>
                      <a:pt x="10" y="6"/>
                      <a:pt x="10" y="3"/>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0" name="Freeform 475"/>
              <p:cNvSpPr/>
              <p:nvPr/>
            </p:nvSpPr>
            <p:spPr bwMode="auto">
              <a:xfrm>
                <a:off x="5207001" y="3063876"/>
                <a:ext cx="98425" cy="39688"/>
              </a:xfrm>
              <a:custGeom>
                <a:avLst/>
                <a:gdLst>
                  <a:gd name="T0" fmla="*/ 9 w 10"/>
                  <a:gd name="T1" fmla="*/ 4 h 4"/>
                  <a:gd name="T2" fmla="*/ 10 w 10"/>
                  <a:gd name="T3" fmla="*/ 3 h 4"/>
                  <a:gd name="T4" fmla="*/ 10 w 10"/>
                  <a:gd name="T5" fmla="*/ 0 h 4"/>
                  <a:gd name="T6" fmla="*/ 0 w 10"/>
                  <a:gd name="T7" fmla="*/ 0 h 4"/>
                  <a:gd name="T8" fmla="*/ 0 w 10"/>
                  <a:gd name="T9" fmla="*/ 3 h 4"/>
                  <a:gd name="T10" fmla="*/ 2 w 10"/>
                  <a:gd name="T11" fmla="*/ 4 h 4"/>
                  <a:gd name="T12" fmla="*/ 9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4"/>
                    </a:moveTo>
                    <a:cubicBezTo>
                      <a:pt x="10" y="4"/>
                      <a:pt x="10" y="4"/>
                      <a:pt x="10" y="3"/>
                    </a:cubicBezTo>
                    <a:cubicBezTo>
                      <a:pt x="10" y="0"/>
                      <a:pt x="10" y="0"/>
                      <a:pt x="10" y="0"/>
                    </a:cubicBezTo>
                    <a:cubicBezTo>
                      <a:pt x="0" y="0"/>
                      <a:pt x="0" y="0"/>
                      <a:pt x="0" y="0"/>
                    </a:cubicBezTo>
                    <a:cubicBezTo>
                      <a:pt x="0" y="3"/>
                      <a:pt x="0" y="3"/>
                      <a:pt x="0" y="3"/>
                    </a:cubicBezTo>
                    <a:cubicBezTo>
                      <a:pt x="0" y="4"/>
                      <a:pt x="1" y="4"/>
                      <a:pt x="2" y="4"/>
                    </a:cubicBezTo>
                    <a:lnTo>
                      <a:pt x="9"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1" name="Freeform 476"/>
              <p:cNvSpPr/>
              <p:nvPr/>
            </p:nvSpPr>
            <p:spPr bwMode="auto">
              <a:xfrm>
                <a:off x="6253163" y="3448051"/>
                <a:ext cx="100013" cy="98425"/>
              </a:xfrm>
              <a:custGeom>
                <a:avLst/>
                <a:gdLst>
                  <a:gd name="T0" fmla="*/ 2 w 10"/>
                  <a:gd name="T1" fmla="*/ 2 h 10"/>
                  <a:gd name="T2" fmla="*/ 2 w 10"/>
                  <a:gd name="T3" fmla="*/ 8 h 10"/>
                  <a:gd name="T4" fmla="*/ 8 w 10"/>
                  <a:gd name="T5" fmla="*/ 8 h 10"/>
                  <a:gd name="T6" fmla="*/ 8 w 10"/>
                  <a:gd name="T7" fmla="*/ 2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0" y="4"/>
                      <a:pt x="0" y="6"/>
                      <a:pt x="2" y="8"/>
                    </a:cubicBezTo>
                    <a:cubicBezTo>
                      <a:pt x="4" y="10"/>
                      <a:pt x="7" y="10"/>
                      <a:pt x="8" y="8"/>
                    </a:cubicBezTo>
                    <a:cubicBezTo>
                      <a:pt x="10" y="6"/>
                      <a:pt x="10" y="4"/>
                      <a:pt x="8" y="2"/>
                    </a:cubicBezTo>
                    <a:cubicBezTo>
                      <a:pt x="7" y="0"/>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2" name="Freeform 477"/>
              <p:cNvSpPr/>
              <p:nvPr/>
            </p:nvSpPr>
            <p:spPr bwMode="auto">
              <a:xfrm>
                <a:off x="5878513" y="3270251"/>
                <a:ext cx="474663" cy="138113"/>
              </a:xfrm>
              <a:custGeom>
                <a:avLst/>
                <a:gdLst>
                  <a:gd name="T0" fmla="*/ 47 w 48"/>
                  <a:gd name="T1" fmla="*/ 0 h 14"/>
                  <a:gd name="T2" fmla="*/ 1 w 48"/>
                  <a:gd name="T3" fmla="*/ 0 h 14"/>
                  <a:gd name="T4" fmla="*/ 0 w 48"/>
                  <a:gd name="T5" fmla="*/ 1 h 14"/>
                  <a:gd name="T6" fmla="*/ 0 w 48"/>
                  <a:gd name="T7" fmla="*/ 12 h 14"/>
                  <a:gd name="T8" fmla="*/ 1 w 48"/>
                  <a:gd name="T9" fmla="*/ 14 h 14"/>
                  <a:gd name="T10" fmla="*/ 47 w 48"/>
                  <a:gd name="T11" fmla="*/ 14 h 14"/>
                  <a:gd name="T12" fmla="*/ 48 w 48"/>
                  <a:gd name="T13" fmla="*/ 12 h 14"/>
                  <a:gd name="T14" fmla="*/ 48 w 48"/>
                  <a:gd name="T15" fmla="*/ 1 h 14"/>
                  <a:gd name="T16" fmla="*/ 47 w 4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4">
                    <a:moveTo>
                      <a:pt x="47" y="0"/>
                    </a:moveTo>
                    <a:cubicBezTo>
                      <a:pt x="1" y="0"/>
                      <a:pt x="1" y="0"/>
                      <a:pt x="1" y="0"/>
                    </a:cubicBezTo>
                    <a:cubicBezTo>
                      <a:pt x="1" y="0"/>
                      <a:pt x="0" y="1"/>
                      <a:pt x="0" y="1"/>
                    </a:cubicBezTo>
                    <a:cubicBezTo>
                      <a:pt x="0" y="12"/>
                      <a:pt x="0" y="12"/>
                      <a:pt x="0" y="12"/>
                    </a:cubicBezTo>
                    <a:cubicBezTo>
                      <a:pt x="0" y="13"/>
                      <a:pt x="1" y="14"/>
                      <a:pt x="1" y="14"/>
                    </a:cubicBezTo>
                    <a:cubicBezTo>
                      <a:pt x="47" y="14"/>
                      <a:pt x="47" y="14"/>
                      <a:pt x="47" y="14"/>
                    </a:cubicBezTo>
                    <a:cubicBezTo>
                      <a:pt x="48" y="14"/>
                      <a:pt x="48" y="13"/>
                      <a:pt x="48" y="12"/>
                    </a:cubicBezTo>
                    <a:cubicBezTo>
                      <a:pt x="48" y="1"/>
                      <a:pt x="48" y="1"/>
                      <a:pt x="48" y="1"/>
                    </a:cubicBezTo>
                    <a:cubicBezTo>
                      <a:pt x="48" y="1"/>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3" name="Freeform 478"/>
              <p:cNvSpPr/>
              <p:nvPr/>
            </p:nvSpPr>
            <p:spPr bwMode="auto">
              <a:xfrm>
                <a:off x="5207001" y="3635376"/>
                <a:ext cx="98425" cy="39688"/>
              </a:xfrm>
              <a:custGeom>
                <a:avLst/>
                <a:gdLst>
                  <a:gd name="T0" fmla="*/ 9 w 10"/>
                  <a:gd name="T1" fmla="*/ 4 h 4"/>
                  <a:gd name="T2" fmla="*/ 10 w 10"/>
                  <a:gd name="T3" fmla="*/ 2 h 4"/>
                  <a:gd name="T4" fmla="*/ 10 w 10"/>
                  <a:gd name="T5" fmla="*/ 0 h 4"/>
                  <a:gd name="T6" fmla="*/ 0 w 10"/>
                  <a:gd name="T7" fmla="*/ 0 h 4"/>
                  <a:gd name="T8" fmla="*/ 0 w 10"/>
                  <a:gd name="T9" fmla="*/ 2 h 4"/>
                  <a:gd name="T10" fmla="*/ 2 w 10"/>
                  <a:gd name="T11" fmla="*/ 4 h 4"/>
                  <a:gd name="T12" fmla="*/ 9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4"/>
                    </a:moveTo>
                    <a:cubicBezTo>
                      <a:pt x="10" y="4"/>
                      <a:pt x="10" y="3"/>
                      <a:pt x="10" y="2"/>
                    </a:cubicBezTo>
                    <a:cubicBezTo>
                      <a:pt x="10" y="0"/>
                      <a:pt x="10" y="0"/>
                      <a:pt x="10" y="0"/>
                    </a:cubicBezTo>
                    <a:cubicBezTo>
                      <a:pt x="0" y="0"/>
                      <a:pt x="0" y="0"/>
                      <a:pt x="0" y="0"/>
                    </a:cubicBezTo>
                    <a:cubicBezTo>
                      <a:pt x="0" y="2"/>
                      <a:pt x="0" y="2"/>
                      <a:pt x="0" y="2"/>
                    </a:cubicBezTo>
                    <a:cubicBezTo>
                      <a:pt x="0" y="3"/>
                      <a:pt x="1" y="4"/>
                      <a:pt x="2" y="4"/>
                    </a:cubicBezTo>
                    <a:lnTo>
                      <a:pt x="9"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4" name="Freeform 479"/>
              <p:cNvSpPr/>
              <p:nvPr/>
            </p:nvSpPr>
            <p:spPr bwMode="auto">
              <a:xfrm>
                <a:off x="6264276" y="3635376"/>
                <a:ext cx="98425" cy="39688"/>
              </a:xfrm>
              <a:custGeom>
                <a:avLst/>
                <a:gdLst>
                  <a:gd name="T0" fmla="*/ 8 w 10"/>
                  <a:gd name="T1" fmla="*/ 4 h 4"/>
                  <a:gd name="T2" fmla="*/ 10 w 10"/>
                  <a:gd name="T3" fmla="*/ 2 h 4"/>
                  <a:gd name="T4" fmla="*/ 10 w 10"/>
                  <a:gd name="T5" fmla="*/ 0 h 4"/>
                  <a:gd name="T6" fmla="*/ 0 w 10"/>
                  <a:gd name="T7" fmla="*/ 0 h 4"/>
                  <a:gd name="T8" fmla="*/ 0 w 10"/>
                  <a:gd name="T9" fmla="*/ 2 h 4"/>
                  <a:gd name="T10" fmla="*/ 2 w 10"/>
                  <a:gd name="T11" fmla="*/ 4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cubicBezTo>
                      <a:pt x="9" y="4"/>
                      <a:pt x="10" y="3"/>
                      <a:pt x="10" y="2"/>
                    </a:cubicBezTo>
                    <a:cubicBezTo>
                      <a:pt x="10" y="0"/>
                      <a:pt x="10" y="0"/>
                      <a:pt x="10" y="0"/>
                    </a:cubicBezTo>
                    <a:cubicBezTo>
                      <a:pt x="0" y="0"/>
                      <a:pt x="0" y="0"/>
                      <a:pt x="0" y="0"/>
                    </a:cubicBezTo>
                    <a:cubicBezTo>
                      <a:pt x="0" y="2"/>
                      <a:pt x="0" y="2"/>
                      <a:pt x="0" y="2"/>
                    </a:cubicBezTo>
                    <a:cubicBezTo>
                      <a:pt x="0" y="3"/>
                      <a:pt x="1" y="4"/>
                      <a:pt x="2" y="4"/>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5" name="Freeform 480"/>
              <p:cNvSpPr/>
              <p:nvPr/>
            </p:nvSpPr>
            <p:spPr bwMode="auto">
              <a:xfrm>
                <a:off x="6253163" y="4021138"/>
                <a:ext cx="100013" cy="87313"/>
              </a:xfrm>
              <a:custGeom>
                <a:avLst/>
                <a:gdLst>
                  <a:gd name="T0" fmla="*/ 2 w 10"/>
                  <a:gd name="T1" fmla="*/ 1 h 9"/>
                  <a:gd name="T2" fmla="*/ 2 w 10"/>
                  <a:gd name="T3" fmla="*/ 8 h 9"/>
                  <a:gd name="T4" fmla="*/ 8 w 10"/>
                  <a:gd name="T5" fmla="*/ 8 h 9"/>
                  <a:gd name="T6" fmla="*/ 8 w 10"/>
                  <a:gd name="T7" fmla="*/ 1 h 9"/>
                  <a:gd name="T8" fmla="*/ 2 w 10"/>
                  <a:gd name="T9" fmla="*/ 1 h 9"/>
                </a:gdLst>
                <a:ahLst/>
                <a:cxnLst>
                  <a:cxn ang="0">
                    <a:pos x="T0" y="T1"/>
                  </a:cxn>
                  <a:cxn ang="0">
                    <a:pos x="T2" y="T3"/>
                  </a:cxn>
                  <a:cxn ang="0">
                    <a:pos x="T4" y="T5"/>
                  </a:cxn>
                  <a:cxn ang="0">
                    <a:pos x="T6" y="T7"/>
                  </a:cxn>
                  <a:cxn ang="0">
                    <a:pos x="T8" y="T9"/>
                  </a:cxn>
                </a:cxnLst>
                <a:rect l="0" t="0" r="r" b="b"/>
                <a:pathLst>
                  <a:path w="10" h="9">
                    <a:moveTo>
                      <a:pt x="2" y="1"/>
                    </a:moveTo>
                    <a:cubicBezTo>
                      <a:pt x="0" y="3"/>
                      <a:pt x="0" y="6"/>
                      <a:pt x="2" y="8"/>
                    </a:cubicBezTo>
                    <a:cubicBezTo>
                      <a:pt x="4" y="9"/>
                      <a:pt x="7" y="9"/>
                      <a:pt x="8" y="8"/>
                    </a:cubicBezTo>
                    <a:cubicBezTo>
                      <a:pt x="10" y="6"/>
                      <a:pt x="10" y="3"/>
                      <a:pt x="8" y="1"/>
                    </a:cubicBezTo>
                    <a:cubicBezTo>
                      <a:pt x="7" y="0"/>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6" name="Freeform 481"/>
              <p:cNvSpPr>
                <a:spLocks noEditPoints="1"/>
              </p:cNvSpPr>
              <p:nvPr/>
            </p:nvSpPr>
            <p:spPr bwMode="auto">
              <a:xfrm>
                <a:off x="5138738" y="3763963"/>
                <a:ext cx="1312863" cy="423863"/>
              </a:xfrm>
              <a:custGeom>
                <a:avLst/>
                <a:gdLst>
                  <a:gd name="T0" fmla="*/ 5 w 133"/>
                  <a:gd name="T1" fmla="*/ 0 h 43"/>
                  <a:gd name="T2" fmla="*/ 0 w 133"/>
                  <a:gd name="T3" fmla="*/ 38 h 43"/>
                  <a:gd name="T4" fmla="*/ 128 w 133"/>
                  <a:gd name="T5" fmla="*/ 43 h 43"/>
                  <a:gd name="T6" fmla="*/ 133 w 133"/>
                  <a:gd name="T7" fmla="*/ 4 h 43"/>
                  <a:gd name="T8" fmla="*/ 17 w 133"/>
                  <a:gd name="T9" fmla="*/ 34 h 43"/>
                  <a:gd name="T10" fmla="*/ 13 w 133"/>
                  <a:gd name="T11" fmla="*/ 35 h 43"/>
                  <a:gd name="T12" fmla="*/ 11 w 133"/>
                  <a:gd name="T13" fmla="*/ 9 h 43"/>
                  <a:gd name="T14" fmla="*/ 15 w 133"/>
                  <a:gd name="T15" fmla="*/ 7 h 43"/>
                  <a:gd name="T16" fmla="*/ 17 w 133"/>
                  <a:gd name="T17" fmla="*/ 34 h 43"/>
                  <a:gd name="T18" fmla="*/ 24 w 133"/>
                  <a:gd name="T19" fmla="*/ 35 h 43"/>
                  <a:gd name="T20" fmla="*/ 20 w 133"/>
                  <a:gd name="T21" fmla="*/ 34 h 43"/>
                  <a:gd name="T22" fmla="*/ 22 w 133"/>
                  <a:gd name="T23" fmla="*/ 7 h 43"/>
                  <a:gd name="T24" fmla="*/ 26 w 133"/>
                  <a:gd name="T25" fmla="*/ 9 h 43"/>
                  <a:gd name="T26" fmla="*/ 35 w 133"/>
                  <a:gd name="T27" fmla="*/ 34 h 43"/>
                  <a:gd name="T28" fmla="*/ 31 w 133"/>
                  <a:gd name="T29" fmla="*/ 35 h 43"/>
                  <a:gd name="T30" fmla="*/ 29 w 133"/>
                  <a:gd name="T31" fmla="*/ 9 h 43"/>
                  <a:gd name="T32" fmla="*/ 33 w 133"/>
                  <a:gd name="T33" fmla="*/ 7 h 43"/>
                  <a:gd name="T34" fmla="*/ 35 w 133"/>
                  <a:gd name="T35" fmla="*/ 34 h 43"/>
                  <a:gd name="T36" fmla="*/ 42 w 133"/>
                  <a:gd name="T37" fmla="*/ 35 h 43"/>
                  <a:gd name="T38" fmla="*/ 38 w 133"/>
                  <a:gd name="T39" fmla="*/ 34 h 43"/>
                  <a:gd name="T40" fmla="*/ 40 w 133"/>
                  <a:gd name="T41" fmla="*/ 7 h 43"/>
                  <a:gd name="T42" fmla="*/ 44 w 133"/>
                  <a:gd name="T43" fmla="*/ 9 h 43"/>
                  <a:gd name="T44" fmla="*/ 53 w 133"/>
                  <a:gd name="T45" fmla="*/ 34 h 43"/>
                  <a:gd name="T46" fmla="*/ 49 w 133"/>
                  <a:gd name="T47" fmla="*/ 35 h 43"/>
                  <a:gd name="T48" fmla="*/ 47 w 133"/>
                  <a:gd name="T49" fmla="*/ 9 h 43"/>
                  <a:gd name="T50" fmla="*/ 51 w 133"/>
                  <a:gd name="T51" fmla="*/ 7 h 43"/>
                  <a:gd name="T52" fmla="*/ 53 w 133"/>
                  <a:gd name="T53" fmla="*/ 34 h 43"/>
                  <a:gd name="T54" fmla="*/ 112 w 133"/>
                  <a:gd name="T55" fmla="*/ 31 h 43"/>
                  <a:gd name="T56" fmla="*/ 125 w 133"/>
                  <a:gd name="T57" fmla="*/ 31 h 43"/>
                  <a:gd name="T58" fmla="*/ 125 w 133"/>
                  <a:gd name="T59" fmla="*/ 20 h 43"/>
                  <a:gd name="T60" fmla="*/ 76 w 133"/>
                  <a:gd name="T61" fmla="*/ 23 h 43"/>
                  <a:gd name="T62" fmla="*/ 74 w 133"/>
                  <a:gd name="T63" fmla="*/ 9 h 43"/>
                  <a:gd name="T64" fmla="*/ 122 w 133"/>
                  <a:gd name="T65" fmla="*/ 6 h 43"/>
                  <a:gd name="T66" fmla="*/ 125 w 133"/>
                  <a:gd name="T67"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3" h="43">
                    <a:moveTo>
                      <a:pt x="128" y="0"/>
                    </a:moveTo>
                    <a:cubicBezTo>
                      <a:pt x="5" y="0"/>
                      <a:pt x="5" y="0"/>
                      <a:pt x="5" y="0"/>
                    </a:cubicBezTo>
                    <a:cubicBezTo>
                      <a:pt x="2" y="0"/>
                      <a:pt x="0" y="2"/>
                      <a:pt x="0" y="4"/>
                    </a:cubicBezTo>
                    <a:cubicBezTo>
                      <a:pt x="0" y="38"/>
                      <a:pt x="0" y="38"/>
                      <a:pt x="0" y="38"/>
                    </a:cubicBezTo>
                    <a:cubicBezTo>
                      <a:pt x="0" y="41"/>
                      <a:pt x="2" y="43"/>
                      <a:pt x="5" y="43"/>
                    </a:cubicBezTo>
                    <a:cubicBezTo>
                      <a:pt x="128" y="43"/>
                      <a:pt x="128" y="43"/>
                      <a:pt x="128" y="43"/>
                    </a:cubicBezTo>
                    <a:cubicBezTo>
                      <a:pt x="131" y="43"/>
                      <a:pt x="133" y="41"/>
                      <a:pt x="133" y="38"/>
                    </a:cubicBezTo>
                    <a:cubicBezTo>
                      <a:pt x="133" y="4"/>
                      <a:pt x="133" y="4"/>
                      <a:pt x="133" y="4"/>
                    </a:cubicBezTo>
                    <a:cubicBezTo>
                      <a:pt x="133" y="2"/>
                      <a:pt x="131" y="0"/>
                      <a:pt x="128" y="0"/>
                    </a:cubicBezTo>
                    <a:close/>
                    <a:moveTo>
                      <a:pt x="17" y="34"/>
                    </a:moveTo>
                    <a:cubicBezTo>
                      <a:pt x="17" y="35"/>
                      <a:pt x="16" y="35"/>
                      <a:pt x="15" y="35"/>
                    </a:cubicBezTo>
                    <a:cubicBezTo>
                      <a:pt x="13" y="35"/>
                      <a:pt x="13" y="35"/>
                      <a:pt x="13" y="35"/>
                    </a:cubicBezTo>
                    <a:cubicBezTo>
                      <a:pt x="12" y="35"/>
                      <a:pt x="11" y="35"/>
                      <a:pt x="11" y="34"/>
                    </a:cubicBezTo>
                    <a:cubicBezTo>
                      <a:pt x="11" y="9"/>
                      <a:pt x="11" y="9"/>
                      <a:pt x="11" y="9"/>
                    </a:cubicBezTo>
                    <a:cubicBezTo>
                      <a:pt x="11" y="8"/>
                      <a:pt x="12" y="7"/>
                      <a:pt x="13" y="7"/>
                    </a:cubicBezTo>
                    <a:cubicBezTo>
                      <a:pt x="15" y="7"/>
                      <a:pt x="15" y="7"/>
                      <a:pt x="15" y="7"/>
                    </a:cubicBezTo>
                    <a:cubicBezTo>
                      <a:pt x="16" y="7"/>
                      <a:pt x="17" y="8"/>
                      <a:pt x="17" y="9"/>
                    </a:cubicBezTo>
                    <a:lnTo>
                      <a:pt x="17" y="34"/>
                    </a:lnTo>
                    <a:close/>
                    <a:moveTo>
                      <a:pt x="26" y="34"/>
                    </a:moveTo>
                    <a:cubicBezTo>
                      <a:pt x="26" y="35"/>
                      <a:pt x="25" y="35"/>
                      <a:pt x="24" y="35"/>
                    </a:cubicBezTo>
                    <a:cubicBezTo>
                      <a:pt x="22" y="35"/>
                      <a:pt x="22" y="35"/>
                      <a:pt x="22" y="35"/>
                    </a:cubicBezTo>
                    <a:cubicBezTo>
                      <a:pt x="21" y="35"/>
                      <a:pt x="20" y="35"/>
                      <a:pt x="20" y="34"/>
                    </a:cubicBezTo>
                    <a:cubicBezTo>
                      <a:pt x="20" y="9"/>
                      <a:pt x="20" y="9"/>
                      <a:pt x="20" y="9"/>
                    </a:cubicBezTo>
                    <a:cubicBezTo>
                      <a:pt x="20" y="8"/>
                      <a:pt x="21" y="7"/>
                      <a:pt x="22" y="7"/>
                    </a:cubicBezTo>
                    <a:cubicBezTo>
                      <a:pt x="24" y="7"/>
                      <a:pt x="24" y="7"/>
                      <a:pt x="24" y="7"/>
                    </a:cubicBezTo>
                    <a:cubicBezTo>
                      <a:pt x="25" y="7"/>
                      <a:pt x="26" y="8"/>
                      <a:pt x="26" y="9"/>
                    </a:cubicBezTo>
                    <a:lnTo>
                      <a:pt x="26" y="34"/>
                    </a:lnTo>
                    <a:close/>
                    <a:moveTo>
                      <a:pt x="35" y="34"/>
                    </a:moveTo>
                    <a:cubicBezTo>
                      <a:pt x="35" y="35"/>
                      <a:pt x="34" y="35"/>
                      <a:pt x="33" y="35"/>
                    </a:cubicBezTo>
                    <a:cubicBezTo>
                      <a:pt x="31" y="35"/>
                      <a:pt x="31" y="35"/>
                      <a:pt x="31" y="35"/>
                    </a:cubicBezTo>
                    <a:cubicBezTo>
                      <a:pt x="30" y="35"/>
                      <a:pt x="29" y="35"/>
                      <a:pt x="29" y="34"/>
                    </a:cubicBezTo>
                    <a:cubicBezTo>
                      <a:pt x="29" y="9"/>
                      <a:pt x="29" y="9"/>
                      <a:pt x="29" y="9"/>
                    </a:cubicBezTo>
                    <a:cubicBezTo>
                      <a:pt x="29" y="8"/>
                      <a:pt x="30" y="7"/>
                      <a:pt x="31" y="7"/>
                    </a:cubicBezTo>
                    <a:cubicBezTo>
                      <a:pt x="33" y="7"/>
                      <a:pt x="33" y="7"/>
                      <a:pt x="33" y="7"/>
                    </a:cubicBezTo>
                    <a:cubicBezTo>
                      <a:pt x="34" y="7"/>
                      <a:pt x="35" y="8"/>
                      <a:pt x="35" y="9"/>
                    </a:cubicBezTo>
                    <a:lnTo>
                      <a:pt x="35" y="34"/>
                    </a:lnTo>
                    <a:close/>
                    <a:moveTo>
                      <a:pt x="44" y="34"/>
                    </a:moveTo>
                    <a:cubicBezTo>
                      <a:pt x="44" y="35"/>
                      <a:pt x="43" y="35"/>
                      <a:pt x="42" y="35"/>
                    </a:cubicBezTo>
                    <a:cubicBezTo>
                      <a:pt x="40" y="35"/>
                      <a:pt x="40" y="35"/>
                      <a:pt x="40" y="35"/>
                    </a:cubicBezTo>
                    <a:cubicBezTo>
                      <a:pt x="39" y="35"/>
                      <a:pt x="38" y="35"/>
                      <a:pt x="38" y="34"/>
                    </a:cubicBezTo>
                    <a:cubicBezTo>
                      <a:pt x="38" y="9"/>
                      <a:pt x="38" y="9"/>
                      <a:pt x="38" y="9"/>
                    </a:cubicBezTo>
                    <a:cubicBezTo>
                      <a:pt x="38" y="8"/>
                      <a:pt x="39" y="7"/>
                      <a:pt x="40" y="7"/>
                    </a:cubicBezTo>
                    <a:cubicBezTo>
                      <a:pt x="42" y="7"/>
                      <a:pt x="42" y="7"/>
                      <a:pt x="42" y="7"/>
                    </a:cubicBezTo>
                    <a:cubicBezTo>
                      <a:pt x="43" y="7"/>
                      <a:pt x="44" y="8"/>
                      <a:pt x="44" y="9"/>
                    </a:cubicBezTo>
                    <a:lnTo>
                      <a:pt x="44" y="34"/>
                    </a:lnTo>
                    <a:close/>
                    <a:moveTo>
                      <a:pt x="53" y="34"/>
                    </a:moveTo>
                    <a:cubicBezTo>
                      <a:pt x="53" y="35"/>
                      <a:pt x="52" y="35"/>
                      <a:pt x="51" y="35"/>
                    </a:cubicBezTo>
                    <a:cubicBezTo>
                      <a:pt x="49" y="35"/>
                      <a:pt x="49" y="35"/>
                      <a:pt x="49" y="35"/>
                    </a:cubicBezTo>
                    <a:cubicBezTo>
                      <a:pt x="48" y="35"/>
                      <a:pt x="47" y="35"/>
                      <a:pt x="47" y="34"/>
                    </a:cubicBezTo>
                    <a:cubicBezTo>
                      <a:pt x="47" y="9"/>
                      <a:pt x="47" y="9"/>
                      <a:pt x="47" y="9"/>
                    </a:cubicBezTo>
                    <a:cubicBezTo>
                      <a:pt x="47" y="8"/>
                      <a:pt x="48" y="7"/>
                      <a:pt x="49" y="7"/>
                    </a:cubicBezTo>
                    <a:cubicBezTo>
                      <a:pt x="51" y="7"/>
                      <a:pt x="51" y="7"/>
                      <a:pt x="51" y="7"/>
                    </a:cubicBezTo>
                    <a:cubicBezTo>
                      <a:pt x="52" y="7"/>
                      <a:pt x="53" y="8"/>
                      <a:pt x="53" y="9"/>
                    </a:cubicBezTo>
                    <a:lnTo>
                      <a:pt x="53" y="34"/>
                    </a:lnTo>
                    <a:close/>
                    <a:moveTo>
                      <a:pt x="118" y="37"/>
                    </a:moveTo>
                    <a:cubicBezTo>
                      <a:pt x="115" y="37"/>
                      <a:pt x="112" y="34"/>
                      <a:pt x="112" y="31"/>
                    </a:cubicBezTo>
                    <a:cubicBezTo>
                      <a:pt x="112" y="27"/>
                      <a:pt x="115" y="24"/>
                      <a:pt x="118" y="24"/>
                    </a:cubicBezTo>
                    <a:cubicBezTo>
                      <a:pt x="122" y="24"/>
                      <a:pt x="125" y="27"/>
                      <a:pt x="125" y="31"/>
                    </a:cubicBezTo>
                    <a:cubicBezTo>
                      <a:pt x="125" y="34"/>
                      <a:pt x="122" y="37"/>
                      <a:pt x="118" y="37"/>
                    </a:cubicBezTo>
                    <a:close/>
                    <a:moveTo>
                      <a:pt x="125" y="20"/>
                    </a:moveTo>
                    <a:cubicBezTo>
                      <a:pt x="125" y="21"/>
                      <a:pt x="124" y="23"/>
                      <a:pt x="122" y="23"/>
                    </a:cubicBezTo>
                    <a:cubicBezTo>
                      <a:pt x="76" y="23"/>
                      <a:pt x="76" y="23"/>
                      <a:pt x="76" y="23"/>
                    </a:cubicBezTo>
                    <a:cubicBezTo>
                      <a:pt x="75" y="23"/>
                      <a:pt x="74" y="21"/>
                      <a:pt x="74" y="20"/>
                    </a:cubicBezTo>
                    <a:cubicBezTo>
                      <a:pt x="74" y="9"/>
                      <a:pt x="74" y="9"/>
                      <a:pt x="74" y="9"/>
                    </a:cubicBezTo>
                    <a:cubicBezTo>
                      <a:pt x="74" y="7"/>
                      <a:pt x="75" y="6"/>
                      <a:pt x="76" y="6"/>
                    </a:cubicBezTo>
                    <a:cubicBezTo>
                      <a:pt x="122" y="6"/>
                      <a:pt x="122" y="6"/>
                      <a:pt x="122" y="6"/>
                    </a:cubicBezTo>
                    <a:cubicBezTo>
                      <a:pt x="124" y="6"/>
                      <a:pt x="125" y="7"/>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7" name="Freeform 482"/>
              <p:cNvSpPr/>
              <p:nvPr/>
            </p:nvSpPr>
            <p:spPr bwMode="auto">
              <a:xfrm>
                <a:off x="5878513" y="3843338"/>
                <a:ext cx="474663" cy="127000"/>
              </a:xfrm>
              <a:custGeom>
                <a:avLst/>
                <a:gdLst>
                  <a:gd name="T0" fmla="*/ 47 w 48"/>
                  <a:gd name="T1" fmla="*/ 0 h 13"/>
                  <a:gd name="T2" fmla="*/ 1 w 48"/>
                  <a:gd name="T3" fmla="*/ 0 h 13"/>
                  <a:gd name="T4" fmla="*/ 0 w 48"/>
                  <a:gd name="T5" fmla="*/ 1 h 13"/>
                  <a:gd name="T6" fmla="*/ 0 w 48"/>
                  <a:gd name="T7" fmla="*/ 12 h 13"/>
                  <a:gd name="T8" fmla="*/ 1 w 48"/>
                  <a:gd name="T9" fmla="*/ 13 h 13"/>
                  <a:gd name="T10" fmla="*/ 47 w 48"/>
                  <a:gd name="T11" fmla="*/ 13 h 13"/>
                  <a:gd name="T12" fmla="*/ 48 w 48"/>
                  <a:gd name="T13" fmla="*/ 12 h 13"/>
                  <a:gd name="T14" fmla="*/ 48 w 48"/>
                  <a:gd name="T15" fmla="*/ 1 h 13"/>
                  <a:gd name="T16" fmla="*/ 47 w 4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
                    <a:moveTo>
                      <a:pt x="47" y="0"/>
                    </a:moveTo>
                    <a:cubicBezTo>
                      <a:pt x="1" y="0"/>
                      <a:pt x="1" y="0"/>
                      <a:pt x="1" y="0"/>
                    </a:cubicBezTo>
                    <a:cubicBezTo>
                      <a:pt x="1" y="0"/>
                      <a:pt x="0" y="0"/>
                      <a:pt x="0" y="1"/>
                    </a:cubicBezTo>
                    <a:cubicBezTo>
                      <a:pt x="0" y="12"/>
                      <a:pt x="0" y="12"/>
                      <a:pt x="0" y="12"/>
                    </a:cubicBezTo>
                    <a:cubicBezTo>
                      <a:pt x="0" y="13"/>
                      <a:pt x="1" y="13"/>
                      <a:pt x="1" y="13"/>
                    </a:cubicBezTo>
                    <a:cubicBezTo>
                      <a:pt x="47" y="13"/>
                      <a:pt x="47" y="13"/>
                      <a:pt x="47" y="13"/>
                    </a:cubicBezTo>
                    <a:cubicBezTo>
                      <a:pt x="48" y="13"/>
                      <a:pt x="48" y="13"/>
                      <a:pt x="48" y="12"/>
                    </a:cubicBezTo>
                    <a:cubicBezTo>
                      <a:pt x="48" y="1"/>
                      <a:pt x="48" y="1"/>
                      <a:pt x="48" y="1"/>
                    </a:cubicBezTo>
                    <a:cubicBezTo>
                      <a:pt x="48"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8" name="Freeform 483"/>
              <p:cNvSpPr/>
              <p:nvPr/>
            </p:nvSpPr>
            <p:spPr bwMode="auto">
              <a:xfrm>
                <a:off x="5207001" y="4197351"/>
                <a:ext cx="98425" cy="39688"/>
              </a:xfrm>
              <a:custGeom>
                <a:avLst/>
                <a:gdLst>
                  <a:gd name="T0" fmla="*/ 0 w 10"/>
                  <a:gd name="T1" fmla="*/ 3 h 4"/>
                  <a:gd name="T2" fmla="*/ 2 w 10"/>
                  <a:gd name="T3" fmla="*/ 4 h 4"/>
                  <a:gd name="T4" fmla="*/ 9 w 10"/>
                  <a:gd name="T5" fmla="*/ 4 h 4"/>
                  <a:gd name="T6" fmla="*/ 10 w 10"/>
                  <a:gd name="T7" fmla="*/ 3 h 4"/>
                  <a:gd name="T8" fmla="*/ 10 w 10"/>
                  <a:gd name="T9" fmla="*/ 0 h 4"/>
                  <a:gd name="T10" fmla="*/ 0 w 10"/>
                  <a:gd name="T11" fmla="*/ 0 h 4"/>
                  <a:gd name="T12" fmla="*/ 0 w 10"/>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0" y="4"/>
                      <a:pt x="1" y="4"/>
                      <a:pt x="2" y="4"/>
                    </a:cubicBezTo>
                    <a:cubicBezTo>
                      <a:pt x="9" y="4"/>
                      <a:pt x="9" y="4"/>
                      <a:pt x="9" y="4"/>
                    </a:cubicBezTo>
                    <a:cubicBezTo>
                      <a:pt x="10" y="4"/>
                      <a:pt x="10" y="4"/>
                      <a:pt x="10" y="3"/>
                    </a:cubicBezTo>
                    <a:cubicBezTo>
                      <a:pt x="10" y="0"/>
                      <a:pt x="10" y="0"/>
                      <a:pt x="10"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9" name="Freeform 484"/>
              <p:cNvSpPr/>
              <p:nvPr/>
            </p:nvSpPr>
            <p:spPr bwMode="auto">
              <a:xfrm>
                <a:off x="6264276" y="4197351"/>
                <a:ext cx="98425" cy="39688"/>
              </a:xfrm>
              <a:custGeom>
                <a:avLst/>
                <a:gdLst>
                  <a:gd name="T0" fmla="*/ 0 w 10"/>
                  <a:gd name="T1" fmla="*/ 3 h 4"/>
                  <a:gd name="T2" fmla="*/ 2 w 10"/>
                  <a:gd name="T3" fmla="*/ 4 h 4"/>
                  <a:gd name="T4" fmla="*/ 8 w 10"/>
                  <a:gd name="T5" fmla="*/ 4 h 4"/>
                  <a:gd name="T6" fmla="*/ 10 w 10"/>
                  <a:gd name="T7" fmla="*/ 3 h 4"/>
                  <a:gd name="T8" fmla="*/ 10 w 10"/>
                  <a:gd name="T9" fmla="*/ 0 h 4"/>
                  <a:gd name="T10" fmla="*/ 0 w 10"/>
                  <a:gd name="T11" fmla="*/ 0 h 4"/>
                  <a:gd name="T12" fmla="*/ 0 w 10"/>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0" y="4"/>
                      <a:pt x="1" y="4"/>
                      <a:pt x="2" y="4"/>
                    </a:cubicBezTo>
                    <a:cubicBezTo>
                      <a:pt x="8" y="4"/>
                      <a:pt x="8" y="4"/>
                      <a:pt x="8" y="4"/>
                    </a:cubicBezTo>
                    <a:cubicBezTo>
                      <a:pt x="9" y="4"/>
                      <a:pt x="10" y="4"/>
                      <a:pt x="10" y="3"/>
                    </a:cubicBezTo>
                    <a:cubicBezTo>
                      <a:pt x="10" y="0"/>
                      <a:pt x="10" y="0"/>
                      <a:pt x="10"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0" name="Freeform 485"/>
              <p:cNvSpPr/>
              <p:nvPr/>
            </p:nvSpPr>
            <p:spPr bwMode="auto">
              <a:xfrm>
                <a:off x="6688138" y="3892551"/>
                <a:ext cx="168275" cy="187325"/>
              </a:xfrm>
              <a:custGeom>
                <a:avLst/>
                <a:gdLst>
                  <a:gd name="T0" fmla="*/ 13 w 17"/>
                  <a:gd name="T1" fmla="*/ 0 h 19"/>
                  <a:gd name="T2" fmla="*/ 4 w 17"/>
                  <a:gd name="T3" fmla="*/ 0 h 19"/>
                  <a:gd name="T4" fmla="*/ 0 w 17"/>
                  <a:gd name="T5" fmla="*/ 4 h 19"/>
                  <a:gd name="T6" fmla="*/ 0 w 17"/>
                  <a:gd name="T7" fmla="*/ 15 h 19"/>
                  <a:gd name="T8" fmla="*/ 4 w 17"/>
                  <a:gd name="T9" fmla="*/ 19 h 19"/>
                  <a:gd name="T10" fmla="*/ 13 w 17"/>
                  <a:gd name="T11" fmla="*/ 19 h 19"/>
                  <a:gd name="T12" fmla="*/ 17 w 17"/>
                  <a:gd name="T13" fmla="*/ 15 h 19"/>
                  <a:gd name="T14" fmla="*/ 17 w 17"/>
                  <a:gd name="T15" fmla="*/ 4 h 19"/>
                  <a:gd name="T16" fmla="*/ 1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13" y="0"/>
                    </a:moveTo>
                    <a:cubicBezTo>
                      <a:pt x="4" y="0"/>
                      <a:pt x="4" y="0"/>
                      <a:pt x="4" y="0"/>
                    </a:cubicBezTo>
                    <a:cubicBezTo>
                      <a:pt x="2" y="0"/>
                      <a:pt x="0" y="2"/>
                      <a:pt x="0" y="4"/>
                    </a:cubicBezTo>
                    <a:cubicBezTo>
                      <a:pt x="0" y="15"/>
                      <a:pt x="0" y="15"/>
                      <a:pt x="0" y="15"/>
                    </a:cubicBezTo>
                    <a:cubicBezTo>
                      <a:pt x="0" y="17"/>
                      <a:pt x="2" y="19"/>
                      <a:pt x="4" y="19"/>
                    </a:cubicBezTo>
                    <a:cubicBezTo>
                      <a:pt x="13" y="19"/>
                      <a:pt x="13" y="19"/>
                      <a:pt x="13" y="19"/>
                    </a:cubicBezTo>
                    <a:cubicBezTo>
                      <a:pt x="15" y="19"/>
                      <a:pt x="17" y="17"/>
                      <a:pt x="17" y="15"/>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1" name="Freeform 486"/>
              <p:cNvSpPr/>
              <p:nvPr/>
            </p:nvSpPr>
            <p:spPr bwMode="auto">
              <a:xfrm>
                <a:off x="6718301" y="3606801"/>
                <a:ext cx="117475" cy="255588"/>
              </a:xfrm>
              <a:custGeom>
                <a:avLst/>
                <a:gdLst>
                  <a:gd name="T0" fmla="*/ 1 w 12"/>
                  <a:gd name="T1" fmla="*/ 0 h 26"/>
                  <a:gd name="T2" fmla="*/ 0 w 12"/>
                  <a:gd name="T3" fmla="*/ 0 h 26"/>
                  <a:gd name="T4" fmla="*/ 0 w 12"/>
                  <a:gd name="T5" fmla="*/ 26 h 26"/>
                  <a:gd name="T6" fmla="*/ 1 w 12"/>
                  <a:gd name="T7" fmla="*/ 25 h 26"/>
                  <a:gd name="T8" fmla="*/ 10 w 12"/>
                  <a:gd name="T9" fmla="*/ 25 h 26"/>
                  <a:gd name="T10" fmla="*/ 12 w 12"/>
                  <a:gd name="T11" fmla="*/ 26 h 26"/>
                  <a:gd name="T12" fmla="*/ 12 w 12"/>
                  <a:gd name="T13" fmla="*/ 0 h 26"/>
                  <a:gd name="T14" fmla="*/ 10 w 12"/>
                  <a:gd name="T15" fmla="*/ 0 h 26"/>
                  <a:gd name="T16" fmla="*/ 1 w 12"/>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6">
                    <a:moveTo>
                      <a:pt x="1" y="0"/>
                    </a:moveTo>
                    <a:cubicBezTo>
                      <a:pt x="1" y="0"/>
                      <a:pt x="0" y="0"/>
                      <a:pt x="0" y="0"/>
                    </a:cubicBezTo>
                    <a:cubicBezTo>
                      <a:pt x="0" y="26"/>
                      <a:pt x="0" y="26"/>
                      <a:pt x="0" y="26"/>
                    </a:cubicBezTo>
                    <a:cubicBezTo>
                      <a:pt x="0" y="26"/>
                      <a:pt x="1" y="25"/>
                      <a:pt x="1" y="25"/>
                    </a:cubicBezTo>
                    <a:cubicBezTo>
                      <a:pt x="10" y="25"/>
                      <a:pt x="10" y="25"/>
                      <a:pt x="10" y="25"/>
                    </a:cubicBezTo>
                    <a:cubicBezTo>
                      <a:pt x="11" y="25"/>
                      <a:pt x="11" y="26"/>
                      <a:pt x="12" y="26"/>
                    </a:cubicBezTo>
                    <a:cubicBezTo>
                      <a:pt x="12" y="0"/>
                      <a:pt x="12" y="0"/>
                      <a:pt x="12" y="0"/>
                    </a:cubicBezTo>
                    <a:cubicBezTo>
                      <a:pt x="11" y="0"/>
                      <a:pt x="11" y="0"/>
                      <a:pt x="1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2" name="Rectangle 487"/>
              <p:cNvSpPr>
                <a:spLocks noChangeArrowheads="1"/>
              </p:cNvSpPr>
              <p:nvPr/>
            </p:nvSpPr>
            <p:spPr bwMode="auto">
              <a:xfrm>
                <a:off x="6491288" y="3359151"/>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3" name="Rectangle 488"/>
              <p:cNvSpPr>
                <a:spLocks noChangeArrowheads="1"/>
              </p:cNvSpPr>
              <p:nvPr/>
            </p:nvSpPr>
            <p:spPr bwMode="auto">
              <a:xfrm>
                <a:off x="6491288" y="3951288"/>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4" name="Freeform 489"/>
              <p:cNvSpPr>
                <a:spLocks noEditPoints="1"/>
              </p:cNvSpPr>
              <p:nvPr/>
            </p:nvSpPr>
            <p:spPr bwMode="auto">
              <a:xfrm>
                <a:off x="5138738" y="2630488"/>
                <a:ext cx="1312863" cy="423863"/>
              </a:xfrm>
              <a:custGeom>
                <a:avLst/>
                <a:gdLst>
                  <a:gd name="T0" fmla="*/ 5 w 133"/>
                  <a:gd name="T1" fmla="*/ 0 h 43"/>
                  <a:gd name="T2" fmla="*/ 0 w 133"/>
                  <a:gd name="T3" fmla="*/ 19 h 43"/>
                  <a:gd name="T4" fmla="*/ 5 w 133"/>
                  <a:gd name="T5" fmla="*/ 43 h 43"/>
                  <a:gd name="T6" fmla="*/ 128 w 133"/>
                  <a:gd name="T7" fmla="*/ 43 h 43"/>
                  <a:gd name="T8" fmla="*/ 133 w 133"/>
                  <a:gd name="T9" fmla="*/ 4 h 43"/>
                  <a:gd name="T10" fmla="*/ 17 w 133"/>
                  <a:gd name="T11" fmla="*/ 34 h 43"/>
                  <a:gd name="T12" fmla="*/ 13 w 133"/>
                  <a:gd name="T13" fmla="*/ 35 h 43"/>
                  <a:gd name="T14" fmla="*/ 11 w 133"/>
                  <a:gd name="T15" fmla="*/ 21 h 43"/>
                  <a:gd name="T16" fmla="*/ 13 w 133"/>
                  <a:gd name="T17" fmla="*/ 7 h 43"/>
                  <a:gd name="T18" fmla="*/ 17 w 133"/>
                  <a:gd name="T19" fmla="*/ 9 h 43"/>
                  <a:gd name="T20" fmla="*/ 17 w 133"/>
                  <a:gd name="T21" fmla="*/ 34 h 43"/>
                  <a:gd name="T22" fmla="*/ 24 w 133"/>
                  <a:gd name="T23" fmla="*/ 35 h 43"/>
                  <a:gd name="T24" fmla="*/ 20 w 133"/>
                  <a:gd name="T25" fmla="*/ 34 h 43"/>
                  <a:gd name="T26" fmla="*/ 20 w 133"/>
                  <a:gd name="T27" fmla="*/ 9 h 43"/>
                  <a:gd name="T28" fmla="*/ 24 w 133"/>
                  <a:gd name="T29" fmla="*/ 7 h 43"/>
                  <a:gd name="T30" fmla="*/ 26 w 133"/>
                  <a:gd name="T31" fmla="*/ 23 h 43"/>
                  <a:gd name="T32" fmla="*/ 35 w 133"/>
                  <a:gd name="T33" fmla="*/ 34 h 43"/>
                  <a:gd name="T34" fmla="*/ 31 w 133"/>
                  <a:gd name="T35" fmla="*/ 35 h 43"/>
                  <a:gd name="T36" fmla="*/ 29 w 133"/>
                  <a:gd name="T37" fmla="*/ 24 h 43"/>
                  <a:gd name="T38" fmla="*/ 31 w 133"/>
                  <a:gd name="T39" fmla="*/ 7 h 43"/>
                  <a:gd name="T40" fmla="*/ 35 w 133"/>
                  <a:gd name="T41" fmla="*/ 9 h 43"/>
                  <a:gd name="T42" fmla="*/ 35 w 133"/>
                  <a:gd name="T43" fmla="*/ 34 h 43"/>
                  <a:gd name="T44" fmla="*/ 42 w 133"/>
                  <a:gd name="T45" fmla="*/ 35 h 43"/>
                  <a:gd name="T46" fmla="*/ 38 w 133"/>
                  <a:gd name="T47" fmla="*/ 34 h 43"/>
                  <a:gd name="T48" fmla="*/ 38 w 133"/>
                  <a:gd name="T49" fmla="*/ 9 h 43"/>
                  <a:gd name="T50" fmla="*/ 42 w 133"/>
                  <a:gd name="T51" fmla="*/ 7 h 43"/>
                  <a:gd name="T52" fmla="*/ 44 w 133"/>
                  <a:gd name="T53" fmla="*/ 28 h 43"/>
                  <a:gd name="T54" fmla="*/ 53 w 133"/>
                  <a:gd name="T55" fmla="*/ 34 h 43"/>
                  <a:gd name="T56" fmla="*/ 49 w 133"/>
                  <a:gd name="T57" fmla="*/ 35 h 43"/>
                  <a:gd name="T58" fmla="*/ 47 w 133"/>
                  <a:gd name="T59" fmla="*/ 29 h 43"/>
                  <a:gd name="T60" fmla="*/ 49 w 133"/>
                  <a:gd name="T61" fmla="*/ 7 h 43"/>
                  <a:gd name="T62" fmla="*/ 53 w 133"/>
                  <a:gd name="T63" fmla="*/ 9 h 43"/>
                  <a:gd name="T64" fmla="*/ 53 w 133"/>
                  <a:gd name="T65" fmla="*/ 34 h 43"/>
                  <a:gd name="T66" fmla="*/ 112 w 133"/>
                  <a:gd name="T67" fmla="*/ 31 h 43"/>
                  <a:gd name="T68" fmla="*/ 125 w 133"/>
                  <a:gd name="T69" fmla="*/ 31 h 43"/>
                  <a:gd name="T70" fmla="*/ 125 w 133"/>
                  <a:gd name="T71" fmla="*/ 20 h 43"/>
                  <a:gd name="T72" fmla="*/ 76 w 133"/>
                  <a:gd name="T73" fmla="*/ 23 h 43"/>
                  <a:gd name="T74" fmla="*/ 74 w 133"/>
                  <a:gd name="T75" fmla="*/ 9 h 43"/>
                  <a:gd name="T76" fmla="*/ 122 w 133"/>
                  <a:gd name="T77" fmla="*/ 6 h 43"/>
                  <a:gd name="T78" fmla="*/ 125 w 133"/>
                  <a:gd name="T79"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 h="43">
                    <a:moveTo>
                      <a:pt x="128" y="0"/>
                    </a:moveTo>
                    <a:cubicBezTo>
                      <a:pt x="5" y="0"/>
                      <a:pt x="5" y="0"/>
                      <a:pt x="5" y="0"/>
                    </a:cubicBezTo>
                    <a:cubicBezTo>
                      <a:pt x="2" y="0"/>
                      <a:pt x="0" y="2"/>
                      <a:pt x="0" y="4"/>
                    </a:cubicBezTo>
                    <a:cubicBezTo>
                      <a:pt x="0" y="19"/>
                      <a:pt x="0" y="19"/>
                      <a:pt x="0" y="19"/>
                    </a:cubicBezTo>
                    <a:cubicBezTo>
                      <a:pt x="0" y="38"/>
                      <a:pt x="0" y="38"/>
                      <a:pt x="0" y="38"/>
                    </a:cubicBezTo>
                    <a:cubicBezTo>
                      <a:pt x="0" y="41"/>
                      <a:pt x="2" y="43"/>
                      <a:pt x="5" y="43"/>
                    </a:cubicBezTo>
                    <a:cubicBezTo>
                      <a:pt x="88" y="43"/>
                      <a:pt x="88" y="43"/>
                      <a:pt x="88" y="43"/>
                    </a:cubicBezTo>
                    <a:cubicBezTo>
                      <a:pt x="128" y="43"/>
                      <a:pt x="128" y="43"/>
                      <a:pt x="128" y="43"/>
                    </a:cubicBezTo>
                    <a:cubicBezTo>
                      <a:pt x="131" y="43"/>
                      <a:pt x="133" y="41"/>
                      <a:pt x="133" y="38"/>
                    </a:cubicBezTo>
                    <a:cubicBezTo>
                      <a:pt x="133" y="4"/>
                      <a:pt x="133" y="4"/>
                      <a:pt x="133" y="4"/>
                    </a:cubicBezTo>
                    <a:cubicBezTo>
                      <a:pt x="133" y="2"/>
                      <a:pt x="131" y="0"/>
                      <a:pt x="128" y="0"/>
                    </a:cubicBezTo>
                    <a:close/>
                    <a:moveTo>
                      <a:pt x="17" y="34"/>
                    </a:moveTo>
                    <a:cubicBezTo>
                      <a:pt x="17" y="35"/>
                      <a:pt x="16" y="35"/>
                      <a:pt x="15" y="35"/>
                    </a:cubicBezTo>
                    <a:cubicBezTo>
                      <a:pt x="13" y="35"/>
                      <a:pt x="13" y="35"/>
                      <a:pt x="13" y="35"/>
                    </a:cubicBezTo>
                    <a:cubicBezTo>
                      <a:pt x="12" y="35"/>
                      <a:pt x="11" y="35"/>
                      <a:pt x="11" y="34"/>
                    </a:cubicBezTo>
                    <a:cubicBezTo>
                      <a:pt x="11" y="21"/>
                      <a:pt x="11" y="21"/>
                      <a:pt x="11" y="21"/>
                    </a:cubicBezTo>
                    <a:cubicBezTo>
                      <a:pt x="11" y="9"/>
                      <a:pt x="11" y="9"/>
                      <a:pt x="11" y="9"/>
                    </a:cubicBezTo>
                    <a:cubicBezTo>
                      <a:pt x="11" y="8"/>
                      <a:pt x="12" y="7"/>
                      <a:pt x="13" y="7"/>
                    </a:cubicBezTo>
                    <a:cubicBezTo>
                      <a:pt x="15" y="7"/>
                      <a:pt x="15" y="7"/>
                      <a:pt x="15" y="7"/>
                    </a:cubicBezTo>
                    <a:cubicBezTo>
                      <a:pt x="16" y="7"/>
                      <a:pt x="17" y="8"/>
                      <a:pt x="17" y="9"/>
                    </a:cubicBezTo>
                    <a:cubicBezTo>
                      <a:pt x="17" y="21"/>
                      <a:pt x="17" y="21"/>
                      <a:pt x="17" y="21"/>
                    </a:cubicBezTo>
                    <a:lnTo>
                      <a:pt x="17" y="34"/>
                    </a:lnTo>
                    <a:close/>
                    <a:moveTo>
                      <a:pt x="26" y="34"/>
                    </a:moveTo>
                    <a:cubicBezTo>
                      <a:pt x="26" y="35"/>
                      <a:pt x="25" y="35"/>
                      <a:pt x="24" y="35"/>
                    </a:cubicBezTo>
                    <a:cubicBezTo>
                      <a:pt x="22" y="35"/>
                      <a:pt x="22" y="35"/>
                      <a:pt x="22" y="35"/>
                    </a:cubicBezTo>
                    <a:cubicBezTo>
                      <a:pt x="21" y="35"/>
                      <a:pt x="20" y="35"/>
                      <a:pt x="20" y="34"/>
                    </a:cubicBezTo>
                    <a:cubicBezTo>
                      <a:pt x="20" y="22"/>
                      <a:pt x="20" y="22"/>
                      <a:pt x="20" y="22"/>
                    </a:cubicBezTo>
                    <a:cubicBezTo>
                      <a:pt x="20" y="9"/>
                      <a:pt x="20" y="9"/>
                      <a:pt x="20" y="9"/>
                    </a:cubicBezTo>
                    <a:cubicBezTo>
                      <a:pt x="20" y="8"/>
                      <a:pt x="21" y="7"/>
                      <a:pt x="22" y="7"/>
                    </a:cubicBezTo>
                    <a:cubicBezTo>
                      <a:pt x="24" y="7"/>
                      <a:pt x="24" y="7"/>
                      <a:pt x="24" y="7"/>
                    </a:cubicBezTo>
                    <a:cubicBezTo>
                      <a:pt x="25" y="7"/>
                      <a:pt x="26" y="8"/>
                      <a:pt x="26" y="9"/>
                    </a:cubicBezTo>
                    <a:cubicBezTo>
                      <a:pt x="26" y="23"/>
                      <a:pt x="26" y="23"/>
                      <a:pt x="26" y="23"/>
                    </a:cubicBezTo>
                    <a:lnTo>
                      <a:pt x="26" y="34"/>
                    </a:lnTo>
                    <a:close/>
                    <a:moveTo>
                      <a:pt x="35" y="34"/>
                    </a:moveTo>
                    <a:cubicBezTo>
                      <a:pt x="35" y="35"/>
                      <a:pt x="34" y="35"/>
                      <a:pt x="33" y="35"/>
                    </a:cubicBezTo>
                    <a:cubicBezTo>
                      <a:pt x="31" y="35"/>
                      <a:pt x="31" y="35"/>
                      <a:pt x="31" y="35"/>
                    </a:cubicBezTo>
                    <a:cubicBezTo>
                      <a:pt x="30" y="35"/>
                      <a:pt x="29" y="35"/>
                      <a:pt x="29" y="34"/>
                    </a:cubicBezTo>
                    <a:cubicBezTo>
                      <a:pt x="29" y="24"/>
                      <a:pt x="29" y="24"/>
                      <a:pt x="29" y="24"/>
                    </a:cubicBezTo>
                    <a:cubicBezTo>
                      <a:pt x="29" y="9"/>
                      <a:pt x="29" y="9"/>
                      <a:pt x="29" y="9"/>
                    </a:cubicBezTo>
                    <a:cubicBezTo>
                      <a:pt x="29" y="8"/>
                      <a:pt x="30" y="7"/>
                      <a:pt x="31" y="7"/>
                    </a:cubicBezTo>
                    <a:cubicBezTo>
                      <a:pt x="33" y="7"/>
                      <a:pt x="33" y="7"/>
                      <a:pt x="33" y="7"/>
                    </a:cubicBezTo>
                    <a:cubicBezTo>
                      <a:pt x="34" y="7"/>
                      <a:pt x="35" y="8"/>
                      <a:pt x="35" y="9"/>
                    </a:cubicBezTo>
                    <a:cubicBezTo>
                      <a:pt x="35" y="25"/>
                      <a:pt x="35" y="25"/>
                      <a:pt x="35" y="25"/>
                    </a:cubicBezTo>
                    <a:lnTo>
                      <a:pt x="35" y="34"/>
                    </a:lnTo>
                    <a:close/>
                    <a:moveTo>
                      <a:pt x="44" y="34"/>
                    </a:moveTo>
                    <a:cubicBezTo>
                      <a:pt x="44" y="35"/>
                      <a:pt x="43" y="35"/>
                      <a:pt x="42" y="35"/>
                    </a:cubicBezTo>
                    <a:cubicBezTo>
                      <a:pt x="40" y="35"/>
                      <a:pt x="40" y="35"/>
                      <a:pt x="40" y="35"/>
                    </a:cubicBezTo>
                    <a:cubicBezTo>
                      <a:pt x="39" y="35"/>
                      <a:pt x="38" y="35"/>
                      <a:pt x="38" y="34"/>
                    </a:cubicBezTo>
                    <a:cubicBezTo>
                      <a:pt x="38" y="26"/>
                      <a:pt x="38" y="26"/>
                      <a:pt x="38" y="26"/>
                    </a:cubicBezTo>
                    <a:cubicBezTo>
                      <a:pt x="38" y="9"/>
                      <a:pt x="38" y="9"/>
                      <a:pt x="38" y="9"/>
                    </a:cubicBezTo>
                    <a:cubicBezTo>
                      <a:pt x="38" y="8"/>
                      <a:pt x="39" y="7"/>
                      <a:pt x="40" y="7"/>
                    </a:cubicBezTo>
                    <a:cubicBezTo>
                      <a:pt x="42" y="7"/>
                      <a:pt x="42" y="7"/>
                      <a:pt x="42" y="7"/>
                    </a:cubicBezTo>
                    <a:cubicBezTo>
                      <a:pt x="43" y="7"/>
                      <a:pt x="44" y="8"/>
                      <a:pt x="44" y="9"/>
                    </a:cubicBezTo>
                    <a:cubicBezTo>
                      <a:pt x="44" y="28"/>
                      <a:pt x="44" y="28"/>
                      <a:pt x="44" y="28"/>
                    </a:cubicBezTo>
                    <a:lnTo>
                      <a:pt x="44" y="34"/>
                    </a:lnTo>
                    <a:close/>
                    <a:moveTo>
                      <a:pt x="53" y="34"/>
                    </a:moveTo>
                    <a:cubicBezTo>
                      <a:pt x="53" y="35"/>
                      <a:pt x="52" y="35"/>
                      <a:pt x="51" y="35"/>
                    </a:cubicBezTo>
                    <a:cubicBezTo>
                      <a:pt x="49" y="35"/>
                      <a:pt x="49" y="35"/>
                      <a:pt x="49" y="35"/>
                    </a:cubicBezTo>
                    <a:cubicBezTo>
                      <a:pt x="48" y="35"/>
                      <a:pt x="47" y="35"/>
                      <a:pt x="47" y="34"/>
                    </a:cubicBezTo>
                    <a:cubicBezTo>
                      <a:pt x="47" y="29"/>
                      <a:pt x="47" y="29"/>
                      <a:pt x="47" y="29"/>
                    </a:cubicBezTo>
                    <a:cubicBezTo>
                      <a:pt x="47" y="9"/>
                      <a:pt x="47" y="9"/>
                      <a:pt x="47" y="9"/>
                    </a:cubicBezTo>
                    <a:cubicBezTo>
                      <a:pt x="47" y="8"/>
                      <a:pt x="48" y="7"/>
                      <a:pt x="49" y="7"/>
                    </a:cubicBezTo>
                    <a:cubicBezTo>
                      <a:pt x="51" y="7"/>
                      <a:pt x="51" y="7"/>
                      <a:pt x="51" y="7"/>
                    </a:cubicBezTo>
                    <a:cubicBezTo>
                      <a:pt x="52" y="7"/>
                      <a:pt x="53" y="8"/>
                      <a:pt x="53" y="9"/>
                    </a:cubicBezTo>
                    <a:cubicBezTo>
                      <a:pt x="53" y="31"/>
                      <a:pt x="53" y="31"/>
                      <a:pt x="53" y="31"/>
                    </a:cubicBezTo>
                    <a:lnTo>
                      <a:pt x="53" y="34"/>
                    </a:lnTo>
                    <a:close/>
                    <a:moveTo>
                      <a:pt x="118" y="37"/>
                    </a:moveTo>
                    <a:cubicBezTo>
                      <a:pt x="115" y="37"/>
                      <a:pt x="112" y="34"/>
                      <a:pt x="112" y="31"/>
                    </a:cubicBezTo>
                    <a:cubicBezTo>
                      <a:pt x="112" y="27"/>
                      <a:pt x="115" y="24"/>
                      <a:pt x="118" y="24"/>
                    </a:cubicBezTo>
                    <a:cubicBezTo>
                      <a:pt x="122" y="24"/>
                      <a:pt x="125" y="27"/>
                      <a:pt x="125" y="31"/>
                    </a:cubicBezTo>
                    <a:cubicBezTo>
                      <a:pt x="125" y="34"/>
                      <a:pt x="122" y="37"/>
                      <a:pt x="118" y="37"/>
                    </a:cubicBezTo>
                    <a:close/>
                    <a:moveTo>
                      <a:pt x="125" y="20"/>
                    </a:moveTo>
                    <a:cubicBezTo>
                      <a:pt x="125" y="21"/>
                      <a:pt x="124" y="23"/>
                      <a:pt x="122" y="23"/>
                    </a:cubicBezTo>
                    <a:cubicBezTo>
                      <a:pt x="76" y="23"/>
                      <a:pt x="76" y="23"/>
                      <a:pt x="76" y="23"/>
                    </a:cubicBezTo>
                    <a:cubicBezTo>
                      <a:pt x="75" y="23"/>
                      <a:pt x="74" y="21"/>
                      <a:pt x="74" y="20"/>
                    </a:cubicBezTo>
                    <a:cubicBezTo>
                      <a:pt x="74" y="9"/>
                      <a:pt x="74" y="9"/>
                      <a:pt x="74" y="9"/>
                    </a:cubicBezTo>
                    <a:cubicBezTo>
                      <a:pt x="74" y="7"/>
                      <a:pt x="75" y="6"/>
                      <a:pt x="76" y="6"/>
                    </a:cubicBezTo>
                    <a:cubicBezTo>
                      <a:pt x="122" y="6"/>
                      <a:pt x="122" y="6"/>
                      <a:pt x="122" y="6"/>
                    </a:cubicBezTo>
                    <a:cubicBezTo>
                      <a:pt x="124" y="6"/>
                      <a:pt x="125" y="7"/>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5" name="Freeform 490"/>
              <p:cNvSpPr/>
              <p:nvPr/>
            </p:nvSpPr>
            <p:spPr bwMode="auto">
              <a:xfrm>
                <a:off x="5878513" y="2708276"/>
                <a:ext cx="474663" cy="128588"/>
              </a:xfrm>
              <a:custGeom>
                <a:avLst/>
                <a:gdLst>
                  <a:gd name="T0" fmla="*/ 47 w 48"/>
                  <a:gd name="T1" fmla="*/ 0 h 13"/>
                  <a:gd name="T2" fmla="*/ 1 w 48"/>
                  <a:gd name="T3" fmla="*/ 0 h 13"/>
                  <a:gd name="T4" fmla="*/ 0 w 48"/>
                  <a:gd name="T5" fmla="*/ 1 h 13"/>
                  <a:gd name="T6" fmla="*/ 0 w 48"/>
                  <a:gd name="T7" fmla="*/ 12 h 13"/>
                  <a:gd name="T8" fmla="*/ 1 w 48"/>
                  <a:gd name="T9" fmla="*/ 13 h 13"/>
                  <a:gd name="T10" fmla="*/ 47 w 48"/>
                  <a:gd name="T11" fmla="*/ 13 h 13"/>
                  <a:gd name="T12" fmla="*/ 48 w 48"/>
                  <a:gd name="T13" fmla="*/ 12 h 13"/>
                  <a:gd name="T14" fmla="*/ 48 w 48"/>
                  <a:gd name="T15" fmla="*/ 1 h 13"/>
                  <a:gd name="T16" fmla="*/ 47 w 4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
                    <a:moveTo>
                      <a:pt x="47" y="0"/>
                    </a:moveTo>
                    <a:cubicBezTo>
                      <a:pt x="1" y="0"/>
                      <a:pt x="1" y="0"/>
                      <a:pt x="1" y="0"/>
                    </a:cubicBezTo>
                    <a:cubicBezTo>
                      <a:pt x="1" y="0"/>
                      <a:pt x="0" y="0"/>
                      <a:pt x="0" y="1"/>
                    </a:cubicBezTo>
                    <a:cubicBezTo>
                      <a:pt x="0" y="12"/>
                      <a:pt x="0" y="12"/>
                      <a:pt x="0" y="12"/>
                    </a:cubicBezTo>
                    <a:cubicBezTo>
                      <a:pt x="0" y="13"/>
                      <a:pt x="1" y="13"/>
                      <a:pt x="1" y="13"/>
                    </a:cubicBezTo>
                    <a:cubicBezTo>
                      <a:pt x="47" y="13"/>
                      <a:pt x="47" y="13"/>
                      <a:pt x="47" y="13"/>
                    </a:cubicBezTo>
                    <a:cubicBezTo>
                      <a:pt x="48" y="13"/>
                      <a:pt x="48" y="13"/>
                      <a:pt x="48" y="12"/>
                    </a:cubicBezTo>
                    <a:cubicBezTo>
                      <a:pt x="48" y="1"/>
                      <a:pt x="48" y="1"/>
                      <a:pt x="48" y="1"/>
                    </a:cubicBezTo>
                    <a:cubicBezTo>
                      <a:pt x="48"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6" name="Freeform 491"/>
              <p:cNvSpPr/>
              <p:nvPr/>
            </p:nvSpPr>
            <p:spPr bwMode="auto">
              <a:xfrm>
                <a:off x="6264276" y="3063876"/>
                <a:ext cx="98425" cy="39688"/>
              </a:xfrm>
              <a:custGeom>
                <a:avLst/>
                <a:gdLst>
                  <a:gd name="T0" fmla="*/ 8 w 10"/>
                  <a:gd name="T1" fmla="*/ 4 h 4"/>
                  <a:gd name="T2" fmla="*/ 10 w 10"/>
                  <a:gd name="T3" fmla="*/ 3 h 4"/>
                  <a:gd name="T4" fmla="*/ 10 w 10"/>
                  <a:gd name="T5" fmla="*/ 0 h 4"/>
                  <a:gd name="T6" fmla="*/ 0 w 10"/>
                  <a:gd name="T7" fmla="*/ 0 h 4"/>
                  <a:gd name="T8" fmla="*/ 0 w 10"/>
                  <a:gd name="T9" fmla="*/ 3 h 4"/>
                  <a:gd name="T10" fmla="*/ 2 w 10"/>
                  <a:gd name="T11" fmla="*/ 4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cubicBezTo>
                      <a:pt x="9" y="4"/>
                      <a:pt x="10" y="4"/>
                      <a:pt x="10" y="3"/>
                    </a:cubicBezTo>
                    <a:cubicBezTo>
                      <a:pt x="10" y="0"/>
                      <a:pt x="10" y="0"/>
                      <a:pt x="10" y="0"/>
                    </a:cubicBezTo>
                    <a:cubicBezTo>
                      <a:pt x="0" y="0"/>
                      <a:pt x="0" y="0"/>
                      <a:pt x="0" y="0"/>
                    </a:cubicBezTo>
                    <a:cubicBezTo>
                      <a:pt x="0" y="3"/>
                      <a:pt x="0" y="3"/>
                      <a:pt x="0" y="3"/>
                    </a:cubicBezTo>
                    <a:cubicBezTo>
                      <a:pt x="0" y="4"/>
                      <a:pt x="1" y="4"/>
                      <a:pt x="2" y="4"/>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7" name="Freeform 492"/>
              <p:cNvSpPr>
                <a:spLocks noEditPoints="1"/>
              </p:cNvSpPr>
              <p:nvPr/>
            </p:nvSpPr>
            <p:spPr bwMode="auto">
              <a:xfrm>
                <a:off x="5138738" y="3192463"/>
                <a:ext cx="1312863" cy="423863"/>
              </a:xfrm>
              <a:custGeom>
                <a:avLst/>
                <a:gdLst>
                  <a:gd name="T0" fmla="*/ 132 w 133"/>
                  <a:gd name="T1" fmla="*/ 2 h 43"/>
                  <a:gd name="T2" fmla="*/ 131 w 133"/>
                  <a:gd name="T3" fmla="*/ 1 h 43"/>
                  <a:gd name="T4" fmla="*/ 130 w 133"/>
                  <a:gd name="T5" fmla="*/ 1 h 43"/>
                  <a:gd name="T6" fmla="*/ 129 w 133"/>
                  <a:gd name="T7" fmla="*/ 0 h 43"/>
                  <a:gd name="T8" fmla="*/ 127 w 133"/>
                  <a:gd name="T9" fmla="*/ 0 h 43"/>
                  <a:gd name="T10" fmla="*/ 0 w 133"/>
                  <a:gd name="T11" fmla="*/ 5 h 43"/>
                  <a:gd name="T12" fmla="*/ 5 w 133"/>
                  <a:gd name="T13" fmla="*/ 43 h 43"/>
                  <a:gd name="T14" fmla="*/ 133 w 133"/>
                  <a:gd name="T15" fmla="*/ 39 h 43"/>
                  <a:gd name="T16" fmla="*/ 132 w 133"/>
                  <a:gd name="T17" fmla="*/ 2 h 43"/>
                  <a:gd name="T18" fmla="*/ 15 w 133"/>
                  <a:gd name="T19" fmla="*/ 36 h 43"/>
                  <a:gd name="T20" fmla="*/ 11 w 133"/>
                  <a:gd name="T21" fmla="*/ 34 h 43"/>
                  <a:gd name="T22" fmla="*/ 13 w 133"/>
                  <a:gd name="T23" fmla="*/ 8 h 43"/>
                  <a:gd name="T24" fmla="*/ 17 w 133"/>
                  <a:gd name="T25" fmla="*/ 9 h 43"/>
                  <a:gd name="T26" fmla="*/ 26 w 133"/>
                  <a:gd name="T27" fmla="*/ 34 h 43"/>
                  <a:gd name="T28" fmla="*/ 22 w 133"/>
                  <a:gd name="T29" fmla="*/ 36 h 43"/>
                  <a:gd name="T30" fmla="*/ 20 w 133"/>
                  <a:gd name="T31" fmla="*/ 9 h 43"/>
                  <a:gd name="T32" fmla="*/ 24 w 133"/>
                  <a:gd name="T33" fmla="*/ 8 h 43"/>
                  <a:gd name="T34" fmla="*/ 26 w 133"/>
                  <a:gd name="T35" fmla="*/ 34 h 43"/>
                  <a:gd name="T36" fmla="*/ 33 w 133"/>
                  <a:gd name="T37" fmla="*/ 36 h 43"/>
                  <a:gd name="T38" fmla="*/ 29 w 133"/>
                  <a:gd name="T39" fmla="*/ 34 h 43"/>
                  <a:gd name="T40" fmla="*/ 31 w 133"/>
                  <a:gd name="T41" fmla="*/ 8 h 43"/>
                  <a:gd name="T42" fmla="*/ 35 w 133"/>
                  <a:gd name="T43" fmla="*/ 9 h 43"/>
                  <a:gd name="T44" fmla="*/ 44 w 133"/>
                  <a:gd name="T45" fmla="*/ 34 h 43"/>
                  <a:gd name="T46" fmla="*/ 40 w 133"/>
                  <a:gd name="T47" fmla="*/ 36 h 43"/>
                  <a:gd name="T48" fmla="*/ 38 w 133"/>
                  <a:gd name="T49" fmla="*/ 9 h 43"/>
                  <a:gd name="T50" fmla="*/ 42 w 133"/>
                  <a:gd name="T51" fmla="*/ 8 h 43"/>
                  <a:gd name="T52" fmla="*/ 44 w 133"/>
                  <a:gd name="T53" fmla="*/ 34 h 43"/>
                  <a:gd name="T54" fmla="*/ 51 w 133"/>
                  <a:gd name="T55" fmla="*/ 36 h 43"/>
                  <a:gd name="T56" fmla="*/ 47 w 133"/>
                  <a:gd name="T57" fmla="*/ 34 h 43"/>
                  <a:gd name="T58" fmla="*/ 49 w 133"/>
                  <a:gd name="T59" fmla="*/ 8 h 43"/>
                  <a:gd name="T60" fmla="*/ 53 w 133"/>
                  <a:gd name="T61" fmla="*/ 9 h 43"/>
                  <a:gd name="T62" fmla="*/ 118 w 133"/>
                  <a:gd name="T63" fmla="*/ 38 h 43"/>
                  <a:gd name="T64" fmla="*/ 118 w 133"/>
                  <a:gd name="T65" fmla="*/ 24 h 43"/>
                  <a:gd name="T66" fmla="*/ 118 w 133"/>
                  <a:gd name="T67" fmla="*/ 38 h 43"/>
                  <a:gd name="T68" fmla="*/ 122 w 133"/>
                  <a:gd name="T69" fmla="*/ 23 h 43"/>
                  <a:gd name="T70" fmla="*/ 74 w 133"/>
                  <a:gd name="T71" fmla="*/ 20 h 43"/>
                  <a:gd name="T72" fmla="*/ 76 w 133"/>
                  <a:gd name="T73" fmla="*/ 7 h 43"/>
                  <a:gd name="T74" fmla="*/ 125 w 133"/>
                  <a:gd name="T75"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43">
                    <a:moveTo>
                      <a:pt x="132" y="2"/>
                    </a:moveTo>
                    <a:cubicBezTo>
                      <a:pt x="132" y="2"/>
                      <a:pt x="132" y="2"/>
                      <a:pt x="132" y="2"/>
                    </a:cubicBezTo>
                    <a:cubicBezTo>
                      <a:pt x="131" y="2"/>
                      <a:pt x="131" y="2"/>
                      <a:pt x="131" y="1"/>
                    </a:cubicBezTo>
                    <a:cubicBezTo>
                      <a:pt x="131" y="1"/>
                      <a:pt x="131" y="1"/>
                      <a:pt x="131" y="1"/>
                    </a:cubicBezTo>
                    <a:cubicBezTo>
                      <a:pt x="131" y="1"/>
                      <a:pt x="130" y="1"/>
                      <a:pt x="130" y="1"/>
                    </a:cubicBezTo>
                    <a:cubicBezTo>
                      <a:pt x="130" y="1"/>
                      <a:pt x="130" y="1"/>
                      <a:pt x="130" y="1"/>
                    </a:cubicBezTo>
                    <a:cubicBezTo>
                      <a:pt x="130" y="1"/>
                      <a:pt x="130" y="1"/>
                      <a:pt x="129" y="1"/>
                    </a:cubicBezTo>
                    <a:cubicBezTo>
                      <a:pt x="129" y="0"/>
                      <a:pt x="129" y="0"/>
                      <a:pt x="129" y="0"/>
                    </a:cubicBezTo>
                    <a:cubicBezTo>
                      <a:pt x="129" y="0"/>
                      <a:pt x="128" y="0"/>
                      <a:pt x="128" y="0"/>
                    </a:cubicBezTo>
                    <a:cubicBezTo>
                      <a:pt x="127" y="0"/>
                      <a:pt x="127" y="0"/>
                      <a:pt x="127" y="0"/>
                    </a:cubicBezTo>
                    <a:cubicBezTo>
                      <a:pt x="5" y="0"/>
                      <a:pt x="5" y="0"/>
                      <a:pt x="5" y="0"/>
                    </a:cubicBezTo>
                    <a:cubicBezTo>
                      <a:pt x="2" y="0"/>
                      <a:pt x="0" y="2"/>
                      <a:pt x="0" y="5"/>
                    </a:cubicBezTo>
                    <a:cubicBezTo>
                      <a:pt x="0" y="39"/>
                      <a:pt x="0" y="39"/>
                      <a:pt x="0" y="39"/>
                    </a:cubicBezTo>
                    <a:cubicBezTo>
                      <a:pt x="0" y="41"/>
                      <a:pt x="2" y="43"/>
                      <a:pt x="5" y="43"/>
                    </a:cubicBezTo>
                    <a:cubicBezTo>
                      <a:pt x="128" y="43"/>
                      <a:pt x="128" y="43"/>
                      <a:pt x="128" y="43"/>
                    </a:cubicBezTo>
                    <a:cubicBezTo>
                      <a:pt x="131" y="43"/>
                      <a:pt x="133" y="41"/>
                      <a:pt x="133" y="39"/>
                    </a:cubicBezTo>
                    <a:cubicBezTo>
                      <a:pt x="133" y="5"/>
                      <a:pt x="133" y="5"/>
                      <a:pt x="133" y="5"/>
                    </a:cubicBezTo>
                    <a:cubicBezTo>
                      <a:pt x="133" y="4"/>
                      <a:pt x="132" y="3"/>
                      <a:pt x="132" y="2"/>
                    </a:cubicBezTo>
                    <a:close/>
                    <a:moveTo>
                      <a:pt x="17" y="34"/>
                    </a:moveTo>
                    <a:cubicBezTo>
                      <a:pt x="17" y="35"/>
                      <a:pt x="16" y="36"/>
                      <a:pt x="15" y="36"/>
                    </a:cubicBezTo>
                    <a:cubicBezTo>
                      <a:pt x="13" y="36"/>
                      <a:pt x="13" y="36"/>
                      <a:pt x="13" y="36"/>
                    </a:cubicBezTo>
                    <a:cubicBezTo>
                      <a:pt x="12" y="36"/>
                      <a:pt x="11" y="35"/>
                      <a:pt x="11" y="34"/>
                    </a:cubicBezTo>
                    <a:cubicBezTo>
                      <a:pt x="11" y="9"/>
                      <a:pt x="11" y="9"/>
                      <a:pt x="11" y="9"/>
                    </a:cubicBezTo>
                    <a:cubicBezTo>
                      <a:pt x="11" y="8"/>
                      <a:pt x="12" y="8"/>
                      <a:pt x="13" y="8"/>
                    </a:cubicBezTo>
                    <a:cubicBezTo>
                      <a:pt x="15" y="8"/>
                      <a:pt x="15" y="8"/>
                      <a:pt x="15" y="8"/>
                    </a:cubicBezTo>
                    <a:cubicBezTo>
                      <a:pt x="16" y="8"/>
                      <a:pt x="17" y="8"/>
                      <a:pt x="17" y="9"/>
                    </a:cubicBezTo>
                    <a:lnTo>
                      <a:pt x="17" y="34"/>
                    </a:lnTo>
                    <a:close/>
                    <a:moveTo>
                      <a:pt x="26" y="34"/>
                    </a:moveTo>
                    <a:cubicBezTo>
                      <a:pt x="26" y="35"/>
                      <a:pt x="25" y="36"/>
                      <a:pt x="24" y="36"/>
                    </a:cubicBezTo>
                    <a:cubicBezTo>
                      <a:pt x="22" y="36"/>
                      <a:pt x="22" y="36"/>
                      <a:pt x="22" y="36"/>
                    </a:cubicBezTo>
                    <a:cubicBezTo>
                      <a:pt x="21" y="36"/>
                      <a:pt x="20" y="35"/>
                      <a:pt x="20" y="34"/>
                    </a:cubicBezTo>
                    <a:cubicBezTo>
                      <a:pt x="20" y="9"/>
                      <a:pt x="20" y="9"/>
                      <a:pt x="20" y="9"/>
                    </a:cubicBezTo>
                    <a:cubicBezTo>
                      <a:pt x="20" y="8"/>
                      <a:pt x="21" y="8"/>
                      <a:pt x="22" y="8"/>
                    </a:cubicBezTo>
                    <a:cubicBezTo>
                      <a:pt x="24" y="8"/>
                      <a:pt x="24" y="8"/>
                      <a:pt x="24" y="8"/>
                    </a:cubicBezTo>
                    <a:cubicBezTo>
                      <a:pt x="25" y="8"/>
                      <a:pt x="26" y="8"/>
                      <a:pt x="26" y="9"/>
                    </a:cubicBezTo>
                    <a:lnTo>
                      <a:pt x="26" y="34"/>
                    </a:lnTo>
                    <a:close/>
                    <a:moveTo>
                      <a:pt x="35" y="34"/>
                    </a:moveTo>
                    <a:cubicBezTo>
                      <a:pt x="35" y="35"/>
                      <a:pt x="34" y="36"/>
                      <a:pt x="33" y="36"/>
                    </a:cubicBezTo>
                    <a:cubicBezTo>
                      <a:pt x="31" y="36"/>
                      <a:pt x="31" y="36"/>
                      <a:pt x="31" y="36"/>
                    </a:cubicBezTo>
                    <a:cubicBezTo>
                      <a:pt x="30" y="36"/>
                      <a:pt x="29" y="35"/>
                      <a:pt x="29" y="34"/>
                    </a:cubicBezTo>
                    <a:cubicBezTo>
                      <a:pt x="29" y="9"/>
                      <a:pt x="29" y="9"/>
                      <a:pt x="29" y="9"/>
                    </a:cubicBezTo>
                    <a:cubicBezTo>
                      <a:pt x="29" y="8"/>
                      <a:pt x="30" y="8"/>
                      <a:pt x="31" y="8"/>
                    </a:cubicBezTo>
                    <a:cubicBezTo>
                      <a:pt x="33" y="8"/>
                      <a:pt x="33" y="8"/>
                      <a:pt x="33" y="8"/>
                    </a:cubicBezTo>
                    <a:cubicBezTo>
                      <a:pt x="34" y="8"/>
                      <a:pt x="35" y="8"/>
                      <a:pt x="35" y="9"/>
                    </a:cubicBezTo>
                    <a:lnTo>
                      <a:pt x="35" y="34"/>
                    </a:lnTo>
                    <a:close/>
                    <a:moveTo>
                      <a:pt x="44" y="34"/>
                    </a:moveTo>
                    <a:cubicBezTo>
                      <a:pt x="44" y="35"/>
                      <a:pt x="43" y="36"/>
                      <a:pt x="42" y="36"/>
                    </a:cubicBezTo>
                    <a:cubicBezTo>
                      <a:pt x="40" y="36"/>
                      <a:pt x="40" y="36"/>
                      <a:pt x="40" y="36"/>
                    </a:cubicBezTo>
                    <a:cubicBezTo>
                      <a:pt x="39" y="36"/>
                      <a:pt x="38" y="35"/>
                      <a:pt x="38" y="34"/>
                    </a:cubicBezTo>
                    <a:cubicBezTo>
                      <a:pt x="38" y="9"/>
                      <a:pt x="38" y="9"/>
                      <a:pt x="38" y="9"/>
                    </a:cubicBezTo>
                    <a:cubicBezTo>
                      <a:pt x="38" y="8"/>
                      <a:pt x="39" y="8"/>
                      <a:pt x="40" y="8"/>
                    </a:cubicBezTo>
                    <a:cubicBezTo>
                      <a:pt x="42" y="8"/>
                      <a:pt x="42" y="8"/>
                      <a:pt x="42" y="8"/>
                    </a:cubicBezTo>
                    <a:cubicBezTo>
                      <a:pt x="43" y="8"/>
                      <a:pt x="44" y="8"/>
                      <a:pt x="44" y="9"/>
                    </a:cubicBezTo>
                    <a:lnTo>
                      <a:pt x="44" y="34"/>
                    </a:lnTo>
                    <a:close/>
                    <a:moveTo>
                      <a:pt x="53" y="34"/>
                    </a:moveTo>
                    <a:cubicBezTo>
                      <a:pt x="53" y="35"/>
                      <a:pt x="52" y="36"/>
                      <a:pt x="51" y="36"/>
                    </a:cubicBezTo>
                    <a:cubicBezTo>
                      <a:pt x="49" y="36"/>
                      <a:pt x="49" y="36"/>
                      <a:pt x="49" y="36"/>
                    </a:cubicBezTo>
                    <a:cubicBezTo>
                      <a:pt x="48" y="36"/>
                      <a:pt x="47" y="35"/>
                      <a:pt x="47" y="34"/>
                    </a:cubicBezTo>
                    <a:cubicBezTo>
                      <a:pt x="47" y="9"/>
                      <a:pt x="47" y="9"/>
                      <a:pt x="47" y="9"/>
                    </a:cubicBezTo>
                    <a:cubicBezTo>
                      <a:pt x="47" y="8"/>
                      <a:pt x="48" y="8"/>
                      <a:pt x="49" y="8"/>
                    </a:cubicBezTo>
                    <a:cubicBezTo>
                      <a:pt x="51" y="8"/>
                      <a:pt x="51" y="8"/>
                      <a:pt x="51" y="8"/>
                    </a:cubicBezTo>
                    <a:cubicBezTo>
                      <a:pt x="52" y="8"/>
                      <a:pt x="53" y="8"/>
                      <a:pt x="53" y="9"/>
                    </a:cubicBezTo>
                    <a:lnTo>
                      <a:pt x="53" y="34"/>
                    </a:lnTo>
                    <a:close/>
                    <a:moveTo>
                      <a:pt x="118" y="38"/>
                    </a:moveTo>
                    <a:cubicBezTo>
                      <a:pt x="115" y="38"/>
                      <a:pt x="112" y="35"/>
                      <a:pt x="112" y="31"/>
                    </a:cubicBezTo>
                    <a:cubicBezTo>
                      <a:pt x="112" y="27"/>
                      <a:pt x="115" y="24"/>
                      <a:pt x="118" y="24"/>
                    </a:cubicBezTo>
                    <a:cubicBezTo>
                      <a:pt x="122" y="24"/>
                      <a:pt x="125" y="27"/>
                      <a:pt x="125" y="31"/>
                    </a:cubicBezTo>
                    <a:cubicBezTo>
                      <a:pt x="125" y="35"/>
                      <a:pt x="122" y="38"/>
                      <a:pt x="118" y="38"/>
                    </a:cubicBezTo>
                    <a:close/>
                    <a:moveTo>
                      <a:pt x="125" y="20"/>
                    </a:moveTo>
                    <a:cubicBezTo>
                      <a:pt x="125" y="22"/>
                      <a:pt x="124" y="23"/>
                      <a:pt x="122" y="23"/>
                    </a:cubicBezTo>
                    <a:cubicBezTo>
                      <a:pt x="76" y="23"/>
                      <a:pt x="76" y="23"/>
                      <a:pt x="76" y="23"/>
                    </a:cubicBezTo>
                    <a:cubicBezTo>
                      <a:pt x="75" y="23"/>
                      <a:pt x="74" y="22"/>
                      <a:pt x="74" y="20"/>
                    </a:cubicBezTo>
                    <a:cubicBezTo>
                      <a:pt x="74" y="9"/>
                      <a:pt x="74" y="9"/>
                      <a:pt x="74" y="9"/>
                    </a:cubicBezTo>
                    <a:cubicBezTo>
                      <a:pt x="74" y="8"/>
                      <a:pt x="75" y="7"/>
                      <a:pt x="76" y="7"/>
                    </a:cubicBezTo>
                    <a:cubicBezTo>
                      <a:pt x="122" y="7"/>
                      <a:pt x="122" y="7"/>
                      <a:pt x="122" y="7"/>
                    </a:cubicBezTo>
                    <a:cubicBezTo>
                      <a:pt x="124" y="7"/>
                      <a:pt x="125" y="8"/>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8" name="Freeform 493"/>
              <p:cNvSpPr/>
              <p:nvPr/>
            </p:nvSpPr>
            <p:spPr bwMode="auto">
              <a:xfrm>
                <a:off x="6688138" y="2747963"/>
                <a:ext cx="168275" cy="187325"/>
              </a:xfrm>
              <a:custGeom>
                <a:avLst/>
                <a:gdLst>
                  <a:gd name="T0" fmla="*/ 13 w 17"/>
                  <a:gd name="T1" fmla="*/ 0 h 19"/>
                  <a:gd name="T2" fmla="*/ 4 w 17"/>
                  <a:gd name="T3" fmla="*/ 0 h 19"/>
                  <a:gd name="T4" fmla="*/ 0 w 17"/>
                  <a:gd name="T5" fmla="*/ 4 h 19"/>
                  <a:gd name="T6" fmla="*/ 0 w 17"/>
                  <a:gd name="T7" fmla="*/ 15 h 19"/>
                  <a:gd name="T8" fmla="*/ 4 w 17"/>
                  <a:gd name="T9" fmla="*/ 19 h 19"/>
                  <a:gd name="T10" fmla="*/ 13 w 17"/>
                  <a:gd name="T11" fmla="*/ 19 h 19"/>
                  <a:gd name="T12" fmla="*/ 17 w 17"/>
                  <a:gd name="T13" fmla="*/ 15 h 19"/>
                  <a:gd name="T14" fmla="*/ 17 w 17"/>
                  <a:gd name="T15" fmla="*/ 4 h 19"/>
                  <a:gd name="T16" fmla="*/ 1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13" y="0"/>
                    </a:moveTo>
                    <a:cubicBezTo>
                      <a:pt x="4" y="0"/>
                      <a:pt x="4" y="0"/>
                      <a:pt x="4" y="0"/>
                    </a:cubicBezTo>
                    <a:cubicBezTo>
                      <a:pt x="2" y="0"/>
                      <a:pt x="0" y="1"/>
                      <a:pt x="0" y="4"/>
                    </a:cubicBezTo>
                    <a:cubicBezTo>
                      <a:pt x="0" y="15"/>
                      <a:pt x="0" y="15"/>
                      <a:pt x="0" y="15"/>
                    </a:cubicBezTo>
                    <a:cubicBezTo>
                      <a:pt x="0" y="17"/>
                      <a:pt x="2" y="19"/>
                      <a:pt x="4" y="19"/>
                    </a:cubicBezTo>
                    <a:cubicBezTo>
                      <a:pt x="13" y="19"/>
                      <a:pt x="13" y="19"/>
                      <a:pt x="13" y="19"/>
                    </a:cubicBezTo>
                    <a:cubicBezTo>
                      <a:pt x="15" y="19"/>
                      <a:pt x="17" y="17"/>
                      <a:pt x="17" y="15"/>
                    </a:cubicBezTo>
                    <a:cubicBezTo>
                      <a:pt x="17" y="4"/>
                      <a:pt x="17" y="4"/>
                      <a:pt x="17" y="4"/>
                    </a:cubicBezTo>
                    <a:cubicBezTo>
                      <a:pt x="17" y="1"/>
                      <a:pt x="15"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9" name="Freeform 494"/>
              <p:cNvSpPr/>
              <p:nvPr/>
            </p:nvSpPr>
            <p:spPr bwMode="auto">
              <a:xfrm>
                <a:off x="6718301" y="2965451"/>
                <a:ext cx="117475" cy="236538"/>
              </a:xfrm>
              <a:custGeom>
                <a:avLst/>
                <a:gdLst>
                  <a:gd name="T0" fmla="*/ 10 w 12"/>
                  <a:gd name="T1" fmla="*/ 24 h 24"/>
                  <a:gd name="T2" fmla="*/ 12 w 12"/>
                  <a:gd name="T3" fmla="*/ 24 h 24"/>
                  <a:gd name="T4" fmla="*/ 12 w 12"/>
                  <a:gd name="T5" fmla="*/ 0 h 24"/>
                  <a:gd name="T6" fmla="*/ 10 w 12"/>
                  <a:gd name="T7" fmla="*/ 0 h 24"/>
                  <a:gd name="T8" fmla="*/ 1 w 12"/>
                  <a:gd name="T9" fmla="*/ 0 h 24"/>
                  <a:gd name="T10" fmla="*/ 0 w 12"/>
                  <a:gd name="T11" fmla="*/ 0 h 24"/>
                  <a:gd name="T12" fmla="*/ 0 w 12"/>
                  <a:gd name="T13" fmla="*/ 24 h 24"/>
                  <a:gd name="T14" fmla="*/ 1 w 12"/>
                  <a:gd name="T15" fmla="*/ 24 h 24"/>
                  <a:gd name="T16" fmla="*/ 10 w 12"/>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10" y="24"/>
                    </a:moveTo>
                    <a:cubicBezTo>
                      <a:pt x="11" y="24"/>
                      <a:pt x="11" y="24"/>
                      <a:pt x="12" y="24"/>
                    </a:cubicBezTo>
                    <a:cubicBezTo>
                      <a:pt x="12" y="0"/>
                      <a:pt x="12" y="0"/>
                      <a:pt x="12" y="0"/>
                    </a:cubicBezTo>
                    <a:cubicBezTo>
                      <a:pt x="11" y="0"/>
                      <a:pt x="11" y="0"/>
                      <a:pt x="10" y="0"/>
                    </a:cubicBezTo>
                    <a:cubicBezTo>
                      <a:pt x="1" y="0"/>
                      <a:pt x="1" y="0"/>
                      <a:pt x="1" y="0"/>
                    </a:cubicBezTo>
                    <a:cubicBezTo>
                      <a:pt x="1" y="0"/>
                      <a:pt x="0" y="0"/>
                      <a:pt x="0" y="0"/>
                    </a:cubicBezTo>
                    <a:cubicBezTo>
                      <a:pt x="0" y="24"/>
                      <a:pt x="0" y="24"/>
                      <a:pt x="0" y="24"/>
                    </a:cubicBezTo>
                    <a:cubicBezTo>
                      <a:pt x="0" y="24"/>
                      <a:pt x="1" y="24"/>
                      <a:pt x="1" y="24"/>
                    </a:cubicBezTo>
                    <a:lnTo>
                      <a:pt x="1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0" name="Freeform 495"/>
              <p:cNvSpPr/>
              <p:nvPr/>
            </p:nvSpPr>
            <p:spPr bwMode="auto">
              <a:xfrm>
                <a:off x="6688138" y="3241676"/>
                <a:ext cx="168275" cy="325438"/>
              </a:xfrm>
              <a:custGeom>
                <a:avLst/>
                <a:gdLst>
                  <a:gd name="T0" fmla="*/ 0 w 17"/>
                  <a:gd name="T1" fmla="*/ 4 h 33"/>
                  <a:gd name="T2" fmla="*/ 0 w 17"/>
                  <a:gd name="T3" fmla="*/ 5 h 33"/>
                  <a:gd name="T4" fmla="*/ 0 w 17"/>
                  <a:gd name="T5" fmla="*/ 30 h 33"/>
                  <a:gd name="T6" fmla="*/ 4 w 17"/>
                  <a:gd name="T7" fmla="*/ 33 h 33"/>
                  <a:gd name="T8" fmla="*/ 13 w 17"/>
                  <a:gd name="T9" fmla="*/ 33 h 33"/>
                  <a:gd name="T10" fmla="*/ 17 w 17"/>
                  <a:gd name="T11" fmla="*/ 30 h 33"/>
                  <a:gd name="T12" fmla="*/ 17 w 17"/>
                  <a:gd name="T13" fmla="*/ 10 h 33"/>
                  <a:gd name="T14" fmla="*/ 17 w 17"/>
                  <a:gd name="T15" fmla="*/ 4 h 33"/>
                  <a:gd name="T16" fmla="*/ 13 w 17"/>
                  <a:gd name="T17" fmla="*/ 0 h 33"/>
                  <a:gd name="T18" fmla="*/ 4 w 17"/>
                  <a:gd name="T19" fmla="*/ 0 h 33"/>
                  <a:gd name="T20" fmla="*/ 0 w 17"/>
                  <a:gd name="T21"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33">
                    <a:moveTo>
                      <a:pt x="0" y="4"/>
                    </a:moveTo>
                    <a:cubicBezTo>
                      <a:pt x="0" y="5"/>
                      <a:pt x="0" y="5"/>
                      <a:pt x="0" y="5"/>
                    </a:cubicBezTo>
                    <a:cubicBezTo>
                      <a:pt x="0" y="30"/>
                      <a:pt x="0" y="30"/>
                      <a:pt x="0" y="30"/>
                    </a:cubicBezTo>
                    <a:cubicBezTo>
                      <a:pt x="0" y="32"/>
                      <a:pt x="2" y="33"/>
                      <a:pt x="4" y="33"/>
                    </a:cubicBezTo>
                    <a:cubicBezTo>
                      <a:pt x="13" y="33"/>
                      <a:pt x="13" y="33"/>
                      <a:pt x="13" y="33"/>
                    </a:cubicBezTo>
                    <a:cubicBezTo>
                      <a:pt x="15" y="33"/>
                      <a:pt x="17" y="32"/>
                      <a:pt x="17" y="30"/>
                    </a:cubicBezTo>
                    <a:cubicBezTo>
                      <a:pt x="17" y="10"/>
                      <a:pt x="17" y="10"/>
                      <a:pt x="17" y="10"/>
                    </a:cubicBezTo>
                    <a:cubicBezTo>
                      <a:pt x="17" y="4"/>
                      <a:pt x="17" y="4"/>
                      <a:pt x="17" y="4"/>
                    </a:cubicBezTo>
                    <a:cubicBezTo>
                      <a:pt x="17" y="1"/>
                      <a:pt x="15" y="0"/>
                      <a:pt x="13" y="0"/>
                    </a:cubicBezTo>
                    <a:cubicBezTo>
                      <a:pt x="4" y="0"/>
                      <a:pt x="4" y="0"/>
                      <a:pt x="4"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1" name="Rectangle 496"/>
              <p:cNvSpPr>
                <a:spLocks noChangeArrowheads="1"/>
              </p:cNvSpPr>
              <p:nvPr/>
            </p:nvSpPr>
            <p:spPr bwMode="auto">
              <a:xfrm>
                <a:off x="6491288" y="2797176"/>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2" name="Freeform 497"/>
              <p:cNvSpPr/>
              <p:nvPr/>
            </p:nvSpPr>
            <p:spPr bwMode="auto">
              <a:xfrm>
                <a:off x="6884988" y="3359151"/>
                <a:ext cx="168275" cy="88900"/>
              </a:xfrm>
              <a:custGeom>
                <a:avLst/>
                <a:gdLst>
                  <a:gd name="T0" fmla="*/ 50 w 106"/>
                  <a:gd name="T1" fmla="*/ 0 h 56"/>
                  <a:gd name="T2" fmla="*/ 0 w 106"/>
                  <a:gd name="T3" fmla="*/ 0 h 56"/>
                  <a:gd name="T4" fmla="*/ 0 w 106"/>
                  <a:gd name="T5" fmla="*/ 56 h 56"/>
                  <a:gd name="T6" fmla="*/ 106 w 106"/>
                  <a:gd name="T7" fmla="*/ 56 h 56"/>
                  <a:gd name="T8" fmla="*/ 106 w 106"/>
                  <a:gd name="T9" fmla="*/ 7 h 56"/>
                  <a:gd name="T10" fmla="*/ 106 w 106"/>
                  <a:gd name="T11" fmla="*/ 0 h 56"/>
                  <a:gd name="T12" fmla="*/ 50 w 10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6" h="56">
                    <a:moveTo>
                      <a:pt x="50" y="0"/>
                    </a:moveTo>
                    <a:lnTo>
                      <a:pt x="0" y="0"/>
                    </a:lnTo>
                    <a:lnTo>
                      <a:pt x="0" y="56"/>
                    </a:lnTo>
                    <a:lnTo>
                      <a:pt x="106" y="56"/>
                    </a:lnTo>
                    <a:lnTo>
                      <a:pt x="106" y="7"/>
                    </a:lnTo>
                    <a:lnTo>
                      <a:pt x="106" y="0"/>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sp>
          <p:nvSpPr>
            <p:cNvPr id="18" name="文本框 17"/>
            <p:cNvSpPr txBox="1"/>
            <p:nvPr/>
          </p:nvSpPr>
          <p:spPr>
            <a:xfrm>
              <a:off x="3291459" y="5910069"/>
              <a:ext cx="792480" cy="287258"/>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CN</a:t>
              </a:r>
              <a:endParaRPr lang="zh-CN" altLang="en-US" sz="800" dirty="0">
                <a:solidFill>
                  <a:prstClr val="black"/>
                </a:solidFill>
                <a:ea typeface="微软雅黑" panose="020B0503020204020204" pitchFamily="34" charset="-122"/>
                <a:cs typeface="Arial" panose="020B0604020202020204" pitchFamily="34" charset="0"/>
              </a:endParaRPr>
            </a:p>
          </p:txBody>
        </p:sp>
      </p:grpSp>
      <p:grpSp>
        <p:nvGrpSpPr>
          <p:cNvPr id="43" name="组合 42"/>
          <p:cNvGrpSpPr/>
          <p:nvPr/>
        </p:nvGrpSpPr>
        <p:grpSpPr>
          <a:xfrm>
            <a:off x="9329541" y="5271892"/>
            <a:ext cx="564356" cy="459819"/>
            <a:chOff x="9359995" y="5566537"/>
            <a:chExt cx="752694" cy="612905"/>
          </a:xfrm>
        </p:grpSpPr>
        <p:sp>
          <p:nvSpPr>
            <p:cNvPr id="44" name="文本框 43"/>
            <p:cNvSpPr txBox="1"/>
            <p:nvPr/>
          </p:nvSpPr>
          <p:spPr>
            <a:xfrm>
              <a:off x="9359995" y="5892271"/>
              <a:ext cx="752694" cy="287171"/>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Service</a:t>
              </a:r>
              <a:endParaRPr lang="zh-CN" altLang="en-US" sz="800" dirty="0">
                <a:solidFill>
                  <a:prstClr val="black"/>
                </a:solidFill>
                <a:ea typeface="微软雅黑" panose="020B0503020204020204" pitchFamily="34" charset="-122"/>
                <a:cs typeface="Arial" panose="020B0604020202020204" pitchFamily="34" charset="0"/>
              </a:endParaRPr>
            </a:p>
          </p:txBody>
        </p:sp>
        <p:sp>
          <p:nvSpPr>
            <p:cNvPr id="45" name="Freeform 268"/>
            <p:cNvSpPr>
              <a:spLocks noChangeAspect="1" noEditPoints="1"/>
            </p:cNvSpPr>
            <p:nvPr/>
          </p:nvSpPr>
          <p:spPr bwMode="auto">
            <a:xfrm>
              <a:off x="9575299" y="5566537"/>
              <a:ext cx="324485" cy="324485"/>
            </a:xfrm>
            <a:custGeom>
              <a:avLst/>
              <a:gdLst>
                <a:gd name="T0" fmla="*/ 76 w 152"/>
                <a:gd name="T1" fmla="*/ 0 h 152"/>
                <a:gd name="T2" fmla="*/ 0 w 152"/>
                <a:gd name="T3" fmla="*/ 76 h 152"/>
                <a:gd name="T4" fmla="*/ 0 w 152"/>
                <a:gd name="T5" fmla="*/ 76 h 152"/>
                <a:gd name="T6" fmla="*/ 76 w 152"/>
                <a:gd name="T7" fmla="*/ 152 h 152"/>
                <a:gd name="T8" fmla="*/ 152 w 152"/>
                <a:gd name="T9" fmla="*/ 76 h 152"/>
                <a:gd name="T10" fmla="*/ 152 w 152"/>
                <a:gd name="T11" fmla="*/ 76 h 152"/>
                <a:gd name="T12" fmla="*/ 152 w 152"/>
                <a:gd name="T13" fmla="*/ 76 h 152"/>
                <a:gd name="T14" fmla="*/ 76 w 152"/>
                <a:gd name="T15" fmla="*/ 0 h 152"/>
                <a:gd name="T16" fmla="*/ 142 w 152"/>
                <a:gd name="T17" fmla="*/ 60 h 152"/>
                <a:gd name="T18" fmla="*/ 105 w 152"/>
                <a:gd name="T19" fmla="*/ 48 h 152"/>
                <a:gd name="T20" fmla="*/ 92 w 152"/>
                <a:gd name="T21" fmla="*/ 10 h 152"/>
                <a:gd name="T22" fmla="*/ 142 w 152"/>
                <a:gd name="T23" fmla="*/ 60 h 152"/>
                <a:gd name="T24" fmla="*/ 99 w 152"/>
                <a:gd name="T25" fmla="*/ 76 h 152"/>
                <a:gd name="T26" fmla="*/ 98 w 152"/>
                <a:gd name="T27" fmla="*/ 97 h 152"/>
                <a:gd name="T28" fmla="*/ 76 w 152"/>
                <a:gd name="T29" fmla="*/ 99 h 152"/>
                <a:gd name="T30" fmla="*/ 55 w 152"/>
                <a:gd name="T31" fmla="*/ 97 h 152"/>
                <a:gd name="T32" fmla="*/ 54 w 152"/>
                <a:gd name="T33" fmla="*/ 76 h 152"/>
                <a:gd name="T34" fmla="*/ 55 w 152"/>
                <a:gd name="T35" fmla="*/ 55 h 152"/>
                <a:gd name="T36" fmla="*/ 76 w 152"/>
                <a:gd name="T37" fmla="*/ 53 h 152"/>
                <a:gd name="T38" fmla="*/ 98 w 152"/>
                <a:gd name="T39" fmla="*/ 55 h 152"/>
                <a:gd name="T40" fmla="*/ 99 w 152"/>
                <a:gd name="T41" fmla="*/ 76 h 152"/>
                <a:gd name="T42" fmla="*/ 76 w 152"/>
                <a:gd name="T43" fmla="*/ 8 h 152"/>
                <a:gd name="T44" fmla="*/ 96 w 152"/>
                <a:gd name="T45" fmla="*/ 47 h 152"/>
                <a:gd name="T46" fmla="*/ 76 w 152"/>
                <a:gd name="T47" fmla="*/ 45 h 152"/>
                <a:gd name="T48" fmla="*/ 56 w 152"/>
                <a:gd name="T49" fmla="*/ 47 h 152"/>
                <a:gd name="T50" fmla="*/ 76 w 152"/>
                <a:gd name="T51" fmla="*/ 8 h 152"/>
                <a:gd name="T52" fmla="*/ 61 w 152"/>
                <a:gd name="T53" fmla="*/ 10 h 152"/>
                <a:gd name="T54" fmla="*/ 48 w 152"/>
                <a:gd name="T55" fmla="*/ 48 h 152"/>
                <a:gd name="T56" fmla="*/ 10 w 152"/>
                <a:gd name="T57" fmla="*/ 60 h 152"/>
                <a:gd name="T58" fmla="*/ 61 w 152"/>
                <a:gd name="T59" fmla="*/ 10 h 152"/>
                <a:gd name="T60" fmla="*/ 47 w 152"/>
                <a:gd name="T61" fmla="*/ 56 h 152"/>
                <a:gd name="T62" fmla="*/ 46 w 152"/>
                <a:gd name="T63" fmla="*/ 76 h 152"/>
                <a:gd name="T64" fmla="*/ 47 w 152"/>
                <a:gd name="T65" fmla="*/ 96 h 152"/>
                <a:gd name="T66" fmla="*/ 8 w 152"/>
                <a:gd name="T67" fmla="*/ 76 h 152"/>
                <a:gd name="T68" fmla="*/ 47 w 152"/>
                <a:gd name="T69" fmla="*/ 56 h 152"/>
                <a:gd name="T70" fmla="*/ 10 w 152"/>
                <a:gd name="T71" fmla="*/ 92 h 152"/>
                <a:gd name="T72" fmla="*/ 48 w 152"/>
                <a:gd name="T73" fmla="*/ 104 h 152"/>
                <a:gd name="T74" fmla="*/ 61 w 152"/>
                <a:gd name="T75" fmla="*/ 142 h 152"/>
                <a:gd name="T76" fmla="*/ 10 w 152"/>
                <a:gd name="T77" fmla="*/ 92 h 152"/>
                <a:gd name="T78" fmla="*/ 76 w 152"/>
                <a:gd name="T79" fmla="*/ 144 h 152"/>
                <a:gd name="T80" fmla="*/ 56 w 152"/>
                <a:gd name="T81" fmla="*/ 106 h 152"/>
                <a:gd name="T82" fmla="*/ 76 w 152"/>
                <a:gd name="T83" fmla="*/ 107 h 152"/>
                <a:gd name="T84" fmla="*/ 96 w 152"/>
                <a:gd name="T85" fmla="*/ 106 h 152"/>
                <a:gd name="T86" fmla="*/ 76 w 152"/>
                <a:gd name="T87" fmla="*/ 144 h 152"/>
                <a:gd name="T88" fmla="*/ 92 w 152"/>
                <a:gd name="T89" fmla="*/ 142 h 152"/>
                <a:gd name="T90" fmla="*/ 105 w 152"/>
                <a:gd name="T91" fmla="*/ 104 h 152"/>
                <a:gd name="T92" fmla="*/ 142 w 152"/>
                <a:gd name="T93" fmla="*/ 92 h 152"/>
                <a:gd name="T94" fmla="*/ 92 w 152"/>
                <a:gd name="T95" fmla="*/ 142 h 152"/>
                <a:gd name="T96" fmla="*/ 144 w 152"/>
                <a:gd name="T97" fmla="*/ 76 h 152"/>
                <a:gd name="T98" fmla="*/ 144 w 152"/>
                <a:gd name="T99" fmla="*/ 76 h 152"/>
                <a:gd name="T100" fmla="*/ 106 w 152"/>
                <a:gd name="T101" fmla="*/ 96 h 152"/>
                <a:gd name="T102" fmla="*/ 107 w 152"/>
                <a:gd name="T103" fmla="*/ 76 h 152"/>
                <a:gd name="T104" fmla="*/ 106 w 152"/>
                <a:gd name="T105" fmla="*/ 56 h 152"/>
                <a:gd name="T106" fmla="*/ 144 w 152"/>
                <a:gd name="T107" fmla="*/ 7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 h="152">
                  <a:moveTo>
                    <a:pt x="76" y="0"/>
                  </a:moveTo>
                  <a:cubicBezTo>
                    <a:pt x="34" y="0"/>
                    <a:pt x="0" y="34"/>
                    <a:pt x="0" y="76"/>
                  </a:cubicBezTo>
                  <a:cubicBezTo>
                    <a:pt x="0" y="76"/>
                    <a:pt x="0" y="76"/>
                    <a:pt x="0" y="76"/>
                  </a:cubicBezTo>
                  <a:cubicBezTo>
                    <a:pt x="0" y="118"/>
                    <a:pt x="34" y="152"/>
                    <a:pt x="76" y="152"/>
                  </a:cubicBezTo>
                  <a:cubicBezTo>
                    <a:pt x="118" y="152"/>
                    <a:pt x="152" y="118"/>
                    <a:pt x="152" y="76"/>
                  </a:cubicBezTo>
                  <a:cubicBezTo>
                    <a:pt x="152" y="76"/>
                    <a:pt x="152" y="76"/>
                    <a:pt x="152" y="76"/>
                  </a:cubicBezTo>
                  <a:cubicBezTo>
                    <a:pt x="152" y="76"/>
                    <a:pt x="152" y="76"/>
                    <a:pt x="152" y="76"/>
                  </a:cubicBezTo>
                  <a:cubicBezTo>
                    <a:pt x="152" y="34"/>
                    <a:pt x="118" y="0"/>
                    <a:pt x="76" y="0"/>
                  </a:cubicBezTo>
                  <a:moveTo>
                    <a:pt x="142" y="60"/>
                  </a:moveTo>
                  <a:cubicBezTo>
                    <a:pt x="133" y="54"/>
                    <a:pt x="120" y="50"/>
                    <a:pt x="105" y="48"/>
                  </a:cubicBezTo>
                  <a:cubicBezTo>
                    <a:pt x="102" y="32"/>
                    <a:pt x="98" y="19"/>
                    <a:pt x="92" y="10"/>
                  </a:cubicBezTo>
                  <a:cubicBezTo>
                    <a:pt x="117" y="16"/>
                    <a:pt x="136" y="36"/>
                    <a:pt x="142" y="60"/>
                  </a:cubicBezTo>
                  <a:moveTo>
                    <a:pt x="99" y="76"/>
                  </a:moveTo>
                  <a:cubicBezTo>
                    <a:pt x="99" y="84"/>
                    <a:pt x="98" y="91"/>
                    <a:pt x="98" y="97"/>
                  </a:cubicBezTo>
                  <a:cubicBezTo>
                    <a:pt x="91" y="98"/>
                    <a:pt x="84" y="99"/>
                    <a:pt x="76" y="99"/>
                  </a:cubicBezTo>
                  <a:cubicBezTo>
                    <a:pt x="69" y="99"/>
                    <a:pt x="61" y="98"/>
                    <a:pt x="55" y="97"/>
                  </a:cubicBezTo>
                  <a:cubicBezTo>
                    <a:pt x="54" y="91"/>
                    <a:pt x="54" y="84"/>
                    <a:pt x="54" y="76"/>
                  </a:cubicBezTo>
                  <a:cubicBezTo>
                    <a:pt x="54" y="68"/>
                    <a:pt x="54" y="61"/>
                    <a:pt x="55" y="55"/>
                  </a:cubicBezTo>
                  <a:cubicBezTo>
                    <a:pt x="61" y="54"/>
                    <a:pt x="69" y="53"/>
                    <a:pt x="76" y="53"/>
                  </a:cubicBezTo>
                  <a:cubicBezTo>
                    <a:pt x="84" y="53"/>
                    <a:pt x="91" y="54"/>
                    <a:pt x="98" y="55"/>
                  </a:cubicBezTo>
                  <a:cubicBezTo>
                    <a:pt x="98" y="61"/>
                    <a:pt x="99" y="68"/>
                    <a:pt x="99" y="76"/>
                  </a:cubicBezTo>
                  <a:moveTo>
                    <a:pt x="76" y="8"/>
                  </a:moveTo>
                  <a:cubicBezTo>
                    <a:pt x="84" y="8"/>
                    <a:pt x="92" y="23"/>
                    <a:pt x="96" y="47"/>
                  </a:cubicBezTo>
                  <a:cubicBezTo>
                    <a:pt x="90" y="46"/>
                    <a:pt x="83" y="45"/>
                    <a:pt x="76" y="45"/>
                  </a:cubicBezTo>
                  <a:cubicBezTo>
                    <a:pt x="69" y="45"/>
                    <a:pt x="63" y="46"/>
                    <a:pt x="56" y="47"/>
                  </a:cubicBezTo>
                  <a:cubicBezTo>
                    <a:pt x="60" y="23"/>
                    <a:pt x="68" y="8"/>
                    <a:pt x="76" y="8"/>
                  </a:cubicBezTo>
                  <a:moveTo>
                    <a:pt x="61" y="10"/>
                  </a:moveTo>
                  <a:cubicBezTo>
                    <a:pt x="54" y="19"/>
                    <a:pt x="50" y="32"/>
                    <a:pt x="48" y="48"/>
                  </a:cubicBezTo>
                  <a:cubicBezTo>
                    <a:pt x="33" y="50"/>
                    <a:pt x="19" y="54"/>
                    <a:pt x="10" y="60"/>
                  </a:cubicBezTo>
                  <a:cubicBezTo>
                    <a:pt x="16" y="36"/>
                    <a:pt x="36" y="16"/>
                    <a:pt x="61" y="10"/>
                  </a:cubicBezTo>
                  <a:moveTo>
                    <a:pt x="47" y="56"/>
                  </a:moveTo>
                  <a:cubicBezTo>
                    <a:pt x="46" y="62"/>
                    <a:pt x="46" y="69"/>
                    <a:pt x="46" y="76"/>
                  </a:cubicBezTo>
                  <a:cubicBezTo>
                    <a:pt x="46" y="83"/>
                    <a:pt x="46" y="90"/>
                    <a:pt x="47" y="96"/>
                  </a:cubicBezTo>
                  <a:cubicBezTo>
                    <a:pt x="23" y="92"/>
                    <a:pt x="8" y="84"/>
                    <a:pt x="8" y="76"/>
                  </a:cubicBezTo>
                  <a:cubicBezTo>
                    <a:pt x="8" y="68"/>
                    <a:pt x="23" y="60"/>
                    <a:pt x="47" y="56"/>
                  </a:cubicBezTo>
                  <a:moveTo>
                    <a:pt x="10" y="92"/>
                  </a:moveTo>
                  <a:cubicBezTo>
                    <a:pt x="19" y="98"/>
                    <a:pt x="33" y="102"/>
                    <a:pt x="48" y="104"/>
                  </a:cubicBezTo>
                  <a:cubicBezTo>
                    <a:pt x="50" y="120"/>
                    <a:pt x="54" y="133"/>
                    <a:pt x="61" y="142"/>
                  </a:cubicBezTo>
                  <a:cubicBezTo>
                    <a:pt x="36" y="136"/>
                    <a:pt x="16" y="117"/>
                    <a:pt x="10" y="92"/>
                  </a:cubicBezTo>
                  <a:moveTo>
                    <a:pt x="76" y="144"/>
                  </a:moveTo>
                  <a:cubicBezTo>
                    <a:pt x="68" y="144"/>
                    <a:pt x="60" y="129"/>
                    <a:pt x="56" y="106"/>
                  </a:cubicBezTo>
                  <a:cubicBezTo>
                    <a:pt x="63" y="106"/>
                    <a:pt x="69" y="107"/>
                    <a:pt x="76" y="107"/>
                  </a:cubicBezTo>
                  <a:cubicBezTo>
                    <a:pt x="83" y="107"/>
                    <a:pt x="90" y="106"/>
                    <a:pt x="96" y="106"/>
                  </a:cubicBezTo>
                  <a:cubicBezTo>
                    <a:pt x="92" y="129"/>
                    <a:pt x="84" y="144"/>
                    <a:pt x="76" y="144"/>
                  </a:cubicBezTo>
                  <a:moveTo>
                    <a:pt x="92" y="142"/>
                  </a:moveTo>
                  <a:cubicBezTo>
                    <a:pt x="98" y="133"/>
                    <a:pt x="102" y="120"/>
                    <a:pt x="105" y="104"/>
                  </a:cubicBezTo>
                  <a:cubicBezTo>
                    <a:pt x="120" y="102"/>
                    <a:pt x="133" y="98"/>
                    <a:pt x="142" y="92"/>
                  </a:cubicBezTo>
                  <a:cubicBezTo>
                    <a:pt x="136" y="117"/>
                    <a:pt x="117" y="136"/>
                    <a:pt x="92" y="142"/>
                  </a:cubicBezTo>
                  <a:moveTo>
                    <a:pt x="144" y="76"/>
                  </a:moveTo>
                  <a:cubicBezTo>
                    <a:pt x="144" y="76"/>
                    <a:pt x="144" y="76"/>
                    <a:pt x="144" y="76"/>
                  </a:cubicBezTo>
                  <a:cubicBezTo>
                    <a:pt x="144" y="84"/>
                    <a:pt x="129" y="92"/>
                    <a:pt x="106" y="96"/>
                  </a:cubicBezTo>
                  <a:cubicBezTo>
                    <a:pt x="106" y="90"/>
                    <a:pt x="107" y="83"/>
                    <a:pt x="107" y="76"/>
                  </a:cubicBezTo>
                  <a:cubicBezTo>
                    <a:pt x="107" y="69"/>
                    <a:pt x="106" y="62"/>
                    <a:pt x="106" y="56"/>
                  </a:cubicBezTo>
                  <a:cubicBezTo>
                    <a:pt x="129" y="60"/>
                    <a:pt x="144" y="68"/>
                    <a:pt x="144" y="76"/>
                  </a:cubicBezTo>
                  <a:close/>
                </a:path>
              </a:pathLst>
            </a:custGeom>
            <a:solidFill>
              <a:srgbClr val="008DD3"/>
            </a:solidFill>
            <a:ln>
              <a:no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grpSp>
        <p:nvGrpSpPr>
          <p:cNvPr id="46" name="组合 45"/>
          <p:cNvGrpSpPr/>
          <p:nvPr/>
        </p:nvGrpSpPr>
        <p:grpSpPr>
          <a:xfrm>
            <a:off x="5371948" y="5275237"/>
            <a:ext cx="611505" cy="451224"/>
            <a:chOff x="4788002" y="5576697"/>
            <a:chExt cx="815643" cy="601537"/>
          </a:xfrm>
        </p:grpSpPr>
        <p:sp>
          <p:nvSpPr>
            <p:cNvPr id="47" name="Freeform 450"/>
            <p:cNvSpPr>
              <a:spLocks noEditPoints="1"/>
            </p:cNvSpPr>
            <p:nvPr/>
          </p:nvSpPr>
          <p:spPr bwMode="auto">
            <a:xfrm>
              <a:off x="5049774" y="5576697"/>
              <a:ext cx="292100" cy="329565"/>
            </a:xfrm>
            <a:custGeom>
              <a:avLst/>
              <a:gdLst>
                <a:gd name="T0" fmla="*/ 21 w 136"/>
                <a:gd name="T1" fmla="*/ 0 h 260"/>
                <a:gd name="T2" fmla="*/ 17 w 136"/>
                <a:gd name="T3" fmla="*/ 1 h 260"/>
                <a:gd name="T4" fmla="*/ 9 w 136"/>
                <a:gd name="T5" fmla="*/ 3 h 260"/>
                <a:gd name="T6" fmla="*/ 4 w 136"/>
                <a:gd name="T7" fmla="*/ 10 h 260"/>
                <a:gd name="T8" fmla="*/ 0 w 136"/>
                <a:gd name="T9" fmla="*/ 18 h 260"/>
                <a:gd name="T10" fmla="*/ 0 w 136"/>
                <a:gd name="T11" fmla="*/ 237 h 260"/>
                <a:gd name="T12" fmla="*/ 0 w 136"/>
                <a:gd name="T13" fmla="*/ 243 h 260"/>
                <a:gd name="T14" fmla="*/ 4 w 136"/>
                <a:gd name="T15" fmla="*/ 250 h 260"/>
                <a:gd name="T16" fmla="*/ 9 w 136"/>
                <a:gd name="T17" fmla="*/ 256 h 260"/>
                <a:gd name="T18" fmla="*/ 17 w 136"/>
                <a:gd name="T19" fmla="*/ 260 h 260"/>
                <a:gd name="T20" fmla="*/ 113 w 136"/>
                <a:gd name="T21" fmla="*/ 260 h 260"/>
                <a:gd name="T22" fmla="*/ 119 w 136"/>
                <a:gd name="T23" fmla="*/ 260 h 260"/>
                <a:gd name="T24" fmla="*/ 125 w 136"/>
                <a:gd name="T25" fmla="*/ 256 h 260"/>
                <a:gd name="T26" fmla="*/ 132 w 136"/>
                <a:gd name="T27" fmla="*/ 250 h 260"/>
                <a:gd name="T28" fmla="*/ 134 w 136"/>
                <a:gd name="T29" fmla="*/ 243 h 260"/>
                <a:gd name="T30" fmla="*/ 136 w 136"/>
                <a:gd name="T31" fmla="*/ 22 h 260"/>
                <a:gd name="T32" fmla="*/ 134 w 136"/>
                <a:gd name="T33" fmla="*/ 18 h 260"/>
                <a:gd name="T34" fmla="*/ 132 w 136"/>
                <a:gd name="T35" fmla="*/ 10 h 260"/>
                <a:gd name="T36" fmla="*/ 125 w 136"/>
                <a:gd name="T37" fmla="*/ 3 h 260"/>
                <a:gd name="T38" fmla="*/ 119 w 136"/>
                <a:gd name="T39" fmla="*/ 1 h 260"/>
                <a:gd name="T40" fmla="*/ 56 w 136"/>
                <a:gd name="T41" fmla="*/ 16 h 260"/>
                <a:gd name="T42" fmla="*/ 82 w 136"/>
                <a:gd name="T43" fmla="*/ 16 h 260"/>
                <a:gd name="T44" fmla="*/ 86 w 136"/>
                <a:gd name="T45" fmla="*/ 22 h 260"/>
                <a:gd name="T46" fmla="*/ 85 w 136"/>
                <a:gd name="T47" fmla="*/ 24 h 260"/>
                <a:gd name="T48" fmla="*/ 56 w 136"/>
                <a:gd name="T49" fmla="*/ 26 h 260"/>
                <a:gd name="T50" fmla="*/ 54 w 136"/>
                <a:gd name="T51" fmla="*/ 24 h 260"/>
                <a:gd name="T52" fmla="*/ 52 w 136"/>
                <a:gd name="T53" fmla="*/ 22 h 260"/>
                <a:gd name="T54" fmla="*/ 56 w 136"/>
                <a:gd name="T55" fmla="*/ 16 h 260"/>
                <a:gd name="T56" fmla="*/ 69 w 136"/>
                <a:gd name="T57" fmla="*/ 250 h 260"/>
                <a:gd name="T58" fmla="*/ 60 w 136"/>
                <a:gd name="T59" fmla="*/ 247 h 260"/>
                <a:gd name="T60" fmla="*/ 56 w 136"/>
                <a:gd name="T61" fmla="*/ 237 h 260"/>
                <a:gd name="T62" fmla="*/ 58 w 136"/>
                <a:gd name="T63" fmla="*/ 232 h 260"/>
                <a:gd name="T64" fmla="*/ 64 w 136"/>
                <a:gd name="T65" fmla="*/ 226 h 260"/>
                <a:gd name="T66" fmla="*/ 69 w 136"/>
                <a:gd name="T67" fmla="*/ 224 h 260"/>
                <a:gd name="T68" fmla="*/ 78 w 136"/>
                <a:gd name="T69" fmla="*/ 228 h 260"/>
                <a:gd name="T70" fmla="*/ 82 w 136"/>
                <a:gd name="T71" fmla="*/ 237 h 260"/>
                <a:gd name="T72" fmla="*/ 81 w 136"/>
                <a:gd name="T73" fmla="*/ 243 h 260"/>
                <a:gd name="T74" fmla="*/ 74 w 136"/>
                <a:gd name="T75" fmla="*/ 249 h 260"/>
                <a:gd name="T76" fmla="*/ 125 w 136"/>
                <a:gd name="T77" fmla="*/ 213 h 260"/>
                <a:gd name="T78" fmla="*/ 11 w 136"/>
                <a:gd name="T79" fmla="*/ 41 h 260"/>
                <a:gd name="T80" fmla="*/ 125 w 136"/>
                <a:gd name="T81" fmla="*/ 21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6" h="260">
                  <a:moveTo>
                    <a:pt x="113" y="0"/>
                  </a:moveTo>
                  <a:lnTo>
                    <a:pt x="21" y="0"/>
                  </a:lnTo>
                  <a:lnTo>
                    <a:pt x="21" y="0"/>
                  </a:lnTo>
                  <a:lnTo>
                    <a:pt x="17" y="1"/>
                  </a:lnTo>
                  <a:lnTo>
                    <a:pt x="13" y="2"/>
                  </a:lnTo>
                  <a:lnTo>
                    <a:pt x="9" y="3"/>
                  </a:lnTo>
                  <a:lnTo>
                    <a:pt x="7" y="6"/>
                  </a:lnTo>
                  <a:lnTo>
                    <a:pt x="4" y="10"/>
                  </a:lnTo>
                  <a:lnTo>
                    <a:pt x="2" y="14"/>
                  </a:lnTo>
                  <a:lnTo>
                    <a:pt x="0" y="18"/>
                  </a:lnTo>
                  <a:lnTo>
                    <a:pt x="0" y="22"/>
                  </a:lnTo>
                  <a:lnTo>
                    <a:pt x="0" y="237"/>
                  </a:lnTo>
                  <a:lnTo>
                    <a:pt x="0" y="237"/>
                  </a:lnTo>
                  <a:lnTo>
                    <a:pt x="0" y="243"/>
                  </a:lnTo>
                  <a:lnTo>
                    <a:pt x="2" y="247"/>
                  </a:lnTo>
                  <a:lnTo>
                    <a:pt x="4" y="250"/>
                  </a:lnTo>
                  <a:lnTo>
                    <a:pt x="7" y="253"/>
                  </a:lnTo>
                  <a:lnTo>
                    <a:pt x="9" y="256"/>
                  </a:lnTo>
                  <a:lnTo>
                    <a:pt x="13" y="258"/>
                  </a:lnTo>
                  <a:lnTo>
                    <a:pt x="17" y="260"/>
                  </a:lnTo>
                  <a:lnTo>
                    <a:pt x="21" y="260"/>
                  </a:lnTo>
                  <a:lnTo>
                    <a:pt x="113" y="260"/>
                  </a:lnTo>
                  <a:lnTo>
                    <a:pt x="113" y="260"/>
                  </a:lnTo>
                  <a:lnTo>
                    <a:pt x="119" y="260"/>
                  </a:lnTo>
                  <a:lnTo>
                    <a:pt x="123" y="258"/>
                  </a:lnTo>
                  <a:lnTo>
                    <a:pt x="125" y="256"/>
                  </a:lnTo>
                  <a:lnTo>
                    <a:pt x="129" y="253"/>
                  </a:lnTo>
                  <a:lnTo>
                    <a:pt x="132" y="250"/>
                  </a:lnTo>
                  <a:lnTo>
                    <a:pt x="134" y="247"/>
                  </a:lnTo>
                  <a:lnTo>
                    <a:pt x="134" y="243"/>
                  </a:lnTo>
                  <a:lnTo>
                    <a:pt x="136" y="237"/>
                  </a:lnTo>
                  <a:lnTo>
                    <a:pt x="136" y="22"/>
                  </a:lnTo>
                  <a:lnTo>
                    <a:pt x="136" y="22"/>
                  </a:lnTo>
                  <a:lnTo>
                    <a:pt x="134" y="18"/>
                  </a:lnTo>
                  <a:lnTo>
                    <a:pt x="134" y="14"/>
                  </a:lnTo>
                  <a:lnTo>
                    <a:pt x="132" y="10"/>
                  </a:lnTo>
                  <a:lnTo>
                    <a:pt x="129" y="6"/>
                  </a:lnTo>
                  <a:lnTo>
                    <a:pt x="125" y="3"/>
                  </a:lnTo>
                  <a:lnTo>
                    <a:pt x="123" y="2"/>
                  </a:lnTo>
                  <a:lnTo>
                    <a:pt x="119" y="1"/>
                  </a:lnTo>
                  <a:lnTo>
                    <a:pt x="113" y="0"/>
                  </a:lnTo>
                  <a:close/>
                  <a:moveTo>
                    <a:pt x="56" y="16"/>
                  </a:moveTo>
                  <a:lnTo>
                    <a:pt x="82" y="16"/>
                  </a:lnTo>
                  <a:lnTo>
                    <a:pt x="82" y="16"/>
                  </a:lnTo>
                  <a:lnTo>
                    <a:pt x="85" y="18"/>
                  </a:lnTo>
                  <a:lnTo>
                    <a:pt x="86" y="22"/>
                  </a:lnTo>
                  <a:lnTo>
                    <a:pt x="86" y="22"/>
                  </a:lnTo>
                  <a:lnTo>
                    <a:pt x="85" y="24"/>
                  </a:lnTo>
                  <a:lnTo>
                    <a:pt x="82" y="26"/>
                  </a:lnTo>
                  <a:lnTo>
                    <a:pt x="56" y="26"/>
                  </a:lnTo>
                  <a:lnTo>
                    <a:pt x="56" y="26"/>
                  </a:lnTo>
                  <a:lnTo>
                    <a:pt x="54" y="24"/>
                  </a:lnTo>
                  <a:lnTo>
                    <a:pt x="52" y="22"/>
                  </a:lnTo>
                  <a:lnTo>
                    <a:pt x="52" y="22"/>
                  </a:lnTo>
                  <a:lnTo>
                    <a:pt x="54" y="18"/>
                  </a:lnTo>
                  <a:lnTo>
                    <a:pt x="56" y="16"/>
                  </a:lnTo>
                  <a:close/>
                  <a:moveTo>
                    <a:pt x="69" y="250"/>
                  </a:moveTo>
                  <a:lnTo>
                    <a:pt x="69" y="250"/>
                  </a:lnTo>
                  <a:lnTo>
                    <a:pt x="64" y="249"/>
                  </a:lnTo>
                  <a:lnTo>
                    <a:pt x="60" y="247"/>
                  </a:lnTo>
                  <a:lnTo>
                    <a:pt x="58" y="243"/>
                  </a:lnTo>
                  <a:lnTo>
                    <a:pt x="56" y="237"/>
                  </a:lnTo>
                  <a:lnTo>
                    <a:pt x="56" y="237"/>
                  </a:lnTo>
                  <a:lnTo>
                    <a:pt x="58" y="232"/>
                  </a:lnTo>
                  <a:lnTo>
                    <a:pt x="60" y="228"/>
                  </a:lnTo>
                  <a:lnTo>
                    <a:pt x="64" y="226"/>
                  </a:lnTo>
                  <a:lnTo>
                    <a:pt x="69" y="224"/>
                  </a:lnTo>
                  <a:lnTo>
                    <a:pt x="69" y="224"/>
                  </a:lnTo>
                  <a:lnTo>
                    <a:pt x="74" y="226"/>
                  </a:lnTo>
                  <a:lnTo>
                    <a:pt x="78" y="228"/>
                  </a:lnTo>
                  <a:lnTo>
                    <a:pt x="81" y="232"/>
                  </a:lnTo>
                  <a:lnTo>
                    <a:pt x="82" y="237"/>
                  </a:lnTo>
                  <a:lnTo>
                    <a:pt x="82" y="237"/>
                  </a:lnTo>
                  <a:lnTo>
                    <a:pt x="81" y="243"/>
                  </a:lnTo>
                  <a:lnTo>
                    <a:pt x="78" y="247"/>
                  </a:lnTo>
                  <a:lnTo>
                    <a:pt x="74" y="249"/>
                  </a:lnTo>
                  <a:lnTo>
                    <a:pt x="69" y="250"/>
                  </a:lnTo>
                  <a:close/>
                  <a:moveTo>
                    <a:pt x="125" y="213"/>
                  </a:moveTo>
                  <a:lnTo>
                    <a:pt x="11" y="213"/>
                  </a:lnTo>
                  <a:lnTo>
                    <a:pt x="11" y="41"/>
                  </a:lnTo>
                  <a:lnTo>
                    <a:pt x="125" y="41"/>
                  </a:lnTo>
                  <a:lnTo>
                    <a:pt x="125" y="213"/>
                  </a:lnTo>
                  <a:close/>
                </a:path>
              </a:pathLst>
            </a:custGeom>
            <a:solidFill>
              <a:srgbClr val="008DD3"/>
            </a:solidFill>
            <a:ln>
              <a:noFill/>
            </a:ln>
            <a:effectLst/>
          </p:spPr>
          <p:txBody>
            <a:bodyPr vert="horz" wrap="square" lIns="40493" tIns="20246" rIns="40493" bIns="20246" numCol="1" anchor="t" anchorCtr="0" compatLnSpc="1"/>
            <a:lstStyle/>
            <a:p>
              <a:pPr>
                <a:defRPr/>
              </a:pPr>
              <a:endParaRPr lang="zh-CN" altLang="en-US" sz="800" kern="0">
                <a:solidFill>
                  <a:srgbClr val="FFFFFF"/>
                </a:solidFill>
                <a:ea typeface="微软雅黑" panose="020B0503020204020204" pitchFamily="34" charset="-122"/>
                <a:cs typeface="Arial" panose="020B0604020202020204" pitchFamily="34" charset="0"/>
              </a:endParaRPr>
            </a:p>
          </p:txBody>
        </p:sp>
        <p:sp>
          <p:nvSpPr>
            <p:cNvPr id="48" name="文本框 47"/>
            <p:cNvSpPr txBox="1"/>
            <p:nvPr/>
          </p:nvSpPr>
          <p:spPr>
            <a:xfrm>
              <a:off x="4788002" y="5891021"/>
              <a:ext cx="815643" cy="287213"/>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UE</a:t>
              </a:r>
              <a:endParaRPr lang="zh-CN" altLang="en-US" sz="800" dirty="0">
                <a:solidFill>
                  <a:prstClr val="black"/>
                </a:solidFill>
                <a:ea typeface="微软雅黑" panose="020B0503020204020204" pitchFamily="34" charset="-122"/>
                <a:cs typeface="Arial" panose="020B0604020202020204" pitchFamily="34" charset="0"/>
              </a:endParaRPr>
            </a:p>
          </p:txBody>
        </p:sp>
      </p:grpSp>
      <p:grpSp>
        <p:nvGrpSpPr>
          <p:cNvPr id="49" name="组合 48"/>
          <p:cNvGrpSpPr/>
          <p:nvPr/>
        </p:nvGrpSpPr>
        <p:grpSpPr>
          <a:xfrm>
            <a:off x="8090352" y="5272381"/>
            <a:ext cx="482918" cy="455947"/>
            <a:chOff x="2801874" y="5595112"/>
            <a:chExt cx="643890" cy="607928"/>
          </a:xfrm>
        </p:grpSpPr>
        <p:grpSp>
          <p:nvGrpSpPr>
            <p:cNvPr id="50" name="组合 49"/>
            <p:cNvGrpSpPr>
              <a:grpSpLocks noChangeAspect="1"/>
            </p:cNvGrpSpPr>
            <p:nvPr/>
          </p:nvGrpSpPr>
          <p:grpSpPr>
            <a:xfrm flipH="1">
              <a:off x="3009519" y="5595112"/>
              <a:ext cx="215900" cy="342900"/>
              <a:chOff x="5865813" y="2085975"/>
              <a:chExt cx="1308099" cy="2139950"/>
            </a:xfrm>
            <a:solidFill>
              <a:srgbClr val="008DD3"/>
            </a:solidFill>
          </p:grpSpPr>
          <p:sp>
            <p:nvSpPr>
              <p:cNvPr id="52" name="Freeform 21"/>
              <p:cNvSpPr>
                <a:spLocks noEditPoints="1"/>
              </p:cNvSpPr>
              <p:nvPr/>
            </p:nvSpPr>
            <p:spPr bwMode="auto">
              <a:xfrm>
                <a:off x="6169025" y="2525713"/>
                <a:ext cx="688975" cy="1700212"/>
              </a:xfrm>
              <a:custGeom>
                <a:avLst/>
                <a:gdLst>
                  <a:gd name="T0" fmla="*/ 59 w 59"/>
                  <a:gd name="T1" fmla="*/ 147 h 147"/>
                  <a:gd name="T2" fmla="*/ 32 w 59"/>
                  <a:gd name="T3" fmla="*/ 10 h 147"/>
                  <a:gd name="T4" fmla="*/ 35 w 59"/>
                  <a:gd name="T5" fmla="*/ 5 h 147"/>
                  <a:gd name="T6" fmla="*/ 35 w 59"/>
                  <a:gd name="T7" fmla="*/ 5 h 147"/>
                  <a:gd name="T8" fmla="*/ 30 w 59"/>
                  <a:gd name="T9" fmla="*/ 0 h 147"/>
                  <a:gd name="T10" fmla="*/ 24 w 59"/>
                  <a:gd name="T11" fmla="*/ 5 h 147"/>
                  <a:gd name="T12" fmla="*/ 16 w 59"/>
                  <a:gd name="T13" fmla="*/ 66 h 147"/>
                  <a:gd name="T14" fmla="*/ 16 w 59"/>
                  <a:gd name="T15" fmla="*/ 66 h 147"/>
                  <a:gd name="T16" fmla="*/ 12 w 59"/>
                  <a:gd name="T17" fmla="*/ 85 h 147"/>
                  <a:gd name="T18" fmla="*/ 8 w 59"/>
                  <a:gd name="T19" fmla="*/ 105 h 147"/>
                  <a:gd name="T20" fmla="*/ 0 w 59"/>
                  <a:gd name="T21" fmla="*/ 145 h 147"/>
                  <a:gd name="T22" fmla="*/ 0 w 59"/>
                  <a:gd name="T23" fmla="*/ 147 h 147"/>
                  <a:gd name="T24" fmla="*/ 1 w 59"/>
                  <a:gd name="T25" fmla="*/ 147 h 147"/>
                  <a:gd name="T26" fmla="*/ 58 w 59"/>
                  <a:gd name="T27" fmla="*/ 147 h 147"/>
                  <a:gd name="T28" fmla="*/ 17 w 59"/>
                  <a:gd name="T29" fmla="*/ 76 h 147"/>
                  <a:gd name="T30" fmla="*/ 27 w 59"/>
                  <a:gd name="T31" fmla="*/ 74 h 147"/>
                  <a:gd name="T32" fmla="*/ 17 w 59"/>
                  <a:gd name="T33" fmla="*/ 76 h 147"/>
                  <a:gd name="T34" fmla="*/ 28 w 59"/>
                  <a:gd name="T35" fmla="*/ 31 h 147"/>
                  <a:gd name="T36" fmla="*/ 26 w 59"/>
                  <a:gd name="T37" fmla="*/ 28 h 147"/>
                  <a:gd name="T38" fmla="*/ 44 w 59"/>
                  <a:gd name="T39" fmla="*/ 82 h 147"/>
                  <a:gd name="T40" fmla="*/ 41 w 59"/>
                  <a:gd name="T41" fmla="*/ 68 h 147"/>
                  <a:gd name="T42" fmla="*/ 49 w 59"/>
                  <a:gd name="T43" fmla="*/ 107 h 147"/>
                  <a:gd name="T44" fmla="*/ 33 w 59"/>
                  <a:gd name="T45" fmla="*/ 114 h 147"/>
                  <a:gd name="T46" fmla="*/ 30 w 59"/>
                  <a:gd name="T47" fmla="*/ 113 h 147"/>
                  <a:gd name="T48" fmla="*/ 30 w 59"/>
                  <a:gd name="T49" fmla="*/ 95 h 147"/>
                  <a:gd name="T50" fmla="*/ 30 w 59"/>
                  <a:gd name="T51" fmla="*/ 113 h 147"/>
                  <a:gd name="T52" fmla="*/ 45 w 59"/>
                  <a:gd name="T53" fmla="*/ 87 h 147"/>
                  <a:gd name="T54" fmla="*/ 32 w 59"/>
                  <a:gd name="T55" fmla="*/ 94 h 147"/>
                  <a:gd name="T56" fmla="*/ 16 w 59"/>
                  <a:gd name="T57" fmla="*/ 85 h 147"/>
                  <a:gd name="T58" fmla="*/ 43 w 59"/>
                  <a:gd name="T59" fmla="*/ 85 h 147"/>
                  <a:gd name="T60" fmla="*/ 30 w 59"/>
                  <a:gd name="T61" fmla="*/ 73 h 147"/>
                  <a:gd name="T62" fmla="*/ 30 w 59"/>
                  <a:gd name="T63" fmla="*/ 60 h 147"/>
                  <a:gd name="T64" fmla="*/ 30 w 59"/>
                  <a:gd name="T65" fmla="*/ 73 h 147"/>
                  <a:gd name="T66" fmla="*/ 38 w 59"/>
                  <a:gd name="T67" fmla="*/ 54 h 147"/>
                  <a:gd name="T68" fmla="*/ 32 w 59"/>
                  <a:gd name="T69" fmla="*/ 58 h 147"/>
                  <a:gd name="T70" fmla="*/ 22 w 59"/>
                  <a:gd name="T71" fmla="*/ 52 h 147"/>
                  <a:gd name="T72" fmla="*/ 37 w 59"/>
                  <a:gd name="T73" fmla="*/ 52 h 147"/>
                  <a:gd name="T74" fmla="*/ 31 w 59"/>
                  <a:gd name="T75" fmla="*/ 44 h 147"/>
                  <a:gd name="T76" fmla="*/ 37 w 59"/>
                  <a:gd name="T77" fmla="*/ 49 h 147"/>
                  <a:gd name="T78" fmla="*/ 30 w 59"/>
                  <a:gd name="T79" fmla="*/ 42 h 147"/>
                  <a:gd name="T80" fmla="*/ 30 w 59"/>
                  <a:gd name="T81" fmla="*/ 33 h 147"/>
                  <a:gd name="T82" fmla="*/ 30 w 59"/>
                  <a:gd name="T83" fmla="*/ 42 h 147"/>
                  <a:gd name="T84" fmla="*/ 31 w 59"/>
                  <a:gd name="T85" fmla="*/ 31 h 147"/>
                  <a:gd name="T86" fmla="*/ 34 w 59"/>
                  <a:gd name="T87" fmla="*/ 35 h 147"/>
                  <a:gd name="T88" fmla="*/ 27 w 59"/>
                  <a:gd name="T89" fmla="*/ 25 h 147"/>
                  <a:gd name="T90" fmla="*/ 32 w 59"/>
                  <a:gd name="T91" fmla="*/ 25 h 147"/>
                  <a:gd name="T92" fmla="*/ 24 w 59"/>
                  <a:gd name="T93" fmla="*/ 40 h 147"/>
                  <a:gd name="T94" fmla="*/ 22 w 59"/>
                  <a:gd name="T95" fmla="*/ 49 h 147"/>
                  <a:gd name="T96" fmla="*/ 21 w 59"/>
                  <a:gd name="T97" fmla="*/ 54 h 147"/>
                  <a:gd name="T98" fmla="*/ 19 w 59"/>
                  <a:gd name="T99" fmla="*/ 63 h 147"/>
                  <a:gd name="T100" fmla="*/ 14 w 59"/>
                  <a:gd name="T101" fmla="*/ 87 h 147"/>
                  <a:gd name="T102" fmla="*/ 11 w 59"/>
                  <a:gd name="T103" fmla="*/ 103 h 147"/>
                  <a:gd name="T104" fmla="*/ 10 w 59"/>
                  <a:gd name="T105" fmla="*/ 107 h 147"/>
                  <a:gd name="T106" fmla="*/ 7 w 59"/>
                  <a:gd name="T107" fmla="*/ 123 h 147"/>
                  <a:gd name="T108" fmla="*/ 6 w 59"/>
                  <a:gd name="T109" fmla="*/ 127 h 147"/>
                  <a:gd name="T110" fmla="*/ 3 w 59"/>
                  <a:gd name="T111" fmla="*/ 144 h 147"/>
                  <a:gd name="T112" fmla="*/ 9 w 59"/>
                  <a:gd name="T113" fmla="*/ 125 h 147"/>
                  <a:gd name="T114" fmla="*/ 50 w 59"/>
                  <a:gd name="T115" fmla="*/ 125 h 147"/>
                  <a:gd name="T116" fmla="*/ 9 w 59"/>
                  <a:gd name="T117" fmla="*/ 125 h 147"/>
                  <a:gd name="T118" fmla="*/ 56 w 59"/>
                  <a:gd name="T119" fmla="*/ 144 h 147"/>
                  <a:gd name="T120" fmla="*/ 53 w 59"/>
                  <a:gd name="T121" fmla="*/ 127 h 147"/>
                  <a:gd name="T122" fmla="*/ 30 w 59"/>
                  <a:gd name="T123" fmla="*/ 136 h 147"/>
                  <a:gd name="T124" fmla="*/ 30 w 59"/>
                  <a:gd name="T125"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 h="147">
                    <a:moveTo>
                      <a:pt x="58" y="147"/>
                    </a:moveTo>
                    <a:cubicBezTo>
                      <a:pt x="59" y="147"/>
                      <a:pt x="59" y="147"/>
                      <a:pt x="59" y="147"/>
                    </a:cubicBezTo>
                    <a:cubicBezTo>
                      <a:pt x="45" y="75"/>
                      <a:pt x="45" y="75"/>
                      <a:pt x="45" y="75"/>
                    </a:cubicBezTo>
                    <a:cubicBezTo>
                      <a:pt x="32" y="10"/>
                      <a:pt x="32" y="10"/>
                      <a:pt x="32" y="10"/>
                    </a:cubicBezTo>
                    <a:cubicBezTo>
                      <a:pt x="34" y="9"/>
                      <a:pt x="35" y="8"/>
                      <a:pt x="35" y="5"/>
                    </a:cubicBezTo>
                    <a:cubicBezTo>
                      <a:pt x="35" y="5"/>
                      <a:pt x="35" y="5"/>
                      <a:pt x="35" y="5"/>
                    </a:cubicBezTo>
                    <a:cubicBezTo>
                      <a:pt x="35" y="5"/>
                      <a:pt x="35" y="5"/>
                      <a:pt x="35" y="5"/>
                    </a:cubicBezTo>
                    <a:cubicBezTo>
                      <a:pt x="35" y="5"/>
                      <a:pt x="35" y="5"/>
                      <a:pt x="35" y="5"/>
                    </a:cubicBezTo>
                    <a:cubicBezTo>
                      <a:pt x="35" y="2"/>
                      <a:pt x="33" y="0"/>
                      <a:pt x="30" y="0"/>
                    </a:cubicBezTo>
                    <a:cubicBezTo>
                      <a:pt x="30" y="0"/>
                      <a:pt x="30" y="0"/>
                      <a:pt x="30" y="0"/>
                    </a:cubicBezTo>
                    <a:cubicBezTo>
                      <a:pt x="27" y="0"/>
                      <a:pt x="24" y="2"/>
                      <a:pt x="24" y="5"/>
                    </a:cubicBezTo>
                    <a:cubicBezTo>
                      <a:pt x="24" y="5"/>
                      <a:pt x="24" y="5"/>
                      <a:pt x="24" y="5"/>
                    </a:cubicBezTo>
                    <a:cubicBezTo>
                      <a:pt x="24" y="8"/>
                      <a:pt x="26" y="9"/>
                      <a:pt x="27" y="10"/>
                    </a:cubicBezTo>
                    <a:cubicBezTo>
                      <a:pt x="16" y="66"/>
                      <a:pt x="16" y="66"/>
                      <a:pt x="16" y="66"/>
                    </a:cubicBezTo>
                    <a:cubicBezTo>
                      <a:pt x="16" y="66"/>
                      <a:pt x="16" y="66"/>
                      <a:pt x="16" y="66"/>
                    </a:cubicBezTo>
                    <a:cubicBezTo>
                      <a:pt x="16" y="66"/>
                      <a:pt x="16" y="66"/>
                      <a:pt x="16" y="66"/>
                    </a:cubicBezTo>
                    <a:cubicBezTo>
                      <a:pt x="14" y="75"/>
                      <a:pt x="14" y="75"/>
                      <a:pt x="14" y="75"/>
                    </a:cubicBezTo>
                    <a:cubicBezTo>
                      <a:pt x="12" y="85"/>
                      <a:pt x="12" y="85"/>
                      <a:pt x="12" y="85"/>
                    </a:cubicBezTo>
                    <a:cubicBezTo>
                      <a:pt x="12" y="85"/>
                      <a:pt x="12" y="85"/>
                      <a:pt x="12" y="85"/>
                    </a:cubicBezTo>
                    <a:cubicBezTo>
                      <a:pt x="8" y="105"/>
                      <a:pt x="8" y="105"/>
                      <a:pt x="8" y="105"/>
                    </a:cubicBezTo>
                    <a:cubicBezTo>
                      <a:pt x="8" y="105"/>
                      <a:pt x="8" y="105"/>
                      <a:pt x="8" y="105"/>
                    </a:cubicBezTo>
                    <a:cubicBezTo>
                      <a:pt x="0" y="145"/>
                      <a:pt x="0" y="145"/>
                      <a:pt x="0" y="145"/>
                    </a:cubicBezTo>
                    <a:cubicBezTo>
                      <a:pt x="0" y="145"/>
                      <a:pt x="0" y="146"/>
                      <a:pt x="0" y="146"/>
                    </a:cubicBezTo>
                    <a:cubicBezTo>
                      <a:pt x="0" y="147"/>
                      <a:pt x="0" y="147"/>
                      <a:pt x="0" y="147"/>
                    </a:cubicBezTo>
                    <a:cubicBezTo>
                      <a:pt x="1" y="147"/>
                      <a:pt x="1" y="147"/>
                      <a:pt x="1" y="147"/>
                    </a:cubicBezTo>
                    <a:cubicBezTo>
                      <a:pt x="1" y="147"/>
                      <a:pt x="1" y="147"/>
                      <a:pt x="1" y="147"/>
                    </a:cubicBezTo>
                    <a:cubicBezTo>
                      <a:pt x="30" y="147"/>
                      <a:pt x="30" y="147"/>
                      <a:pt x="30" y="147"/>
                    </a:cubicBezTo>
                    <a:cubicBezTo>
                      <a:pt x="58" y="147"/>
                      <a:pt x="58" y="147"/>
                      <a:pt x="58" y="147"/>
                    </a:cubicBezTo>
                    <a:cubicBezTo>
                      <a:pt x="58" y="147"/>
                      <a:pt x="58" y="147"/>
                      <a:pt x="58" y="147"/>
                    </a:cubicBezTo>
                    <a:close/>
                    <a:moveTo>
                      <a:pt x="17" y="76"/>
                    </a:moveTo>
                    <a:cubicBezTo>
                      <a:pt x="18" y="68"/>
                      <a:pt x="18" y="68"/>
                      <a:pt x="18" y="68"/>
                    </a:cubicBezTo>
                    <a:cubicBezTo>
                      <a:pt x="27" y="74"/>
                      <a:pt x="27" y="74"/>
                      <a:pt x="27" y="74"/>
                    </a:cubicBezTo>
                    <a:cubicBezTo>
                      <a:pt x="15" y="82"/>
                      <a:pt x="15" y="82"/>
                      <a:pt x="15" y="82"/>
                    </a:cubicBezTo>
                    <a:lnTo>
                      <a:pt x="17" y="76"/>
                    </a:lnTo>
                    <a:close/>
                    <a:moveTo>
                      <a:pt x="26" y="28"/>
                    </a:moveTo>
                    <a:cubicBezTo>
                      <a:pt x="28" y="31"/>
                      <a:pt x="28" y="31"/>
                      <a:pt x="28" y="31"/>
                    </a:cubicBezTo>
                    <a:cubicBezTo>
                      <a:pt x="25" y="35"/>
                      <a:pt x="25" y="35"/>
                      <a:pt x="25" y="35"/>
                    </a:cubicBezTo>
                    <a:lnTo>
                      <a:pt x="26" y="28"/>
                    </a:lnTo>
                    <a:close/>
                    <a:moveTo>
                      <a:pt x="42" y="76"/>
                    </a:moveTo>
                    <a:cubicBezTo>
                      <a:pt x="44" y="82"/>
                      <a:pt x="44" y="82"/>
                      <a:pt x="44" y="82"/>
                    </a:cubicBezTo>
                    <a:cubicBezTo>
                      <a:pt x="32" y="74"/>
                      <a:pt x="32" y="74"/>
                      <a:pt x="32" y="74"/>
                    </a:cubicBezTo>
                    <a:cubicBezTo>
                      <a:pt x="41" y="68"/>
                      <a:pt x="41" y="68"/>
                      <a:pt x="41" y="68"/>
                    </a:cubicBezTo>
                    <a:lnTo>
                      <a:pt x="42" y="76"/>
                    </a:lnTo>
                    <a:close/>
                    <a:moveTo>
                      <a:pt x="49" y="107"/>
                    </a:moveTo>
                    <a:cubicBezTo>
                      <a:pt x="52" y="123"/>
                      <a:pt x="52" y="123"/>
                      <a:pt x="52" y="123"/>
                    </a:cubicBezTo>
                    <a:cubicBezTo>
                      <a:pt x="33" y="114"/>
                      <a:pt x="33" y="114"/>
                      <a:pt x="33" y="114"/>
                    </a:cubicBezTo>
                    <a:lnTo>
                      <a:pt x="49" y="107"/>
                    </a:lnTo>
                    <a:close/>
                    <a:moveTo>
                      <a:pt x="30" y="113"/>
                    </a:moveTo>
                    <a:cubicBezTo>
                      <a:pt x="12" y="105"/>
                      <a:pt x="12" y="105"/>
                      <a:pt x="12" y="105"/>
                    </a:cubicBezTo>
                    <a:cubicBezTo>
                      <a:pt x="30" y="95"/>
                      <a:pt x="30" y="95"/>
                      <a:pt x="30" y="95"/>
                    </a:cubicBezTo>
                    <a:cubicBezTo>
                      <a:pt x="47" y="105"/>
                      <a:pt x="47" y="105"/>
                      <a:pt x="47" y="105"/>
                    </a:cubicBezTo>
                    <a:lnTo>
                      <a:pt x="30" y="113"/>
                    </a:lnTo>
                    <a:close/>
                    <a:moveTo>
                      <a:pt x="32" y="94"/>
                    </a:moveTo>
                    <a:cubicBezTo>
                      <a:pt x="45" y="87"/>
                      <a:pt x="45" y="87"/>
                      <a:pt x="45" y="87"/>
                    </a:cubicBezTo>
                    <a:cubicBezTo>
                      <a:pt x="48" y="103"/>
                      <a:pt x="48" y="103"/>
                      <a:pt x="48" y="103"/>
                    </a:cubicBezTo>
                    <a:lnTo>
                      <a:pt x="32" y="94"/>
                    </a:lnTo>
                    <a:close/>
                    <a:moveTo>
                      <a:pt x="30" y="93"/>
                    </a:moveTo>
                    <a:cubicBezTo>
                      <a:pt x="16" y="85"/>
                      <a:pt x="16" y="85"/>
                      <a:pt x="16" y="85"/>
                    </a:cubicBezTo>
                    <a:cubicBezTo>
                      <a:pt x="30" y="76"/>
                      <a:pt x="30" y="76"/>
                      <a:pt x="30" y="76"/>
                    </a:cubicBezTo>
                    <a:cubicBezTo>
                      <a:pt x="43" y="85"/>
                      <a:pt x="43" y="85"/>
                      <a:pt x="43" y="85"/>
                    </a:cubicBezTo>
                    <a:lnTo>
                      <a:pt x="30" y="93"/>
                    </a:lnTo>
                    <a:close/>
                    <a:moveTo>
                      <a:pt x="30" y="73"/>
                    </a:moveTo>
                    <a:cubicBezTo>
                      <a:pt x="20" y="66"/>
                      <a:pt x="20" y="66"/>
                      <a:pt x="20" y="66"/>
                    </a:cubicBezTo>
                    <a:cubicBezTo>
                      <a:pt x="30" y="60"/>
                      <a:pt x="30" y="60"/>
                      <a:pt x="30" y="60"/>
                    </a:cubicBezTo>
                    <a:cubicBezTo>
                      <a:pt x="40" y="66"/>
                      <a:pt x="40" y="66"/>
                      <a:pt x="40" y="66"/>
                    </a:cubicBezTo>
                    <a:lnTo>
                      <a:pt x="30" y="73"/>
                    </a:lnTo>
                    <a:close/>
                    <a:moveTo>
                      <a:pt x="32" y="58"/>
                    </a:moveTo>
                    <a:cubicBezTo>
                      <a:pt x="38" y="54"/>
                      <a:pt x="38" y="54"/>
                      <a:pt x="38" y="54"/>
                    </a:cubicBezTo>
                    <a:cubicBezTo>
                      <a:pt x="40" y="63"/>
                      <a:pt x="40" y="63"/>
                      <a:pt x="40" y="63"/>
                    </a:cubicBezTo>
                    <a:lnTo>
                      <a:pt x="32" y="58"/>
                    </a:lnTo>
                    <a:close/>
                    <a:moveTo>
                      <a:pt x="30" y="57"/>
                    </a:moveTo>
                    <a:cubicBezTo>
                      <a:pt x="22" y="52"/>
                      <a:pt x="22" y="52"/>
                      <a:pt x="22" y="52"/>
                    </a:cubicBezTo>
                    <a:cubicBezTo>
                      <a:pt x="30" y="45"/>
                      <a:pt x="30" y="45"/>
                      <a:pt x="30" y="45"/>
                    </a:cubicBezTo>
                    <a:cubicBezTo>
                      <a:pt x="37" y="52"/>
                      <a:pt x="37" y="52"/>
                      <a:pt x="37" y="52"/>
                    </a:cubicBezTo>
                    <a:lnTo>
                      <a:pt x="30" y="57"/>
                    </a:lnTo>
                    <a:close/>
                    <a:moveTo>
                      <a:pt x="31" y="44"/>
                    </a:moveTo>
                    <a:cubicBezTo>
                      <a:pt x="35" y="40"/>
                      <a:pt x="35" y="40"/>
                      <a:pt x="35" y="40"/>
                    </a:cubicBezTo>
                    <a:cubicBezTo>
                      <a:pt x="37" y="49"/>
                      <a:pt x="37" y="49"/>
                      <a:pt x="37" y="49"/>
                    </a:cubicBezTo>
                    <a:lnTo>
                      <a:pt x="31" y="44"/>
                    </a:lnTo>
                    <a:close/>
                    <a:moveTo>
                      <a:pt x="30" y="42"/>
                    </a:moveTo>
                    <a:cubicBezTo>
                      <a:pt x="26" y="38"/>
                      <a:pt x="26" y="38"/>
                      <a:pt x="26" y="38"/>
                    </a:cubicBezTo>
                    <a:cubicBezTo>
                      <a:pt x="30" y="33"/>
                      <a:pt x="30" y="33"/>
                      <a:pt x="30" y="33"/>
                    </a:cubicBezTo>
                    <a:cubicBezTo>
                      <a:pt x="34" y="38"/>
                      <a:pt x="34" y="38"/>
                      <a:pt x="34" y="38"/>
                    </a:cubicBezTo>
                    <a:lnTo>
                      <a:pt x="30" y="42"/>
                    </a:lnTo>
                    <a:close/>
                    <a:moveTo>
                      <a:pt x="34" y="35"/>
                    </a:moveTo>
                    <a:cubicBezTo>
                      <a:pt x="31" y="31"/>
                      <a:pt x="31" y="31"/>
                      <a:pt x="31" y="31"/>
                    </a:cubicBezTo>
                    <a:cubicBezTo>
                      <a:pt x="33" y="28"/>
                      <a:pt x="33" y="28"/>
                      <a:pt x="33" y="28"/>
                    </a:cubicBezTo>
                    <a:lnTo>
                      <a:pt x="34" y="35"/>
                    </a:lnTo>
                    <a:close/>
                    <a:moveTo>
                      <a:pt x="30" y="29"/>
                    </a:moveTo>
                    <a:cubicBezTo>
                      <a:pt x="27" y="25"/>
                      <a:pt x="27" y="25"/>
                      <a:pt x="27" y="25"/>
                    </a:cubicBezTo>
                    <a:cubicBezTo>
                      <a:pt x="30" y="11"/>
                      <a:pt x="30" y="11"/>
                      <a:pt x="30" y="11"/>
                    </a:cubicBezTo>
                    <a:cubicBezTo>
                      <a:pt x="32" y="25"/>
                      <a:pt x="32" y="25"/>
                      <a:pt x="32" y="25"/>
                    </a:cubicBezTo>
                    <a:lnTo>
                      <a:pt x="30" y="29"/>
                    </a:lnTo>
                    <a:close/>
                    <a:moveTo>
                      <a:pt x="24" y="40"/>
                    </a:moveTo>
                    <a:cubicBezTo>
                      <a:pt x="28" y="44"/>
                      <a:pt x="28" y="44"/>
                      <a:pt x="28" y="44"/>
                    </a:cubicBezTo>
                    <a:cubicBezTo>
                      <a:pt x="22" y="49"/>
                      <a:pt x="22" y="49"/>
                      <a:pt x="22" y="49"/>
                    </a:cubicBezTo>
                    <a:lnTo>
                      <a:pt x="24" y="40"/>
                    </a:lnTo>
                    <a:close/>
                    <a:moveTo>
                      <a:pt x="21" y="54"/>
                    </a:moveTo>
                    <a:cubicBezTo>
                      <a:pt x="27" y="58"/>
                      <a:pt x="27" y="58"/>
                      <a:pt x="27" y="58"/>
                    </a:cubicBezTo>
                    <a:cubicBezTo>
                      <a:pt x="19" y="63"/>
                      <a:pt x="19" y="63"/>
                      <a:pt x="19" y="63"/>
                    </a:cubicBezTo>
                    <a:lnTo>
                      <a:pt x="21" y="54"/>
                    </a:lnTo>
                    <a:close/>
                    <a:moveTo>
                      <a:pt x="14" y="87"/>
                    </a:moveTo>
                    <a:cubicBezTo>
                      <a:pt x="27" y="94"/>
                      <a:pt x="27" y="94"/>
                      <a:pt x="27" y="94"/>
                    </a:cubicBezTo>
                    <a:cubicBezTo>
                      <a:pt x="11" y="103"/>
                      <a:pt x="11" y="103"/>
                      <a:pt x="11" y="103"/>
                    </a:cubicBezTo>
                    <a:lnTo>
                      <a:pt x="14" y="87"/>
                    </a:lnTo>
                    <a:close/>
                    <a:moveTo>
                      <a:pt x="10" y="107"/>
                    </a:moveTo>
                    <a:cubicBezTo>
                      <a:pt x="27" y="114"/>
                      <a:pt x="27" y="114"/>
                      <a:pt x="27" y="114"/>
                    </a:cubicBezTo>
                    <a:cubicBezTo>
                      <a:pt x="7" y="123"/>
                      <a:pt x="7" y="123"/>
                      <a:pt x="7" y="123"/>
                    </a:cubicBezTo>
                    <a:lnTo>
                      <a:pt x="10" y="107"/>
                    </a:lnTo>
                    <a:close/>
                    <a:moveTo>
                      <a:pt x="6" y="127"/>
                    </a:moveTo>
                    <a:cubicBezTo>
                      <a:pt x="26" y="134"/>
                      <a:pt x="26" y="134"/>
                      <a:pt x="26" y="134"/>
                    </a:cubicBezTo>
                    <a:cubicBezTo>
                      <a:pt x="3" y="144"/>
                      <a:pt x="3" y="144"/>
                      <a:pt x="3" y="144"/>
                    </a:cubicBezTo>
                    <a:lnTo>
                      <a:pt x="6" y="127"/>
                    </a:lnTo>
                    <a:close/>
                    <a:moveTo>
                      <a:pt x="9" y="125"/>
                    </a:moveTo>
                    <a:cubicBezTo>
                      <a:pt x="30" y="115"/>
                      <a:pt x="30" y="115"/>
                      <a:pt x="30" y="115"/>
                    </a:cubicBezTo>
                    <a:cubicBezTo>
                      <a:pt x="50" y="125"/>
                      <a:pt x="50" y="125"/>
                      <a:pt x="50" y="125"/>
                    </a:cubicBezTo>
                    <a:cubicBezTo>
                      <a:pt x="30" y="133"/>
                      <a:pt x="30" y="133"/>
                      <a:pt x="30" y="133"/>
                    </a:cubicBezTo>
                    <a:lnTo>
                      <a:pt x="9" y="125"/>
                    </a:lnTo>
                    <a:close/>
                    <a:moveTo>
                      <a:pt x="53" y="127"/>
                    </a:moveTo>
                    <a:cubicBezTo>
                      <a:pt x="56" y="144"/>
                      <a:pt x="56" y="144"/>
                      <a:pt x="56" y="144"/>
                    </a:cubicBezTo>
                    <a:cubicBezTo>
                      <a:pt x="33" y="134"/>
                      <a:pt x="33" y="134"/>
                      <a:pt x="33" y="134"/>
                    </a:cubicBezTo>
                    <a:lnTo>
                      <a:pt x="53" y="127"/>
                    </a:lnTo>
                    <a:close/>
                    <a:moveTo>
                      <a:pt x="8" y="145"/>
                    </a:moveTo>
                    <a:cubicBezTo>
                      <a:pt x="30" y="136"/>
                      <a:pt x="30" y="136"/>
                      <a:pt x="30" y="136"/>
                    </a:cubicBezTo>
                    <a:cubicBezTo>
                      <a:pt x="51" y="145"/>
                      <a:pt x="51" y="145"/>
                      <a:pt x="51" y="145"/>
                    </a:cubicBezTo>
                    <a:cubicBezTo>
                      <a:pt x="30" y="145"/>
                      <a:pt x="30" y="145"/>
                      <a:pt x="30" y="145"/>
                    </a:cubicBezTo>
                    <a:lnTo>
                      <a:pt x="8" y="145"/>
                    </a:ln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3" name="Freeform 22"/>
              <p:cNvSpPr/>
              <p:nvPr/>
            </p:nvSpPr>
            <p:spPr bwMode="auto">
              <a:xfrm>
                <a:off x="6858000" y="2085975"/>
                <a:ext cx="315912" cy="1041400"/>
              </a:xfrm>
              <a:custGeom>
                <a:avLst/>
                <a:gdLst>
                  <a:gd name="T0" fmla="*/ 6 w 27"/>
                  <a:gd name="T1" fmla="*/ 2 h 90"/>
                  <a:gd name="T2" fmla="*/ 24 w 27"/>
                  <a:gd name="T3" fmla="*/ 43 h 90"/>
                  <a:gd name="T4" fmla="*/ 11 w 27"/>
                  <a:gd name="T5" fmla="*/ 80 h 90"/>
                  <a:gd name="T6" fmla="*/ 1 w 27"/>
                  <a:gd name="T7" fmla="*/ 88 h 90"/>
                  <a:gd name="T8" fmla="*/ 0 w 27"/>
                  <a:gd name="T9" fmla="*/ 90 h 90"/>
                  <a:gd name="T10" fmla="*/ 2 w 27"/>
                  <a:gd name="T11" fmla="*/ 90 h 90"/>
                  <a:gd name="T12" fmla="*/ 12 w 27"/>
                  <a:gd name="T13" fmla="*/ 81 h 90"/>
                  <a:gd name="T14" fmla="*/ 27 w 27"/>
                  <a:gd name="T15" fmla="*/ 43 h 90"/>
                  <a:gd name="T16" fmla="*/ 7 w 27"/>
                  <a:gd name="T17" fmla="*/ 1 h 90"/>
                  <a:gd name="T18" fmla="*/ 6 w 27"/>
                  <a:gd name="T19" fmla="*/ 1 h 90"/>
                  <a:gd name="T20" fmla="*/ 6 w 27"/>
                  <a:gd name="T2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90">
                    <a:moveTo>
                      <a:pt x="6" y="2"/>
                    </a:moveTo>
                    <a:cubicBezTo>
                      <a:pt x="18" y="13"/>
                      <a:pt x="24" y="28"/>
                      <a:pt x="24" y="43"/>
                    </a:cubicBezTo>
                    <a:cubicBezTo>
                      <a:pt x="24" y="56"/>
                      <a:pt x="20" y="69"/>
                      <a:pt x="11" y="80"/>
                    </a:cubicBezTo>
                    <a:cubicBezTo>
                      <a:pt x="8" y="83"/>
                      <a:pt x="4" y="86"/>
                      <a:pt x="1" y="88"/>
                    </a:cubicBezTo>
                    <a:cubicBezTo>
                      <a:pt x="0" y="89"/>
                      <a:pt x="0" y="89"/>
                      <a:pt x="0" y="90"/>
                    </a:cubicBezTo>
                    <a:cubicBezTo>
                      <a:pt x="1" y="90"/>
                      <a:pt x="1" y="90"/>
                      <a:pt x="2" y="90"/>
                    </a:cubicBezTo>
                    <a:cubicBezTo>
                      <a:pt x="6" y="88"/>
                      <a:pt x="9" y="85"/>
                      <a:pt x="12" y="81"/>
                    </a:cubicBezTo>
                    <a:cubicBezTo>
                      <a:pt x="22" y="70"/>
                      <a:pt x="27" y="57"/>
                      <a:pt x="27" y="43"/>
                    </a:cubicBezTo>
                    <a:cubicBezTo>
                      <a:pt x="27" y="27"/>
                      <a:pt x="20" y="12"/>
                      <a:pt x="7" y="1"/>
                    </a:cubicBezTo>
                    <a:cubicBezTo>
                      <a:pt x="7" y="0"/>
                      <a:pt x="6" y="0"/>
                      <a:pt x="6" y="1"/>
                    </a:cubicBezTo>
                    <a:cubicBezTo>
                      <a:pt x="6" y="1"/>
                      <a:pt x="6" y="2"/>
                      <a:pt x="6"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4" name="Freeform 23"/>
              <p:cNvSpPr/>
              <p:nvPr/>
            </p:nvSpPr>
            <p:spPr bwMode="auto">
              <a:xfrm>
                <a:off x="6707188" y="2247900"/>
                <a:ext cx="222250" cy="706437"/>
              </a:xfrm>
              <a:custGeom>
                <a:avLst/>
                <a:gdLst>
                  <a:gd name="T0" fmla="*/ 4 w 19"/>
                  <a:gd name="T1" fmla="*/ 2 h 61"/>
                  <a:gd name="T2" fmla="*/ 17 w 19"/>
                  <a:gd name="T3" fmla="*/ 29 h 61"/>
                  <a:gd name="T4" fmla="*/ 10 w 19"/>
                  <a:gd name="T5" fmla="*/ 51 h 61"/>
                  <a:gd name="T6" fmla="*/ 0 w 19"/>
                  <a:gd name="T7" fmla="*/ 59 h 61"/>
                  <a:gd name="T8" fmla="*/ 0 w 19"/>
                  <a:gd name="T9" fmla="*/ 60 h 61"/>
                  <a:gd name="T10" fmla="*/ 2 w 19"/>
                  <a:gd name="T11" fmla="*/ 61 h 61"/>
                  <a:gd name="T12" fmla="*/ 11 w 19"/>
                  <a:gd name="T13" fmla="*/ 52 h 61"/>
                  <a:gd name="T14" fmla="*/ 19 w 19"/>
                  <a:gd name="T15" fmla="*/ 29 h 61"/>
                  <a:gd name="T16" fmla="*/ 5 w 19"/>
                  <a:gd name="T17" fmla="*/ 0 h 61"/>
                  <a:gd name="T18" fmla="*/ 4 w 19"/>
                  <a:gd name="T19" fmla="*/ 1 h 61"/>
                  <a:gd name="T20" fmla="*/ 4 w 19"/>
                  <a:gd name="T21"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61">
                    <a:moveTo>
                      <a:pt x="4" y="2"/>
                    </a:moveTo>
                    <a:cubicBezTo>
                      <a:pt x="13" y="9"/>
                      <a:pt x="17" y="19"/>
                      <a:pt x="17" y="29"/>
                    </a:cubicBezTo>
                    <a:cubicBezTo>
                      <a:pt x="17" y="37"/>
                      <a:pt x="15" y="44"/>
                      <a:pt x="10" y="51"/>
                    </a:cubicBezTo>
                    <a:cubicBezTo>
                      <a:pt x="7" y="54"/>
                      <a:pt x="4" y="57"/>
                      <a:pt x="0" y="59"/>
                    </a:cubicBezTo>
                    <a:cubicBezTo>
                      <a:pt x="0" y="59"/>
                      <a:pt x="0" y="60"/>
                      <a:pt x="0" y="60"/>
                    </a:cubicBezTo>
                    <a:cubicBezTo>
                      <a:pt x="0" y="61"/>
                      <a:pt x="1" y="61"/>
                      <a:pt x="2" y="61"/>
                    </a:cubicBezTo>
                    <a:cubicBezTo>
                      <a:pt x="5" y="58"/>
                      <a:pt x="9" y="56"/>
                      <a:pt x="11" y="52"/>
                    </a:cubicBezTo>
                    <a:cubicBezTo>
                      <a:pt x="17" y="45"/>
                      <a:pt x="19" y="37"/>
                      <a:pt x="19" y="29"/>
                    </a:cubicBezTo>
                    <a:cubicBezTo>
                      <a:pt x="19" y="18"/>
                      <a:pt x="14" y="8"/>
                      <a:pt x="5" y="0"/>
                    </a:cubicBezTo>
                    <a:cubicBezTo>
                      <a:pt x="5" y="0"/>
                      <a:pt x="4" y="0"/>
                      <a:pt x="4" y="1"/>
                    </a:cubicBezTo>
                    <a:cubicBezTo>
                      <a:pt x="4" y="1"/>
                      <a:pt x="4" y="2"/>
                      <a:pt x="4"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5" name="Freeform 24"/>
              <p:cNvSpPr/>
              <p:nvPr/>
            </p:nvSpPr>
            <p:spPr bwMode="auto">
              <a:xfrm>
                <a:off x="6602413" y="2409825"/>
                <a:ext cx="128587" cy="369887"/>
              </a:xfrm>
              <a:custGeom>
                <a:avLst/>
                <a:gdLst>
                  <a:gd name="T0" fmla="*/ 2 w 11"/>
                  <a:gd name="T1" fmla="*/ 2 h 32"/>
                  <a:gd name="T2" fmla="*/ 8 w 11"/>
                  <a:gd name="T3" fmla="*/ 15 h 32"/>
                  <a:gd name="T4" fmla="*/ 5 w 11"/>
                  <a:gd name="T5" fmla="*/ 26 h 32"/>
                  <a:gd name="T6" fmla="*/ 0 w 11"/>
                  <a:gd name="T7" fmla="*/ 30 h 32"/>
                  <a:gd name="T8" fmla="*/ 0 w 11"/>
                  <a:gd name="T9" fmla="*/ 31 h 32"/>
                  <a:gd name="T10" fmla="*/ 1 w 11"/>
                  <a:gd name="T11" fmla="*/ 32 h 32"/>
                  <a:gd name="T12" fmla="*/ 6 w 11"/>
                  <a:gd name="T13" fmla="*/ 27 h 32"/>
                  <a:gd name="T14" fmla="*/ 11 w 11"/>
                  <a:gd name="T15" fmla="*/ 15 h 32"/>
                  <a:gd name="T16" fmla="*/ 3 w 11"/>
                  <a:gd name="T17" fmla="*/ 0 h 32"/>
                  <a:gd name="T18" fmla="*/ 2 w 11"/>
                  <a:gd name="T19" fmla="*/ 1 h 32"/>
                  <a:gd name="T20" fmla="*/ 2 w 11"/>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2">
                    <a:moveTo>
                      <a:pt x="2" y="2"/>
                    </a:moveTo>
                    <a:cubicBezTo>
                      <a:pt x="6" y="5"/>
                      <a:pt x="8" y="10"/>
                      <a:pt x="8" y="15"/>
                    </a:cubicBezTo>
                    <a:cubicBezTo>
                      <a:pt x="8" y="19"/>
                      <a:pt x="7" y="23"/>
                      <a:pt x="5" y="26"/>
                    </a:cubicBezTo>
                    <a:cubicBezTo>
                      <a:pt x="4" y="27"/>
                      <a:pt x="2" y="29"/>
                      <a:pt x="0" y="30"/>
                    </a:cubicBezTo>
                    <a:cubicBezTo>
                      <a:pt x="0" y="30"/>
                      <a:pt x="0" y="31"/>
                      <a:pt x="0" y="31"/>
                    </a:cubicBezTo>
                    <a:cubicBezTo>
                      <a:pt x="0" y="32"/>
                      <a:pt x="1" y="32"/>
                      <a:pt x="1" y="32"/>
                    </a:cubicBezTo>
                    <a:cubicBezTo>
                      <a:pt x="3" y="30"/>
                      <a:pt x="5" y="29"/>
                      <a:pt x="6" y="27"/>
                    </a:cubicBezTo>
                    <a:cubicBezTo>
                      <a:pt x="9" y="24"/>
                      <a:pt x="11" y="19"/>
                      <a:pt x="11" y="15"/>
                    </a:cubicBezTo>
                    <a:cubicBezTo>
                      <a:pt x="11" y="10"/>
                      <a:pt x="8" y="4"/>
                      <a:pt x="3" y="0"/>
                    </a:cubicBezTo>
                    <a:cubicBezTo>
                      <a:pt x="3" y="0"/>
                      <a:pt x="2" y="0"/>
                      <a:pt x="2" y="1"/>
                    </a:cubicBezTo>
                    <a:cubicBezTo>
                      <a:pt x="2" y="1"/>
                      <a:pt x="2" y="2"/>
                      <a:pt x="2"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6" name="Freeform 25"/>
              <p:cNvSpPr/>
              <p:nvPr/>
            </p:nvSpPr>
            <p:spPr bwMode="auto">
              <a:xfrm>
                <a:off x="5865813" y="2085975"/>
                <a:ext cx="303212" cy="1041400"/>
              </a:xfrm>
              <a:custGeom>
                <a:avLst/>
                <a:gdLst>
                  <a:gd name="T0" fmla="*/ 19 w 26"/>
                  <a:gd name="T1" fmla="*/ 1 h 90"/>
                  <a:gd name="T2" fmla="*/ 0 w 26"/>
                  <a:gd name="T3" fmla="*/ 43 h 90"/>
                  <a:gd name="T4" fmla="*/ 14 w 26"/>
                  <a:gd name="T5" fmla="*/ 81 h 90"/>
                  <a:gd name="T6" fmla="*/ 24 w 26"/>
                  <a:gd name="T7" fmla="*/ 90 h 90"/>
                  <a:gd name="T8" fmla="*/ 26 w 26"/>
                  <a:gd name="T9" fmla="*/ 90 h 90"/>
                  <a:gd name="T10" fmla="*/ 26 w 26"/>
                  <a:gd name="T11" fmla="*/ 88 h 90"/>
                  <a:gd name="T12" fmla="*/ 16 w 26"/>
                  <a:gd name="T13" fmla="*/ 80 h 90"/>
                  <a:gd name="T14" fmla="*/ 2 w 26"/>
                  <a:gd name="T15" fmla="*/ 43 h 90"/>
                  <a:gd name="T16" fmla="*/ 20 w 26"/>
                  <a:gd name="T17" fmla="*/ 2 h 90"/>
                  <a:gd name="T18" fmla="*/ 20 w 26"/>
                  <a:gd name="T19" fmla="*/ 1 h 90"/>
                  <a:gd name="T20" fmla="*/ 19 w 26"/>
                  <a:gd name="T21"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90">
                    <a:moveTo>
                      <a:pt x="19" y="1"/>
                    </a:moveTo>
                    <a:cubicBezTo>
                      <a:pt x="6" y="12"/>
                      <a:pt x="0" y="27"/>
                      <a:pt x="0" y="43"/>
                    </a:cubicBezTo>
                    <a:cubicBezTo>
                      <a:pt x="0" y="57"/>
                      <a:pt x="4" y="70"/>
                      <a:pt x="14" y="81"/>
                    </a:cubicBezTo>
                    <a:cubicBezTo>
                      <a:pt x="17" y="85"/>
                      <a:pt x="21" y="88"/>
                      <a:pt x="24" y="90"/>
                    </a:cubicBezTo>
                    <a:cubicBezTo>
                      <a:pt x="25" y="90"/>
                      <a:pt x="26" y="90"/>
                      <a:pt x="26" y="90"/>
                    </a:cubicBezTo>
                    <a:cubicBezTo>
                      <a:pt x="26" y="89"/>
                      <a:pt x="26" y="89"/>
                      <a:pt x="26" y="88"/>
                    </a:cubicBezTo>
                    <a:cubicBezTo>
                      <a:pt x="22" y="86"/>
                      <a:pt x="19" y="83"/>
                      <a:pt x="16" y="80"/>
                    </a:cubicBezTo>
                    <a:cubicBezTo>
                      <a:pt x="6" y="69"/>
                      <a:pt x="2" y="56"/>
                      <a:pt x="2" y="43"/>
                    </a:cubicBezTo>
                    <a:cubicBezTo>
                      <a:pt x="2" y="28"/>
                      <a:pt x="8" y="13"/>
                      <a:pt x="20" y="2"/>
                    </a:cubicBezTo>
                    <a:cubicBezTo>
                      <a:pt x="21" y="2"/>
                      <a:pt x="21" y="1"/>
                      <a:pt x="20" y="1"/>
                    </a:cubicBezTo>
                    <a:cubicBezTo>
                      <a:pt x="20" y="0"/>
                      <a:pt x="19" y="0"/>
                      <a:pt x="19" y="1"/>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7" name="Freeform 26"/>
              <p:cNvSpPr/>
              <p:nvPr/>
            </p:nvSpPr>
            <p:spPr bwMode="auto">
              <a:xfrm>
                <a:off x="6099175" y="2247900"/>
                <a:ext cx="222250" cy="706437"/>
              </a:xfrm>
              <a:custGeom>
                <a:avLst/>
                <a:gdLst>
                  <a:gd name="T0" fmla="*/ 14 w 19"/>
                  <a:gd name="T1" fmla="*/ 0 h 61"/>
                  <a:gd name="T2" fmla="*/ 0 w 19"/>
                  <a:gd name="T3" fmla="*/ 29 h 61"/>
                  <a:gd name="T4" fmla="*/ 8 w 19"/>
                  <a:gd name="T5" fmla="*/ 52 h 61"/>
                  <a:gd name="T6" fmla="*/ 18 w 19"/>
                  <a:gd name="T7" fmla="*/ 61 h 61"/>
                  <a:gd name="T8" fmla="*/ 19 w 19"/>
                  <a:gd name="T9" fmla="*/ 60 h 61"/>
                  <a:gd name="T10" fmla="*/ 19 w 19"/>
                  <a:gd name="T11" fmla="*/ 59 h 61"/>
                  <a:gd name="T12" fmla="*/ 9 w 19"/>
                  <a:gd name="T13" fmla="*/ 51 h 61"/>
                  <a:gd name="T14" fmla="*/ 2 w 19"/>
                  <a:gd name="T15" fmla="*/ 29 h 61"/>
                  <a:gd name="T16" fmla="*/ 15 w 19"/>
                  <a:gd name="T17" fmla="*/ 2 h 61"/>
                  <a:gd name="T18" fmla="*/ 15 w 19"/>
                  <a:gd name="T19" fmla="*/ 1 h 61"/>
                  <a:gd name="T20" fmla="*/ 14 w 19"/>
                  <a:gd name="T2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61">
                    <a:moveTo>
                      <a:pt x="14" y="0"/>
                    </a:moveTo>
                    <a:cubicBezTo>
                      <a:pt x="5" y="8"/>
                      <a:pt x="0" y="18"/>
                      <a:pt x="0" y="29"/>
                    </a:cubicBezTo>
                    <a:cubicBezTo>
                      <a:pt x="0" y="37"/>
                      <a:pt x="3" y="45"/>
                      <a:pt x="8" y="52"/>
                    </a:cubicBezTo>
                    <a:cubicBezTo>
                      <a:pt x="11" y="56"/>
                      <a:pt x="14" y="58"/>
                      <a:pt x="18" y="61"/>
                    </a:cubicBezTo>
                    <a:cubicBezTo>
                      <a:pt x="18" y="61"/>
                      <a:pt x="19" y="61"/>
                      <a:pt x="19" y="60"/>
                    </a:cubicBezTo>
                    <a:cubicBezTo>
                      <a:pt x="19" y="60"/>
                      <a:pt x="19" y="59"/>
                      <a:pt x="19" y="59"/>
                    </a:cubicBezTo>
                    <a:cubicBezTo>
                      <a:pt x="15" y="57"/>
                      <a:pt x="12" y="54"/>
                      <a:pt x="9" y="51"/>
                    </a:cubicBezTo>
                    <a:cubicBezTo>
                      <a:pt x="4" y="44"/>
                      <a:pt x="2" y="37"/>
                      <a:pt x="2" y="29"/>
                    </a:cubicBezTo>
                    <a:cubicBezTo>
                      <a:pt x="2" y="19"/>
                      <a:pt x="7" y="9"/>
                      <a:pt x="15" y="2"/>
                    </a:cubicBezTo>
                    <a:cubicBezTo>
                      <a:pt x="16" y="2"/>
                      <a:pt x="16" y="1"/>
                      <a:pt x="15" y="1"/>
                    </a:cubicBezTo>
                    <a:cubicBezTo>
                      <a:pt x="15" y="0"/>
                      <a:pt x="14" y="0"/>
                      <a:pt x="14" y="0"/>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8" name="Freeform 27"/>
              <p:cNvSpPr/>
              <p:nvPr/>
            </p:nvSpPr>
            <p:spPr bwMode="auto">
              <a:xfrm>
                <a:off x="6310313" y="2409825"/>
                <a:ext cx="128587" cy="369887"/>
              </a:xfrm>
              <a:custGeom>
                <a:avLst/>
                <a:gdLst>
                  <a:gd name="T0" fmla="*/ 7 w 11"/>
                  <a:gd name="T1" fmla="*/ 0 h 32"/>
                  <a:gd name="T2" fmla="*/ 0 w 11"/>
                  <a:gd name="T3" fmla="*/ 15 h 32"/>
                  <a:gd name="T4" fmla="*/ 4 w 11"/>
                  <a:gd name="T5" fmla="*/ 27 h 32"/>
                  <a:gd name="T6" fmla="*/ 9 w 11"/>
                  <a:gd name="T7" fmla="*/ 32 h 32"/>
                  <a:gd name="T8" fmla="*/ 10 w 11"/>
                  <a:gd name="T9" fmla="*/ 31 h 32"/>
                  <a:gd name="T10" fmla="*/ 10 w 11"/>
                  <a:gd name="T11" fmla="*/ 30 h 32"/>
                  <a:gd name="T12" fmla="*/ 5 w 11"/>
                  <a:gd name="T13" fmla="*/ 26 h 32"/>
                  <a:gd name="T14" fmla="*/ 2 w 11"/>
                  <a:gd name="T15" fmla="*/ 15 h 32"/>
                  <a:gd name="T16" fmla="*/ 8 w 11"/>
                  <a:gd name="T17" fmla="*/ 2 h 32"/>
                  <a:gd name="T18" fmla="*/ 8 w 11"/>
                  <a:gd name="T19" fmla="*/ 1 h 32"/>
                  <a:gd name="T20" fmla="*/ 7 w 11"/>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2">
                    <a:moveTo>
                      <a:pt x="7" y="0"/>
                    </a:moveTo>
                    <a:cubicBezTo>
                      <a:pt x="2" y="4"/>
                      <a:pt x="0" y="10"/>
                      <a:pt x="0" y="15"/>
                    </a:cubicBezTo>
                    <a:cubicBezTo>
                      <a:pt x="0" y="19"/>
                      <a:pt x="1" y="24"/>
                      <a:pt x="4" y="27"/>
                    </a:cubicBezTo>
                    <a:cubicBezTo>
                      <a:pt x="5" y="29"/>
                      <a:pt x="7" y="30"/>
                      <a:pt x="9" y="32"/>
                    </a:cubicBezTo>
                    <a:cubicBezTo>
                      <a:pt x="9" y="32"/>
                      <a:pt x="10" y="32"/>
                      <a:pt x="10" y="31"/>
                    </a:cubicBezTo>
                    <a:cubicBezTo>
                      <a:pt x="11" y="31"/>
                      <a:pt x="10" y="30"/>
                      <a:pt x="10" y="30"/>
                    </a:cubicBezTo>
                    <a:cubicBezTo>
                      <a:pt x="8" y="29"/>
                      <a:pt x="7" y="27"/>
                      <a:pt x="5" y="26"/>
                    </a:cubicBezTo>
                    <a:cubicBezTo>
                      <a:pt x="3" y="23"/>
                      <a:pt x="2" y="19"/>
                      <a:pt x="2" y="15"/>
                    </a:cubicBezTo>
                    <a:cubicBezTo>
                      <a:pt x="2" y="10"/>
                      <a:pt x="4" y="5"/>
                      <a:pt x="8" y="2"/>
                    </a:cubicBezTo>
                    <a:cubicBezTo>
                      <a:pt x="9" y="2"/>
                      <a:pt x="9" y="1"/>
                      <a:pt x="8" y="1"/>
                    </a:cubicBezTo>
                    <a:cubicBezTo>
                      <a:pt x="8" y="0"/>
                      <a:pt x="7" y="0"/>
                      <a:pt x="7" y="0"/>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sp>
          <p:nvSpPr>
            <p:cNvPr id="51" name="文本框 50"/>
            <p:cNvSpPr txBox="1"/>
            <p:nvPr/>
          </p:nvSpPr>
          <p:spPr>
            <a:xfrm>
              <a:off x="2801874" y="5915782"/>
              <a:ext cx="643890" cy="287258"/>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BS</a:t>
              </a:r>
              <a:endParaRPr lang="zh-CN" altLang="en-US" sz="800" dirty="0">
                <a:solidFill>
                  <a:prstClr val="black"/>
                </a:solidFill>
                <a:ea typeface="微软雅黑" panose="020B0503020204020204" pitchFamily="34" charset="-122"/>
                <a:cs typeface="Arial" panose="020B0604020202020204" pitchFamily="34" charset="0"/>
              </a:endParaRPr>
            </a:p>
          </p:txBody>
        </p:sp>
      </p:grpSp>
      <p:sp>
        <p:nvSpPr>
          <p:cNvPr id="59" name="圆角矩形 58"/>
          <p:cNvSpPr/>
          <p:nvPr/>
        </p:nvSpPr>
        <p:spPr>
          <a:xfrm>
            <a:off x="5406290" y="3145230"/>
            <a:ext cx="837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Data collection</a:t>
            </a:r>
          </a:p>
        </p:txBody>
      </p:sp>
      <p:sp>
        <p:nvSpPr>
          <p:cNvPr id="60" name="圆角矩形 59"/>
          <p:cNvSpPr/>
          <p:nvPr/>
        </p:nvSpPr>
        <p:spPr>
          <a:xfrm>
            <a:off x="6418643" y="3145230"/>
            <a:ext cx="837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Model generation</a:t>
            </a:r>
          </a:p>
        </p:txBody>
      </p:sp>
      <p:sp>
        <p:nvSpPr>
          <p:cNvPr id="61" name="圆角矩形 60"/>
          <p:cNvSpPr/>
          <p:nvPr/>
        </p:nvSpPr>
        <p:spPr>
          <a:xfrm>
            <a:off x="7430997" y="3145230"/>
            <a:ext cx="779621"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Simulation</a:t>
            </a:r>
            <a:endParaRPr lang="zh-CN" altLang="en-US" sz="800" dirty="0">
              <a:solidFill>
                <a:prstClr val="white"/>
              </a:solidFill>
              <a:cs typeface="Arial" panose="020B0604020202020204" pitchFamily="34" charset="0"/>
              <a:sym typeface="+mn-ea"/>
            </a:endParaRPr>
          </a:p>
        </p:txBody>
      </p:sp>
      <p:sp>
        <p:nvSpPr>
          <p:cNvPr id="62" name="圆角矩形 61"/>
          <p:cNvSpPr/>
          <p:nvPr/>
        </p:nvSpPr>
        <p:spPr>
          <a:xfrm>
            <a:off x="8385971" y="3145230"/>
            <a:ext cx="779621"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Visualization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63" name="矩形 62"/>
          <p:cNvSpPr/>
          <p:nvPr/>
        </p:nvSpPr>
        <p:spPr>
          <a:xfrm>
            <a:off x="4434032" y="1827318"/>
            <a:ext cx="6200434" cy="675101"/>
          </a:xfrm>
          <a:prstGeom prst="rect">
            <a:avLst/>
          </a:prstGeom>
          <a:solidFill>
            <a:srgbClr val="F2F2F2"/>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sz="1350">
              <a:solidFill>
                <a:srgbClr val="000000"/>
              </a:solidFill>
              <a:ea typeface="微软雅黑" panose="020B0503020204020204" pitchFamily="34" charset="-122"/>
              <a:cs typeface="Arial" panose="020B0604020202020204" pitchFamily="34" charset="0"/>
            </a:endParaRPr>
          </a:p>
        </p:txBody>
      </p:sp>
      <p:sp>
        <p:nvSpPr>
          <p:cNvPr id="64" name="文本框 63"/>
          <p:cNvSpPr txBox="1"/>
          <p:nvPr/>
        </p:nvSpPr>
        <p:spPr>
          <a:xfrm>
            <a:off x="4505217" y="2298756"/>
            <a:ext cx="1392244" cy="230832"/>
          </a:xfrm>
          <a:prstGeom prst="rect">
            <a:avLst/>
          </a:prstGeom>
          <a:noFill/>
        </p:spPr>
        <p:txBody>
          <a:bodyPr wrap="square" rtlCol="0" anchor="t">
            <a:spAutoFit/>
          </a:bodyPr>
          <a:lstStyle/>
          <a:p>
            <a:r>
              <a:rPr lang="en-US" altLang="zh-CN" sz="900" b="1" kern="0" dirty="0" smtClean="0">
                <a:solidFill>
                  <a:prstClr val="black"/>
                </a:solidFill>
                <a:ea typeface="微软雅黑" panose="020B0503020204020204" pitchFamily="34" charset="-122"/>
                <a:cs typeface="Arial" panose="020B0604020202020204" pitchFamily="34" charset="0"/>
                <a:sym typeface="+mn-ea"/>
              </a:rPr>
              <a:t>Application layer</a:t>
            </a:r>
            <a:endParaRPr lang="zh-CN" altLang="en-US" sz="900" b="1" dirty="0">
              <a:solidFill>
                <a:prstClr val="black"/>
              </a:solidFill>
              <a:cs typeface="Arial" panose="020B0604020202020204" pitchFamily="34" charset="0"/>
            </a:endParaRPr>
          </a:p>
        </p:txBody>
      </p:sp>
      <p:grpSp>
        <p:nvGrpSpPr>
          <p:cNvPr id="65" name="组合 64"/>
          <p:cNvGrpSpPr/>
          <p:nvPr/>
        </p:nvGrpSpPr>
        <p:grpSpPr>
          <a:xfrm>
            <a:off x="6642538" y="2591667"/>
            <a:ext cx="244316" cy="287655"/>
            <a:chOff x="8052" y="3629"/>
            <a:chExt cx="513" cy="604"/>
          </a:xfrm>
        </p:grpSpPr>
        <p:sp>
          <p:nvSpPr>
            <p:cNvPr id="66" name="右箭头 55"/>
            <p:cNvSpPr/>
            <p:nvPr/>
          </p:nvSpPr>
          <p:spPr>
            <a:xfrm rot="5400000" flipH="1" flipV="1">
              <a:off x="8156" y="3824"/>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sp>
          <p:nvSpPr>
            <p:cNvPr id="67" name="右箭头 55"/>
            <p:cNvSpPr/>
            <p:nvPr/>
          </p:nvSpPr>
          <p:spPr>
            <a:xfrm rot="16200000" flipH="1">
              <a:off x="7857" y="3824"/>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grpSp>
      <p:sp>
        <p:nvSpPr>
          <p:cNvPr id="68" name="文本框 67"/>
          <p:cNvSpPr txBox="1"/>
          <p:nvPr/>
        </p:nvSpPr>
        <p:spPr>
          <a:xfrm>
            <a:off x="6749298" y="2495671"/>
            <a:ext cx="2888698" cy="369332"/>
          </a:xfrm>
          <a:prstGeom prst="rect">
            <a:avLst/>
          </a:prstGeom>
          <a:noFill/>
          <a:ln>
            <a:noFill/>
          </a:ln>
        </p:spPr>
        <p:txBody>
          <a:bodyPr wrap="square" rtlCol="0">
            <a:spAutoFit/>
          </a:bodyPr>
          <a:lstStyle/>
          <a:p>
            <a:pPr algn="ctr"/>
            <a:r>
              <a:rPr lang="en-US" altLang="zh-CN" sz="900" b="1" dirty="0" smtClean="0">
                <a:solidFill>
                  <a:prstClr val="black"/>
                </a:solidFill>
                <a:ea typeface="微软雅黑" panose="020B0503020204020204" pitchFamily="34" charset="-122"/>
                <a:sym typeface="+mn-ea"/>
              </a:rPr>
              <a:t>Open </a:t>
            </a:r>
            <a:r>
              <a:rPr lang="en-US" altLang="zh-CN" sz="900" b="1" dirty="0">
                <a:solidFill>
                  <a:prstClr val="black"/>
                </a:solidFill>
                <a:ea typeface="微软雅黑" panose="020B0503020204020204" pitchFamily="34" charset="-122"/>
                <a:sym typeface="+mn-ea"/>
              </a:rPr>
              <a:t>interfaces </a:t>
            </a:r>
            <a:endParaRPr lang="en-US" altLang="zh-CN" sz="900" b="1" dirty="0" smtClean="0">
              <a:solidFill>
                <a:prstClr val="black"/>
              </a:solidFill>
              <a:ea typeface="微软雅黑" panose="020B0503020204020204" pitchFamily="34" charset="-122"/>
              <a:sym typeface="+mn-ea"/>
            </a:endParaRPr>
          </a:p>
          <a:p>
            <a:pPr algn="ctr"/>
            <a:r>
              <a:rPr lang="en-US" altLang="zh-CN" sz="900" b="1" dirty="0" smtClean="0">
                <a:solidFill>
                  <a:prstClr val="black"/>
                </a:solidFill>
                <a:ea typeface="微软雅黑" panose="020B0503020204020204" pitchFamily="34" charset="-122"/>
              </a:rPr>
              <a:t>(Service </a:t>
            </a:r>
            <a:r>
              <a:rPr lang="en-US" altLang="zh-CN" sz="900" b="1" dirty="0">
                <a:solidFill>
                  <a:prstClr val="black"/>
                </a:solidFill>
                <a:ea typeface="微软雅黑" panose="020B0503020204020204" pitchFamily="34" charset="-122"/>
              </a:rPr>
              <a:t>openness and capability </a:t>
            </a:r>
            <a:r>
              <a:rPr lang="en-US" altLang="zh-CN" sz="900" b="1" dirty="0" smtClean="0">
                <a:solidFill>
                  <a:prstClr val="black"/>
                </a:solidFill>
                <a:ea typeface="微软雅黑" panose="020B0503020204020204" pitchFamily="34" charset="-122"/>
                <a:cs typeface="Arial" panose="020B0604020202020204" pitchFamily="34" charset="0"/>
              </a:rPr>
              <a:t>invocation)</a:t>
            </a:r>
            <a:endParaRPr lang="zh-CN" altLang="en-US" sz="900" b="1" dirty="0">
              <a:solidFill>
                <a:prstClr val="black"/>
              </a:solidFill>
              <a:ea typeface="微软雅黑" panose="020B0503020204020204" pitchFamily="34" charset="-122"/>
              <a:cs typeface="Arial" panose="020B0604020202020204" pitchFamily="34" charset="0"/>
            </a:endParaRPr>
          </a:p>
        </p:txBody>
      </p:sp>
      <p:grpSp>
        <p:nvGrpSpPr>
          <p:cNvPr id="69" name="组合 68"/>
          <p:cNvGrpSpPr/>
          <p:nvPr/>
        </p:nvGrpSpPr>
        <p:grpSpPr>
          <a:xfrm>
            <a:off x="4539003" y="1995598"/>
            <a:ext cx="1591628" cy="295751"/>
            <a:chOff x="3953" y="1962"/>
            <a:chExt cx="3342" cy="621"/>
          </a:xfrm>
        </p:grpSpPr>
        <p:sp>
          <p:nvSpPr>
            <p:cNvPr id="70" name="文本框 69"/>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71" name="文本框 70"/>
            <p:cNvSpPr txBox="1"/>
            <p:nvPr/>
          </p:nvSpPr>
          <p:spPr>
            <a:xfrm>
              <a:off x="4054"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Intelligent O&amp;M</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72" name="文本框 71"/>
          <p:cNvSpPr txBox="1"/>
          <p:nvPr/>
        </p:nvSpPr>
        <p:spPr>
          <a:xfrm>
            <a:off x="4394347" y="4590979"/>
            <a:ext cx="1532819" cy="230832"/>
          </a:xfrm>
          <a:prstGeom prst="rect">
            <a:avLst/>
          </a:prstGeom>
          <a:noFill/>
        </p:spPr>
        <p:txBody>
          <a:bodyPr wrap="square" rtlCol="0" anchor="t">
            <a:spAutoFit/>
          </a:bodyPr>
          <a:lstStyle/>
          <a:p>
            <a:pPr algn="ctr"/>
            <a:r>
              <a:rPr lang="en-US" altLang="zh-CN" sz="900" b="1" kern="0" dirty="0" smtClean="0">
                <a:solidFill>
                  <a:prstClr val="black"/>
                </a:solidFill>
                <a:ea typeface="微软雅黑" panose="020B0503020204020204" pitchFamily="34" charset="-122"/>
                <a:cs typeface="Arial" panose="020B0604020202020204" pitchFamily="34" charset="0"/>
                <a:sym typeface="+mn-ea"/>
              </a:rPr>
              <a:t>Digital twin network</a:t>
            </a:r>
            <a:endParaRPr lang="zh-CN" altLang="en-US" sz="900" b="1" kern="0" dirty="0">
              <a:solidFill>
                <a:prstClr val="black"/>
              </a:solidFill>
              <a:ea typeface="微软雅黑" panose="020B0503020204020204" pitchFamily="34" charset="-122"/>
              <a:cs typeface="Arial" panose="020B0604020202020204" pitchFamily="34" charset="0"/>
              <a:sym typeface="+mn-ea"/>
            </a:endParaRPr>
          </a:p>
        </p:txBody>
      </p:sp>
      <p:sp>
        <p:nvSpPr>
          <p:cNvPr id="73" name="圆角矩形 72"/>
          <p:cNvSpPr/>
          <p:nvPr/>
        </p:nvSpPr>
        <p:spPr>
          <a:xfrm>
            <a:off x="9340944" y="3145230"/>
            <a:ext cx="972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Strategy optimization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4" name="圆角矩形 73"/>
          <p:cNvSpPr/>
          <p:nvPr/>
        </p:nvSpPr>
        <p:spPr>
          <a:xfrm>
            <a:off x="5406290" y="3405113"/>
            <a:ext cx="1036676"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Algorithm development</a:t>
            </a:r>
          </a:p>
        </p:txBody>
      </p:sp>
      <p:sp>
        <p:nvSpPr>
          <p:cNvPr id="75" name="圆角矩形 74"/>
          <p:cNvSpPr/>
          <p:nvPr/>
        </p:nvSpPr>
        <p:spPr>
          <a:xfrm>
            <a:off x="6724472" y="3403476"/>
            <a:ext cx="998767"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Data augmentation</a:t>
            </a:r>
          </a:p>
        </p:txBody>
      </p:sp>
      <p:sp>
        <p:nvSpPr>
          <p:cNvPr id="76" name="圆角矩形 75"/>
          <p:cNvSpPr/>
          <p:nvPr/>
        </p:nvSpPr>
        <p:spPr>
          <a:xfrm>
            <a:off x="8004746" y="3403476"/>
            <a:ext cx="959644"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Fault diagnosis and </a:t>
            </a:r>
            <a:r>
              <a:rPr lang="en-US" altLang="zh-CN" sz="800" dirty="0">
                <a:solidFill>
                  <a:prstClr val="white"/>
                </a:solidFill>
                <a:ea typeface="微软雅黑" panose="020B0503020204020204" pitchFamily="34" charset="-122"/>
                <a:cs typeface="Arial" panose="020B0604020202020204" pitchFamily="34" charset="0"/>
                <a:sym typeface="+mn-ea"/>
              </a:rPr>
              <a:t>prediction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7" name="圆角矩形 76"/>
          <p:cNvSpPr/>
          <p:nvPr/>
        </p:nvSpPr>
        <p:spPr>
          <a:xfrm>
            <a:off x="9113148" y="3403476"/>
            <a:ext cx="1215380" cy="212108"/>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Physical network </a:t>
            </a:r>
            <a:r>
              <a:rPr lang="en-US" altLang="zh-CN" sz="800" dirty="0" smtClean="0">
                <a:solidFill>
                  <a:prstClr val="white"/>
                </a:solidFill>
                <a:ea typeface="微软雅黑" panose="020B0503020204020204" pitchFamily="34" charset="-122"/>
                <a:cs typeface="Arial" panose="020B0604020202020204" pitchFamily="34" charset="0"/>
                <a:sym typeface="+mn-ea"/>
              </a:rPr>
              <a:t> </a:t>
            </a:r>
            <a:r>
              <a:rPr lang="en-US" altLang="zh-CN" sz="800" dirty="0">
                <a:solidFill>
                  <a:prstClr val="white"/>
                </a:solidFill>
                <a:ea typeface="微软雅黑" panose="020B0503020204020204" pitchFamily="34" charset="-122"/>
                <a:cs typeface="Arial" panose="020B0604020202020204" pitchFamily="34" charset="0"/>
                <a:sym typeface="+mn-ea"/>
              </a:rPr>
              <a:t>provisioning</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8" name="文本框 77"/>
          <p:cNvSpPr txBox="1"/>
          <p:nvPr/>
        </p:nvSpPr>
        <p:spPr>
          <a:xfrm>
            <a:off x="4539003" y="3718677"/>
            <a:ext cx="5968780" cy="406873"/>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79" name="圆角矩形 78"/>
          <p:cNvSpPr/>
          <p:nvPr/>
        </p:nvSpPr>
        <p:spPr>
          <a:xfrm>
            <a:off x="5410930" y="3829740"/>
            <a:ext cx="1134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User perception twinning</a:t>
            </a:r>
          </a:p>
        </p:txBody>
      </p:sp>
      <p:sp>
        <p:nvSpPr>
          <p:cNvPr id="80" name="圆角矩形 79"/>
          <p:cNvSpPr/>
          <p:nvPr/>
        </p:nvSpPr>
        <p:spPr>
          <a:xfrm>
            <a:off x="6700588" y="3829740"/>
            <a:ext cx="891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SLA service twinning</a:t>
            </a:r>
            <a:endParaRPr lang="zh-CN" altLang="en-US" sz="800" dirty="0">
              <a:ea typeface="微软雅黑" panose="020B0503020204020204" pitchFamily="34" charset="-122"/>
              <a:cs typeface="Arial" panose="020B0604020202020204" pitchFamily="34" charset="0"/>
              <a:sym typeface="+mn-ea"/>
            </a:endParaRPr>
          </a:p>
        </p:txBody>
      </p:sp>
      <p:sp>
        <p:nvSpPr>
          <p:cNvPr id="81" name="圆角矩形 80"/>
          <p:cNvSpPr/>
          <p:nvPr/>
        </p:nvSpPr>
        <p:spPr>
          <a:xfrm>
            <a:off x="7747245" y="3829740"/>
            <a:ext cx="1188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Industry service twinning</a:t>
            </a:r>
            <a:endParaRPr lang="zh-CN" altLang="en-US" sz="800" dirty="0">
              <a:ea typeface="微软雅黑" panose="020B0503020204020204" pitchFamily="34" charset="-122"/>
              <a:cs typeface="Arial" panose="020B0604020202020204" pitchFamily="34" charset="0"/>
              <a:sym typeface="+mn-ea"/>
            </a:endParaRPr>
          </a:p>
        </p:txBody>
      </p:sp>
      <p:sp>
        <p:nvSpPr>
          <p:cNvPr id="82" name="圆角矩形 81"/>
          <p:cNvSpPr/>
          <p:nvPr/>
        </p:nvSpPr>
        <p:spPr>
          <a:xfrm>
            <a:off x="9097944" y="3829740"/>
            <a:ext cx="1215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Innovation service </a:t>
            </a:r>
            <a:r>
              <a:rPr lang="en-US" altLang="zh-CN" sz="800" dirty="0" smtClean="0">
                <a:ea typeface="微软雅黑" panose="020B0503020204020204" pitchFamily="34" charset="-122"/>
                <a:cs typeface="Arial" panose="020B0604020202020204" pitchFamily="34" charset="0"/>
                <a:sym typeface="+mn-ea"/>
              </a:rPr>
              <a:t>twinning: e.g. XR</a:t>
            </a:r>
            <a:endParaRPr lang="zh-CN" altLang="en-US" sz="800" dirty="0">
              <a:ea typeface="微软雅黑" panose="020B0503020204020204" pitchFamily="34" charset="-122"/>
              <a:cs typeface="Arial" panose="020B0604020202020204" pitchFamily="34" charset="0"/>
              <a:sym typeface="+mn-ea"/>
            </a:endParaRPr>
          </a:p>
        </p:txBody>
      </p:sp>
      <p:grpSp>
        <p:nvGrpSpPr>
          <p:cNvPr id="83" name="组合 82"/>
          <p:cNvGrpSpPr/>
          <p:nvPr/>
        </p:nvGrpSpPr>
        <p:grpSpPr>
          <a:xfrm>
            <a:off x="6524271" y="1995598"/>
            <a:ext cx="1591628" cy="295751"/>
            <a:chOff x="3953" y="1962"/>
            <a:chExt cx="3342" cy="621"/>
          </a:xfrm>
        </p:grpSpPr>
        <p:sp>
          <p:nvSpPr>
            <p:cNvPr id="84" name="文本框 83"/>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4076"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New application</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8405779" y="1995598"/>
            <a:ext cx="1591628" cy="295751"/>
            <a:chOff x="3953" y="1962"/>
            <a:chExt cx="3342" cy="621"/>
          </a:xfrm>
        </p:grpSpPr>
        <p:sp>
          <p:nvSpPr>
            <p:cNvPr id="87" name="文本框 86"/>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4059"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New technology</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89" name="文本框 88"/>
          <p:cNvSpPr txBox="1"/>
          <p:nvPr/>
        </p:nvSpPr>
        <p:spPr>
          <a:xfrm>
            <a:off x="10109060" y="1965573"/>
            <a:ext cx="356455" cy="230832"/>
          </a:xfrm>
          <a:prstGeom prst="rect">
            <a:avLst/>
          </a:prstGeom>
          <a:noFill/>
        </p:spPr>
        <p:txBody>
          <a:bodyPr wrap="square" rtlCol="0">
            <a:spAutoFit/>
          </a:bodyPr>
          <a:lstStyle/>
          <a:p>
            <a:r>
              <a:rPr lang="en-US" altLang="zh-CN" sz="900" dirty="0">
                <a:solidFill>
                  <a:prstClr val="black"/>
                </a:solidFill>
                <a:latin typeface="微软雅黑" panose="020B0503020204020204" pitchFamily="34" charset="-122"/>
                <a:ea typeface="微软雅黑" panose="020B0503020204020204" pitchFamily="34" charset="-122"/>
              </a:rPr>
              <a:t>…</a:t>
            </a:r>
            <a:endParaRPr lang="zh-CN" altLang="en-US" sz="900" dirty="0">
              <a:solidFill>
                <a:prstClr val="black"/>
              </a:solidFill>
              <a:latin typeface="微软雅黑" panose="020B0503020204020204" pitchFamily="34" charset="-122"/>
              <a:ea typeface="微软雅黑" panose="020B0503020204020204" pitchFamily="34" charset="-122"/>
            </a:endParaRPr>
          </a:p>
        </p:txBody>
      </p:sp>
      <p:sp>
        <p:nvSpPr>
          <p:cNvPr id="90" name="手杖形箭头 89"/>
          <p:cNvSpPr/>
          <p:nvPr/>
        </p:nvSpPr>
        <p:spPr>
          <a:xfrm>
            <a:off x="10841861" y="3272717"/>
            <a:ext cx="187082" cy="648000"/>
          </a:xfrm>
          <a:prstGeom prst="utur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1" name="手杖形箭头 90"/>
          <p:cNvSpPr/>
          <p:nvPr/>
        </p:nvSpPr>
        <p:spPr>
          <a:xfrm flipH="1" flipV="1">
            <a:off x="10823193" y="3829741"/>
            <a:ext cx="187082" cy="648000"/>
          </a:xfrm>
          <a:prstGeom prst="utur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2" name="手杖形箭头 91"/>
          <p:cNvSpPr/>
          <p:nvPr/>
        </p:nvSpPr>
        <p:spPr>
          <a:xfrm>
            <a:off x="11409529" y="3072857"/>
            <a:ext cx="172312" cy="1344482"/>
          </a:xfrm>
          <a:prstGeom prst="uturnArrow">
            <a:avLst>
              <a:gd name="adj1" fmla="val 25000"/>
              <a:gd name="adj2" fmla="val 23363"/>
              <a:gd name="adj3" fmla="val 25000"/>
              <a:gd name="adj4" fmla="val 43750"/>
              <a:gd name="adj5"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3" name="手杖形箭头 92"/>
          <p:cNvSpPr/>
          <p:nvPr/>
        </p:nvSpPr>
        <p:spPr>
          <a:xfrm flipH="1" flipV="1">
            <a:off x="11404126" y="4161253"/>
            <a:ext cx="172312" cy="1344482"/>
          </a:xfrm>
          <a:prstGeom prst="uturnArrow">
            <a:avLst>
              <a:gd name="adj1" fmla="val 25000"/>
              <a:gd name="adj2" fmla="val 23363"/>
              <a:gd name="adj3" fmla="val 25000"/>
              <a:gd name="adj4" fmla="val 43750"/>
              <a:gd name="adj5"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4" name="文本框 93"/>
          <p:cNvSpPr txBox="1"/>
          <p:nvPr/>
        </p:nvSpPr>
        <p:spPr>
          <a:xfrm>
            <a:off x="10606168" y="3092990"/>
            <a:ext cx="726208" cy="215444"/>
          </a:xfrm>
          <a:prstGeom prst="rect">
            <a:avLst/>
          </a:prstGeom>
          <a:noFill/>
          <a:ln>
            <a:noFill/>
          </a:ln>
        </p:spPr>
        <p:txBody>
          <a:bodyPr wrap="square" rtlCol="0">
            <a:spAutoFit/>
          </a:bodyPr>
          <a:lstStyle/>
          <a:p>
            <a:pPr algn="ctr"/>
            <a:r>
              <a:rPr lang="en-US" altLang="zh-CN" sz="800" b="1" dirty="0">
                <a:solidFill>
                  <a:prstClr val="black"/>
                </a:solidFill>
                <a:latin typeface="微软雅黑" panose="020B0503020204020204" pitchFamily="34" charset="-122"/>
                <a:ea typeface="微软雅黑" panose="020B0503020204020204" pitchFamily="34" charset="-122"/>
              </a:rPr>
              <a:t>Twin loop</a:t>
            </a:r>
            <a:endParaRPr lang="zh-CN" altLang="en-US" sz="800" b="1" dirty="0">
              <a:solidFill>
                <a:prstClr val="black"/>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10854865" y="2888191"/>
            <a:ext cx="1272196" cy="215444"/>
          </a:xfrm>
          <a:prstGeom prst="rect">
            <a:avLst/>
          </a:prstGeom>
          <a:noFill/>
          <a:ln>
            <a:noFill/>
          </a:ln>
        </p:spPr>
        <p:txBody>
          <a:bodyPr wrap="square" rtlCol="0">
            <a:spAutoFit/>
          </a:bodyPr>
          <a:lstStyle/>
          <a:p>
            <a:pPr algn="ctr"/>
            <a:r>
              <a:rPr lang="en-US" altLang="zh-CN" sz="800" b="1" dirty="0">
                <a:solidFill>
                  <a:prstClr val="black"/>
                </a:solidFill>
                <a:latin typeface="微软雅黑" panose="020B0503020204020204" pitchFamily="34" charset="-122"/>
                <a:ea typeface="微软雅黑" panose="020B0503020204020204" pitchFamily="34" charset="-122"/>
              </a:rPr>
              <a:t>Virtual-real loop</a:t>
            </a:r>
            <a:endParaRPr lang="zh-CN" altLang="en-US" sz="800" b="1" dirty="0">
              <a:solidFill>
                <a:prstClr val="black"/>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4505217" y="4259871"/>
            <a:ext cx="893321" cy="338554"/>
          </a:xfrm>
          <a:prstGeom prst="rect">
            <a:avLst/>
          </a:prstGeom>
          <a:noFill/>
        </p:spPr>
        <p:txBody>
          <a:bodyPr wrap="square" rtlCol="0" anchor="t">
            <a:spAutoFit/>
          </a:bodyPr>
          <a:lstStyle/>
          <a:p>
            <a:pPr algn="ctr"/>
            <a:r>
              <a:rPr lang="en-US" altLang="zh-CN" sz="800" b="1" kern="0" dirty="0">
                <a:solidFill>
                  <a:prstClr val="black"/>
                </a:solidFill>
                <a:ea typeface="微软雅黑" panose="020B0503020204020204" pitchFamily="34" charset="-122"/>
                <a:cs typeface="Arial" panose="020B0604020202020204" pitchFamily="34" charset="0"/>
                <a:sym typeface="+mn-ea"/>
              </a:rPr>
              <a:t>Network layer of digital twin</a:t>
            </a:r>
            <a:endParaRPr lang="zh-CN" altLang="en-US" sz="800" b="1" kern="0" dirty="0">
              <a:solidFill>
                <a:prstClr val="black"/>
              </a:solidFill>
              <a:ea typeface="微软雅黑" panose="020B0503020204020204" pitchFamily="34" charset="-122"/>
              <a:cs typeface="Arial" panose="020B0604020202020204" pitchFamily="34" charset="0"/>
              <a:sym typeface="+mn-ea"/>
            </a:endParaRPr>
          </a:p>
        </p:txBody>
      </p:sp>
      <p:sp>
        <p:nvSpPr>
          <p:cNvPr id="97" name="文本框 96"/>
          <p:cNvSpPr txBox="1"/>
          <p:nvPr/>
        </p:nvSpPr>
        <p:spPr>
          <a:xfrm>
            <a:off x="4484697" y="3773544"/>
            <a:ext cx="934361" cy="338554"/>
          </a:xfrm>
          <a:prstGeom prst="rect">
            <a:avLst/>
          </a:prstGeom>
          <a:noFill/>
        </p:spPr>
        <p:txBody>
          <a:bodyPr wrap="square" rtlCol="0" anchor="t">
            <a:spAutoFit/>
          </a:bodyPr>
          <a:lstStyle/>
          <a:p>
            <a:pPr algn="ctr"/>
            <a:r>
              <a:rPr lang="en-US" altLang="zh-CN" sz="800" b="1" kern="0" dirty="0" smtClean="0">
                <a:solidFill>
                  <a:prstClr val="black"/>
                </a:solidFill>
                <a:ea typeface="微软雅黑" panose="020B0503020204020204" pitchFamily="34" charset="-122"/>
                <a:cs typeface="Arial" panose="020B0604020202020204" pitchFamily="34" charset="0"/>
                <a:sym typeface="+mn-ea"/>
              </a:rPr>
              <a:t>Service </a:t>
            </a:r>
            <a:r>
              <a:rPr lang="en-US" altLang="zh-CN" sz="800" b="1" kern="0" dirty="0">
                <a:solidFill>
                  <a:prstClr val="black"/>
                </a:solidFill>
                <a:ea typeface="微软雅黑" panose="020B0503020204020204" pitchFamily="34" charset="-122"/>
                <a:cs typeface="Arial" panose="020B0604020202020204" pitchFamily="34" charset="0"/>
                <a:sym typeface="+mn-ea"/>
              </a:rPr>
              <a:t>layer of digital twin</a:t>
            </a:r>
            <a:endParaRPr lang="zh-CN" altLang="en-US" sz="800" b="1" kern="0" dirty="0">
              <a:solidFill>
                <a:prstClr val="black"/>
              </a:solidFill>
              <a:ea typeface="微软雅黑" panose="020B0503020204020204" pitchFamily="34" charset="-122"/>
              <a:cs typeface="Arial" panose="020B0604020202020204" pitchFamily="34" charset="0"/>
              <a:sym typeface="+mn-ea"/>
            </a:endParaRPr>
          </a:p>
        </p:txBody>
      </p:sp>
      <p:sp>
        <p:nvSpPr>
          <p:cNvPr id="102" name="矩形 101"/>
          <p:cNvSpPr/>
          <p:nvPr/>
        </p:nvSpPr>
        <p:spPr>
          <a:xfrm>
            <a:off x="61049" y="1953726"/>
            <a:ext cx="3039504"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Application Digital Twins </a:t>
            </a:r>
            <a:endParaRPr lang="zh-CN" altLang="en-US" dirty="0"/>
          </a:p>
        </p:txBody>
      </p:sp>
      <p:sp>
        <p:nvSpPr>
          <p:cNvPr id="105" name="矩形 104"/>
          <p:cNvSpPr/>
          <p:nvPr/>
        </p:nvSpPr>
        <p:spPr>
          <a:xfrm>
            <a:off x="63104" y="4227520"/>
            <a:ext cx="2752106"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Network Digital Twins </a:t>
            </a:r>
            <a:endParaRPr lang="zh-CN" altLang="en-US" dirty="0"/>
          </a:p>
        </p:txBody>
      </p:sp>
      <p:sp>
        <p:nvSpPr>
          <p:cNvPr id="106" name="右箭头 105"/>
          <p:cNvSpPr/>
          <p:nvPr/>
        </p:nvSpPr>
        <p:spPr>
          <a:xfrm>
            <a:off x="2964604" y="4311916"/>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61049" y="3777497"/>
            <a:ext cx="2587755"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Service Digital Twins </a:t>
            </a:r>
            <a:endParaRPr lang="zh-CN" altLang="en-US" dirty="0"/>
          </a:p>
        </p:txBody>
      </p:sp>
      <p:sp>
        <p:nvSpPr>
          <p:cNvPr id="108" name="右箭头 107"/>
          <p:cNvSpPr/>
          <p:nvPr/>
        </p:nvSpPr>
        <p:spPr>
          <a:xfrm>
            <a:off x="2967169" y="3817616"/>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57777" y="2918077"/>
            <a:ext cx="2874984"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Application </a:t>
            </a:r>
            <a:r>
              <a:rPr lang="en-US" altLang="zh-CN" dirty="0" smtClean="0">
                <a:latin typeface="微软雅黑" panose="020B0503020204020204" pitchFamily="34" charset="-122"/>
                <a:ea typeface="微软雅黑" panose="020B0503020204020204" pitchFamily="34" charset="-122"/>
              </a:rPr>
              <a:t>enablement</a:t>
            </a:r>
            <a:endParaRPr lang="zh-CN" altLang="en-US" dirty="0"/>
          </a:p>
        </p:txBody>
      </p:sp>
      <p:sp>
        <p:nvSpPr>
          <p:cNvPr id="111" name="右箭头 110"/>
          <p:cNvSpPr/>
          <p:nvPr/>
        </p:nvSpPr>
        <p:spPr>
          <a:xfrm>
            <a:off x="2970929" y="2038208"/>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a:off x="5403939" y="4317700"/>
            <a:ext cx="1134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smtClean="0"/>
              <a:t>Network </a:t>
            </a:r>
            <a:r>
              <a:rPr lang="en-US" altLang="zh-CN" sz="800" dirty="0"/>
              <a:t>element models</a:t>
            </a:r>
            <a:endParaRPr lang="en-US" altLang="zh-CN" sz="800" dirty="0">
              <a:ea typeface="微软雅黑" panose="020B0503020204020204" pitchFamily="34" charset="-122"/>
              <a:sym typeface="+mn-ea"/>
            </a:endParaRPr>
          </a:p>
        </p:txBody>
      </p:sp>
      <p:sp>
        <p:nvSpPr>
          <p:cNvPr id="113" name="圆角矩形 112"/>
          <p:cNvSpPr/>
          <p:nvPr/>
        </p:nvSpPr>
        <p:spPr>
          <a:xfrm>
            <a:off x="6693597" y="4317700"/>
            <a:ext cx="891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smtClean="0"/>
              <a:t>Environment models</a:t>
            </a:r>
            <a:endParaRPr lang="zh-CN" altLang="en-US" sz="800" dirty="0">
              <a:ea typeface="微软雅黑" panose="020B0503020204020204" pitchFamily="34" charset="-122"/>
              <a:sym typeface="+mn-ea"/>
            </a:endParaRPr>
          </a:p>
        </p:txBody>
      </p:sp>
      <p:sp>
        <p:nvSpPr>
          <p:cNvPr id="114" name="圆角矩形 113"/>
          <p:cNvSpPr/>
          <p:nvPr/>
        </p:nvSpPr>
        <p:spPr>
          <a:xfrm>
            <a:off x="7740254" y="4317700"/>
            <a:ext cx="1188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smtClean="0"/>
              <a:t>User behavior </a:t>
            </a:r>
          </a:p>
          <a:p>
            <a:pPr algn="ctr" defTabSz="342900"/>
            <a:r>
              <a:rPr lang="en-US" altLang="zh-CN" sz="800" dirty="0" smtClean="0"/>
              <a:t>models</a:t>
            </a:r>
            <a:endParaRPr lang="zh-CN" altLang="en-US" sz="800" dirty="0">
              <a:ea typeface="微软雅黑" panose="020B0503020204020204" pitchFamily="34" charset="-122"/>
              <a:sym typeface="+mn-ea"/>
            </a:endParaRPr>
          </a:p>
        </p:txBody>
      </p:sp>
      <p:sp>
        <p:nvSpPr>
          <p:cNvPr id="115" name="圆角矩形 114"/>
          <p:cNvSpPr/>
          <p:nvPr/>
        </p:nvSpPr>
        <p:spPr>
          <a:xfrm>
            <a:off x="9090953" y="4317700"/>
            <a:ext cx="1215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smtClean="0"/>
              <a:t>Energy </a:t>
            </a:r>
            <a:r>
              <a:rPr lang="en-US" altLang="zh-CN" sz="800" dirty="0"/>
              <a:t>consumption models</a:t>
            </a:r>
            <a:endParaRPr lang="zh-CN" altLang="en-US" sz="800" dirty="0">
              <a:ea typeface="微软雅黑" panose="020B0503020204020204" pitchFamily="34" charset="-122"/>
              <a:sym typeface="+mn-ea"/>
            </a:endParaRPr>
          </a:p>
        </p:txBody>
      </p:sp>
      <p:sp>
        <p:nvSpPr>
          <p:cNvPr id="119" name="左大括号 118"/>
          <p:cNvSpPr/>
          <p:nvPr/>
        </p:nvSpPr>
        <p:spPr>
          <a:xfrm>
            <a:off x="3844510" y="2581642"/>
            <a:ext cx="614333" cy="1070875"/>
          </a:xfrm>
          <a:prstGeom prst="leftBrace">
            <a:avLst>
              <a:gd name="adj1" fmla="val 8333"/>
              <a:gd name="adj2" fmla="val 4686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0"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106990982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architecture</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400" b="1" dirty="0"/>
              <a:t>Physical </a:t>
            </a:r>
            <a:r>
              <a:rPr lang="en-US" altLang="zh-CN" sz="1400" b="1" dirty="0" smtClean="0"/>
              <a:t>networks: </a:t>
            </a:r>
            <a:r>
              <a:rPr lang="en-US" altLang="zh-CN" sz="1400" dirty="0"/>
              <a:t>The physical network refers to the object simulated by the digital twin network</a:t>
            </a:r>
            <a:r>
              <a:rPr lang="en-US" altLang="zh-CN" sz="1400" dirty="0" smtClean="0"/>
              <a:t>, </a:t>
            </a:r>
            <a:r>
              <a:rPr lang="en-US" altLang="zh-CN" sz="1400" dirty="0"/>
              <a:t>including the physical core network, transmission network, wireless access network elements, the deployment environment and real services. The physical network provides APIs for the digital twin network to collect data and accept digital twin network configurations and capability callings.</a:t>
            </a:r>
            <a:endParaRPr lang="zh-CN" altLang="zh-CN" sz="1400" dirty="0"/>
          </a:p>
          <a:p>
            <a:r>
              <a:rPr lang="en-US" altLang="zh-CN" sz="1400" b="1" dirty="0"/>
              <a:t>Network layer of digital </a:t>
            </a:r>
            <a:r>
              <a:rPr lang="en-US" altLang="zh-CN" sz="1400" b="1" dirty="0" smtClean="0"/>
              <a:t>twin</a:t>
            </a:r>
            <a:r>
              <a:rPr lang="en-US" altLang="zh-CN" sz="1400" b="1" dirty="0"/>
              <a:t>: </a:t>
            </a:r>
            <a:r>
              <a:rPr lang="en-US" altLang="zh-CN" sz="1400" dirty="0" smtClean="0"/>
              <a:t>The </a:t>
            </a:r>
            <a:r>
              <a:rPr lang="en-US" altLang="zh-CN" sz="1400" dirty="0"/>
              <a:t>twin network constructed in this layer is a virtual image of the physical network in the digital domain. The twin model can reproduce various complex factors in the real field network with high fidelity and has the dynamic simulation ability to simulate the interaction and changes of these complex factors. The network twin layer includes various network element models such as core networks, bearer networks, and wireless access networks, as well as simulations of algorithms and software deployed on them. It also includes modeling complex external physical factors such as wireless environment, user behavior, energy consumption models, etc. The simulation engine can drive various models to run and interact according to communication protocols and physical laws, simulating the dynamic changes of real networks</a:t>
            </a:r>
            <a:r>
              <a:rPr lang="en-US" altLang="zh-CN" sz="1400" dirty="0" smtClean="0"/>
              <a:t>.</a:t>
            </a:r>
          </a:p>
          <a:p>
            <a:r>
              <a:rPr lang="en-US" altLang="zh-CN" sz="1400" b="1" dirty="0">
                <a:sym typeface="+mn-ea"/>
              </a:rPr>
              <a:t>Service layer of digital </a:t>
            </a:r>
            <a:r>
              <a:rPr lang="en-US" altLang="zh-CN" sz="1400" b="1" dirty="0" smtClean="0">
                <a:sym typeface="+mn-ea"/>
              </a:rPr>
              <a:t>twin</a:t>
            </a:r>
            <a:r>
              <a:rPr lang="en-US" altLang="zh-CN" sz="1400" b="1" dirty="0">
                <a:sym typeface="+mn-ea"/>
              </a:rPr>
              <a:t>: </a:t>
            </a:r>
            <a:r>
              <a:rPr lang="en-US" altLang="zh-CN" sz="1400" dirty="0" smtClean="0">
                <a:sym typeface="+mn-ea"/>
              </a:rPr>
              <a:t>This layer is responsible </a:t>
            </a:r>
            <a:r>
              <a:rPr lang="en-US" altLang="zh-CN" sz="1400" dirty="0">
                <a:sym typeface="+mn-ea"/>
              </a:rPr>
              <a:t>for executing various </a:t>
            </a:r>
            <a:r>
              <a:rPr lang="en-US" altLang="zh-CN" sz="1400" dirty="0"/>
              <a:t>service</a:t>
            </a:r>
            <a:r>
              <a:rPr lang="en-US" altLang="zh-CN" sz="1400" dirty="0" smtClean="0">
                <a:sym typeface="+mn-ea"/>
              </a:rPr>
              <a:t> </a:t>
            </a:r>
            <a:r>
              <a:rPr lang="en-US" altLang="zh-CN" sz="1400" dirty="0">
                <a:sym typeface="+mn-ea"/>
              </a:rPr>
              <a:t>models and conducting realistic and complete end-to-end or partial network segment simulations of real </a:t>
            </a:r>
            <a:r>
              <a:rPr lang="en-US" altLang="zh-CN" sz="1400" dirty="0"/>
              <a:t>services</a:t>
            </a:r>
            <a:r>
              <a:rPr lang="en-US" altLang="zh-CN" sz="1400" dirty="0" smtClean="0">
                <a:sym typeface="+mn-ea"/>
              </a:rPr>
              <a:t>. </a:t>
            </a:r>
            <a:r>
              <a:rPr lang="en-US" altLang="zh-CN" sz="1400" dirty="0">
                <a:sym typeface="+mn-ea"/>
              </a:rPr>
              <a:t>These services include traditional </a:t>
            </a:r>
            <a:r>
              <a:rPr lang="en-US" altLang="zh-CN" sz="1400" dirty="0" smtClean="0">
                <a:sym typeface="+mn-ea"/>
              </a:rPr>
              <a:t>network SLA service, </a:t>
            </a:r>
            <a:r>
              <a:rPr lang="en-US" altLang="zh-CN" sz="1400" dirty="0">
                <a:sym typeface="+mn-ea"/>
              </a:rPr>
              <a:t>B2B industry </a:t>
            </a:r>
            <a:r>
              <a:rPr lang="en-US" altLang="zh-CN" sz="1400" dirty="0" smtClean="0">
                <a:sym typeface="+mn-ea"/>
              </a:rPr>
              <a:t>services</a:t>
            </a:r>
            <a:r>
              <a:rPr lang="en-US" altLang="zh-CN" sz="1400" dirty="0">
                <a:sym typeface="+mn-ea"/>
              </a:rPr>
              <a:t>, </a:t>
            </a:r>
            <a:r>
              <a:rPr lang="en-US" altLang="zh-CN" sz="1400" dirty="0" smtClean="0">
                <a:sym typeface="+mn-ea"/>
              </a:rPr>
              <a:t>perception services, various </a:t>
            </a:r>
            <a:r>
              <a:rPr lang="en-US" altLang="zh-CN" sz="1400" dirty="0">
                <a:sym typeface="+mn-ea"/>
              </a:rPr>
              <a:t>new types of </a:t>
            </a:r>
            <a:r>
              <a:rPr lang="en-US" altLang="zh-CN" sz="1400" dirty="0" smtClean="0">
                <a:sym typeface="+mn-ea"/>
              </a:rPr>
              <a:t>services (e.g. XR service). It </a:t>
            </a:r>
            <a:r>
              <a:rPr lang="en-US" altLang="zh-CN" sz="1400" dirty="0"/>
              <a:t>can simulate and predict uplink and downlink performance of these services in a closed-loop manner, then send the corresponding data to the network layer of digital twin to evaluate the quality of these services</a:t>
            </a:r>
            <a:r>
              <a:rPr lang="en-US" altLang="zh-CN" sz="1400" dirty="0" smtClean="0">
                <a:sym typeface="+mn-ea"/>
              </a:rPr>
              <a:t>.</a:t>
            </a:r>
          </a:p>
          <a:p>
            <a:r>
              <a:rPr lang="en-US" altLang="zh-CN" sz="1400" b="1" kern="0" dirty="0">
                <a:solidFill>
                  <a:prstClr val="black"/>
                </a:solidFill>
                <a:ea typeface="微软雅黑" panose="020B0503020204020204" pitchFamily="34" charset="-122"/>
                <a:sym typeface="+mn-ea"/>
              </a:rPr>
              <a:t>Service </a:t>
            </a:r>
            <a:r>
              <a:rPr lang="en-US" altLang="zh-CN" sz="1400" b="1" dirty="0">
                <a:solidFill>
                  <a:prstClr val="black"/>
                </a:solidFill>
                <a:ea typeface="微软雅黑" panose="020B0503020204020204" pitchFamily="34" charset="-122"/>
              </a:rPr>
              <a:t>capability </a:t>
            </a:r>
            <a:r>
              <a:rPr lang="en-US" altLang="zh-CN" sz="1400" b="1" kern="0" dirty="0" smtClean="0">
                <a:solidFill>
                  <a:prstClr val="black"/>
                </a:solidFill>
                <a:ea typeface="微软雅黑" panose="020B0503020204020204" pitchFamily="34" charset="-122"/>
                <a:sym typeface="+mn-ea"/>
              </a:rPr>
              <a:t>expose</a:t>
            </a:r>
            <a:r>
              <a:rPr lang="en-US" altLang="zh-CN" sz="1400" b="1" dirty="0" smtClean="0"/>
              <a:t> </a:t>
            </a:r>
            <a:r>
              <a:rPr lang="en-US" altLang="zh-CN" sz="1400" b="1" dirty="0">
                <a:sym typeface="+mn-ea"/>
              </a:rPr>
              <a:t>layer </a:t>
            </a:r>
            <a:r>
              <a:rPr lang="en-US" altLang="zh-CN" sz="1400" b="1" dirty="0" smtClean="0">
                <a:sym typeface="+mn-ea"/>
              </a:rPr>
              <a:t>of </a:t>
            </a:r>
            <a:r>
              <a:rPr lang="en-US" altLang="zh-CN" sz="1400" b="1" dirty="0">
                <a:sym typeface="+mn-ea"/>
              </a:rPr>
              <a:t>digital twin: </a:t>
            </a:r>
            <a:r>
              <a:rPr lang="en-US" altLang="zh-CN" sz="1400" dirty="0">
                <a:sym typeface="+mn-ea"/>
              </a:rPr>
              <a:t>This layer </a:t>
            </a:r>
            <a:r>
              <a:rPr lang="en-US" altLang="zh-CN" sz="1400" dirty="0" smtClean="0">
                <a:sym typeface="+mn-ea"/>
              </a:rPr>
              <a:t>provide various </a:t>
            </a:r>
            <a:r>
              <a:rPr lang="en-US" altLang="zh-CN" sz="1400" dirty="0" err="1">
                <a:sym typeface="+mn-ea"/>
              </a:rPr>
              <a:t>DTaaS</a:t>
            </a:r>
            <a:r>
              <a:rPr lang="en-US" altLang="zh-CN" sz="1400" dirty="0" smtClean="0">
                <a:sym typeface="+mn-ea"/>
              </a:rPr>
              <a:t> capabilities and </a:t>
            </a:r>
            <a:r>
              <a:rPr lang="en-US" altLang="zh-CN" sz="1400" dirty="0">
                <a:sym typeface="+mn-ea"/>
              </a:rPr>
              <a:t>allocates corresponding </a:t>
            </a:r>
            <a:r>
              <a:rPr lang="en-US" altLang="zh-CN" sz="1400" dirty="0" smtClean="0">
                <a:sym typeface="+mn-ea"/>
              </a:rPr>
              <a:t>resources </a:t>
            </a:r>
            <a:r>
              <a:rPr lang="en-US" altLang="zh-CN" sz="1400" dirty="0">
                <a:sym typeface="+mn-ea"/>
              </a:rPr>
              <a:t>through orchestration and management to meet the needs of various scenario </a:t>
            </a:r>
            <a:r>
              <a:rPr lang="en-US" altLang="zh-CN" sz="1400" dirty="0" smtClean="0">
                <a:sym typeface="+mn-ea"/>
              </a:rPr>
              <a:t>applications. It provide </a:t>
            </a:r>
            <a:r>
              <a:rPr lang="en-US" altLang="zh-CN" sz="1400" dirty="0">
                <a:sym typeface="+mn-ea"/>
              </a:rPr>
              <a:t>open </a:t>
            </a:r>
            <a:r>
              <a:rPr lang="en-US" altLang="zh-CN" sz="1400" dirty="0" smtClean="0">
                <a:sym typeface="+mn-ea"/>
              </a:rPr>
              <a:t>interfaces</a:t>
            </a:r>
            <a:r>
              <a:rPr lang="en-US" altLang="zh-CN" sz="1400" dirty="0">
                <a:sym typeface="+mn-ea"/>
              </a:rPr>
              <a:t> </a:t>
            </a:r>
            <a:r>
              <a:rPr lang="en-US" altLang="zh-CN" sz="1400" dirty="0" smtClean="0">
                <a:sym typeface="+mn-ea"/>
              </a:rPr>
              <a:t>to </a:t>
            </a:r>
            <a:r>
              <a:rPr lang="en-US" altLang="zh-CN" sz="1400" dirty="0" smtClean="0"/>
              <a:t>deliver </a:t>
            </a:r>
            <a:r>
              <a:rPr lang="en-US" altLang="zh-CN" sz="1400" dirty="0" err="1">
                <a:sym typeface="+mn-ea"/>
              </a:rPr>
              <a:t>DTaaS</a:t>
            </a:r>
            <a:r>
              <a:rPr lang="en-US" altLang="zh-CN" sz="1400" dirty="0">
                <a:sym typeface="+mn-ea"/>
              </a:rPr>
              <a:t> capabilities </a:t>
            </a:r>
            <a:r>
              <a:rPr lang="en-US" altLang="zh-CN" sz="1400" dirty="0" smtClean="0"/>
              <a:t>to </a:t>
            </a:r>
            <a:r>
              <a:rPr lang="en-US" altLang="zh-CN" sz="1400" dirty="0"/>
              <a:t>different users.</a:t>
            </a:r>
            <a:endParaRPr lang="en-US" altLang="zh-CN" sz="1400" dirty="0" smtClean="0">
              <a:sym typeface="+mn-ea"/>
            </a:endParaRPr>
          </a:p>
          <a:p>
            <a:r>
              <a:rPr lang="en-US" altLang="zh-CN" sz="1400" b="1" kern="0" dirty="0">
                <a:solidFill>
                  <a:prstClr val="black"/>
                </a:solidFill>
                <a:ea typeface="微软雅黑" panose="020B0503020204020204" pitchFamily="34" charset="-122"/>
                <a:cs typeface="Arial" panose="020B0604020202020204" pitchFamily="34" charset="0"/>
                <a:sym typeface="+mn-ea"/>
              </a:rPr>
              <a:t>Application </a:t>
            </a:r>
            <a:r>
              <a:rPr lang="en-US" altLang="zh-CN" sz="1400" b="1" kern="0" dirty="0" smtClean="0">
                <a:solidFill>
                  <a:prstClr val="black"/>
                </a:solidFill>
                <a:ea typeface="微软雅黑" panose="020B0503020204020204" pitchFamily="34" charset="-122"/>
                <a:cs typeface="Arial" panose="020B0604020202020204" pitchFamily="34" charset="0"/>
                <a:sym typeface="+mn-ea"/>
              </a:rPr>
              <a:t>layer</a:t>
            </a:r>
            <a:r>
              <a:rPr lang="en-US" altLang="zh-CN" sz="1400" b="1" kern="0" dirty="0">
                <a:solidFill>
                  <a:prstClr val="black"/>
                </a:solidFill>
                <a:ea typeface="微软雅黑" panose="020B0503020204020204" pitchFamily="34" charset="-122"/>
                <a:cs typeface="Arial" panose="020B0604020202020204" pitchFamily="34" charset="0"/>
                <a:sym typeface="+mn-ea"/>
              </a:rPr>
              <a:t>: </a:t>
            </a:r>
            <a:r>
              <a:rPr lang="en-US" altLang="zh-CN" sz="1400" dirty="0">
                <a:sym typeface="+mn-ea"/>
              </a:rPr>
              <a:t>The</a:t>
            </a:r>
            <a:r>
              <a:rPr lang="en-US" altLang="zh-CN" sz="1400" b="1" kern="0" dirty="0" smtClean="0">
                <a:solidFill>
                  <a:prstClr val="black"/>
                </a:solidFill>
                <a:ea typeface="微软雅黑" panose="020B0503020204020204" pitchFamily="34" charset="-122"/>
                <a:cs typeface="Arial" panose="020B0604020202020204" pitchFamily="34" charset="0"/>
                <a:sym typeface="+mn-ea"/>
              </a:rPr>
              <a:t> </a:t>
            </a:r>
            <a:r>
              <a:rPr lang="en-US" altLang="zh-CN" sz="1400" dirty="0" smtClean="0"/>
              <a:t>vertical application </a:t>
            </a:r>
            <a:r>
              <a:rPr lang="en-US" altLang="zh-CN" sz="1400" dirty="0" smtClean="0">
                <a:sym typeface="+mn-ea"/>
              </a:rPr>
              <a:t>can </a:t>
            </a:r>
            <a:r>
              <a:rPr lang="en-US" altLang="zh-CN" sz="1400" dirty="0">
                <a:sym typeface="+mn-ea"/>
              </a:rPr>
              <a:t>call various </a:t>
            </a:r>
            <a:r>
              <a:rPr lang="en-US" altLang="zh-CN" sz="1400" dirty="0" smtClean="0">
                <a:sym typeface="+mn-ea"/>
              </a:rPr>
              <a:t>capabilities </a:t>
            </a:r>
            <a:r>
              <a:rPr lang="en-US" altLang="zh-CN" sz="1400" dirty="0">
                <a:sym typeface="+mn-ea"/>
              </a:rPr>
              <a:t>of </a:t>
            </a:r>
            <a:r>
              <a:rPr lang="en-US" altLang="zh-CN" sz="1400" dirty="0" err="1" smtClean="0">
                <a:sym typeface="+mn-ea"/>
              </a:rPr>
              <a:t>DTaaS</a:t>
            </a:r>
            <a:r>
              <a:rPr lang="en-US" altLang="zh-CN" sz="1400" dirty="0" smtClean="0">
                <a:sym typeface="+mn-ea"/>
              </a:rPr>
              <a:t> through </a:t>
            </a:r>
            <a:r>
              <a:rPr lang="en-US" altLang="zh-CN" sz="1400" dirty="0">
                <a:sym typeface="+mn-ea"/>
              </a:rPr>
              <a:t>open interfaces. </a:t>
            </a:r>
            <a:r>
              <a:rPr lang="en-US" altLang="zh-CN" sz="1400" dirty="0" smtClean="0">
                <a:sym typeface="+mn-ea"/>
              </a:rPr>
              <a:t>Different applications </a:t>
            </a:r>
            <a:r>
              <a:rPr lang="en-US" altLang="zh-CN" sz="1400" dirty="0">
                <a:sym typeface="+mn-ea"/>
              </a:rPr>
              <a:t>can support different scenarios and tasks, and the typical scenario task types provided by </a:t>
            </a:r>
            <a:r>
              <a:rPr lang="en-US" altLang="zh-CN" sz="1400" dirty="0" err="1">
                <a:sym typeface="+mn-ea"/>
              </a:rPr>
              <a:t>DTaaS</a:t>
            </a:r>
            <a:r>
              <a:rPr lang="en-US" altLang="zh-CN" sz="1400" dirty="0">
                <a:sym typeface="+mn-ea"/>
              </a:rPr>
              <a:t> mainly include: self intelligent network, new technology verification, new business verification, etc. </a:t>
            </a:r>
            <a:r>
              <a:rPr lang="en-US" altLang="zh-CN" sz="1400" dirty="0" smtClean="0">
                <a:sym typeface="+mn-ea"/>
              </a:rPr>
              <a:t>The applications </a:t>
            </a:r>
            <a:r>
              <a:rPr lang="en-US" altLang="zh-CN" sz="1400" dirty="0">
                <a:sym typeface="+mn-ea"/>
              </a:rPr>
              <a:t>can also </a:t>
            </a:r>
            <a:r>
              <a:rPr lang="en-US" altLang="zh-CN" sz="1400" dirty="0" smtClean="0">
                <a:sym typeface="+mn-ea"/>
              </a:rPr>
              <a:t>integrate </a:t>
            </a:r>
            <a:r>
              <a:rPr lang="en-US" altLang="zh-CN" sz="1400" dirty="0" err="1">
                <a:sym typeface="+mn-ea"/>
              </a:rPr>
              <a:t>DTaaS</a:t>
            </a:r>
            <a:r>
              <a:rPr lang="en-US" altLang="zh-CN" sz="1400" dirty="0" smtClean="0">
                <a:sym typeface="+mn-ea"/>
              </a:rPr>
              <a:t> </a:t>
            </a:r>
            <a:r>
              <a:rPr lang="en-US" altLang="zh-CN" sz="1400" dirty="0">
                <a:sym typeface="+mn-ea"/>
              </a:rPr>
              <a:t>capabilities </a:t>
            </a:r>
            <a:r>
              <a:rPr lang="en-US" altLang="zh-CN" sz="1400" dirty="0" smtClean="0">
                <a:sym typeface="+mn-ea"/>
              </a:rPr>
              <a:t>into </a:t>
            </a:r>
            <a:r>
              <a:rPr lang="en-US" altLang="zh-CN" sz="1400" dirty="0">
                <a:sym typeface="+mn-ea"/>
              </a:rPr>
              <a:t>other applications and platforms in a more flexible way to complete other highly comprehensive tasks beyond typical scenarios.</a:t>
            </a:r>
            <a:endParaRPr lang="zh-CN" altLang="en-US" sz="1400" dirty="0"/>
          </a:p>
          <a:p>
            <a:endParaRPr lang="en-US" altLang="zh-CN" sz="1400" dirty="0">
              <a:sym typeface="+mn-ea"/>
            </a:endParaRPr>
          </a:p>
          <a:p>
            <a:endParaRPr lang="zh-CN" altLang="en-US" sz="1400" dirty="0">
              <a:sym typeface="+mn-ea"/>
            </a:endParaRPr>
          </a:p>
          <a:p>
            <a:endParaRPr lang="en-US" altLang="zh-CN" sz="1400" dirty="0" smtClean="0"/>
          </a:p>
          <a:p>
            <a:endParaRPr lang="en-IN" altLang="zh-CN" sz="1400" dirty="0">
              <a:latin typeface="微软雅黑" panose="020B0503020204020204" pitchFamily="34" charset="-122"/>
              <a:ea typeface="微软雅黑" panose="020B0503020204020204" pitchFamily="34" charset="-122"/>
            </a:endParaRP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790295602"/>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t>
            </a:r>
            <a:r>
              <a:rPr lang="en-US" altLang="zh-CN" sz="3200" b="1" dirty="0" smtClean="0"/>
              <a:t>basic </a:t>
            </a:r>
            <a:r>
              <a:rPr lang="en-US" altLang="zh-CN" sz="3200" b="1" dirty="0" smtClean="0">
                <a:sym typeface="+mn-ea"/>
              </a:rPr>
              <a:t>capabilities</a:t>
            </a:r>
            <a:endParaRPr lang="en-IN" sz="3200" b="1" dirty="0"/>
          </a:p>
        </p:txBody>
      </p:sp>
      <p:sp>
        <p:nvSpPr>
          <p:cNvPr id="3" name="Content Placeholder 2"/>
          <p:cNvSpPr>
            <a:spLocks noGrp="1"/>
          </p:cNvSpPr>
          <p:nvPr>
            <p:ph idx="1"/>
          </p:nvPr>
        </p:nvSpPr>
        <p:spPr>
          <a:xfrm>
            <a:off x="0" y="1750124"/>
            <a:ext cx="12192000" cy="4563816"/>
          </a:xfrm>
        </p:spPr>
        <p:txBody>
          <a:bodyPr/>
          <a:lstStyle/>
          <a:p>
            <a:pPr marL="342900" indent="-342900">
              <a:buFont typeface="+mj-lt"/>
              <a:buAutoNum type="arabicPeriod"/>
            </a:pPr>
            <a:r>
              <a:rPr lang="en-US" altLang="zh-CN" sz="1300" b="1" dirty="0"/>
              <a:t>Data </a:t>
            </a:r>
            <a:r>
              <a:rPr lang="en-US" altLang="zh-CN" sz="1300" b="1" dirty="0" smtClean="0"/>
              <a:t>collection: </a:t>
            </a:r>
            <a:r>
              <a:rPr lang="en-US" altLang="zh-CN" sz="1300" dirty="0"/>
              <a:t>This capability</a:t>
            </a:r>
            <a:r>
              <a:rPr lang="en-US" altLang="zh-CN" sz="1300" dirty="0" smtClean="0"/>
              <a:t> is to collect </a:t>
            </a:r>
            <a:r>
              <a:rPr lang="en-US" altLang="zh-CN" sz="1300" dirty="0"/>
              <a:t>data from specified network elements and modules in both physical network and digital twin network </a:t>
            </a:r>
            <a:r>
              <a:rPr lang="en-US" altLang="zh-CN" sz="1300" dirty="0" smtClean="0"/>
              <a:t>based </a:t>
            </a:r>
            <a:r>
              <a:rPr lang="en-US" altLang="zh-CN" sz="1300" dirty="0"/>
              <a:t>on user requirements. Efficient and timely data collection from the physical network plays a crucial role in monitoring network status and constructing twin models. There are two methods for data collection: specialized measurement devices </a:t>
            </a:r>
            <a:r>
              <a:rPr lang="en-US" altLang="zh-CN" sz="1300" dirty="0" smtClean="0"/>
              <a:t>and </a:t>
            </a:r>
            <a:r>
              <a:rPr lang="en-US" altLang="zh-CN" sz="1300" dirty="0"/>
              <a:t>real-time monitoring of signals, services, and metrics during network operation. The measurement device</a:t>
            </a:r>
            <a:r>
              <a:rPr lang="en-US" altLang="zh-CN" sz="1300" dirty="0" smtClean="0"/>
              <a:t> method entails </a:t>
            </a:r>
            <a:r>
              <a:rPr lang="en-US" altLang="zh-CN" sz="1300" dirty="0"/>
              <a:t>higher time costs but yields precise and direct results, such as using drones to capture on-site topographic information or employing channel measurement devices to detect wireless channel responses. The monitoring</a:t>
            </a:r>
            <a:r>
              <a:rPr lang="en-US" altLang="zh-CN" sz="1300" dirty="0" smtClean="0"/>
              <a:t> </a:t>
            </a:r>
            <a:r>
              <a:rPr lang="en-US" altLang="zh-CN" sz="1300" dirty="0"/>
              <a:t>method carries relatively lower costs but may impact regular operations, providing indirect data for certain tasks, such as wireless signal records or network operation logs. Hence, careful consideration is necessary to determine the appropriate data collection method for different tasks. For instance, foundational data can be collected using specialized measurement devices in a one-time process, followed by ongoing adjustments and enrichment of the model using measurements during network operation to ensure the model's evolutionary capabilities.</a:t>
            </a:r>
            <a:endParaRPr lang="zh-CN" altLang="zh-CN" sz="1300" dirty="0"/>
          </a:p>
          <a:p>
            <a:pPr marL="342900" indent="-342900">
              <a:buFont typeface="+mj-lt"/>
              <a:buAutoNum type="arabicPeriod"/>
            </a:pPr>
            <a:r>
              <a:rPr lang="en-US" altLang="zh-CN" sz="1300" b="1" dirty="0"/>
              <a:t>Model </a:t>
            </a:r>
            <a:r>
              <a:rPr lang="en-US" altLang="zh-CN" sz="1300" b="1" dirty="0" smtClean="0"/>
              <a:t>generation: </a:t>
            </a:r>
            <a:r>
              <a:rPr lang="en-US" altLang="zh-CN" sz="1300" dirty="0"/>
              <a:t>This </a:t>
            </a:r>
            <a:r>
              <a:rPr lang="en-US" altLang="zh-CN" sz="1300" dirty="0" smtClean="0"/>
              <a:t>capability is to </a:t>
            </a:r>
            <a:r>
              <a:rPr lang="en-US" altLang="zh-CN" sz="1300" dirty="0"/>
              <a:t>refine, train, and generate models from raw data. </a:t>
            </a:r>
            <a:r>
              <a:rPr lang="en-US" altLang="zh-CN" sz="1300" dirty="0" smtClean="0"/>
              <a:t>Traditional </a:t>
            </a:r>
            <a:r>
              <a:rPr lang="en-US" altLang="zh-CN" sz="1300" dirty="0"/>
              <a:t>twin models include mathematical and data-driven models. Mathematical models offer some level of generalization but face challenges in obtaining all parameters and boundary conditions for specific scenarios and entities, limiting the construction of highly precise models. Data-driven models, on the other hand, utilize input-output data from specific scenarios and entities to train neural networks, providing a good fit for those cases but may lack generalization abilities. Hence, knowledge-and-data dual-driven approach is recommended. This approach abstracts mathematical formulas and physical laws into knowledge, which is then utilized to reduce the complexity of neural networks and enhance the generalization abilities. For instance, in the case of wireless channel modeling, one can leverage knowledge about the transmission characteristics of electromagnetic signals, along with digital maps, satellite and aerial photographs, field measurement results, and data generated during network operations, to collectively achieve context-specific </a:t>
            </a:r>
            <a:r>
              <a:rPr lang="en-US" altLang="zh-CN" sz="1300" dirty="0" smtClean="0"/>
              <a:t>based </a:t>
            </a:r>
            <a:r>
              <a:rPr lang="en-US" altLang="zh-CN" sz="1300" dirty="0"/>
              <a:t>accurate modeling. </a:t>
            </a:r>
            <a:endParaRPr lang="en-US" altLang="zh-CN" sz="1300" dirty="0" smtClean="0"/>
          </a:p>
          <a:p>
            <a:pPr marL="342900" indent="-342900">
              <a:buFont typeface="+mj-lt"/>
              <a:buAutoNum type="arabicPeriod"/>
            </a:pPr>
            <a:r>
              <a:rPr lang="en-US" altLang="zh-CN" sz="1300" b="1" dirty="0" smtClean="0"/>
              <a:t>Simulation</a:t>
            </a:r>
            <a:r>
              <a:rPr lang="en-US" altLang="zh-CN" sz="1300" b="1" dirty="0" smtClean="0">
                <a:sym typeface="+mn-ea"/>
              </a:rPr>
              <a:t>: </a:t>
            </a:r>
            <a:r>
              <a:rPr lang="en-US" altLang="zh-CN" sz="1300" dirty="0"/>
              <a:t>This </a:t>
            </a:r>
            <a:r>
              <a:rPr lang="en-US" altLang="zh-CN" sz="1300" dirty="0" smtClean="0"/>
              <a:t>capability is to </a:t>
            </a:r>
            <a:r>
              <a:rPr lang="en-US" altLang="zh-CN" sz="1300" dirty="0"/>
              <a:t>utilize the simulation engine within the digital twin </a:t>
            </a:r>
            <a:r>
              <a:rPr lang="en-US" altLang="zh-CN" sz="1300" dirty="0" smtClean="0"/>
              <a:t>entity </a:t>
            </a:r>
            <a:r>
              <a:rPr lang="en-US" altLang="zh-CN" sz="1300" dirty="0"/>
              <a:t>for conducting simulation calculations on a specified network. Given the time-sensitive nature of network decisions, computational speed and efficiency play a vital role in facilitating real-time decision-making within the digital twin network. </a:t>
            </a:r>
            <a:endParaRPr lang="en-US" altLang="zh-CN" sz="1300" dirty="0" smtClean="0"/>
          </a:p>
          <a:p>
            <a:pPr marL="342900" indent="-342900">
              <a:buFont typeface="+mj-lt"/>
              <a:buAutoNum type="arabicPeriod"/>
            </a:pPr>
            <a:r>
              <a:rPr lang="en-US" altLang="zh-CN" sz="1300" b="1" dirty="0"/>
              <a:t>Visualization</a:t>
            </a:r>
            <a:r>
              <a:rPr lang="en-US" altLang="zh-CN" sz="1300" b="1" dirty="0" smtClean="0"/>
              <a:t>: </a:t>
            </a:r>
            <a:r>
              <a:rPr lang="en-US" altLang="zh-CN" sz="1300" dirty="0" smtClean="0"/>
              <a:t>This</a:t>
            </a:r>
            <a:r>
              <a:rPr lang="en-US" altLang="zh-CN" sz="1300" dirty="0"/>
              <a:t> capability is </a:t>
            </a:r>
            <a:r>
              <a:rPr lang="en-US" altLang="zh-CN" sz="1300" dirty="0" smtClean="0"/>
              <a:t>to </a:t>
            </a:r>
            <a:r>
              <a:rPr lang="en-US" altLang="zh-CN" sz="1300" dirty="0"/>
              <a:t>visually present network data, network status, environment, and models using various methods such as charts, videos, 3D models, and even virtual reality technologies. Visualization plays a critical role in </a:t>
            </a:r>
            <a:r>
              <a:rPr lang="en-US" altLang="zh-CN" sz="1300" dirty="0" err="1"/>
              <a:t>DTaaS</a:t>
            </a:r>
            <a:r>
              <a:rPr lang="en-US" altLang="zh-CN" sz="1300" dirty="0"/>
              <a:t> by effectively conveying complex and high-dimensional information in an intuitive manner, empowering users to directly interact with and control the physical network through the interface. One of the key challenges in visualization is the efficient execution of 3D modeling and rendering. To address this, lightweight modeling techniques, including polygon reduction and elimination of redundant information, are employed to minimize the complexity of 3D models. Additionally, Level of Detail (LOD) techniques are utilized to achieve multi-level representations, reducing the rendering workload in 3D scenes. As a result, visualization and interaction can be seamlessly experienced on lightweight terminals while maintaining a high-quality visual presentation.</a:t>
            </a:r>
            <a:endParaRPr lang="zh-CN" altLang="zh-CN" sz="1300" dirty="0"/>
          </a:p>
          <a:p>
            <a:endParaRPr lang="en-US" altLang="zh-CN" sz="1300" b="1"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6244434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t>
            </a:r>
            <a:r>
              <a:rPr lang="en-US" altLang="zh-CN" sz="3200" b="1" dirty="0" smtClean="0"/>
              <a:t>advanced </a:t>
            </a:r>
            <a:r>
              <a:rPr lang="en-US" altLang="zh-CN" sz="3200" b="1" dirty="0" smtClean="0">
                <a:sym typeface="+mn-ea"/>
              </a:rPr>
              <a:t>capabilities</a:t>
            </a:r>
            <a:endParaRPr lang="en-IN" sz="3200" b="1" dirty="0"/>
          </a:p>
        </p:txBody>
      </p:sp>
      <p:sp>
        <p:nvSpPr>
          <p:cNvPr id="3" name="Content Placeholder 2"/>
          <p:cNvSpPr>
            <a:spLocks noGrp="1"/>
          </p:cNvSpPr>
          <p:nvPr>
            <p:ph idx="1"/>
          </p:nvPr>
        </p:nvSpPr>
        <p:spPr>
          <a:xfrm>
            <a:off x="0" y="1750124"/>
            <a:ext cx="12192000" cy="4563816"/>
          </a:xfrm>
        </p:spPr>
        <p:txBody>
          <a:bodyPr/>
          <a:lstStyle/>
          <a:p>
            <a:pPr marL="342900" indent="-342900">
              <a:buFont typeface="+mj-lt"/>
              <a:buAutoNum type="arabicPeriod" startAt="5"/>
            </a:pPr>
            <a:r>
              <a:rPr lang="en-US" altLang="zh-CN" sz="1300" b="1" dirty="0"/>
              <a:t>Strategy optimization: </a:t>
            </a:r>
            <a:r>
              <a:rPr lang="en-US" altLang="zh-CN" sz="1400" dirty="0"/>
              <a:t>This </a:t>
            </a:r>
            <a:r>
              <a:rPr lang="en-US" altLang="zh-CN" sz="1400" dirty="0" smtClean="0"/>
              <a:t>capability is to </a:t>
            </a:r>
            <a:r>
              <a:rPr lang="en-US" altLang="zh-CN" sz="1400" dirty="0"/>
              <a:t>optimize parameters and strategies. Due to the complexity of wireless networks and the vast space for parameter and policy optimization, it is necessary to provide AI based optimization capabilities, such as multi-objective black box optimization techniques under multiple constraints, or online optimization capabilities based on reinforcement learning that can adapt to changing environments, businesses, and networks. It is necessary to choose appropriate AI solutions based on specific problems for intelligent and efficient processing. </a:t>
            </a:r>
            <a:endParaRPr lang="en-US" altLang="zh-CN" sz="1400" dirty="0" smtClean="0"/>
          </a:p>
          <a:p>
            <a:pPr marL="342900" indent="-342900">
              <a:buFont typeface="+mj-lt"/>
              <a:buAutoNum type="arabicPeriod" startAt="5"/>
            </a:pPr>
            <a:r>
              <a:rPr lang="en-US" altLang="zh-CN" sz="1400" b="1" dirty="0"/>
              <a:t>Algorithm </a:t>
            </a:r>
            <a:r>
              <a:rPr lang="en-US" altLang="zh-CN" sz="1400" b="1" dirty="0" smtClean="0"/>
              <a:t>deployment</a:t>
            </a:r>
            <a:r>
              <a:rPr lang="en-US" altLang="zh-CN" sz="1300" b="1" dirty="0" smtClean="0"/>
              <a:t>: </a:t>
            </a:r>
            <a:r>
              <a:rPr lang="en-US" altLang="zh-CN" sz="1400" dirty="0"/>
              <a:t>This capability</a:t>
            </a:r>
            <a:r>
              <a:rPr lang="en-US" altLang="zh-CN" sz="1400" dirty="0" smtClean="0"/>
              <a:t> </a:t>
            </a:r>
            <a:r>
              <a:rPr lang="en-US" altLang="zh-CN" sz="1400" dirty="0"/>
              <a:t>enables users to seamlessly integrate their own </a:t>
            </a:r>
            <a:r>
              <a:rPr lang="en-US" altLang="zh-CN" sz="1400" dirty="0" smtClean="0"/>
              <a:t>algorithms or modules </a:t>
            </a:r>
            <a:r>
              <a:rPr lang="en-US" altLang="zh-CN" sz="1400" dirty="0"/>
              <a:t>into the digital twin </a:t>
            </a:r>
            <a:r>
              <a:rPr lang="en-US" altLang="zh-CN" sz="1400"/>
              <a:t>network</a:t>
            </a:r>
            <a:r>
              <a:rPr lang="en-US" altLang="zh-CN" sz="1400" smtClean="0"/>
              <a:t>.</a:t>
            </a:r>
            <a:endParaRPr lang="en-US" altLang="zh-CN" sz="1400" dirty="0" smtClean="0"/>
          </a:p>
          <a:p>
            <a:pPr marL="342900" indent="-342900">
              <a:buFont typeface="+mj-lt"/>
              <a:buAutoNum type="arabicPeriod" startAt="5"/>
            </a:pPr>
            <a:r>
              <a:rPr lang="en-US" altLang="zh-CN" sz="1400" b="1" dirty="0"/>
              <a:t>Data </a:t>
            </a:r>
            <a:r>
              <a:rPr lang="en-US" altLang="zh-CN" sz="1400" b="1" dirty="0" smtClean="0"/>
              <a:t>augmentation</a:t>
            </a:r>
            <a:r>
              <a:rPr lang="en-US" altLang="zh-CN" sz="1300" b="1" dirty="0" smtClean="0">
                <a:sym typeface="+mn-ea"/>
              </a:rPr>
              <a:t>: </a:t>
            </a:r>
            <a:r>
              <a:rPr lang="en-US" altLang="zh-CN" sz="1400" dirty="0"/>
              <a:t>This capability </a:t>
            </a:r>
            <a:r>
              <a:rPr lang="en-US" altLang="zh-CN" sz="1400" dirty="0" smtClean="0"/>
              <a:t>is to </a:t>
            </a:r>
            <a:r>
              <a:rPr lang="en-US" altLang="zh-CN" sz="1400" dirty="0"/>
              <a:t>generate customized virtual scenarios as per user requirements and extract data from designated network elements and modules to create datasets on-demand. Users have the flexibility to define their desired scenarios, whether based on real or virtual environments. They can also specify the data to be collected and the preferred format. The digital twin network operates accordingly, generating the necessary data to fulfill user requests. This capability</a:t>
            </a:r>
            <a:r>
              <a:rPr lang="en-US" altLang="zh-CN" sz="1400" dirty="0" smtClean="0"/>
              <a:t> </a:t>
            </a:r>
            <a:r>
              <a:rPr lang="en-US" altLang="zh-CN" sz="1400" dirty="0"/>
              <a:t>enables users to generate cost-effective datasets from a diverse range of scenarios, spanning various modules and contexts. These datasets can be valuable for research or decision-making purposes.</a:t>
            </a:r>
            <a:r>
              <a:rPr lang="en-US" altLang="zh-CN" sz="1300" dirty="0" smtClean="0"/>
              <a:t> </a:t>
            </a:r>
          </a:p>
          <a:p>
            <a:pPr marL="342900" indent="-342900">
              <a:buFont typeface="+mj-lt"/>
              <a:buAutoNum type="arabicPeriod" startAt="5"/>
            </a:pPr>
            <a:r>
              <a:rPr lang="en-US" altLang="zh-CN" sz="1400" b="1" dirty="0"/>
              <a:t>Fault diagnosis and </a:t>
            </a:r>
            <a:r>
              <a:rPr lang="en-US" altLang="zh-CN" sz="1400" b="1" dirty="0" smtClean="0"/>
              <a:t>prediction</a:t>
            </a:r>
            <a:r>
              <a:rPr lang="en-US" altLang="zh-CN" sz="1300" b="1" dirty="0" smtClean="0"/>
              <a:t>: </a:t>
            </a:r>
            <a:r>
              <a:rPr lang="en-US" altLang="zh-CN" sz="1400" dirty="0"/>
              <a:t>This capability</a:t>
            </a:r>
            <a:r>
              <a:rPr lang="en-US" altLang="zh-CN" sz="1400" dirty="0" smtClean="0"/>
              <a:t> is to </a:t>
            </a:r>
            <a:r>
              <a:rPr lang="en-US" altLang="zh-CN" sz="1400" dirty="0"/>
              <a:t>diagnose and predict network faults based on imported network telemetry data, logs, and Key Performance Indicator (KPI) information. Root cause analysis plays a vital role in fault diagnosis and prediction and can be achieved through two methods: causal relationship diagram and Failure Mode and Effects Analysis (FMEA). </a:t>
            </a:r>
            <a:r>
              <a:rPr lang="en-US" altLang="zh-CN" sz="1400" dirty="0" smtClean="0"/>
              <a:t>Both </a:t>
            </a:r>
            <a:r>
              <a:rPr lang="en-US" altLang="zh-CN" sz="1400" dirty="0"/>
              <a:t>approaches are highly effective for daily network fault diagnosis and prediction, leading to significant reductions in network downtime and prevention of potential failure risks</a:t>
            </a:r>
            <a:r>
              <a:rPr lang="en-US" altLang="zh-CN" sz="1400" dirty="0" smtClean="0"/>
              <a:t>.</a:t>
            </a:r>
          </a:p>
          <a:p>
            <a:pPr marL="342900" indent="-342900">
              <a:buFont typeface="+mj-lt"/>
              <a:buAutoNum type="arabicPeriod" startAt="5"/>
            </a:pPr>
            <a:r>
              <a:rPr lang="en-US" altLang="zh-CN" sz="1400" b="1" dirty="0"/>
              <a:t>Physical network </a:t>
            </a:r>
            <a:r>
              <a:rPr lang="en-US" altLang="zh-CN" sz="1400" b="1" dirty="0" smtClean="0"/>
              <a:t>provisioning: </a:t>
            </a:r>
            <a:r>
              <a:rPr lang="en-US" altLang="zh-CN" sz="1400" dirty="0"/>
              <a:t>This capability</a:t>
            </a:r>
            <a:r>
              <a:rPr lang="en-US" altLang="zh-CN" sz="1400" dirty="0" smtClean="0"/>
              <a:t> enables </a:t>
            </a:r>
            <a:r>
              <a:rPr lang="en-US" altLang="zh-CN" sz="1400" dirty="0"/>
              <a:t>users to deploy their software in real physical network environments, facilitating real-time evaluation of software responsiveness, quality, and performance in authentic environments.</a:t>
            </a:r>
            <a:endParaRPr lang="en-US" altLang="zh-CN" sz="1400" b="1"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2893229791"/>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typical </a:t>
            </a:r>
            <a:r>
              <a:rPr lang="en-US" altLang="zh-CN" sz="3200" b="1" dirty="0" smtClean="0"/>
              <a:t>scenarios</a:t>
            </a:r>
            <a:endParaRPr lang="en-IN" sz="3200" b="1" dirty="0"/>
          </a:p>
        </p:txBody>
      </p:sp>
      <p:graphicFrame>
        <p:nvGraphicFramePr>
          <p:cNvPr id="8" name="表格 7"/>
          <p:cNvGraphicFramePr>
            <a:graphicFrameLocks noGrp="1"/>
          </p:cNvGraphicFramePr>
          <p:nvPr>
            <p:extLst/>
          </p:nvPr>
        </p:nvGraphicFramePr>
        <p:xfrm>
          <a:off x="117447" y="1818624"/>
          <a:ext cx="11920754" cy="4487968"/>
        </p:xfrm>
        <a:graphic>
          <a:graphicData uri="http://schemas.openxmlformats.org/drawingml/2006/table">
            <a:tbl>
              <a:tblPr firstRow="1" bandRow="1">
                <a:tableStyleId>{5C22544A-7EE6-4342-B048-85BDC9FD1C3A}</a:tableStyleId>
              </a:tblPr>
              <a:tblGrid>
                <a:gridCol w="332355">
                  <a:extLst>
                    <a:ext uri="{9D8B030D-6E8A-4147-A177-3AD203B41FA5}">
                      <a16:colId xmlns:a16="http://schemas.microsoft.com/office/drawing/2014/main" val="20000"/>
                    </a:ext>
                  </a:extLst>
                </a:gridCol>
                <a:gridCol w="1026660">
                  <a:extLst>
                    <a:ext uri="{9D8B030D-6E8A-4147-A177-3AD203B41FA5}">
                      <a16:colId xmlns:a16="http://schemas.microsoft.com/office/drawing/2014/main" val="20001"/>
                    </a:ext>
                  </a:extLst>
                </a:gridCol>
                <a:gridCol w="1249960">
                  <a:extLst>
                    <a:ext uri="{9D8B030D-6E8A-4147-A177-3AD203B41FA5}">
                      <a16:colId xmlns:a16="http://schemas.microsoft.com/office/drawing/2014/main" val="20002"/>
                    </a:ext>
                  </a:extLst>
                </a:gridCol>
                <a:gridCol w="1426128">
                  <a:extLst>
                    <a:ext uri="{9D8B030D-6E8A-4147-A177-3AD203B41FA5}">
                      <a16:colId xmlns:a16="http://schemas.microsoft.com/office/drawing/2014/main" val="20003"/>
                    </a:ext>
                  </a:extLst>
                </a:gridCol>
                <a:gridCol w="3323784">
                  <a:extLst>
                    <a:ext uri="{9D8B030D-6E8A-4147-A177-3AD203B41FA5}">
                      <a16:colId xmlns:a16="http://schemas.microsoft.com/office/drawing/2014/main" val="20004"/>
                    </a:ext>
                  </a:extLst>
                </a:gridCol>
                <a:gridCol w="1197883">
                  <a:extLst>
                    <a:ext uri="{9D8B030D-6E8A-4147-A177-3AD203B41FA5}">
                      <a16:colId xmlns:a16="http://schemas.microsoft.com/office/drawing/2014/main" val="20005"/>
                    </a:ext>
                  </a:extLst>
                </a:gridCol>
                <a:gridCol w="3363984">
                  <a:extLst>
                    <a:ext uri="{9D8B030D-6E8A-4147-A177-3AD203B41FA5}">
                      <a16:colId xmlns:a16="http://schemas.microsoft.com/office/drawing/2014/main" val="20006"/>
                    </a:ext>
                  </a:extLst>
                </a:gridCol>
              </a:tblGrid>
              <a:tr h="345736">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No.</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Customer</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Category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 Description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altLang="zh-CN" sz="900" b="1" kern="100" dirty="0" err="1"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rPr>
                        <a:t>DTaaS</a:t>
                      </a:r>
                      <a:r>
                        <a:rPr lang="en-US" altLang="zh-CN" sz="900" b="1" kern="100" dirty="0"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rPr>
                        <a:t>  </a:t>
                      </a:r>
                      <a:r>
                        <a:rPr lang="en-US" altLang="zh-CN" sz="900" b="1" kern="100" dirty="0"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sym typeface="+mn-ea"/>
                        </a:rPr>
                        <a:t>capabilities</a:t>
                      </a:r>
                      <a:endParaRPr 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Open Interfaces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370840">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Network</a:t>
                      </a:r>
                      <a:r>
                        <a:rPr lang="en-US" sz="900" kern="100" baseline="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construction and network planning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Site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construction and site planning</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Use the digital twin system for network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planning.</a:t>
                      </a:r>
                      <a:r>
                        <a:rPr lang="en-US" sz="900" kern="100" baseline="0" dirty="0" smtClean="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The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customer wants to know how to build sites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scenarios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data</a:t>
                      </a:r>
                      <a:r>
                        <a:rPr lang="en-US" sz="1050" kern="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such as photos and maps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smtClean="0">
                          <a:effectLst/>
                          <a:latin typeface="Arial" panose="020B0604020202020204" pitchFamily="34" charset="0"/>
                          <a:ea typeface="宋体" panose="02010600030101010101" pitchFamily="2" charset="-122"/>
                          <a:cs typeface="Times New Roman" panose="02020603050405020304" pitchFamily="18" charset="0"/>
                        </a:rPr>
                        <a:t>Output:</a:t>
                      </a:r>
                      <a:r>
                        <a:rPr lang="en-US" sz="900" b="1" kern="100" baseline="0" dirty="0" smtClean="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Recommended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antenna locations, engineering parameters, and the corresponding RSRP or KPI distribution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2</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altLang="zh-CN" sz="900" kern="100" dirty="0" smtClean="0">
                          <a:solidFill>
                            <a:srgbClr val="000000"/>
                          </a:solidFill>
                          <a:effectLst/>
                          <a:latin typeface="Arial" panose="020B0604020202020204" pitchFamily="34" charset="0"/>
                          <a:ea typeface="+mn-ea"/>
                          <a:cs typeface="Times New Roman" panose="02020603050405020304" pitchFamily="18" charset="0"/>
                        </a:rPr>
                        <a:t>Network</a:t>
                      </a:r>
                      <a:r>
                        <a:rPr lang="en-US" altLang="zh-CN" sz="900" kern="100" baseline="0" dirty="0" smtClean="0">
                          <a:solidFill>
                            <a:srgbClr val="000000"/>
                          </a:solidFill>
                          <a:effectLst/>
                          <a:latin typeface="Arial" panose="020B0604020202020204" pitchFamily="34" charset="0"/>
                          <a:ea typeface="+mn-ea"/>
                          <a:cs typeface="Times New Roman" panose="02020603050405020304" pitchFamily="18" charset="0"/>
                        </a:rPr>
                        <a:t> </a:t>
                      </a:r>
                      <a:r>
                        <a:rPr lang="en-US" altLang="zh-CN" sz="900" kern="100" dirty="0" smtClean="0">
                          <a:solidFill>
                            <a:srgbClr val="000000"/>
                          </a:solidFill>
                          <a:effectLst/>
                          <a:latin typeface="Arial" panose="020B0604020202020204" pitchFamily="34" charset="0"/>
                          <a:ea typeface="+mn-ea"/>
                          <a:cs typeface="Times New Roman" panose="02020603050405020304" pitchFamily="18" charset="0"/>
                        </a:rPr>
                        <a:t>construction and network planning</a:t>
                      </a:r>
                      <a:endParaRPr lang="zh-CN" altLang="zh-CN" sz="1200" kern="100" dirty="0">
                        <a:effectLst/>
                        <a:latin typeface="Calibri" panose="020F0502020204030204" pitchFamily="34" charset="0"/>
                        <a:ea typeface="+mn-ea"/>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Introduction of new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functions</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customer</a:t>
                      </a:r>
                      <a:r>
                        <a:rPr lang="en-US" sz="900" kern="100" baseline="0" dirty="0" smtClean="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has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wants to know the benefits and changes of the network if new functions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engineering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parameters</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scenario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data, network parameters and KPI records,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new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function information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KPIs after new functions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altLang="zh-CN" sz="900" kern="100" dirty="0" smtClean="0">
                          <a:solidFill>
                            <a:srgbClr val="000000"/>
                          </a:solidFill>
                          <a:effectLst/>
                          <a:latin typeface="Arial" panose="020B0604020202020204" pitchFamily="34" charset="0"/>
                          <a:ea typeface="+mn-ea"/>
                          <a:cs typeface="Times New Roman" panose="02020603050405020304" pitchFamily="18" charset="0"/>
                        </a:rPr>
                        <a:t>Network</a:t>
                      </a:r>
                      <a:r>
                        <a:rPr lang="en-US" altLang="zh-CN" sz="900" kern="100" baseline="0" dirty="0" smtClean="0">
                          <a:solidFill>
                            <a:srgbClr val="000000"/>
                          </a:solidFill>
                          <a:effectLst/>
                          <a:latin typeface="Arial" panose="020B0604020202020204" pitchFamily="34" charset="0"/>
                          <a:ea typeface="+mn-ea"/>
                          <a:cs typeface="Times New Roman" panose="02020603050405020304" pitchFamily="18" charset="0"/>
                        </a:rPr>
                        <a:t> </a:t>
                      </a:r>
                      <a:r>
                        <a:rPr lang="en-US" altLang="zh-CN" sz="900" kern="100" dirty="0" smtClean="0">
                          <a:solidFill>
                            <a:srgbClr val="000000"/>
                          </a:solidFill>
                          <a:effectLst/>
                          <a:latin typeface="Arial" panose="020B0604020202020204" pitchFamily="34" charset="0"/>
                          <a:ea typeface="+mn-ea"/>
                          <a:cs typeface="Times New Roman" panose="02020603050405020304" pitchFamily="18" charset="0"/>
                        </a:rPr>
                        <a:t>construction and network planning</a:t>
                      </a:r>
                      <a:endParaRPr lang="zh-CN" altLang="zh-CN" sz="1200" kern="100" dirty="0">
                        <a:effectLst/>
                        <a:latin typeface="Calibri" panose="020F0502020204030204" pitchFamily="34" charset="0"/>
                        <a:ea typeface="+mn-ea"/>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Introduction of new frequencies and new sites</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 has 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wants to know the benefits and changes of the network if new frequencies and new sites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engineering</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parameters,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scenario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data, network parameters and KPI records,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new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frequencies and new sites information </a:t>
                      </a:r>
                      <a:endParaRPr lang="en-US" sz="900" kern="100" dirty="0" smtClean="0">
                        <a:effectLst/>
                        <a:latin typeface="Arial" panose="020B060402020202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KPIs after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new frequencies and new sites</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4</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O&amp;M</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Online Network Visualization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use the visualization to display the real-time operations and control network online.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12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element management system  interface, other data interface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Visual interface, network operation command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Network O&amp;M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Network Fault Diagnosis</a:t>
                      </a:r>
                      <a:endParaRPr lang="zh-CN"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 has 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hopes to analyze the root causes of network faults and provide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strategy</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1,2,3,4,8</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element management system  interface, KPI data interface, network O&amp;M log, fault-related information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Root cause of the fault, strategy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6</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optimization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Offline Network Optimization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know how to adjust parameters to optimize the network.</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engineering parameters, scenario data, network parameters and KPI records, target KPI sets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optimized parameters and KPIs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7</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optimization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Online Network Optimization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a:t>
                      </a:r>
                      <a:r>
                        <a:rPr lang="en-US" sz="1200" kern="100">
                          <a:effectLst/>
                          <a:latin typeface="Arial" panose="020B0604020202020204" pitchFamily="34" charset="0"/>
                          <a:ea typeface="宋体" panose="02010600030101010101" pitchFamily="2" charset="-122"/>
                          <a:cs typeface="Times New Roman" panose="02020603050405020304" pitchFamily="18" charset="0"/>
                        </a:rPr>
                        <a:t> </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automatically optimize the  network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element management system  interface, other data interface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Visual interface, network operation command (optimization configuration)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416967804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NOC_ClusterName xmlns="2f6a910d-138e-42c1-8e8a-320c1b7cf3f7">LTR 5G for Verticals</TNOC_ClusterName>
    <bac4ab11065f4f6c809c820c57e320e5 xmlns="02243f52-d61c-4010-b34f-e1158c0d2013">
      <Terms xmlns="http://schemas.microsoft.com/office/infopath/2007/PartnerControls"/>
    </bac4ab11065f4f6c809c820c57e320e5>
    <TNOC_ClusterId xmlns="2f6a910d-138e-42c1-8e8a-320c1b7cf3f7">95393</TNOC_ClusterId>
    <TaxCatchAll xmlns="02243f52-d61c-4010-b34f-e1158c0d2013">
      <Value>5</Value>
      <Value>3</Value>
    </TaxCatchAll>
    <h15fbb78f4cb41d290e72f301ea2865f xmlns="02243f52-d61c-4010-b34f-e1158c0d2013">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cf581d8792c646118aad2c2c4ecdfa8c xmlns="02243f52-d61c-4010-b34f-e1158c0d2013">
      <Terms xmlns="http://schemas.microsoft.com/office/infopath/2007/PartnerControls"/>
    </cf581d8792c646118aad2c2c4ecdfa8c>
    <lcf76f155ced4ddcb4097134ff3c332f xmlns="e4881942-26a3-4bbb-a510-355e4f7654cb">
      <Terms xmlns="http://schemas.microsoft.com/office/infopath/2007/PartnerControls"/>
    </lcf76f155ced4ddcb4097134ff3c332f>
    <lca20d149a844688b6abf34073d5c21d xmlns="02243f52-d61c-4010-b34f-e1158c0d2013">
      <Terms xmlns="http://schemas.microsoft.com/office/infopath/2007/PartnerControls"/>
    </lca20d149a844688b6abf34073d5c21d>
    <n2a7a23bcc2241cb9261f9a914c7c1bb xmlns="02243f52-d61c-4010-b34f-e1158c0d2013">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_dlc_DocId xmlns="02243f52-d61c-4010-b34f-e1158c0d2013">QKD4JZSEVWX3-916093280-46032</_dlc_DocId>
    <_dlc_DocIdUrl xmlns="02243f52-d61c-4010-b34f-e1158c0d2013">
      <Url>https://365tno.sharepoint.com/teams/T95393/_layouts/15/DocIdRedir.aspx?ID=QKD4JZSEVWX3-916093280-46032</Url>
      <Description>QKD4JZSEVWX3-916093280-46032</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80B5B69589661949918B8F261F1D4FF3" ma:contentTypeVersion="18" ma:contentTypeDescription=" " ma:contentTypeScope="" ma:versionID="68470fb2cbbcdf904c9a97f8e44f2c90">
  <xsd:schema xmlns:xsd="http://www.w3.org/2001/XMLSchema" xmlns:xs="http://www.w3.org/2001/XMLSchema" xmlns:p="http://schemas.microsoft.com/office/2006/metadata/properties" xmlns:ns2="02243f52-d61c-4010-b34f-e1158c0d2013" xmlns:ns3="2f6a910d-138e-42c1-8e8a-320c1b7cf3f7" xmlns:ns5="e4881942-26a3-4bbb-a510-355e4f7654cb" targetNamespace="http://schemas.microsoft.com/office/2006/metadata/properties" ma:root="true" ma:fieldsID="452f561645469f24076d940011d3b80e" ns2:_="" ns3:_="" ns5:_="">
    <xsd:import namespace="02243f52-d61c-4010-b34f-e1158c0d2013"/>
    <xsd:import namespace="2f6a910d-138e-42c1-8e8a-320c1b7cf3f7"/>
    <xsd:import namespace="e4881942-26a3-4bbb-a510-355e4f7654cb"/>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2:SharedWithUsers" minOccurs="0"/>
                <xsd:element ref="ns2:SharedWithDetails" minOccurs="0"/>
                <xsd:element ref="ns5:MediaServiceMetadata" minOccurs="0"/>
                <xsd:element ref="ns5:MediaServiceFastMetadata" minOccurs="0"/>
                <xsd:element ref="ns5:MediaServiceAutoKeyPoints" minOccurs="0"/>
                <xsd:element ref="ns5:MediaServiceKeyPoint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ServiceLocation" minOccurs="0"/>
                <xsd:element ref="ns5:lcf76f155ced4ddcb4097134ff3c332f" minOccurs="0"/>
                <xsd:element ref="ns5:MediaLengthInSeconds"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243f52-d61c-4010-b34f-e1158c0d201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73dabb65-a609-4154-9c01-862ecb906fe1}" ma:internalName="TaxCatchAll" ma:showField="CatchAllData"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73dabb65-a609-4154-9c01-862ecb906fe1}" ma:internalName="TaxCatchAllLabel" ma:readOnly="true" ma:showField="CatchAllDataLabel"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LTR 5G for Verticals" ma:internalName="TNOC_ClusterName">
      <xsd:simpleType>
        <xsd:restriction base="dms:Text">
          <xsd:maxLength value="255"/>
        </xsd:restriction>
      </xsd:simpleType>
    </xsd:element>
    <xsd:element name="TNOC_ClusterId" ma:index="12" nillable="true" ma:displayName="Cluster ID" ma:default="9539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881942-26a3-4bbb-a510-355e4f7654c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KeyPoints" ma:index="30" nillable="true" ma:displayName="MediaServiceAutoKeyPoints" ma:hidden="true" ma:internalName="MediaServiceAutoKeyPoints" ma:readOnly="true">
      <xsd:simpleType>
        <xsd:restriction base="dms:Note"/>
      </xsd:simpleType>
    </xsd:element>
    <xsd:element name="MediaServiceKeyPoints" ma:index="31" nillable="true" ma:displayName="KeyPoints" ma:internalName="MediaServiceKeyPoints" ma:readOnly="true">
      <xsd:simpleType>
        <xsd:restriction base="dms:Note">
          <xsd:maxLength value="255"/>
        </xsd:restriction>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ServiceLocation" ma:index="37" nillable="true" ma:displayName="Location" ma:internalName="MediaServiceLocation" ma:readOnly="true">
      <xsd:simpleType>
        <xsd:restriction base="dms:Text"/>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LengthInSeconds" ma:index="40" nillable="true" ma:displayName="MediaLengthInSeconds" ma:hidden="true" ma:internalName="MediaLengthInSeconds" ma:readOnly="true">
      <xsd:simpleType>
        <xsd:restriction base="dms:Unknown"/>
      </xsd:simpleType>
    </xsd:element>
    <xsd:element name="MediaServiceObjectDetectorVersions" ma:index="41" nillable="true" ma:displayName="MediaServiceObjectDetectorVersions" ma:hidden="true" ma:indexed="true" ma:internalName="MediaServiceObjectDetectorVersions" ma:readOnly="true">
      <xsd:simpleType>
        <xsd:restriction base="dms:Text"/>
      </xsd:simpleType>
    </xsd:element>
    <xsd:element name="MediaServiceSearchProperties" ma:index="4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dcmitype/"/>
    <ds:schemaRef ds:uri="2f6a910d-138e-42c1-8e8a-320c1b7cf3f7"/>
    <ds:schemaRef ds:uri="e4881942-26a3-4bbb-a510-355e4f7654cb"/>
    <ds:schemaRef ds:uri="http://purl.org/dc/terms/"/>
    <ds:schemaRef ds:uri="http://schemas.microsoft.com/office/2006/documentManagement/types"/>
    <ds:schemaRef ds:uri="http://purl.org/dc/elements/1.1/"/>
    <ds:schemaRef ds:uri="http://schemas.microsoft.com/office/2006/metadata/properties"/>
    <ds:schemaRef ds:uri="http://www.w3.org/XML/1998/namespace"/>
    <ds:schemaRef ds:uri="http://schemas.openxmlformats.org/package/2006/metadata/core-properties"/>
    <ds:schemaRef ds:uri="http://schemas.microsoft.com/office/infopath/2007/PartnerControls"/>
    <ds:schemaRef ds:uri="02243f52-d61c-4010-b34f-e1158c0d2013"/>
  </ds:schemaRefs>
</ds:datastoreItem>
</file>

<file path=customXml/itemProps2.xml><?xml version="1.0" encoding="utf-8"?>
<ds:datastoreItem xmlns:ds="http://schemas.openxmlformats.org/officeDocument/2006/customXml" ds:itemID="{80389FC3-6294-4F3F-A5FA-52B93DAA87E3}">
  <ds:schemaRefs>
    <ds:schemaRef ds:uri="http://schemas.microsoft.com/sharepoint/events"/>
  </ds:schemaRefs>
</ds:datastoreItem>
</file>

<file path=customXml/itemProps3.xml><?xml version="1.0" encoding="utf-8"?>
<ds:datastoreItem xmlns:ds="http://schemas.openxmlformats.org/officeDocument/2006/customXml" ds:itemID="{5E13BC8C-0842-41BD-8E36-66D8EB1703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243f52-d61c-4010-b34f-e1158c0d2013"/>
    <ds:schemaRef ds:uri="2f6a910d-138e-42c1-8e8a-320c1b7cf3f7"/>
    <ds:schemaRef ds:uri="e4881942-26a3-4bbb-a510-355e4f7654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5429</TotalTime>
  <Words>4845</Words>
  <Application>Microsoft Office PowerPoint</Application>
  <PresentationFormat>Widescreen</PresentationFormat>
  <Paragraphs>356</Paragraphs>
  <Slides>22</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22</vt:i4>
      </vt:variant>
    </vt:vector>
  </HeadingPairs>
  <TitlesOfParts>
    <vt:vector size="34" baseType="lpstr">
      <vt:lpstr>Arial </vt:lpstr>
      <vt:lpstr>Arial-BoldMT</vt:lpstr>
      <vt:lpstr>Malgun Gothic</vt:lpstr>
      <vt:lpstr>微软雅黑</vt:lpstr>
      <vt:lpstr>宋体</vt:lpstr>
      <vt:lpstr>TimesNewRomanPSMT</vt:lpstr>
      <vt:lpstr>Arial</vt:lpstr>
      <vt:lpstr>Calibri</vt:lpstr>
      <vt:lpstr>Calibri Light</vt:lpstr>
      <vt:lpstr>Times New Roman</vt:lpstr>
      <vt:lpstr>Wingdings</vt:lpstr>
      <vt:lpstr>Office Theme</vt:lpstr>
      <vt:lpstr>Way Forward WA7 WA7: Digital Twin Aspects</vt:lpstr>
      <vt:lpstr>WA7: Digital Twin Aspects</vt:lpstr>
      <vt:lpstr>WA7: Digital Twin Aspects</vt:lpstr>
      <vt:lpstr>Digital Twin as a Service (DTaaS)</vt:lpstr>
      <vt:lpstr>DTaaS architecture</vt:lpstr>
      <vt:lpstr>DTaaS architecture</vt:lpstr>
      <vt:lpstr>DTaaS basic capabilities</vt:lpstr>
      <vt:lpstr>DTaaS advanced capabilities</vt:lpstr>
      <vt:lpstr>DTaaS typical scenarios</vt:lpstr>
      <vt:lpstr>DTaaS typical scenarios</vt:lpstr>
      <vt:lpstr>DTaaS use case: new  XR service introduction</vt:lpstr>
      <vt:lpstr>DTaaS use case: high-speed railway</vt:lpstr>
      <vt:lpstr>DTaaS use case: port</vt:lpstr>
      <vt:lpstr>What SA6 can do</vt:lpstr>
      <vt:lpstr>WT7.3 and WT7.4</vt:lpstr>
      <vt:lpstr>NVM summary</vt:lpstr>
      <vt:lpstr>WT7.3 and WT7.4 Clarifications</vt:lpstr>
      <vt:lpstr>Difference from SA5 Scope</vt:lpstr>
      <vt:lpstr>SA1 requirements for Application Digital Twins </vt:lpstr>
      <vt:lpstr>Difference with other WTs</vt:lpstr>
      <vt:lpstr>Objects for Digital Twins in SA6</vt:lpstr>
      <vt:lpstr>Way forward (TBD) WA7: Digital Twin Aspects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Basu</cp:lastModifiedBy>
  <cp:revision>634</cp:revision>
  <dcterms:created xsi:type="dcterms:W3CDTF">2010-02-05T13:52:04Z</dcterms:created>
  <dcterms:modified xsi:type="dcterms:W3CDTF">2025-10-07T13:37:01Z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0x010100A35317DCC28344A7B82488658A034A5C010080B5B69589661949918B8F261F1D4FF3</vt:lpwstr>
  </property>
  <property fmtid="{D5CDD505-2E9C-101B-9397-08002B2CF9AE}" pid="3" name="TNOC_ClusterType">
    <vt:lpwstr>3;#Team|c614ed86-6527-4042-aa9d-da80e2b69463</vt:lpwstr>
  </property>
  <property fmtid="{D5CDD505-2E9C-101B-9397-08002B2CF9AE}" pid="4" name="_dlc_DocIdItemGuid">
    <vt:lpwstr>7757a0de-e453-4e22-aae6-14c9373e283e</vt:lpwstr>
  </property>
  <property fmtid="{D5CDD505-2E9C-101B-9397-08002B2CF9AE}" pid="5" name="TNOC_DocumentClassification">
    <vt:lpwstr>5;#TNO Internal|1a23c89f-ef54-4907-86fd-8242403ff722</vt:lpwstr>
  </property>
  <property fmtid="{D5CDD505-2E9C-101B-9397-08002B2CF9AE}" pid="6" name="MediaServiceImageTags">
    <vt:lpwstr/>
  </property>
  <property fmtid="{D5CDD505-2E9C-101B-9397-08002B2CF9AE}" pid="7" name="TNOC_DocumentType">
    <vt:lpwstr/>
  </property>
  <property fmtid="{D5CDD505-2E9C-101B-9397-08002B2CF9AE}" pid="8" name="TNOC_DocumentCategory">
    <vt:lpwstr/>
  </property>
  <property fmtid="{D5CDD505-2E9C-101B-9397-08002B2CF9AE}" pid="9" name="TNOC_DocumentSetType">
    <vt:lpwstr/>
  </property>
</Properties>
</file>