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7"/>
  </p:notesMasterIdLst>
  <p:handoutMasterIdLst>
    <p:handoutMasterId r:id="rId18"/>
  </p:handoutMasterIdLst>
  <p:sldIdLst>
    <p:sldId id="341" r:id="rId7"/>
    <p:sldId id="363" r:id="rId8"/>
    <p:sldId id="364" r:id="rId9"/>
    <p:sldId id="365" r:id="rId10"/>
    <p:sldId id="375" r:id="rId11"/>
    <p:sldId id="376" r:id="rId12"/>
    <p:sldId id="377" r:id="rId13"/>
    <p:sldId id="378" r:id="rId14"/>
    <p:sldId id="373" r:id="rId15"/>
    <p:sldId id="374"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9A5865-D386-2F52-2B62-094E054A879C}" v="68" dt="2025-10-06T09:36:55.140"/>
    <p1510:client id="{8CA21F76-9765-46F6-846E-9D562A6DAC7C}" v="1309" dt="2025-10-06T10:34:40.1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12"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pan Shah (Nokia)" userId="1adaccbf-251f-4892-9e76-28c57f4387b4" providerId="ADAL" clId="{5C1056DB-9D2F-4FEC-A219-515FC23A455F}"/>
    <pc:docChg chg="modSld modMainMaster">
      <pc:chgData name="Sapan Shah (Nokia)" userId="1adaccbf-251f-4892-9e76-28c57f4387b4" providerId="ADAL" clId="{5C1056DB-9D2F-4FEC-A219-515FC23A455F}" dt="2025-10-06T13:48:59.325" v="358"/>
      <pc:docMkLst>
        <pc:docMk/>
      </pc:docMkLst>
      <pc:sldChg chg="modSp mod">
        <pc:chgData name="Sapan Shah (Nokia)" userId="1adaccbf-251f-4892-9e76-28c57f4387b4" providerId="ADAL" clId="{5C1056DB-9D2F-4FEC-A219-515FC23A455F}" dt="2025-10-06T13:48:59.325" v="358"/>
        <pc:sldMkLst>
          <pc:docMk/>
          <pc:sldMk cId="0" sldId="363"/>
        </pc:sldMkLst>
        <pc:spChg chg="mod">
          <ac:chgData name="Sapan Shah (Nokia)" userId="1adaccbf-251f-4892-9e76-28c57f4387b4" providerId="ADAL" clId="{5C1056DB-9D2F-4FEC-A219-515FC23A455F}" dt="2025-10-06T13:48:59.325" v="358"/>
          <ac:spMkLst>
            <pc:docMk/>
            <pc:sldMk cId="0" sldId="363"/>
            <ac:spMk id="6147" creationId="{33CFEE74-7B51-47B2-8BC9-945D38E983E7}"/>
          </ac:spMkLst>
        </pc:spChg>
      </pc:sldChg>
      <pc:sldChg chg="modSp mod">
        <pc:chgData name="Sapan Shah (Nokia)" userId="1adaccbf-251f-4892-9e76-28c57f4387b4" providerId="ADAL" clId="{5C1056DB-9D2F-4FEC-A219-515FC23A455F}" dt="2025-10-06T12:43:03.829" v="0" actId="20577"/>
        <pc:sldMkLst>
          <pc:docMk/>
          <pc:sldMk cId="0" sldId="365"/>
        </pc:sldMkLst>
        <pc:spChg chg="mod">
          <ac:chgData name="Sapan Shah (Nokia)" userId="1adaccbf-251f-4892-9e76-28c57f4387b4" providerId="ADAL" clId="{5C1056DB-9D2F-4FEC-A219-515FC23A455F}" dt="2025-10-06T12:43:03.829" v="0" actId="20577"/>
          <ac:spMkLst>
            <pc:docMk/>
            <pc:sldMk cId="0" sldId="365"/>
            <ac:spMk id="2" creationId="{84566D7B-DB52-CD39-5450-6B6AAB63FB90}"/>
          </ac:spMkLst>
        </pc:spChg>
      </pc:sldChg>
      <pc:sldChg chg="modSp mod">
        <pc:chgData name="Sapan Shah (Nokia)" userId="1adaccbf-251f-4892-9e76-28c57f4387b4" providerId="ADAL" clId="{5C1056DB-9D2F-4FEC-A219-515FC23A455F}" dt="2025-10-06T13:39:18.948" v="333" actId="20577"/>
        <pc:sldMkLst>
          <pc:docMk/>
          <pc:sldMk cId="2950916111" sldId="374"/>
        </pc:sldMkLst>
        <pc:spChg chg="mod">
          <ac:chgData name="Sapan Shah (Nokia)" userId="1adaccbf-251f-4892-9e76-28c57f4387b4" providerId="ADAL" clId="{5C1056DB-9D2F-4FEC-A219-515FC23A455F}" dt="2025-10-06T13:39:18.948" v="333" actId="20577"/>
          <ac:spMkLst>
            <pc:docMk/>
            <pc:sldMk cId="2950916111" sldId="374"/>
            <ac:spMk id="2" creationId="{791BEF2E-80AC-ABF2-5FB9-70EE529A1729}"/>
          </ac:spMkLst>
        </pc:spChg>
      </pc:sldChg>
      <pc:sldChg chg="modSp mod">
        <pc:chgData name="Sapan Shah (Nokia)" userId="1adaccbf-251f-4892-9e76-28c57f4387b4" providerId="ADAL" clId="{5C1056DB-9D2F-4FEC-A219-515FC23A455F}" dt="2025-10-06T12:51:18.791" v="35" actId="20577"/>
        <pc:sldMkLst>
          <pc:docMk/>
          <pc:sldMk cId="76550477" sldId="376"/>
        </pc:sldMkLst>
        <pc:spChg chg="mod">
          <ac:chgData name="Sapan Shah (Nokia)" userId="1adaccbf-251f-4892-9e76-28c57f4387b4" providerId="ADAL" clId="{5C1056DB-9D2F-4FEC-A219-515FC23A455F}" dt="2025-10-06T12:51:18.791" v="35" actId="20577"/>
          <ac:spMkLst>
            <pc:docMk/>
            <pc:sldMk cId="76550477" sldId="376"/>
            <ac:spMk id="2" creationId="{4138C935-7520-2FDE-896D-4A48A45D6320}"/>
          </ac:spMkLst>
        </pc:spChg>
      </pc:sldChg>
      <pc:sldMasterChg chg="modSp mod">
        <pc:chgData name="Sapan Shah (Nokia)" userId="1adaccbf-251f-4892-9e76-28c57f4387b4" providerId="ADAL" clId="{5C1056DB-9D2F-4FEC-A219-515FC23A455F}" dt="2025-10-06T13:48:40.115" v="339" actId="20577"/>
        <pc:sldMasterMkLst>
          <pc:docMk/>
          <pc:sldMasterMk cId="0" sldId="2147485146"/>
        </pc:sldMasterMkLst>
        <pc:spChg chg="mod">
          <ac:chgData name="Sapan Shah (Nokia)" userId="1adaccbf-251f-4892-9e76-28c57f4387b4" providerId="ADAL" clId="{5C1056DB-9D2F-4FEC-A219-515FC23A455F}" dt="2025-10-06T13:48:40.115" v="339" actId="20577"/>
          <ac:spMkLst>
            <pc:docMk/>
            <pc:sldMasterMk cId="0" sldId="2147485146"/>
            <ac:spMk id="11" creationId="{897F339D-C9FE-4694-B4EA-980A7508C12C}"/>
          </ac:spMkLst>
        </pc:spChg>
        <pc:spChg chg="mod">
          <ac:chgData name="Sapan Shah (Nokia)" userId="1adaccbf-251f-4892-9e76-28c57f4387b4" providerId="ADAL" clId="{5C1056DB-9D2F-4FEC-A219-515FC23A455F}" dt="2025-10-06T13:48:35.059" v="334"/>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#69</a:t>
            </a:r>
          </a:p>
          <a:p>
            <a:pPr eaLnBrk="1" hangingPunct="1">
              <a:defRPr/>
            </a:pPr>
            <a:r>
              <a:rPr lang="en-IN" altLang="en-US" sz="1200" b="1">
                <a:latin typeface="Arial "/>
              </a:rPr>
              <a:t>Wuhan, China 13th – 17th October 2025</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SS6-254270</a:t>
            </a:r>
            <a:endParaRPr lang="en-GB" altLang="en-US" sz="1200" dirty="0">
              <a:solidFill>
                <a:schemeClr val="bg2"/>
              </a:solidFill>
            </a:endParaRPr>
          </a:p>
        </p:txBody>
      </p:sp>
      <p:sp>
        <p:nvSpPr>
          <p:cNvPr id="11"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Nokia</a:t>
            </a:r>
            <a:endParaRPr lang="en-GB" altLang="en-US" sz="1200" dirty="0">
              <a:solidFill>
                <a:srgbClr val="0066FF"/>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WA1 (WT1.4 to WA 1.7) Way forward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Sapan Shah</a:t>
            </a:r>
          </a:p>
          <a:p>
            <a:pPr marL="0" indent="0" eaLnBrk="1" hangingPunct="1">
              <a:buFontTx/>
              <a:buNone/>
            </a:pPr>
            <a:r>
              <a:rPr lang="en-GB" altLang="en-US"/>
              <a:t>Delegate, Nokia</a:t>
            </a:r>
          </a:p>
          <a:p>
            <a:pPr marL="0" indent="0" eaLnBrk="1" hangingPunct="1">
              <a:buFontTx/>
              <a:buNone/>
            </a:pPr>
            <a:endParaRPr lang="en-GB"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58F0-299E-B872-55BB-E805FEFD1DB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36DFA9E-63F1-9E2E-E009-A97B163FF1B4}"/>
              </a:ext>
            </a:extLst>
          </p:cNvPr>
          <p:cNvSpPr>
            <a:spLocks noGrp="1"/>
          </p:cNvSpPr>
          <p:nvPr>
            <p:ph type="title"/>
          </p:nvPr>
        </p:nvSpPr>
        <p:spPr/>
        <p:txBody>
          <a:bodyPr/>
          <a:lstStyle/>
          <a:p>
            <a:r>
              <a:rPr lang="en-GB" altLang="en-US"/>
              <a:t>Summary (1.7)</a:t>
            </a:r>
          </a:p>
        </p:txBody>
      </p:sp>
      <p:sp>
        <p:nvSpPr>
          <p:cNvPr id="2" name="Content Placeholder 3">
            <a:extLst>
              <a:ext uri="{FF2B5EF4-FFF2-40B4-BE49-F238E27FC236}">
                <a16:creationId xmlns:a16="http://schemas.microsoft.com/office/drawing/2014/main" id="{791BEF2E-80AC-ABF2-5FB9-70EE529A1729}"/>
              </a:ext>
            </a:extLst>
          </p:cNvPr>
          <p:cNvSpPr>
            <a:spLocks noGrp="1"/>
          </p:cNvSpPr>
          <p:nvPr>
            <p:ph idx="1"/>
          </p:nvPr>
        </p:nvSpPr>
        <p:spPr>
          <a:xfrm>
            <a:off x="594360" y="1825624"/>
            <a:ext cx="10759440" cy="4712335"/>
          </a:xfrm>
        </p:spPr>
        <p:txBody>
          <a:bodyPr/>
          <a:lstStyle/>
          <a:p>
            <a:r>
              <a:rPr lang="en-IN" sz="2400" b="1" dirty="0"/>
              <a:t>Justification/Clarification</a:t>
            </a:r>
          </a:p>
          <a:p>
            <a:pPr lvl="1"/>
            <a:r>
              <a:rPr lang="en-IN" sz="2000" dirty="0"/>
              <a:t>The granular access proposal was considering the different exposure mechanisms (as discussed in WT1.5)</a:t>
            </a:r>
            <a:r>
              <a:rPr lang="en-IN" dirty="0"/>
              <a:t>. We believe that study on granular access (if required) can be considered as part of WT1.5. </a:t>
            </a:r>
          </a:p>
          <a:p>
            <a:r>
              <a:rPr lang="en-IN" sz="2400" b="1" dirty="0"/>
              <a:t>Way forward</a:t>
            </a:r>
          </a:p>
          <a:p>
            <a:pPr lvl="1"/>
            <a:r>
              <a:rPr lang="en-IN" sz="2000" dirty="0"/>
              <a:t>Consider this proposal as merged with WT1.5. No changes required in WT1.5 (as </a:t>
            </a:r>
            <a:r>
              <a:rPr lang="en-IN" sz="2000"/>
              <a:t>proposed in slide#6)</a:t>
            </a:r>
            <a:endParaRPr lang="en-IN" sz="2000" dirty="0"/>
          </a:p>
        </p:txBody>
      </p:sp>
    </p:spTree>
    <p:extLst>
      <p:ext uri="{BB962C8B-B14F-4D97-AF65-F5344CB8AC3E}">
        <p14:creationId xmlns:p14="http://schemas.microsoft.com/office/powerpoint/2010/main" val="29509161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ea typeface="Calibri"/>
                <a:cs typeface="Calibri"/>
              </a:rPr>
              <a:t>Way forward for WT1.4</a:t>
            </a:r>
          </a:p>
          <a:p>
            <a:r>
              <a:rPr lang="en-US" altLang="en-US" dirty="0">
                <a:ea typeface="Calibri"/>
                <a:cs typeface="Calibri"/>
              </a:rPr>
              <a:t>Way forward for WT1.5</a:t>
            </a:r>
          </a:p>
          <a:p>
            <a:r>
              <a:rPr lang="en-US" altLang="en-US" dirty="0">
                <a:ea typeface="Calibri"/>
                <a:cs typeface="Calibri"/>
              </a:rPr>
              <a:t>Way forward for WT1.6</a:t>
            </a:r>
          </a:p>
          <a:p>
            <a:r>
              <a:rPr lang="en-US" altLang="en-US" dirty="0">
                <a:ea typeface="Calibri"/>
                <a:cs typeface="Calibri"/>
              </a:rPr>
              <a:t>Way forward for WT1.7</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WA1: </a:t>
            </a:r>
            <a:r>
              <a:rPr lang="en-US"/>
              <a:t>Exposure Framework Aspects</a:t>
            </a:r>
            <a:r>
              <a:rPr lang="en-GB" altLang="en-US"/>
              <a:t>; </a:t>
            </a:r>
            <a:r>
              <a:rPr lang="en-GB" altLang="en-US">
                <a:solidFill>
                  <a:srgbClr val="00B050"/>
                </a:solidFill>
              </a:rPr>
              <a:t>WT1.4</a:t>
            </a:r>
          </a:p>
        </p:txBody>
      </p:sp>
      <p:sp>
        <p:nvSpPr>
          <p:cNvPr id="4" name="Content Placeholder 3"/>
          <p:cNvSpPr>
            <a:spLocks noGrp="1"/>
          </p:cNvSpPr>
          <p:nvPr>
            <p:ph idx="1"/>
          </p:nvPr>
        </p:nvSpPr>
        <p:spPr>
          <a:xfrm>
            <a:off x="234696" y="2754591"/>
            <a:ext cx="4949952" cy="3627922"/>
          </a:xfrm>
        </p:spPr>
        <p:txBody>
          <a:bodyPr/>
          <a:lstStyle/>
          <a:p>
            <a:r>
              <a:rPr lang="en-IN" b="1"/>
              <a:t>Summary of comments</a:t>
            </a:r>
          </a:p>
          <a:p>
            <a:pPr lvl="1"/>
            <a:r>
              <a:rPr lang="en-IN"/>
              <a:t>Companies requested for clarifications on requirements and gap analysis</a:t>
            </a:r>
          </a:p>
          <a:p>
            <a:pPr lvl="1"/>
            <a:r>
              <a:rPr lang="en-IN"/>
              <a:t>Request for example</a:t>
            </a:r>
          </a:p>
          <a:p>
            <a:pPr lvl="1"/>
            <a:r>
              <a:rPr lang="en-IN"/>
              <a:t>Not 6G specific – considered for ongoing CAPIF_Ph4 study</a:t>
            </a:r>
          </a:p>
          <a:p>
            <a:pPr lvl="1"/>
            <a:r>
              <a:rPr lang="en-IN"/>
              <a:t>More rational and use case.</a:t>
            </a:r>
          </a:p>
        </p:txBody>
      </p:sp>
      <p:graphicFrame>
        <p:nvGraphicFramePr>
          <p:cNvPr id="7" name="Content Placeholder 2"/>
          <p:cNvGraphicFramePr>
            <a:graphicFrameLocks/>
          </p:cNvGraphicFramePr>
          <p:nvPr>
            <p:extLst>
              <p:ext uri="{D42A27DB-BD31-4B8C-83A1-F6EECF244321}">
                <p14:modId xmlns:p14="http://schemas.microsoft.com/office/powerpoint/2010/main" val="1636367745"/>
              </p:ext>
            </p:extLst>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WT1.4: </a:t>
                      </a:r>
                      <a:r>
                        <a:rPr lang="en-US" sz="1000">
                          <a:effectLst/>
                          <a:latin typeface="Arial" panose="020B0604020202020204" pitchFamily="34" charset="0"/>
                          <a:ea typeface="Malgun Gothic" panose="020B0503020000020004" pitchFamily="34" charset="-127"/>
                        </a:rPr>
                        <a:t>Study functional grouping of the CAPIF features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Covered by WT1.3, Gap analysis, Clarifications asked,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774B4EAA-5F39-7F4E-4355-8953902F3B59}"/>
              </a:ext>
            </a:extLst>
          </p:cNvPr>
          <p:cNvGraphicFramePr>
            <a:graphicFrameLocks noGrp="1"/>
          </p:cNvGraphicFramePr>
          <p:nvPr>
            <p:extLst>
              <p:ext uri="{D42A27DB-BD31-4B8C-83A1-F6EECF244321}">
                <p14:modId xmlns:p14="http://schemas.microsoft.com/office/powerpoint/2010/main" val="2086508399"/>
              </p:ext>
            </p:extLst>
          </p:nvPr>
        </p:nvGraphicFramePr>
        <p:xfrm>
          <a:off x="5692387" y="2738549"/>
          <a:ext cx="5775960" cy="3333750"/>
        </p:xfrm>
        <a:graphic>
          <a:graphicData uri="http://schemas.openxmlformats.org/drawingml/2006/table">
            <a:tbl>
              <a:tblPr/>
              <a:tblGrid>
                <a:gridCol w="896270">
                  <a:extLst>
                    <a:ext uri="{9D8B030D-6E8A-4147-A177-3AD203B41FA5}">
                      <a16:colId xmlns:a16="http://schemas.microsoft.com/office/drawing/2014/main" val="2739150694"/>
                    </a:ext>
                  </a:extLst>
                </a:gridCol>
                <a:gridCol w="4879690">
                  <a:extLst>
                    <a:ext uri="{9D8B030D-6E8A-4147-A177-3AD203B41FA5}">
                      <a16:colId xmlns:a16="http://schemas.microsoft.com/office/drawing/2014/main" val="2277881944"/>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Functional grouping is architecture and already covered in WT1.3</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What new requirements would arise for the grouping of CAPIF features in 6G?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more clarification with use case is required to understand the proposed WT.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1. What this bullet refers to? What functional grouping means? What purpose it wants to achieve by feature grouping? Is there any example?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several appear not to be 6G specific and could be considered instead in</a:t>
                      </a:r>
                      <a:br>
                        <a:rPr lang="en-US" sz="1200" b="0" i="0" u="none" strike="noStrike">
                          <a:solidFill>
                            <a:srgbClr val="000000"/>
                          </a:solidFill>
                          <a:effectLst/>
                          <a:latin typeface="Aptos Narrow" panose="020B0004020202020204" pitchFamily="34" charset="0"/>
                        </a:rPr>
                      </a:br>
                      <a:r>
                        <a:rPr lang="en-US" sz="1200" b="0" i="0" u="none" strike="noStrike">
                          <a:solidFill>
                            <a:srgbClr val="000000"/>
                          </a:solidFill>
                          <a:effectLst/>
                          <a:latin typeface="Aptos Narrow" panose="020B0004020202020204" pitchFamily="34" charset="0"/>
                        </a:rPr>
                        <a:t>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1497662"/>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Why is CAPIF grouping needed? We would like to see some rationale, use cases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410010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 (WT1.4)</a:t>
            </a:r>
          </a:p>
        </p:txBody>
      </p:sp>
      <p:sp>
        <p:nvSpPr>
          <p:cNvPr id="2" name="Content Placeholder 3">
            <a:extLst>
              <a:ext uri="{FF2B5EF4-FFF2-40B4-BE49-F238E27FC236}">
                <a16:creationId xmlns:a16="http://schemas.microsoft.com/office/drawing/2014/main" id="{84566D7B-DB52-CD39-5450-6B6AAB63FB90}"/>
              </a:ext>
            </a:extLst>
          </p:cNvPr>
          <p:cNvSpPr>
            <a:spLocks noGrp="1"/>
          </p:cNvSpPr>
          <p:nvPr>
            <p:ph idx="1"/>
          </p:nvPr>
        </p:nvSpPr>
        <p:spPr>
          <a:xfrm>
            <a:off x="594360" y="1825624"/>
            <a:ext cx="10915747" cy="4712335"/>
          </a:xfrm>
        </p:spPr>
        <p:txBody>
          <a:bodyPr/>
          <a:lstStyle/>
          <a:p>
            <a:r>
              <a:rPr lang="en-IN" sz="2000" b="1" dirty="0">
                <a:ea typeface="+mn-lt"/>
                <a:cs typeface="+mn-lt"/>
              </a:rPr>
              <a:t>Justification/Clarification</a:t>
            </a:r>
            <a:endParaRPr lang="en-US" sz="2400" dirty="0"/>
          </a:p>
          <a:p>
            <a:pPr lvl="1"/>
            <a:r>
              <a:rPr lang="en-IN" sz="1800" dirty="0">
                <a:ea typeface="+mn-lt"/>
                <a:cs typeface="+mn-lt"/>
              </a:rPr>
              <a:t>If we classify the CAPIF functions – there are mainly two types of functions:</a:t>
            </a:r>
            <a:endParaRPr lang="en-IN" sz="1800" dirty="0"/>
          </a:p>
          <a:p>
            <a:pPr lvl="2"/>
            <a:r>
              <a:rPr lang="en-IN" sz="1600" dirty="0">
                <a:ea typeface="+mn-lt"/>
                <a:cs typeface="+mn-lt"/>
              </a:rPr>
              <a:t>Design time functions (used to either enable availing CAPIF services or enable the other entities to manage their functions) – e.g. onboarding, registration, logging, audit</a:t>
            </a:r>
            <a:endParaRPr lang="en-IN" sz="1600" dirty="0"/>
          </a:p>
          <a:p>
            <a:pPr lvl="2"/>
            <a:r>
              <a:rPr lang="en-IN" sz="1600" dirty="0">
                <a:ea typeface="+mn-lt"/>
                <a:cs typeface="+mn-lt"/>
              </a:rPr>
              <a:t>Run time functions (used to enable API invocation) – e.g. getting authorization</a:t>
            </a:r>
            <a:endParaRPr lang="en-IN" sz="1600" dirty="0"/>
          </a:p>
          <a:p>
            <a:pPr lvl="1"/>
            <a:r>
              <a:rPr lang="en-US" sz="1800" dirty="0">
                <a:ea typeface="+mn-lt"/>
                <a:cs typeface="+mn-lt"/>
              </a:rPr>
              <a:t>The current functional blocks, especially the API invoker, has both functionalities. Functional grouping will improve the modularity of the architecture.</a:t>
            </a:r>
            <a:endParaRPr lang="en-US" sz="1800" dirty="0"/>
          </a:p>
          <a:p>
            <a:pPr lvl="1"/>
            <a:r>
              <a:rPr lang="en-US" sz="1800" dirty="0">
                <a:ea typeface="+mn-lt"/>
                <a:cs typeface="+mn-lt"/>
              </a:rPr>
              <a:t>It will be easy to understand the supported functionality.</a:t>
            </a:r>
            <a:endParaRPr lang="en-US" sz="1800" dirty="0"/>
          </a:p>
          <a:p>
            <a:pPr lvl="1"/>
            <a:r>
              <a:rPr lang="en-US" sz="1800" dirty="0">
                <a:ea typeface="+mn-lt"/>
                <a:cs typeface="+mn-lt"/>
              </a:rPr>
              <a:t>If in some cases interfaces from other specification are expected at a reference point between these internal functional blocks (e.g. OAuth) or from an internal function block to an external one (e.g. App User Consent </a:t>
            </a:r>
            <a:r>
              <a:rPr lang="en-US" sz="1800" dirty="0" err="1">
                <a:ea typeface="+mn-lt"/>
                <a:cs typeface="+mn-lt"/>
              </a:rPr>
              <a:t>Mgmt</a:t>
            </a:r>
            <a:r>
              <a:rPr lang="en-US" sz="1800" dirty="0">
                <a:ea typeface="+mn-lt"/>
                <a:cs typeface="+mn-lt"/>
              </a:rPr>
              <a:t>).</a:t>
            </a:r>
            <a:endParaRPr lang="en-US" sz="1800" dirty="0">
              <a:solidFill>
                <a:srgbClr val="0066FF"/>
              </a:solidFill>
              <a:ea typeface="Calibri"/>
              <a:cs typeface="Calibri"/>
            </a:endParaRPr>
          </a:p>
          <a:p>
            <a:pPr lvl="1"/>
            <a:r>
              <a:rPr lang="en-US" sz="1600" dirty="0">
                <a:ea typeface="+mn-lt"/>
                <a:cs typeface="+mn-lt"/>
              </a:rPr>
              <a:t>This is 6G topic – considering 5GA timeline. We do not believe that we can complete the study on this aspect by 5GA study completion time (March-26).</a:t>
            </a:r>
            <a:endParaRPr lang="en-US" sz="1800" dirty="0">
              <a:ea typeface="+mn-lt"/>
              <a:cs typeface="+mn-lt"/>
            </a:endParaRPr>
          </a:p>
          <a:p>
            <a:r>
              <a:rPr lang="en-IN" sz="2000" b="1" dirty="0">
                <a:ea typeface="+mn-lt"/>
                <a:cs typeface="+mn-lt"/>
              </a:rPr>
              <a:t>Way forward</a:t>
            </a:r>
            <a:endParaRPr lang="en-IN" sz="2400" dirty="0"/>
          </a:p>
          <a:p>
            <a:pPr lvl="1"/>
            <a:r>
              <a:rPr lang="en-IN" sz="1600" dirty="0">
                <a:ea typeface="+mn-lt"/>
                <a:cs typeface="+mn-lt"/>
              </a:rPr>
              <a:t>Revised wording “Possible architecture enhancements to support other specifications” </a:t>
            </a:r>
            <a:endParaRPr lang="en-IN" sz="1600" dirty="0">
              <a:ea typeface="Calibri"/>
              <a:cs typeface="Calibri"/>
            </a:endParaRPr>
          </a:p>
          <a:p>
            <a:pPr lvl="1"/>
            <a:r>
              <a:rPr lang="en-IN" sz="1600" dirty="0">
                <a:ea typeface="+mn-lt"/>
                <a:cs typeface="+mn-lt"/>
              </a:rPr>
              <a:t>Add Note: This work should maintain the backward compatibility with existing architecture.</a:t>
            </a:r>
            <a:endParaRPr lang="en-IN" sz="16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421A5-12B2-0B29-AEA7-F37217E1B58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50EBDDD-65B2-862C-EDDB-0EDADFA34A4B}"/>
              </a:ext>
            </a:extLst>
          </p:cNvPr>
          <p:cNvSpPr>
            <a:spLocks noGrp="1"/>
          </p:cNvSpPr>
          <p:nvPr>
            <p:ph type="title"/>
          </p:nvPr>
        </p:nvSpPr>
        <p:spPr/>
        <p:txBody>
          <a:bodyPr/>
          <a:lstStyle/>
          <a:p>
            <a:r>
              <a:rPr lang="en-GB" altLang="en-US"/>
              <a:t>WA1: </a:t>
            </a:r>
            <a:r>
              <a:rPr lang="en-US"/>
              <a:t>Exposure Framework Aspects</a:t>
            </a:r>
            <a:r>
              <a:rPr lang="en-GB" altLang="en-US"/>
              <a:t>; </a:t>
            </a:r>
            <a:r>
              <a:rPr lang="en-GB" altLang="en-US">
                <a:solidFill>
                  <a:srgbClr val="00B050"/>
                </a:solidFill>
              </a:rPr>
              <a:t>WT1.5</a:t>
            </a:r>
          </a:p>
        </p:txBody>
      </p:sp>
      <p:sp>
        <p:nvSpPr>
          <p:cNvPr id="4" name="Content Placeholder 3">
            <a:extLst>
              <a:ext uri="{FF2B5EF4-FFF2-40B4-BE49-F238E27FC236}">
                <a16:creationId xmlns:a16="http://schemas.microsoft.com/office/drawing/2014/main" id="{8B32E1E9-EFED-9951-2C0F-6439B3A1BD9C}"/>
              </a:ext>
            </a:extLst>
          </p:cNvPr>
          <p:cNvSpPr>
            <a:spLocks noGrp="1"/>
          </p:cNvSpPr>
          <p:nvPr>
            <p:ph idx="1"/>
          </p:nvPr>
        </p:nvSpPr>
        <p:spPr>
          <a:xfrm>
            <a:off x="234696" y="2754591"/>
            <a:ext cx="4949952" cy="3627922"/>
          </a:xfrm>
        </p:spPr>
        <p:txBody>
          <a:bodyPr/>
          <a:lstStyle/>
          <a:p>
            <a:r>
              <a:rPr lang="en-IN" b="1" dirty="0"/>
              <a:t>Summary of comments</a:t>
            </a:r>
          </a:p>
          <a:p>
            <a:pPr lvl="1"/>
            <a:r>
              <a:rPr lang="en-IN" dirty="0"/>
              <a:t>Companies requested for gap analysis</a:t>
            </a:r>
          </a:p>
          <a:p>
            <a:pPr lvl="1"/>
            <a:r>
              <a:rPr lang="en-IN" dirty="0"/>
              <a:t>Can be within scope of 5GA (CAPIF_Ph4)</a:t>
            </a:r>
          </a:p>
        </p:txBody>
      </p:sp>
      <p:graphicFrame>
        <p:nvGraphicFramePr>
          <p:cNvPr id="7" name="Content Placeholder 2">
            <a:extLst>
              <a:ext uri="{FF2B5EF4-FFF2-40B4-BE49-F238E27FC236}">
                <a16:creationId xmlns:a16="http://schemas.microsoft.com/office/drawing/2014/main" id="{0FB48CB6-D57B-89A4-5118-A5F879D562A0}"/>
              </a:ext>
            </a:extLst>
          </p:cNvPr>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WT1.5: </a:t>
                      </a:r>
                      <a:r>
                        <a:rPr lang="en-US" sz="1000" dirty="0">
                          <a:effectLst/>
                          <a:latin typeface="Arial" panose="020B0604020202020204" pitchFamily="34" charset="0"/>
                          <a:ea typeface="Malgun Gothic" panose="020B0503020000020004" pitchFamily="34" charset="-127"/>
                        </a:rPr>
                        <a:t>Study to enable support for different exposure mechanisms (or different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Samsung, Huawei,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CMCC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Gap analysis, Stage-3 scope, New protocol support, Could be </a:t>
                      </a:r>
                      <a:r>
                        <a:rPr lang="en-US" sz="1000" dirty="0">
                          <a:solidFill>
                            <a:srgbClr val="000000"/>
                          </a:solidFill>
                          <a:effectLst/>
                          <a:latin typeface="TimesNewRomanPSMT"/>
                          <a:ea typeface="Times New Roman" panose="02020603050405020304" pitchFamily="18" charset="0"/>
                          <a:cs typeface="TimesNewRomanPSMT"/>
                        </a:rPr>
                        <a:t>CAPIF Ph4 study</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3" name="Table 2">
            <a:extLst>
              <a:ext uri="{FF2B5EF4-FFF2-40B4-BE49-F238E27FC236}">
                <a16:creationId xmlns:a16="http://schemas.microsoft.com/office/drawing/2014/main" id="{6739AA9B-1B8A-6CBB-AA6D-4BD63C072D05}"/>
              </a:ext>
            </a:extLst>
          </p:cNvPr>
          <p:cNvGraphicFramePr>
            <a:graphicFrameLocks noGrp="1"/>
          </p:cNvGraphicFramePr>
          <p:nvPr/>
        </p:nvGraphicFramePr>
        <p:xfrm>
          <a:off x="6153274" y="2754590"/>
          <a:ext cx="5816600" cy="3335315"/>
        </p:xfrm>
        <a:graphic>
          <a:graphicData uri="http://schemas.openxmlformats.org/drawingml/2006/table">
            <a:tbl>
              <a:tblPr/>
              <a:tblGrid>
                <a:gridCol w="685800">
                  <a:extLst>
                    <a:ext uri="{9D8B030D-6E8A-4147-A177-3AD203B41FA5}">
                      <a16:colId xmlns:a16="http://schemas.microsoft.com/office/drawing/2014/main" val="2354618717"/>
                    </a:ext>
                  </a:extLst>
                </a:gridCol>
                <a:gridCol w="5130800">
                  <a:extLst>
                    <a:ext uri="{9D8B030D-6E8A-4147-A177-3AD203B41FA5}">
                      <a16:colId xmlns:a16="http://schemas.microsoft.com/office/drawing/2014/main" val="443963933"/>
                    </a:ext>
                  </a:extLst>
                </a:gridCol>
              </a:tblGrid>
              <a:tr h="222354">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3567911"/>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these Work Tasks describe important aspects of a unified exposure framework for 6G and should be included in the study considering justification in Q1</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7238713"/>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1866560"/>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815708"/>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 is needed. What does ”study to enable support for different exposure mechanisms” refer to here? If it pertains to different protocols, does this fall under Stage 3 work? What would be the specific tasks for SA6 in this context?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6131984"/>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Framework impacts due to new protocol support needs further investigation.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061339"/>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can be potentially supported if the following question can be clarified: Exposure Protocol seems the scope of stage3, what kind of stage 2 work required for different protocols?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2766781"/>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several appear not to be 6G specific and could be considered instead in 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5559867"/>
                  </a:ext>
                </a:extLst>
              </a:tr>
            </a:tbl>
          </a:graphicData>
        </a:graphic>
      </p:graphicFrame>
    </p:spTree>
    <p:extLst>
      <p:ext uri="{BB962C8B-B14F-4D97-AF65-F5344CB8AC3E}">
        <p14:creationId xmlns:p14="http://schemas.microsoft.com/office/powerpoint/2010/main" val="39646478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0D44E-106D-EF3D-EF5B-A16597938F7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F588716-A327-D258-997C-3E51369559D9}"/>
              </a:ext>
            </a:extLst>
          </p:cNvPr>
          <p:cNvSpPr>
            <a:spLocks noGrp="1"/>
          </p:cNvSpPr>
          <p:nvPr>
            <p:ph type="title"/>
          </p:nvPr>
        </p:nvSpPr>
        <p:spPr/>
        <p:txBody>
          <a:bodyPr/>
          <a:lstStyle/>
          <a:p>
            <a:r>
              <a:rPr lang="en-GB" altLang="en-US"/>
              <a:t>Summary (WT1.5)</a:t>
            </a:r>
          </a:p>
        </p:txBody>
      </p:sp>
      <p:sp>
        <p:nvSpPr>
          <p:cNvPr id="2" name="Content Placeholder 3">
            <a:extLst>
              <a:ext uri="{FF2B5EF4-FFF2-40B4-BE49-F238E27FC236}">
                <a16:creationId xmlns:a16="http://schemas.microsoft.com/office/drawing/2014/main" id="{4138C935-7520-2FDE-896D-4A48A45D6320}"/>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Multiple WGs (e.g. SA2, SA5) are working on agentic AI based mechanisms.</a:t>
            </a:r>
          </a:p>
          <a:p>
            <a:pPr lvl="1"/>
            <a:r>
              <a:rPr lang="en-US" sz="1800" dirty="0"/>
              <a:t>It is expected that such mechanism may required new protocol support.</a:t>
            </a:r>
          </a:p>
          <a:p>
            <a:pPr lvl="1"/>
            <a:r>
              <a:rPr lang="en-US" sz="1800" dirty="0"/>
              <a:t>Further, SA2 is also considering in-band exposure (i.e. exposure over user-plane) – which may required different protocol support.</a:t>
            </a:r>
          </a:p>
          <a:p>
            <a:pPr lvl="1"/>
            <a:r>
              <a:rPr lang="en-US" sz="1800" dirty="0"/>
              <a:t>The WT is not about defining protocol aspects (which is definitely stage#3 responsibly) – however, the WT is focusing on enhancing CAPIF to support different new mechanisms (agentic AI, intent based communication, in-band exposure, etc.)</a:t>
            </a:r>
            <a:endParaRPr lang="en-IN" sz="1800" dirty="0"/>
          </a:p>
          <a:p>
            <a:r>
              <a:rPr lang="en-IN" sz="2000" b="1" dirty="0"/>
              <a:t>Way forward</a:t>
            </a:r>
          </a:p>
          <a:p>
            <a:pPr lvl="1"/>
            <a:r>
              <a:rPr lang="en-IN" sz="1800" dirty="0"/>
              <a:t>Merge WT1.5, WT1.10 and WT1.13</a:t>
            </a:r>
          </a:p>
          <a:p>
            <a:pPr lvl="1"/>
            <a:r>
              <a:rPr lang="en-IN" sz="1800" dirty="0"/>
              <a:t>Revised wording “Possible enhancements to CAPIF (e.g. CAPIF-1) considering new communication mechanisms and exposures (e.g. Agentic AI communication, Intent based CAPIF architecture, in-band exposure)” </a:t>
            </a:r>
          </a:p>
        </p:txBody>
      </p:sp>
    </p:spTree>
    <p:extLst>
      <p:ext uri="{BB962C8B-B14F-4D97-AF65-F5344CB8AC3E}">
        <p14:creationId xmlns:p14="http://schemas.microsoft.com/office/powerpoint/2010/main" val="765504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7DBBE-3FF9-B98D-68CF-B9AC684F6CC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601A015-4B05-200C-875C-4C8E93E34C75}"/>
              </a:ext>
            </a:extLst>
          </p:cNvPr>
          <p:cNvSpPr>
            <a:spLocks noGrp="1"/>
          </p:cNvSpPr>
          <p:nvPr>
            <p:ph type="title"/>
          </p:nvPr>
        </p:nvSpPr>
        <p:spPr/>
        <p:txBody>
          <a:bodyPr/>
          <a:lstStyle/>
          <a:p>
            <a:r>
              <a:rPr lang="en-GB" altLang="en-US"/>
              <a:t>WA1: </a:t>
            </a:r>
            <a:r>
              <a:rPr lang="en-US"/>
              <a:t>Exposure Framework Aspects</a:t>
            </a:r>
            <a:r>
              <a:rPr lang="en-GB" altLang="en-US"/>
              <a:t>; </a:t>
            </a:r>
            <a:r>
              <a:rPr lang="en-GB" altLang="en-US">
                <a:solidFill>
                  <a:srgbClr val="00B050"/>
                </a:solidFill>
              </a:rPr>
              <a:t>WT1.6</a:t>
            </a:r>
          </a:p>
        </p:txBody>
      </p:sp>
      <p:sp>
        <p:nvSpPr>
          <p:cNvPr id="4" name="Content Placeholder 3">
            <a:extLst>
              <a:ext uri="{FF2B5EF4-FFF2-40B4-BE49-F238E27FC236}">
                <a16:creationId xmlns:a16="http://schemas.microsoft.com/office/drawing/2014/main" id="{CD9F2E75-24F6-A797-C5D9-8E8A346BED11}"/>
              </a:ext>
            </a:extLst>
          </p:cNvPr>
          <p:cNvSpPr>
            <a:spLocks noGrp="1"/>
          </p:cNvSpPr>
          <p:nvPr>
            <p:ph idx="1"/>
          </p:nvPr>
        </p:nvSpPr>
        <p:spPr>
          <a:xfrm>
            <a:off x="234696" y="2754591"/>
            <a:ext cx="4949952" cy="3627922"/>
          </a:xfrm>
        </p:spPr>
        <p:txBody>
          <a:bodyPr/>
          <a:lstStyle/>
          <a:p>
            <a:r>
              <a:rPr lang="en-IN" b="1"/>
              <a:t>Summary of comments</a:t>
            </a:r>
          </a:p>
          <a:p>
            <a:pPr lvl="1"/>
            <a:r>
              <a:rPr lang="en-IN"/>
              <a:t>Companies considered that – it is already supported (and sufficient) and is part of stage#3.</a:t>
            </a:r>
          </a:p>
          <a:p>
            <a:pPr lvl="1"/>
            <a:r>
              <a:rPr lang="en-IN"/>
              <a:t>Requested for gap analysis.</a:t>
            </a:r>
          </a:p>
          <a:p>
            <a:pPr lvl="1"/>
            <a:r>
              <a:rPr lang="en-IN"/>
              <a:t>Can be within scope of 5GA (CAPIF_Ph4).</a:t>
            </a:r>
          </a:p>
          <a:p>
            <a:pPr lvl="1"/>
            <a:endParaRPr lang="en-IN"/>
          </a:p>
        </p:txBody>
      </p:sp>
      <p:graphicFrame>
        <p:nvGraphicFramePr>
          <p:cNvPr id="7" name="Content Placeholder 2">
            <a:extLst>
              <a:ext uri="{FF2B5EF4-FFF2-40B4-BE49-F238E27FC236}">
                <a16:creationId xmlns:a16="http://schemas.microsoft.com/office/drawing/2014/main" id="{00B5AA89-1FAB-FAEB-ED47-F10BE7054E1E}"/>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WT1.6: </a:t>
                      </a:r>
                      <a:r>
                        <a:rPr lang="en-US" sz="1000">
                          <a:effectLst/>
                          <a:latin typeface="Arial" panose="020B0604020202020204" pitchFamily="34" charset="0"/>
                          <a:ea typeface="Malgun Gothic" panose="020B0503020000020004" pitchFamily="34" charset="-127"/>
                        </a:rPr>
                        <a:t>Study possible enhanced version control – to support multiple active version on same interface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Clarifications asked, Gap analysis, Current mechanisms sufficient, Not in stage-2 scope,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8" name="Table 7">
            <a:extLst>
              <a:ext uri="{FF2B5EF4-FFF2-40B4-BE49-F238E27FC236}">
                <a16:creationId xmlns:a16="http://schemas.microsoft.com/office/drawing/2014/main" id="{FD32389A-6FCD-2BC2-5AEE-6C05203AEDDF}"/>
              </a:ext>
            </a:extLst>
          </p:cNvPr>
          <p:cNvGraphicFramePr>
            <a:graphicFrameLocks noGrp="1"/>
          </p:cNvGraphicFramePr>
          <p:nvPr/>
        </p:nvGraphicFramePr>
        <p:xfrm>
          <a:off x="6566662" y="2754591"/>
          <a:ext cx="4965700" cy="2787650"/>
        </p:xfrm>
        <a:graphic>
          <a:graphicData uri="http://schemas.openxmlformats.org/drawingml/2006/table">
            <a:tbl>
              <a:tblPr/>
              <a:tblGrid>
                <a:gridCol w="685800">
                  <a:extLst>
                    <a:ext uri="{9D8B030D-6E8A-4147-A177-3AD203B41FA5}">
                      <a16:colId xmlns:a16="http://schemas.microsoft.com/office/drawing/2014/main" val="3170560463"/>
                    </a:ext>
                  </a:extLst>
                </a:gridCol>
                <a:gridCol w="4279900">
                  <a:extLst>
                    <a:ext uri="{9D8B030D-6E8A-4147-A177-3AD203B41FA5}">
                      <a16:colId xmlns:a16="http://schemas.microsoft.com/office/drawing/2014/main" val="4293340696"/>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4471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Clarifications are needed before we can support studying this aspect. API versioning is already covered in stage 3 and exposing multiple versions of an API can already be done.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2929719"/>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8293748"/>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7632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It is necessary to further clarify the potential new requirements for API access control compared to current 5G/5G-A standards, as the current wording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2511089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current version control mechanisms are sufficient. Handling multiple versions of active service APIs is deployment specific, standards scope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6751798"/>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should not be covered except there are justifications on the necessary of stage2 work, since active version management seems scope of CT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2140197"/>
                  </a:ext>
                </a:extLst>
              </a:tr>
            </a:tbl>
          </a:graphicData>
        </a:graphic>
      </p:graphicFrame>
    </p:spTree>
    <p:extLst>
      <p:ext uri="{BB962C8B-B14F-4D97-AF65-F5344CB8AC3E}">
        <p14:creationId xmlns:p14="http://schemas.microsoft.com/office/powerpoint/2010/main" val="40054177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A1628-FE18-FD3D-3512-BBDD477071FC}"/>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846EC22-D59E-0019-ACB6-8236B8EDA3AE}"/>
              </a:ext>
            </a:extLst>
          </p:cNvPr>
          <p:cNvSpPr>
            <a:spLocks noGrp="1"/>
          </p:cNvSpPr>
          <p:nvPr>
            <p:ph type="title"/>
          </p:nvPr>
        </p:nvSpPr>
        <p:spPr/>
        <p:txBody>
          <a:bodyPr/>
          <a:lstStyle/>
          <a:p>
            <a:r>
              <a:rPr lang="en-GB" altLang="en-US"/>
              <a:t>Summary (WT1.6)</a:t>
            </a:r>
          </a:p>
        </p:txBody>
      </p:sp>
      <p:sp>
        <p:nvSpPr>
          <p:cNvPr id="2" name="Content Placeholder 3">
            <a:extLst>
              <a:ext uri="{FF2B5EF4-FFF2-40B4-BE49-F238E27FC236}">
                <a16:creationId xmlns:a16="http://schemas.microsoft.com/office/drawing/2014/main" id="{634FB328-7FEB-10A2-C61E-93AB09A4AF2B}"/>
              </a:ext>
            </a:extLst>
          </p:cNvPr>
          <p:cNvSpPr>
            <a:spLocks noGrp="1"/>
          </p:cNvSpPr>
          <p:nvPr>
            <p:ph idx="1"/>
          </p:nvPr>
        </p:nvSpPr>
        <p:spPr>
          <a:xfrm>
            <a:off x="594360" y="1825624"/>
            <a:ext cx="10759440" cy="4712335"/>
          </a:xfrm>
        </p:spPr>
        <p:txBody>
          <a:bodyPr/>
          <a:lstStyle/>
          <a:p>
            <a:r>
              <a:rPr lang="en-IN" sz="2000" b="1"/>
              <a:t>Justification/Clarification</a:t>
            </a:r>
          </a:p>
          <a:p>
            <a:pPr lvl="1"/>
            <a:r>
              <a:rPr lang="en-US" sz="1800"/>
              <a:t>Current version control is to manage different version of the APIs.</a:t>
            </a:r>
          </a:p>
          <a:p>
            <a:pPr lvl="1"/>
            <a:r>
              <a:rPr lang="en-US" sz="1800"/>
              <a:t>The CAPIF can be enhanced to support advanced feature related to version control: for example, if an API invoker has authorization to invoke specific version (e.g. v1) of the API, and if the API is enhanced with new version (say v2), SA6 can study whether automatic authorization can be provided or not. Similarly other enhancements can be considered in this study. </a:t>
            </a:r>
            <a:endParaRPr lang="en-IN" sz="1800"/>
          </a:p>
          <a:p>
            <a:r>
              <a:rPr lang="en-IN" sz="2000" b="1"/>
              <a:t>Way forward</a:t>
            </a:r>
          </a:p>
          <a:p>
            <a:pPr lvl="1"/>
            <a:r>
              <a:rPr lang="en-IN" sz="1800"/>
              <a:t>Revised wording “Possible enhancements to CAPIF considering updated version of the already published APIs” </a:t>
            </a:r>
          </a:p>
          <a:p>
            <a:pPr lvl="1"/>
            <a:endParaRPr lang="en-IN" sz="1800"/>
          </a:p>
        </p:txBody>
      </p:sp>
    </p:spTree>
    <p:extLst>
      <p:ext uri="{BB962C8B-B14F-4D97-AF65-F5344CB8AC3E}">
        <p14:creationId xmlns:p14="http://schemas.microsoft.com/office/powerpoint/2010/main" val="244085722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71FE-4082-4874-D71B-A54D13A6F3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04D2ADD-8C90-EBC0-8A10-5171260FC667}"/>
              </a:ext>
            </a:extLst>
          </p:cNvPr>
          <p:cNvSpPr>
            <a:spLocks noGrp="1"/>
          </p:cNvSpPr>
          <p:nvPr>
            <p:ph type="title"/>
          </p:nvPr>
        </p:nvSpPr>
        <p:spPr>
          <a:xfrm>
            <a:off x="83289" y="475487"/>
            <a:ext cx="10515600" cy="1104917"/>
          </a:xfrm>
        </p:spPr>
        <p:txBody>
          <a:bodyPr/>
          <a:lstStyle/>
          <a:p>
            <a:r>
              <a:rPr lang="en-GB" altLang="en-US"/>
              <a:t>WA1: </a:t>
            </a:r>
            <a:r>
              <a:rPr lang="en-US"/>
              <a:t>Exposure Framework Aspects</a:t>
            </a:r>
            <a:r>
              <a:rPr lang="en-GB" altLang="en-US"/>
              <a:t>; </a:t>
            </a:r>
            <a:r>
              <a:rPr lang="en-GB" altLang="en-US">
                <a:solidFill>
                  <a:srgbClr val="00B050"/>
                </a:solidFill>
              </a:rPr>
              <a:t>WT1.7</a:t>
            </a:r>
          </a:p>
        </p:txBody>
      </p:sp>
      <p:sp>
        <p:nvSpPr>
          <p:cNvPr id="4" name="Content Placeholder 3">
            <a:extLst>
              <a:ext uri="{FF2B5EF4-FFF2-40B4-BE49-F238E27FC236}">
                <a16:creationId xmlns:a16="http://schemas.microsoft.com/office/drawing/2014/main" id="{E47BA945-8694-CDB8-CB89-7B1193A78FAA}"/>
              </a:ext>
            </a:extLst>
          </p:cNvPr>
          <p:cNvSpPr>
            <a:spLocks noGrp="1"/>
          </p:cNvSpPr>
          <p:nvPr>
            <p:ph idx="1"/>
          </p:nvPr>
        </p:nvSpPr>
        <p:spPr>
          <a:xfrm>
            <a:off x="234696" y="2754591"/>
            <a:ext cx="5708904" cy="3627922"/>
          </a:xfrm>
        </p:spPr>
        <p:txBody>
          <a:bodyPr/>
          <a:lstStyle/>
          <a:p>
            <a:r>
              <a:rPr lang="en-IN" b="1" dirty="0"/>
              <a:t>Summary of comments</a:t>
            </a:r>
          </a:p>
          <a:p>
            <a:pPr lvl="1"/>
            <a:r>
              <a:rPr lang="en-IN" dirty="0"/>
              <a:t>Companies requested for detailed gap analysis. </a:t>
            </a:r>
          </a:p>
          <a:p>
            <a:pPr lvl="1"/>
            <a:r>
              <a:rPr lang="en-IN" dirty="0"/>
              <a:t>Companies requested for differentiation from the existing capabilities.</a:t>
            </a:r>
          </a:p>
          <a:p>
            <a:pPr lvl="1"/>
            <a:r>
              <a:rPr lang="en-IN" dirty="0"/>
              <a:t>Not 6G specific – Can be considered for ongoing CAPIF_Ph4 study?</a:t>
            </a:r>
          </a:p>
        </p:txBody>
      </p:sp>
      <p:graphicFrame>
        <p:nvGraphicFramePr>
          <p:cNvPr id="7" name="Content Placeholder 2">
            <a:extLst>
              <a:ext uri="{FF2B5EF4-FFF2-40B4-BE49-F238E27FC236}">
                <a16:creationId xmlns:a16="http://schemas.microsoft.com/office/drawing/2014/main" id="{84A3DB5D-66D7-3216-7DD4-6ECE1E411341}"/>
              </a:ext>
            </a:extLst>
          </p:cNvPr>
          <p:cNvGraphicFramePr>
            <a:graphicFrameLocks/>
          </p:cNvGraphicFramePr>
          <p:nvPr>
            <p:extLst>
              <p:ext uri="{D42A27DB-BD31-4B8C-83A1-F6EECF244321}">
                <p14:modId xmlns:p14="http://schemas.microsoft.com/office/powerpoint/2010/main" val="3245781574"/>
              </p:ext>
            </p:extLst>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WT1.7: Study enhanced granular access control (considering scope/purpose).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Nokia, Interdigital, Apple</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Lenovo, CMCC, Samsung, Huawei, Ericsson</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dirty="0">
                          <a:solidFill>
                            <a:schemeClr val="tx1"/>
                          </a:solidFill>
                          <a:effectLst/>
                          <a:latin typeface="Arial" panose="020B0604020202020204" pitchFamily="34" charset="0"/>
                          <a:ea typeface="DengXian" panose="02010600030101010101" pitchFamily="2" charset="-122"/>
                          <a:cs typeface="+mn-cs"/>
                        </a:rPr>
                        <a:t>Gap analysis required, clarifications asked, could be CAPIF Ph4 study?</a:t>
                      </a:r>
                      <a:endParaRPr lang="en-US" sz="1100" kern="1200" dirty="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1D4DD751-639D-EDA8-EEB8-764E4EFC0615}"/>
              </a:ext>
            </a:extLst>
          </p:cNvPr>
          <p:cNvGraphicFramePr>
            <a:graphicFrameLocks noGrp="1"/>
          </p:cNvGraphicFramePr>
          <p:nvPr>
            <p:extLst>
              <p:ext uri="{D42A27DB-BD31-4B8C-83A1-F6EECF244321}">
                <p14:modId xmlns:p14="http://schemas.microsoft.com/office/powerpoint/2010/main" val="3261739995"/>
              </p:ext>
            </p:extLst>
          </p:nvPr>
        </p:nvGraphicFramePr>
        <p:xfrm>
          <a:off x="6156251" y="2758914"/>
          <a:ext cx="5312096" cy="3049991"/>
        </p:xfrm>
        <a:graphic>
          <a:graphicData uri="http://schemas.openxmlformats.org/drawingml/2006/table">
            <a:tbl>
              <a:tblPr/>
              <a:tblGrid>
                <a:gridCol w="786809">
                  <a:extLst>
                    <a:ext uri="{9D8B030D-6E8A-4147-A177-3AD203B41FA5}">
                      <a16:colId xmlns:a16="http://schemas.microsoft.com/office/drawing/2014/main" val="2739150694"/>
                    </a:ext>
                  </a:extLst>
                </a:gridCol>
                <a:gridCol w="4525287">
                  <a:extLst>
                    <a:ext uri="{9D8B030D-6E8A-4147-A177-3AD203B41FA5}">
                      <a16:colId xmlns:a16="http://schemas.microsoft.com/office/drawing/2014/main" val="2277881944"/>
                    </a:ext>
                  </a:extLst>
                </a:gridCol>
              </a:tblGrid>
              <a:tr h="162799">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293912">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100" kern="1200">
                          <a:solidFill>
                            <a:schemeClr val="tx1"/>
                          </a:solidFill>
                          <a:effectLst/>
                          <a:latin typeface="Arial" panose="020B0604020202020204" pitchFamily="34" charset="0"/>
                          <a:ea typeface="DengXian" panose="02010600030101010101" pitchFamily="2" charset="-122"/>
                          <a:cs typeface="+mn-cs"/>
                        </a:rPr>
                        <a:t>CAPIF already support different granular access control (including operation,/resource/ service level), anything missing?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WT1.7 is one of the important aspect of a unified exposure framework for 6G and should be included in the study considering justification in Q1.</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Study the enhanced access control and governance aspects.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extension of Rel-19 feature to support more granular access is required to be studied.</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All appear in potential scope, but several appear not to be 6G specific and could be considered instead in</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scope of the ongoing CAPIF Ph4 study, specifically WT1.7.</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664931">
                <a:tc gridSpan="2">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bl>
          </a:graphicData>
        </a:graphic>
      </p:graphicFrame>
    </p:spTree>
    <p:extLst>
      <p:ext uri="{BB962C8B-B14F-4D97-AF65-F5344CB8AC3E}">
        <p14:creationId xmlns:p14="http://schemas.microsoft.com/office/powerpoint/2010/main" val="32166040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RBI5PAMIO524-1616901215-58923</_dlc_DocId>
    <_dlc_DocIdUrl xmlns="71c5aaf6-e6ce-465b-b873-5148d2a4c105">
      <Url>https://nokia.sharepoint.com/sites/gxp/_layouts/15/DocIdRedir.aspx?ID=RBI5PAMIO524-1616901215-58923</Url>
      <Description>RBI5PAMIO524-1616901215-58923</Description>
    </_dlc_DocIdUrl>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D125DC6F-1E95-4F81-888C-B6D70D037EE1}">
  <ds:schemaRefs>
    <ds:schemaRef ds:uri="Microsoft.SharePoint.Taxonomy.ContentTypeSync"/>
  </ds:schemaRefs>
</ds:datastoreItem>
</file>

<file path=customXml/itemProps3.xml><?xml version="1.0" encoding="utf-8"?>
<ds:datastoreItem xmlns:ds="http://schemas.openxmlformats.org/officeDocument/2006/customXml" ds:itemID="{EFC19D66-7130-4679-8D51-6B72BA1A80A9}">
  <ds:schemaRefs>
    <ds:schemaRef ds:uri="http://schemas.microsoft.com/sharepoint/events"/>
  </ds:schemaRefs>
</ds:datastoreItem>
</file>

<file path=customXml/itemProps4.xml><?xml version="1.0" encoding="utf-8"?>
<ds:datastoreItem xmlns:ds="http://schemas.openxmlformats.org/officeDocument/2006/customXml" ds:itemID="{20D0D2FE-D34D-4124-84FF-DFB4DE1BFCD9}">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35CA3727-A4EB-4398-9783-D0148B061093}">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1484</Words>
  <Application>Microsoft Office PowerPoint</Application>
  <PresentationFormat>Widescreen</PresentationFormat>
  <Paragraphs>154</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 Narrow</vt:lpstr>
      <vt:lpstr>Arial</vt:lpstr>
      <vt:lpstr>Arial </vt:lpstr>
      <vt:lpstr>Calibri</vt:lpstr>
      <vt:lpstr>Calibri Light</vt:lpstr>
      <vt:lpstr>Times New Roman</vt:lpstr>
      <vt:lpstr>TimesNewRomanPSMT</vt:lpstr>
      <vt:lpstr>Office Theme</vt:lpstr>
      <vt:lpstr>WA1 (WT1.4 to WA 1.7) Way forward</vt:lpstr>
      <vt:lpstr>Outline</vt:lpstr>
      <vt:lpstr>WA1: Exposure Framework Aspects; WT1.4</vt:lpstr>
      <vt:lpstr>Summary (WT1.4)</vt:lpstr>
      <vt:lpstr>WA1: Exposure Framework Aspects; WT1.5</vt:lpstr>
      <vt:lpstr>Summary (WT1.5)</vt:lpstr>
      <vt:lpstr>WA1: Exposure Framework Aspects; WT1.6</vt:lpstr>
      <vt:lpstr>Summary (WT1.6)</vt:lpstr>
      <vt:lpstr>WA1: Exposure Framework Aspects; WT1.7</vt:lpstr>
      <vt:lpstr>Summary (1.7)</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Sapan</cp:lastModifiedBy>
  <cp:revision>5</cp:revision>
  <dcterms:created xsi:type="dcterms:W3CDTF">2010-02-05T13:52:04Z</dcterms:created>
  <dcterms:modified xsi:type="dcterms:W3CDTF">2025-10-06T13:49:21Z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6ad8e600-55cb-4f57-9076-f8965b74b8a5</vt:lpwstr>
  </property>
  <property fmtid="{D5CDD505-2E9C-101B-9397-08002B2CF9AE}" pid="4" name="MediaServiceImageTags">
    <vt:lpwstr/>
  </property>
</Properties>
</file>