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1" r:id="rId6"/>
    <p:sldId id="348" r:id="rId7"/>
    <p:sldId id="362" r:id="rId8"/>
    <p:sldId id="363" r:id="rId9"/>
    <p:sldId id="364" r:id="rId10"/>
    <p:sldId id="365" r:id="rId11"/>
    <p:sldId id="366" r:id="rId12"/>
    <p:sldId id="36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2" d="100"/>
          <a:sy n="82" d="100"/>
        </p:scale>
        <p:origin x="60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67</a:t>
            </a:r>
            <a:endParaRPr lang="sv-SE" altLang="en-US" sz="1200" b="1" dirty="0">
              <a:latin typeface="Arial "/>
            </a:endParaRPr>
          </a:p>
          <a:p>
            <a:pPr eaLnBrk="1" hangingPunct="1">
              <a:defRPr/>
            </a:pPr>
            <a:r>
              <a:rPr lang="en-GB" altLang="en-US" sz="1200" b="1" dirty="0" smtClean="0">
                <a:latin typeface="Arial "/>
              </a:rPr>
              <a:t>Fukuoka, Japan 19</a:t>
            </a:r>
            <a:r>
              <a:rPr lang="en-GB" altLang="en-US" sz="1200" b="1" baseline="30000" dirty="0" smtClean="0">
                <a:latin typeface="Arial "/>
              </a:rPr>
              <a:t>th</a:t>
            </a:r>
            <a:r>
              <a:rPr lang="en-GB" altLang="en-US" sz="1200" b="1" dirty="0" smtClean="0">
                <a:latin typeface="Arial "/>
              </a:rPr>
              <a:t> </a:t>
            </a:r>
            <a:r>
              <a:rPr lang="en-GB" altLang="en-US" sz="1200" b="1" dirty="0">
                <a:latin typeface="Arial "/>
              </a:rPr>
              <a:t>– </a:t>
            </a:r>
            <a:r>
              <a:rPr lang="en-GB" altLang="en-US" sz="1200" b="1" dirty="0" smtClean="0">
                <a:latin typeface="Arial "/>
              </a:rPr>
              <a:t>23</a:t>
            </a:r>
            <a:r>
              <a:rPr lang="en-GB" altLang="en-US" sz="1200" b="1" baseline="30000" dirty="0" smtClean="0">
                <a:latin typeface="Arial "/>
              </a:rPr>
              <a:t>rd</a:t>
            </a:r>
            <a:r>
              <a:rPr lang="en-GB" altLang="en-US" sz="1200" b="1" dirty="0" smtClean="0">
                <a:latin typeface="Arial "/>
              </a:rPr>
              <a:t> 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S6-252201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60699" y="2323318"/>
            <a:ext cx="10289893" cy="2052540"/>
          </a:xfrm>
        </p:spPr>
        <p:txBody>
          <a:bodyPr/>
          <a:lstStyle/>
          <a:p>
            <a:pPr algn="ctr" eaLnBrk="1" hangingPunct="1"/>
            <a:r>
              <a:rPr lang="en-GB" altLang="en-US" sz="4400" dirty="0" smtClean="0">
                <a:latin typeface="Daytona" panose="020B0604030500040204" pitchFamily="34" charset="0"/>
              </a:rPr>
              <a:t>Disabling MC service UE remotely</a:t>
            </a:r>
            <a:endParaRPr lang="en-GB" altLang="en-US" sz="4400" dirty="0">
              <a:latin typeface="Daytona" panose="020B0604030500040204" pitchFamily="34" charset="0"/>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7" y="4589463"/>
            <a:ext cx="10417215" cy="1500187"/>
          </a:xfrm>
        </p:spPr>
        <p:txBody>
          <a:bodyPr/>
          <a:lstStyle/>
          <a:p>
            <a:pPr marL="0" indent="0" eaLnBrk="1" hangingPunct="1">
              <a:buFontTx/>
              <a:buNone/>
            </a:pPr>
            <a:r>
              <a:rPr lang="en-GB" altLang="en-US" dirty="0" smtClean="0">
                <a:latin typeface="Daytona" panose="020B0604030500040204" pitchFamily="34" charset="0"/>
              </a:rPr>
              <a:t>Arunprasath R</a:t>
            </a:r>
          </a:p>
          <a:p>
            <a:pPr marL="0" indent="0" eaLnBrk="1" hangingPunct="1">
              <a:buFontTx/>
              <a:buNone/>
            </a:pPr>
            <a:r>
              <a:rPr lang="en-GB" altLang="en-US" dirty="0" smtClean="0">
                <a:latin typeface="Daytona" panose="020B0604030500040204" pitchFamily="34" charset="0"/>
              </a:rPr>
              <a:t>Samsung</a:t>
            </a:r>
            <a:endParaRPr lang="en-GB" altLang="en-US" dirty="0">
              <a:latin typeface="Daytona" panose="020B0604030500040204" pitchFamily="34" charset="0"/>
            </a:endParaRP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BFE0B-E75B-FEFE-25D6-BD7D450A689E}"/>
              </a:ext>
            </a:extLst>
          </p:cNvPr>
          <p:cNvSpPr>
            <a:spLocks noGrp="1"/>
          </p:cNvSpPr>
          <p:nvPr>
            <p:ph type="title"/>
          </p:nvPr>
        </p:nvSpPr>
        <p:spPr>
          <a:xfrm>
            <a:off x="838200" y="365125"/>
            <a:ext cx="10515600" cy="1058561"/>
          </a:xfrm>
        </p:spPr>
        <p:txBody>
          <a:bodyPr/>
          <a:lstStyle/>
          <a:p>
            <a:r>
              <a:rPr lang="en-GB" dirty="0" smtClean="0">
                <a:latin typeface="Daytona" panose="020B0604030500040204" pitchFamily="34" charset="0"/>
              </a:rPr>
              <a:t>Call flow proposal</a:t>
            </a:r>
            <a:endParaRPr lang="en-GB" dirty="0"/>
          </a:p>
        </p:txBody>
      </p:sp>
      <p:pic>
        <p:nvPicPr>
          <p:cNvPr id="3" name="Picture 2"/>
          <p:cNvPicPr>
            <a:picLocks noChangeAspect="1"/>
          </p:cNvPicPr>
          <p:nvPr/>
        </p:nvPicPr>
        <p:blipFill>
          <a:blip r:embed="rId2"/>
          <a:stretch>
            <a:fillRect/>
          </a:stretch>
        </p:blipFill>
        <p:spPr>
          <a:xfrm>
            <a:off x="414746" y="1975277"/>
            <a:ext cx="6154005" cy="4024540"/>
          </a:xfrm>
          <a:prstGeom prst="rect">
            <a:avLst/>
          </a:prstGeom>
        </p:spPr>
      </p:pic>
      <p:sp>
        <p:nvSpPr>
          <p:cNvPr id="4" name="TextBox 3"/>
          <p:cNvSpPr txBox="1"/>
          <p:nvPr/>
        </p:nvSpPr>
        <p:spPr>
          <a:xfrm>
            <a:off x="6764694" y="1679502"/>
            <a:ext cx="5075853" cy="4801314"/>
          </a:xfrm>
          <a:prstGeom prst="rect">
            <a:avLst/>
          </a:prstGeom>
          <a:noFill/>
        </p:spPr>
        <p:txBody>
          <a:bodyPr wrap="square" rtlCol="0">
            <a:spAutoFit/>
          </a:bodyPr>
          <a:lstStyle/>
          <a:p>
            <a:pPr marL="342900" indent="-342900">
              <a:buAutoNum type="arabicPeriod"/>
            </a:pPr>
            <a:r>
              <a:rPr lang="en-IN" dirty="0" smtClean="0"/>
              <a:t>Authorized user(MC service client 1) issuing remote disable request for an MC UE</a:t>
            </a:r>
          </a:p>
          <a:p>
            <a:pPr marL="342900" indent="-342900">
              <a:buAutoNum type="arabicPeriod"/>
            </a:pPr>
            <a:r>
              <a:rPr lang="en-IN" dirty="0" smtClean="0"/>
              <a:t>MC Service server checks whether MC service client 1 is authorized to disable the MC UE</a:t>
            </a:r>
          </a:p>
          <a:p>
            <a:pPr marL="342900" indent="-342900">
              <a:buAutoNum type="arabicPeriod"/>
            </a:pPr>
            <a:r>
              <a:rPr lang="en-IN" dirty="0" smtClean="0"/>
              <a:t>MC Service server sends the remote disable request to the target MC Service client 2.</a:t>
            </a:r>
          </a:p>
          <a:p>
            <a:pPr marL="342900" indent="-342900">
              <a:buAutoNum type="arabicPeriod"/>
            </a:pPr>
            <a:r>
              <a:rPr lang="en-IN" dirty="0" smtClean="0"/>
              <a:t>MC service client 2 acknowledges the receipt of the disable request</a:t>
            </a:r>
          </a:p>
          <a:p>
            <a:pPr marL="342900" indent="-342900">
              <a:buAutoNum type="arabicPeriod"/>
            </a:pPr>
            <a:r>
              <a:rPr lang="en-IN" dirty="0" smtClean="0"/>
              <a:t>MC service client 2 handles the disable request (Log off from the MC service client)</a:t>
            </a:r>
          </a:p>
          <a:p>
            <a:pPr marL="342900" indent="-342900">
              <a:buAutoNum type="arabicPeriod"/>
            </a:pPr>
            <a:r>
              <a:rPr lang="en-IN" dirty="0" smtClean="0"/>
              <a:t>If no acknowledgement received from the target client, MC service server caches the information – Which MC UE is disabled and so on</a:t>
            </a:r>
          </a:p>
          <a:p>
            <a:pPr marL="342900" indent="-342900">
              <a:buAutoNum type="arabicPeriod"/>
            </a:pPr>
            <a:r>
              <a:rPr lang="en-IN" dirty="0" smtClean="0"/>
              <a:t>MC service server sends the response to the Originating client</a:t>
            </a:r>
            <a:endParaRPr lang="en-IN" dirty="0"/>
          </a:p>
        </p:txBody>
      </p:sp>
    </p:spTree>
    <p:extLst>
      <p:ext uri="{BB962C8B-B14F-4D97-AF65-F5344CB8AC3E}">
        <p14:creationId xmlns:p14="http://schemas.microsoft.com/office/powerpoint/2010/main" val="344418858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Points to consider (1/2)</a:t>
            </a:r>
            <a:endParaRPr lang="en-GB" dirty="0">
              <a:latin typeface="Daytona" panose="020B0604030500040204" pitchFamily="34" charset="0"/>
            </a:endParaRPr>
          </a:p>
        </p:txBody>
      </p:sp>
      <p:sp>
        <p:nvSpPr>
          <p:cNvPr id="5" name="TextBox 4"/>
          <p:cNvSpPr txBox="1"/>
          <p:nvPr/>
        </p:nvSpPr>
        <p:spPr>
          <a:xfrm>
            <a:off x="167952" y="1903445"/>
            <a:ext cx="11672596" cy="3385542"/>
          </a:xfrm>
          <a:prstGeom prst="rect">
            <a:avLst/>
          </a:prstGeom>
          <a:noFill/>
        </p:spPr>
        <p:txBody>
          <a:bodyPr wrap="square" rtlCol="0">
            <a:spAutoFit/>
          </a:bodyPr>
          <a:lstStyle/>
          <a:p>
            <a:pPr marL="342900" indent="-342900">
              <a:buAutoNum type="arabicPeriod"/>
            </a:pPr>
            <a:r>
              <a:rPr lang="en-IN" dirty="0" smtClean="0"/>
              <a:t>Can have an indicator in the request to specify whether the request is to temporarily disable(logoff) or permanently disable</a:t>
            </a:r>
          </a:p>
          <a:p>
            <a:pPr marL="342900" indent="-342900">
              <a:buAutoNum type="arabicPeriod"/>
            </a:pPr>
            <a:r>
              <a:rPr lang="en-IN" dirty="0" smtClean="0"/>
              <a:t>Permanent disable : Leave it outside the scope of standards or consider it in the scope need to be discussed. How to handle the devices which do not have support for MDM ??</a:t>
            </a:r>
          </a:p>
          <a:p>
            <a:pPr marL="342900" indent="-342900">
              <a:buAutoNum type="arabicPeriod"/>
            </a:pPr>
            <a:r>
              <a:rPr lang="en-IN" dirty="0" smtClean="0"/>
              <a:t>MC service server need to cache the disable information to handle the target UE in a not reachable state (Step 6 in the </a:t>
            </a:r>
            <a:r>
              <a:rPr lang="en-IN" dirty="0" err="1" smtClean="0"/>
              <a:t>prev</a:t>
            </a:r>
            <a:r>
              <a:rPr lang="en-IN" dirty="0" smtClean="0"/>
              <a:t> slide)</a:t>
            </a:r>
          </a:p>
          <a:p>
            <a:pPr marL="342900" indent="-342900">
              <a:buAutoNum type="arabicPeriod"/>
            </a:pPr>
            <a:r>
              <a:rPr lang="en-IN" dirty="0" smtClean="0"/>
              <a:t>Handling of MC Service user logged in from more than one MC service </a:t>
            </a:r>
            <a:r>
              <a:rPr lang="en-IN" dirty="0" err="1" smtClean="0"/>
              <a:t>Ues</a:t>
            </a:r>
            <a:r>
              <a:rPr lang="en-IN" dirty="0" smtClean="0"/>
              <a:t>:</a:t>
            </a:r>
          </a:p>
          <a:p>
            <a:pPr marL="800100" lvl="1" indent="-342900">
              <a:buFont typeface="Arial" panose="020B0604020202020204" pitchFamily="34" charset="0"/>
              <a:buChar char="•"/>
            </a:pPr>
            <a:r>
              <a:rPr lang="en-IN" dirty="0" smtClean="0"/>
              <a:t>Dispatcher or authorized MC service user specifying the device identifier in the disable request to uniquely identify a particular device</a:t>
            </a:r>
          </a:p>
          <a:p>
            <a:pPr marL="800100" lvl="1" indent="-342900">
              <a:buFont typeface="Arial" panose="020B0604020202020204" pitchFamily="34" charset="0"/>
              <a:buChar char="•"/>
            </a:pPr>
            <a:r>
              <a:rPr lang="en-IN" dirty="0" smtClean="0"/>
              <a:t>Stage 3 specified MC client ID which is a unique identifier – Consider using this ??</a:t>
            </a:r>
          </a:p>
          <a:p>
            <a:pPr marL="1257300" lvl="2" indent="-342900">
              <a:buFont typeface="Arial" panose="020B0604020202020204" pitchFamily="34" charset="0"/>
              <a:buChar char="•"/>
            </a:pPr>
            <a:r>
              <a:rPr lang="en-GB" sz="1600" b="1" dirty="0">
                <a:solidFill>
                  <a:schemeClr val="accent2"/>
                </a:solidFill>
              </a:rPr>
              <a:t>MCPTT client ID:</a:t>
            </a:r>
            <a:r>
              <a:rPr lang="en-GB" sz="1600" dirty="0">
                <a:solidFill>
                  <a:schemeClr val="accent2"/>
                </a:solidFill>
              </a:rPr>
              <a:t> is a globally unique identification of a specific MCPTT client instance. MCPTT client ID is a UUID URN as specified in IETF RFC 4122 [67</a:t>
            </a:r>
            <a:r>
              <a:rPr lang="en-GB" sz="1600" dirty="0" smtClean="0">
                <a:solidFill>
                  <a:schemeClr val="accent2"/>
                </a:solidFill>
              </a:rPr>
              <a:t>]. [TS 23.479]</a:t>
            </a:r>
            <a:r>
              <a:rPr lang="en-IN" dirty="0" smtClean="0"/>
              <a:t>  </a:t>
            </a:r>
            <a:endParaRPr lang="en-IN" dirty="0"/>
          </a:p>
        </p:txBody>
      </p:sp>
    </p:spTree>
    <p:extLst>
      <p:ext uri="{BB962C8B-B14F-4D97-AF65-F5344CB8AC3E}">
        <p14:creationId xmlns:p14="http://schemas.microsoft.com/office/powerpoint/2010/main" val="4014340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p:txBody>
          <a:bodyPr/>
          <a:lstStyle/>
          <a:p>
            <a:r>
              <a:rPr lang="en-GB" dirty="0" smtClean="0">
                <a:latin typeface="Daytona" panose="020B0604030500040204" pitchFamily="34" charset="0"/>
              </a:rPr>
              <a:t>Points to consider (2/2)</a:t>
            </a:r>
            <a:endParaRPr lang="en-GB" dirty="0">
              <a:latin typeface="Daytona" panose="020B0604030500040204" pitchFamily="34" charset="0"/>
            </a:endParaRPr>
          </a:p>
        </p:txBody>
      </p:sp>
      <p:sp>
        <p:nvSpPr>
          <p:cNvPr id="5" name="TextBox 4"/>
          <p:cNvSpPr txBox="1"/>
          <p:nvPr/>
        </p:nvSpPr>
        <p:spPr>
          <a:xfrm>
            <a:off x="167952" y="1903445"/>
            <a:ext cx="11672596" cy="1754326"/>
          </a:xfrm>
          <a:prstGeom prst="rect">
            <a:avLst/>
          </a:prstGeom>
          <a:noFill/>
        </p:spPr>
        <p:txBody>
          <a:bodyPr wrap="square" rtlCol="0">
            <a:spAutoFit/>
          </a:bodyPr>
          <a:lstStyle/>
          <a:p>
            <a:r>
              <a:rPr lang="en-IN" dirty="0" smtClean="0"/>
              <a:t>6. Handling of MC UE disable request not delivered to the target MC service client</a:t>
            </a:r>
          </a:p>
          <a:p>
            <a:pPr marL="800100" lvl="1" indent="-342900">
              <a:buFont typeface="Arial" panose="020B0604020202020204" pitchFamily="34" charset="0"/>
              <a:buChar char="•"/>
            </a:pPr>
            <a:r>
              <a:rPr lang="en-IN" dirty="0" smtClean="0"/>
              <a:t>MC service server to maintain the information that a particular MC UE is disabled and request not delivered to the UE.</a:t>
            </a:r>
          </a:p>
          <a:p>
            <a:pPr marL="800100" lvl="1" indent="-342900">
              <a:buFont typeface="Arial" panose="020B0604020202020204" pitchFamily="34" charset="0"/>
              <a:buChar char="•"/>
            </a:pPr>
            <a:r>
              <a:rPr lang="en-IN" dirty="0" smtClean="0"/>
              <a:t>When the UE come back online re-send the disable request</a:t>
            </a:r>
          </a:p>
          <a:p>
            <a:pPr marL="800100" lvl="1" indent="-342900">
              <a:buFont typeface="Arial" panose="020B0604020202020204" pitchFamily="34" charset="0"/>
              <a:buChar char="•"/>
            </a:pPr>
            <a:r>
              <a:rPr lang="en-IN" dirty="0" smtClean="0"/>
              <a:t>When the UE attempts to login or utilize MC services , reject all the requests and resend the disable request.  </a:t>
            </a:r>
            <a:endParaRPr lang="en-IN" dirty="0"/>
          </a:p>
        </p:txBody>
      </p:sp>
    </p:spTree>
    <p:extLst>
      <p:ext uri="{BB962C8B-B14F-4D97-AF65-F5344CB8AC3E}">
        <p14:creationId xmlns:p14="http://schemas.microsoft.com/office/powerpoint/2010/main" val="324136229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p:spPr>
        <p:txBody>
          <a:bodyPr/>
          <a:lstStyle/>
          <a:p>
            <a:r>
              <a:rPr lang="en-GB" sz="2800" dirty="0"/>
              <a:t>Handling of</a:t>
            </a:r>
            <a:r>
              <a:rPr lang="en-IN" sz="2800" dirty="0"/>
              <a:t> MC Service user logged in </a:t>
            </a:r>
            <a:r>
              <a:rPr lang="en-IN" sz="2800" dirty="0" smtClean="0"/>
              <a:t>multiple devices</a:t>
            </a:r>
            <a:r>
              <a:rPr lang="en-GB" sz="2800" dirty="0" smtClean="0">
                <a:latin typeface="Daytona" panose="020B0604030500040204" pitchFamily="34" charset="0"/>
              </a:rPr>
              <a:t> </a:t>
            </a:r>
            <a:endParaRPr lang="en-GB" sz="2800" dirty="0">
              <a:latin typeface="Daytona" panose="020B0604030500040204" pitchFamily="34" charset="0"/>
            </a:endParaRPr>
          </a:p>
        </p:txBody>
      </p:sp>
      <p:sp>
        <p:nvSpPr>
          <p:cNvPr id="5" name="TextBox 4"/>
          <p:cNvSpPr txBox="1"/>
          <p:nvPr/>
        </p:nvSpPr>
        <p:spPr>
          <a:xfrm>
            <a:off x="167952" y="1903445"/>
            <a:ext cx="11672596" cy="5900077"/>
          </a:xfrm>
          <a:prstGeom prst="rect">
            <a:avLst/>
          </a:prstGeom>
          <a:noFill/>
        </p:spPr>
        <p:txBody>
          <a:bodyPr wrap="square" rtlCol="0">
            <a:spAutoFit/>
          </a:bodyPr>
          <a:lstStyle/>
          <a:p>
            <a:pPr marL="228600" lvl="0" indent="-228600">
              <a:lnSpc>
                <a:spcPct val="90000"/>
              </a:lnSpc>
              <a:spcBef>
                <a:spcPts val="1000"/>
              </a:spcBef>
              <a:buBlip>
                <a:blip r:embed="rId2"/>
              </a:buBlip>
            </a:pPr>
            <a:r>
              <a:rPr lang="en-GB" sz="2400" dirty="0">
                <a:solidFill>
                  <a:prstClr val="black"/>
                </a:solidFill>
                <a:latin typeface="Calibri" panose="020F0502020204030204"/>
                <a:cs typeface="+mn-cs"/>
              </a:rPr>
              <a:t> </a:t>
            </a:r>
            <a:r>
              <a:rPr lang="en-GB" sz="2400" dirty="0" smtClean="0">
                <a:solidFill>
                  <a:prstClr val="black"/>
                </a:solidFill>
                <a:latin typeface="Calibri" panose="020F0502020204030204"/>
                <a:cs typeface="+mn-cs"/>
              </a:rPr>
              <a:t>The MCX user can login from multiple devices. What do we have so far for handling the multiple device scenario are as below :</a:t>
            </a:r>
          </a:p>
          <a:p>
            <a:pPr marL="685800" lvl="1" indent="-228600">
              <a:lnSpc>
                <a:spcPct val="90000"/>
              </a:lnSpc>
              <a:spcBef>
                <a:spcPts val="1000"/>
              </a:spcBef>
              <a:buBlip>
                <a:blip r:embed="rId2"/>
              </a:buBlip>
            </a:pPr>
            <a:r>
              <a:rPr lang="en-GB" sz="2400" dirty="0" smtClean="0">
                <a:solidFill>
                  <a:prstClr val="black"/>
                </a:solidFill>
                <a:latin typeface="Calibri" panose="020F0502020204030204"/>
                <a:cs typeface="+mn-cs"/>
              </a:rPr>
              <a:t>MC service UE label – An optional entry that can be configured as part of Initial MC service UE configuration data. Excerpts from 23.280 Clause 8.1.6 :</a:t>
            </a:r>
          </a:p>
          <a:p>
            <a:pPr marL="1257300" lvl="2" indent="-342900">
              <a:lnSpc>
                <a:spcPct val="90000"/>
              </a:lnSpc>
              <a:spcBef>
                <a:spcPts val="1000"/>
              </a:spcBef>
              <a:buFont typeface="Arial" panose="020B0604020202020204" pitchFamily="34" charset="0"/>
              <a:buChar char="•"/>
            </a:pPr>
            <a:r>
              <a:rPr lang="en-IN" sz="2000" i="1" dirty="0">
                <a:solidFill>
                  <a:prstClr val="black"/>
                </a:solidFill>
                <a:latin typeface="Calibri" panose="020F0502020204030204"/>
                <a:cs typeface="+mn-cs"/>
              </a:rPr>
              <a:t>The optional MC service UE label allows to distinguish between different MC service UEs in use by the same MC service ID. The MC service UE label may be added to location information reports. </a:t>
            </a:r>
          </a:p>
          <a:p>
            <a:pPr marL="1257300" lvl="2" indent="-342900">
              <a:lnSpc>
                <a:spcPct val="90000"/>
              </a:lnSpc>
              <a:spcBef>
                <a:spcPts val="1000"/>
              </a:spcBef>
              <a:buFont typeface="Arial" panose="020B0604020202020204" pitchFamily="34" charset="0"/>
              <a:buChar char="•"/>
            </a:pPr>
            <a:r>
              <a:rPr lang="en-IN" sz="2000" i="1" dirty="0">
                <a:solidFill>
                  <a:prstClr val="black"/>
                </a:solidFill>
                <a:latin typeface="Calibri" panose="020F0502020204030204"/>
                <a:cs typeface="+mn-cs"/>
              </a:rPr>
              <a:t>The non-routable MC service UE label may include human readable information, such as an incident or MC service user specific ID, manufacturer name, brand, model, serial number, etc.</a:t>
            </a:r>
          </a:p>
          <a:p>
            <a:pPr marL="685800" lvl="1" indent="-228600">
              <a:lnSpc>
                <a:spcPct val="90000"/>
              </a:lnSpc>
              <a:spcBef>
                <a:spcPts val="1000"/>
              </a:spcBef>
              <a:buBlip>
                <a:blip r:embed="rId2"/>
              </a:buBlip>
            </a:pPr>
            <a:r>
              <a:rPr lang="en-GB" sz="2400" dirty="0" smtClean="0">
                <a:solidFill>
                  <a:prstClr val="black"/>
                </a:solidFill>
                <a:latin typeface="Calibri" panose="020F0502020204030204"/>
              </a:rPr>
              <a:t> (Stage 2) Mapping information maintained at MC Service server (Clause 8.3.1 of TS 23.280)</a:t>
            </a:r>
          </a:p>
          <a:p>
            <a:pPr marL="1257300" lvl="2" indent="-342900">
              <a:lnSpc>
                <a:spcPct val="90000"/>
              </a:lnSpc>
              <a:spcBef>
                <a:spcPts val="1000"/>
              </a:spcBef>
              <a:buFont typeface="Arial" panose="020B0604020202020204" pitchFamily="34" charset="0"/>
              <a:buChar char="•"/>
            </a:pPr>
            <a:r>
              <a:rPr lang="en-GB" sz="2000" i="1" dirty="0">
                <a:solidFill>
                  <a:prstClr val="black"/>
                </a:solidFill>
                <a:latin typeface="Calibri" panose="020F0502020204030204"/>
                <a:cs typeface="+mn-cs"/>
              </a:rPr>
              <a:t>The MC service server manages the mapping between MC service IDs and public user identities.</a:t>
            </a:r>
            <a:endParaRPr lang="en-IN" sz="2000" i="1" dirty="0">
              <a:solidFill>
                <a:prstClr val="black"/>
              </a:solidFill>
              <a:latin typeface="Calibri" panose="020F0502020204030204"/>
              <a:cs typeface="+mn-cs"/>
            </a:endParaRPr>
          </a:p>
          <a:p>
            <a:pPr marL="1257300" lvl="2" indent="-342900">
              <a:lnSpc>
                <a:spcPct val="90000"/>
              </a:lnSpc>
              <a:spcBef>
                <a:spcPts val="1000"/>
              </a:spcBef>
              <a:buFont typeface="Arial" panose="020B0604020202020204" pitchFamily="34" charset="0"/>
              <a:buChar char="•"/>
            </a:pPr>
            <a:r>
              <a:rPr lang="en-GB" sz="2000" i="1" dirty="0">
                <a:solidFill>
                  <a:prstClr val="black"/>
                </a:solidFill>
                <a:latin typeface="Calibri" panose="020F0502020204030204"/>
                <a:cs typeface="+mn-cs"/>
              </a:rPr>
              <a:t>The MC service server manages the mapping between MC service IDs and public GRUUs.</a:t>
            </a:r>
            <a:endParaRPr lang="en-IN" sz="2000" i="1" dirty="0">
              <a:solidFill>
                <a:prstClr val="black"/>
              </a:solidFill>
              <a:latin typeface="Calibri" panose="020F0502020204030204"/>
              <a:cs typeface="+mn-cs"/>
            </a:endParaRPr>
          </a:p>
          <a:p>
            <a:pPr marL="685800" lvl="1" indent="-228600">
              <a:lnSpc>
                <a:spcPct val="90000"/>
              </a:lnSpc>
              <a:spcBef>
                <a:spcPts val="1000"/>
              </a:spcBef>
              <a:buBlip>
                <a:blip r:embed="rId2"/>
              </a:buBlip>
            </a:pPr>
            <a:endParaRPr lang="en-GB" sz="2400" dirty="0">
              <a:solidFill>
                <a:prstClr val="black"/>
              </a:solidFill>
              <a:latin typeface="Calibri" panose="020F0502020204030204"/>
            </a:endParaRPr>
          </a:p>
          <a:p>
            <a:pPr lvl="1">
              <a:lnSpc>
                <a:spcPct val="90000"/>
              </a:lnSpc>
              <a:spcBef>
                <a:spcPts val="1000"/>
              </a:spcBef>
            </a:pPr>
            <a:endParaRPr lang="en-GB" sz="2400" dirty="0" smtClean="0">
              <a:solidFill>
                <a:prstClr val="black"/>
              </a:solidFill>
              <a:latin typeface="Calibri" panose="020F0502020204030204"/>
              <a:cs typeface="+mn-cs"/>
            </a:endParaRPr>
          </a:p>
          <a:p>
            <a:pPr marL="685800" lvl="1" indent="-228600">
              <a:lnSpc>
                <a:spcPct val="90000"/>
              </a:lnSpc>
              <a:spcBef>
                <a:spcPts val="1000"/>
              </a:spcBef>
              <a:buBlip>
                <a:blip r:embed="rId2"/>
              </a:buBlip>
            </a:pPr>
            <a:endParaRPr lang="en-GB" sz="2400" dirty="0">
              <a:solidFill>
                <a:prstClr val="black"/>
              </a:solidFill>
              <a:latin typeface="Calibri" panose="020F0502020204030204"/>
              <a:cs typeface="+mn-cs"/>
            </a:endParaRPr>
          </a:p>
        </p:txBody>
      </p:sp>
    </p:spTree>
    <p:extLst>
      <p:ext uri="{BB962C8B-B14F-4D97-AF65-F5344CB8AC3E}">
        <p14:creationId xmlns:p14="http://schemas.microsoft.com/office/powerpoint/2010/main" val="28445456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p:spPr>
        <p:txBody>
          <a:bodyPr/>
          <a:lstStyle/>
          <a:p>
            <a:r>
              <a:rPr lang="en-GB" sz="2800" dirty="0"/>
              <a:t>Handling of</a:t>
            </a:r>
            <a:r>
              <a:rPr lang="en-IN" sz="2800" dirty="0"/>
              <a:t> MC Service user logged in </a:t>
            </a:r>
            <a:r>
              <a:rPr lang="en-IN" sz="2800" dirty="0" smtClean="0"/>
              <a:t>multiple devices</a:t>
            </a:r>
            <a:r>
              <a:rPr lang="en-GB" sz="2800" dirty="0" smtClean="0">
                <a:latin typeface="Daytona" panose="020B0604030500040204" pitchFamily="34" charset="0"/>
              </a:rPr>
              <a:t> </a:t>
            </a:r>
            <a:endParaRPr lang="en-GB" sz="2800" dirty="0">
              <a:latin typeface="Daytona" panose="020B0604030500040204" pitchFamily="34" charset="0"/>
            </a:endParaRPr>
          </a:p>
        </p:txBody>
      </p:sp>
      <p:sp>
        <p:nvSpPr>
          <p:cNvPr id="5" name="TextBox 4"/>
          <p:cNvSpPr txBox="1"/>
          <p:nvPr/>
        </p:nvSpPr>
        <p:spPr>
          <a:xfrm>
            <a:off x="167952" y="1726156"/>
            <a:ext cx="11672596" cy="6239657"/>
          </a:xfrm>
          <a:prstGeom prst="rect">
            <a:avLst/>
          </a:prstGeom>
          <a:noFill/>
        </p:spPr>
        <p:txBody>
          <a:bodyPr wrap="square" rtlCol="0">
            <a:spAutoFit/>
          </a:bodyPr>
          <a:lstStyle/>
          <a:p>
            <a:pPr marL="685800" lvl="1" indent="-228600">
              <a:lnSpc>
                <a:spcPct val="90000"/>
              </a:lnSpc>
              <a:spcBef>
                <a:spcPts val="1000"/>
              </a:spcBef>
              <a:buBlip>
                <a:blip r:embed="rId2"/>
              </a:buBlip>
            </a:pPr>
            <a:r>
              <a:rPr lang="en-GB" sz="2400" dirty="0" smtClean="0">
                <a:solidFill>
                  <a:prstClr val="black"/>
                </a:solidFill>
                <a:latin typeface="Calibri" panose="020F0502020204030204"/>
                <a:cs typeface="+mn-cs"/>
              </a:rPr>
              <a:t>[Stage 3] MC service Client ID (MCPTT Client ID) – Clause 4.10 of TS 24.379</a:t>
            </a:r>
          </a:p>
          <a:p>
            <a:pPr marL="1257300" lvl="2" indent="-342900">
              <a:lnSpc>
                <a:spcPct val="90000"/>
              </a:lnSpc>
              <a:spcBef>
                <a:spcPts val="1000"/>
              </a:spcBef>
              <a:buFont typeface="Arial" panose="020B0604020202020204" pitchFamily="34" charset="0"/>
              <a:buChar char="•"/>
            </a:pPr>
            <a:r>
              <a:rPr lang="en-IN" i="1" dirty="0" smtClean="0">
                <a:solidFill>
                  <a:prstClr val="black"/>
                </a:solidFill>
                <a:latin typeface="Calibri" panose="020F0502020204030204"/>
                <a:cs typeface="+mn-cs"/>
              </a:rPr>
              <a:t>The MCPTT client </a:t>
            </a:r>
            <a:r>
              <a:rPr lang="en-IN" i="1" dirty="0">
                <a:solidFill>
                  <a:prstClr val="black"/>
                </a:solidFill>
                <a:latin typeface="Calibri" panose="020F0502020204030204"/>
                <a:cs typeface="+mn-cs"/>
              </a:rPr>
              <a:t>ID is a globally unique identification of a specific MCPTT client instance.</a:t>
            </a:r>
            <a:endParaRPr lang="en-IN" i="1" dirty="0" smtClean="0">
              <a:solidFill>
                <a:prstClr val="black"/>
              </a:solidFill>
              <a:latin typeface="Calibri" panose="020F0502020204030204"/>
              <a:cs typeface="+mn-cs"/>
            </a:endParaRPr>
          </a:p>
          <a:p>
            <a:pPr marL="1257300" lvl="2" indent="-342900">
              <a:lnSpc>
                <a:spcPct val="90000"/>
              </a:lnSpc>
              <a:spcBef>
                <a:spcPts val="1000"/>
              </a:spcBef>
              <a:buFont typeface="Arial" panose="020B0604020202020204" pitchFamily="34" charset="0"/>
              <a:buChar char="•"/>
            </a:pPr>
            <a:r>
              <a:rPr lang="en-IN" i="1" dirty="0" smtClean="0">
                <a:solidFill>
                  <a:prstClr val="black"/>
                </a:solidFill>
                <a:latin typeface="Calibri" panose="020F0502020204030204"/>
                <a:cs typeface="+mn-cs"/>
              </a:rPr>
              <a:t>The </a:t>
            </a:r>
            <a:r>
              <a:rPr lang="en-IN" i="1" dirty="0">
                <a:solidFill>
                  <a:prstClr val="black"/>
                </a:solidFill>
                <a:latin typeface="Calibri" panose="020F0502020204030204"/>
                <a:cs typeface="+mn-cs"/>
              </a:rPr>
              <a:t>MCPTT client generates the MCPTT client ID as specified in clause 4.2 of IETF RFC 4122 [67</a:t>
            </a:r>
            <a:r>
              <a:rPr lang="en-IN" i="1" dirty="0" smtClean="0">
                <a:solidFill>
                  <a:prstClr val="black"/>
                </a:solidFill>
                <a:latin typeface="Calibri" panose="020F0502020204030204"/>
                <a:cs typeface="+mn-cs"/>
              </a:rPr>
              <a:t>].</a:t>
            </a:r>
          </a:p>
          <a:p>
            <a:pPr marL="1257300" lvl="2" indent="-342900">
              <a:lnSpc>
                <a:spcPct val="90000"/>
              </a:lnSpc>
              <a:spcBef>
                <a:spcPts val="1000"/>
              </a:spcBef>
              <a:buFont typeface="Arial" panose="020B0604020202020204" pitchFamily="34" charset="0"/>
              <a:buChar char="•"/>
            </a:pPr>
            <a:r>
              <a:rPr lang="en-IN" i="1" dirty="0">
                <a:solidFill>
                  <a:prstClr val="black"/>
                </a:solidFill>
                <a:latin typeface="Calibri" panose="020F0502020204030204"/>
                <a:cs typeface="+mn-cs"/>
              </a:rPr>
              <a:t>The MCPTT client preserves the MCPTT client </a:t>
            </a:r>
            <a:r>
              <a:rPr lang="en-IN" i="1" dirty="0" smtClean="0">
                <a:solidFill>
                  <a:prstClr val="black"/>
                </a:solidFill>
                <a:latin typeface="Calibri" panose="020F0502020204030204"/>
                <a:cs typeface="+mn-cs"/>
              </a:rPr>
              <a:t>ID</a:t>
            </a:r>
            <a:r>
              <a:rPr lang="en-IN" i="1" dirty="0">
                <a:solidFill>
                  <a:prstClr val="black"/>
                </a:solidFill>
                <a:latin typeface="Calibri" panose="020F0502020204030204"/>
                <a:cs typeface="+mn-cs"/>
              </a:rPr>
              <a:t> </a:t>
            </a:r>
            <a:r>
              <a:rPr lang="en-IN" i="1" dirty="0" smtClean="0">
                <a:solidFill>
                  <a:prstClr val="black"/>
                </a:solidFill>
                <a:latin typeface="Calibri" panose="020F0502020204030204"/>
                <a:cs typeface="+mn-cs"/>
              </a:rPr>
              <a:t>across power cycles and it remains same across sessions till it’s factory reset.</a:t>
            </a:r>
          </a:p>
          <a:p>
            <a:pPr marL="1257300" lvl="2" indent="-342900">
              <a:lnSpc>
                <a:spcPct val="90000"/>
              </a:lnSpc>
              <a:spcBef>
                <a:spcPts val="1000"/>
              </a:spcBef>
              <a:buFont typeface="Arial" panose="020B0604020202020204" pitchFamily="34" charset="0"/>
              <a:buChar char="•"/>
            </a:pPr>
            <a:r>
              <a:rPr lang="en-IN" i="1" dirty="0" smtClean="0">
                <a:solidFill>
                  <a:prstClr val="black"/>
                </a:solidFill>
                <a:latin typeface="Calibri" panose="020F0502020204030204"/>
                <a:cs typeface="+mn-cs"/>
              </a:rPr>
              <a:t>The MCPTT client ID is shared with MCPTT server as part of SIP REGISTER/SIP PUBLISH during service authorization.</a:t>
            </a:r>
            <a:endParaRPr lang="en-IN" i="1" dirty="0">
              <a:solidFill>
                <a:prstClr val="black"/>
              </a:solidFill>
              <a:latin typeface="Calibri" panose="020F0502020204030204"/>
              <a:cs typeface="+mn-cs"/>
            </a:endParaRPr>
          </a:p>
          <a:p>
            <a:pPr marL="685800" lvl="1" indent="-228600">
              <a:lnSpc>
                <a:spcPct val="90000"/>
              </a:lnSpc>
              <a:spcBef>
                <a:spcPts val="1000"/>
              </a:spcBef>
              <a:buBlip>
                <a:blip r:embed="rId2"/>
              </a:buBlip>
            </a:pPr>
            <a:r>
              <a:rPr lang="en-GB" sz="2400" dirty="0" smtClean="0">
                <a:solidFill>
                  <a:prstClr val="black"/>
                </a:solidFill>
                <a:latin typeface="Calibri" panose="020F0502020204030204"/>
              </a:rPr>
              <a:t> [Stage 3] Mapping information maintained at MC Service server (Clause 7.3.2 of TS 24.379)</a:t>
            </a:r>
            <a:endParaRPr lang="en-GB" sz="2000" dirty="0" smtClean="0">
              <a:solidFill>
                <a:prstClr val="black"/>
              </a:solidFill>
              <a:latin typeface="Calibri" panose="020F0502020204030204"/>
            </a:endParaRPr>
          </a:p>
          <a:p>
            <a:pPr marL="1257300" lvl="2" indent="-342900">
              <a:lnSpc>
                <a:spcPct val="90000"/>
              </a:lnSpc>
              <a:spcBef>
                <a:spcPts val="1000"/>
              </a:spcBef>
              <a:buFont typeface="Arial" panose="020B0604020202020204" pitchFamily="34" charset="0"/>
              <a:buChar char="•"/>
            </a:pPr>
            <a:r>
              <a:rPr lang="en-GB" i="1" dirty="0">
                <a:solidFill>
                  <a:prstClr val="black"/>
                </a:solidFill>
                <a:latin typeface="Calibri" panose="020F0502020204030204"/>
                <a:cs typeface="+mn-cs"/>
              </a:rPr>
              <a:t>The MC service server </a:t>
            </a:r>
            <a:r>
              <a:rPr lang="en-GB" i="1" dirty="0" smtClean="0">
                <a:solidFill>
                  <a:prstClr val="black"/>
                </a:solidFill>
                <a:latin typeface="Calibri" panose="020F0502020204030204"/>
                <a:cs typeface="+mn-cs"/>
              </a:rPr>
              <a:t>maintains the binding between the MCPTT ID, MCPTT client ID to the IMS public user identity.</a:t>
            </a:r>
            <a:endParaRPr lang="en-IN" i="1" dirty="0">
              <a:solidFill>
                <a:prstClr val="black"/>
              </a:solidFill>
              <a:latin typeface="Calibri" panose="020F0502020204030204"/>
              <a:cs typeface="+mn-cs"/>
            </a:endParaRPr>
          </a:p>
          <a:p>
            <a:pPr marL="1257300" lvl="2" indent="-342900">
              <a:lnSpc>
                <a:spcPct val="90000"/>
              </a:lnSpc>
              <a:spcBef>
                <a:spcPts val="1000"/>
              </a:spcBef>
              <a:buFont typeface="Arial" panose="020B0604020202020204" pitchFamily="34" charset="0"/>
              <a:buChar char="•"/>
            </a:pPr>
            <a:r>
              <a:rPr lang="en-GB" i="1" dirty="0">
                <a:solidFill>
                  <a:prstClr val="black"/>
                </a:solidFill>
                <a:latin typeface="Calibri" panose="020F0502020204030204"/>
                <a:cs typeface="+mn-cs"/>
              </a:rPr>
              <a:t>The </a:t>
            </a:r>
            <a:r>
              <a:rPr lang="en-GB" i="1" dirty="0" smtClean="0">
                <a:solidFill>
                  <a:prstClr val="black"/>
                </a:solidFill>
                <a:latin typeface="Calibri" panose="020F0502020204030204"/>
                <a:cs typeface="+mn-cs"/>
              </a:rPr>
              <a:t>no of binding information depends on the no of devices the user is simultaneously logged in.</a:t>
            </a:r>
          </a:p>
          <a:p>
            <a:pPr marL="1257300" lvl="2" indent="-342900">
              <a:lnSpc>
                <a:spcPct val="90000"/>
              </a:lnSpc>
              <a:spcBef>
                <a:spcPts val="1000"/>
              </a:spcBef>
              <a:buFont typeface="Arial" panose="020B0604020202020204" pitchFamily="34" charset="0"/>
              <a:buChar char="•"/>
            </a:pPr>
            <a:r>
              <a:rPr lang="en-IN" i="1" dirty="0">
                <a:solidFill>
                  <a:prstClr val="black"/>
                </a:solidFill>
                <a:latin typeface="Calibri" panose="020F0502020204030204"/>
                <a:cs typeface="+mn-cs"/>
              </a:rPr>
              <a:t>The MCPTT server will store the binding of the MCPTT ID, MCPTT client ID, IMS public user identity and an identifier addressing the MCPTT server in an external database.</a:t>
            </a:r>
          </a:p>
          <a:p>
            <a:pPr marL="685800" lvl="1" indent="-228600">
              <a:lnSpc>
                <a:spcPct val="90000"/>
              </a:lnSpc>
              <a:spcBef>
                <a:spcPts val="1000"/>
              </a:spcBef>
              <a:buBlip>
                <a:blip r:embed="rId2"/>
              </a:buBlip>
            </a:pPr>
            <a:endParaRPr lang="en-GB" sz="2400" dirty="0">
              <a:solidFill>
                <a:prstClr val="black"/>
              </a:solidFill>
              <a:latin typeface="Calibri" panose="020F0502020204030204"/>
            </a:endParaRPr>
          </a:p>
          <a:p>
            <a:pPr lvl="1">
              <a:lnSpc>
                <a:spcPct val="90000"/>
              </a:lnSpc>
              <a:spcBef>
                <a:spcPts val="1000"/>
              </a:spcBef>
            </a:pPr>
            <a:endParaRPr lang="en-GB" sz="2400" dirty="0" smtClean="0">
              <a:solidFill>
                <a:prstClr val="black"/>
              </a:solidFill>
              <a:latin typeface="Calibri" panose="020F0502020204030204"/>
              <a:cs typeface="+mn-cs"/>
            </a:endParaRPr>
          </a:p>
          <a:p>
            <a:pPr marL="685800" lvl="1" indent="-228600">
              <a:lnSpc>
                <a:spcPct val="90000"/>
              </a:lnSpc>
              <a:spcBef>
                <a:spcPts val="1000"/>
              </a:spcBef>
              <a:buBlip>
                <a:blip r:embed="rId2"/>
              </a:buBlip>
            </a:pPr>
            <a:endParaRPr lang="en-GB" sz="2400" dirty="0">
              <a:solidFill>
                <a:prstClr val="black"/>
              </a:solidFill>
              <a:latin typeface="Calibri" panose="020F0502020204030204"/>
              <a:cs typeface="+mn-cs"/>
            </a:endParaRPr>
          </a:p>
        </p:txBody>
      </p:sp>
    </p:spTree>
    <p:extLst>
      <p:ext uri="{BB962C8B-B14F-4D97-AF65-F5344CB8AC3E}">
        <p14:creationId xmlns:p14="http://schemas.microsoft.com/office/powerpoint/2010/main" val="185225738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p:spPr>
        <p:txBody>
          <a:bodyPr/>
          <a:lstStyle/>
          <a:p>
            <a:r>
              <a:rPr lang="en-GB" sz="2800" dirty="0"/>
              <a:t>Handling of</a:t>
            </a:r>
            <a:r>
              <a:rPr lang="en-IN" sz="2800" dirty="0"/>
              <a:t> </a:t>
            </a:r>
            <a:r>
              <a:rPr lang="en-IN" sz="2800" dirty="0" smtClean="0"/>
              <a:t>MC service ID mapping at MC service server</a:t>
            </a:r>
            <a:r>
              <a:rPr lang="en-GB" sz="2800" dirty="0" smtClean="0">
                <a:latin typeface="Daytona" panose="020B0604030500040204" pitchFamily="34" charset="0"/>
              </a:rPr>
              <a:t> </a:t>
            </a:r>
            <a:endParaRPr lang="en-GB" sz="2800" dirty="0">
              <a:latin typeface="Daytona" panose="020B0604030500040204" pitchFamily="34" charset="0"/>
            </a:endParaRPr>
          </a:p>
        </p:txBody>
      </p:sp>
      <p:pic>
        <p:nvPicPr>
          <p:cNvPr id="3" name="Picture 2"/>
          <p:cNvPicPr>
            <a:picLocks noChangeAspect="1"/>
          </p:cNvPicPr>
          <p:nvPr/>
        </p:nvPicPr>
        <p:blipFill>
          <a:blip r:embed="rId2"/>
          <a:stretch>
            <a:fillRect/>
          </a:stretch>
        </p:blipFill>
        <p:spPr>
          <a:xfrm>
            <a:off x="128833" y="2148141"/>
            <a:ext cx="5208270" cy="3747482"/>
          </a:xfrm>
          <a:prstGeom prst="rect">
            <a:avLst/>
          </a:prstGeom>
          <a:ln>
            <a:solidFill>
              <a:schemeClr val="tx1"/>
            </a:solidFill>
          </a:ln>
        </p:spPr>
      </p:pic>
      <p:pic>
        <p:nvPicPr>
          <p:cNvPr id="4" name="Picture 3"/>
          <p:cNvPicPr>
            <a:picLocks noChangeAspect="1"/>
          </p:cNvPicPr>
          <p:nvPr/>
        </p:nvPicPr>
        <p:blipFill>
          <a:blip r:embed="rId3"/>
          <a:stretch>
            <a:fillRect/>
          </a:stretch>
        </p:blipFill>
        <p:spPr>
          <a:xfrm>
            <a:off x="6874872" y="2147002"/>
            <a:ext cx="5170948" cy="3720628"/>
          </a:xfrm>
          <a:prstGeom prst="rect">
            <a:avLst/>
          </a:prstGeom>
          <a:ln>
            <a:solidFill>
              <a:schemeClr val="tx1"/>
            </a:solidFill>
          </a:ln>
        </p:spPr>
      </p:pic>
      <p:sp>
        <p:nvSpPr>
          <p:cNvPr id="6" name="Right Arrow 5"/>
          <p:cNvSpPr/>
          <p:nvPr/>
        </p:nvSpPr>
        <p:spPr>
          <a:xfrm>
            <a:off x="5645020" y="3816220"/>
            <a:ext cx="979715" cy="44787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6"/>
          <p:cNvSpPr txBox="1"/>
          <p:nvPr/>
        </p:nvSpPr>
        <p:spPr>
          <a:xfrm>
            <a:off x="1838131" y="5980922"/>
            <a:ext cx="1101012" cy="369332"/>
          </a:xfrm>
          <a:prstGeom prst="rect">
            <a:avLst/>
          </a:prstGeom>
          <a:noFill/>
        </p:spPr>
        <p:txBody>
          <a:bodyPr wrap="square" rtlCol="0">
            <a:spAutoFit/>
          </a:bodyPr>
          <a:lstStyle/>
          <a:p>
            <a:r>
              <a:rPr lang="en-IN" dirty="0" smtClean="0">
                <a:latin typeface="+mn-lt"/>
              </a:rPr>
              <a:t>As-is</a:t>
            </a:r>
            <a:endParaRPr lang="en-IN" dirty="0">
              <a:latin typeface="+mn-lt"/>
            </a:endParaRPr>
          </a:p>
        </p:txBody>
      </p:sp>
      <p:sp>
        <p:nvSpPr>
          <p:cNvPr id="8" name="TextBox 7"/>
          <p:cNvSpPr txBox="1"/>
          <p:nvPr/>
        </p:nvSpPr>
        <p:spPr>
          <a:xfrm>
            <a:off x="9137778" y="5946708"/>
            <a:ext cx="1101012" cy="369332"/>
          </a:xfrm>
          <a:prstGeom prst="rect">
            <a:avLst/>
          </a:prstGeom>
          <a:noFill/>
        </p:spPr>
        <p:txBody>
          <a:bodyPr wrap="square" rtlCol="0">
            <a:spAutoFit/>
          </a:bodyPr>
          <a:lstStyle/>
          <a:p>
            <a:r>
              <a:rPr lang="en-IN" dirty="0" smtClean="0">
                <a:latin typeface="+mn-lt"/>
              </a:rPr>
              <a:t>To-be</a:t>
            </a:r>
            <a:endParaRPr lang="en-IN" dirty="0">
              <a:latin typeface="+mn-lt"/>
            </a:endParaRPr>
          </a:p>
        </p:txBody>
      </p:sp>
    </p:spTree>
    <p:extLst>
      <p:ext uri="{BB962C8B-B14F-4D97-AF65-F5344CB8AC3E}">
        <p14:creationId xmlns:p14="http://schemas.microsoft.com/office/powerpoint/2010/main" val="356037206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18A37-9AF1-F9C9-9AAB-867B949B6EBB}"/>
              </a:ext>
            </a:extLst>
          </p:cNvPr>
          <p:cNvSpPr>
            <a:spLocks noGrp="1"/>
          </p:cNvSpPr>
          <p:nvPr>
            <p:ph type="title"/>
          </p:nvPr>
        </p:nvSpPr>
        <p:spPr>
          <a:xfrm>
            <a:off x="45098" y="585771"/>
            <a:ext cx="10515600" cy="1104917"/>
          </a:xfrm>
        </p:spPr>
        <p:txBody>
          <a:bodyPr/>
          <a:lstStyle/>
          <a:p>
            <a:r>
              <a:rPr lang="en-IN" sz="2800" b="1" dirty="0" smtClean="0"/>
              <a:t>To discuss</a:t>
            </a:r>
            <a:endParaRPr lang="en-GB" sz="2800" b="1" dirty="0">
              <a:latin typeface="Daytona" panose="020B0604030500040204" pitchFamily="34" charset="0"/>
            </a:endParaRPr>
          </a:p>
        </p:txBody>
      </p:sp>
      <p:sp>
        <p:nvSpPr>
          <p:cNvPr id="5" name="TextBox 4"/>
          <p:cNvSpPr txBox="1"/>
          <p:nvPr/>
        </p:nvSpPr>
        <p:spPr>
          <a:xfrm>
            <a:off x="167952" y="1726156"/>
            <a:ext cx="11672596" cy="4926477"/>
          </a:xfrm>
          <a:prstGeom prst="rect">
            <a:avLst/>
          </a:prstGeom>
          <a:noFill/>
        </p:spPr>
        <p:txBody>
          <a:bodyPr wrap="square" rtlCol="0">
            <a:spAutoFit/>
          </a:bodyPr>
          <a:lstStyle/>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 </a:t>
            </a:r>
            <a:r>
              <a:rPr lang="en-GB" sz="2400" dirty="0">
                <a:solidFill>
                  <a:prstClr val="black"/>
                </a:solidFill>
                <a:latin typeface="Calibri" panose="020F0502020204030204"/>
                <a:cs typeface="+mn-cs"/>
              </a:rPr>
              <a:t>The MCX </a:t>
            </a:r>
            <a:r>
              <a:rPr lang="en-GB" sz="2400" dirty="0" smtClean="0">
                <a:solidFill>
                  <a:prstClr val="black"/>
                </a:solidFill>
                <a:latin typeface="Calibri" panose="020F0502020204030204"/>
                <a:cs typeface="+mn-cs"/>
              </a:rPr>
              <a:t>client to share the MC service UE label or any unique human readable identifier to MCX server during the MC service authorization – This UE label to be configured in the Initial MC UE configuration data</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MC service server to maintain this unique device identifier as part MC service ID binding information</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This binding information to be made available to the MCX dispatcher/MCX Admin/MCX Authorized user [</a:t>
            </a:r>
            <a:r>
              <a:rPr lang="en-GB" sz="2400" dirty="0" smtClean="0">
                <a:solidFill>
                  <a:schemeClr val="accent2">
                    <a:lumMod val="75000"/>
                  </a:schemeClr>
                </a:solidFill>
                <a:latin typeface="Calibri" panose="020F0502020204030204"/>
                <a:cs typeface="+mn-cs"/>
              </a:rPr>
              <a:t>Procedure b/w MC service client and MC Service server to be there to fetch this information</a:t>
            </a:r>
            <a:r>
              <a:rPr lang="en-GB" sz="2400" dirty="0" smtClean="0">
                <a:solidFill>
                  <a:prstClr val="black"/>
                </a:solidFill>
                <a:latin typeface="Calibri" panose="020F0502020204030204"/>
                <a:cs typeface="+mn-cs"/>
              </a:rPr>
              <a:t>]</a:t>
            </a:r>
          </a:p>
          <a:p>
            <a:pPr marL="228600" indent="-228600">
              <a:lnSpc>
                <a:spcPct val="90000"/>
              </a:lnSpc>
              <a:spcBef>
                <a:spcPts val="1000"/>
              </a:spcBef>
              <a:buBlip>
                <a:blip r:embed="rId2"/>
              </a:buBlip>
            </a:pPr>
            <a:r>
              <a:rPr lang="en-GB" sz="2400" dirty="0">
                <a:solidFill>
                  <a:prstClr val="black"/>
                </a:solidFill>
                <a:latin typeface="Calibri" panose="020F0502020204030204"/>
              </a:rPr>
              <a:t>MCX dispatcher/MCX Admin/MCX Authorized </a:t>
            </a:r>
            <a:r>
              <a:rPr lang="en-GB" sz="2400" dirty="0" smtClean="0">
                <a:solidFill>
                  <a:prstClr val="black"/>
                </a:solidFill>
                <a:latin typeface="Calibri" panose="020F0502020204030204"/>
              </a:rPr>
              <a:t>user when performing any operation targeted to particular device of the MC Service user shall include the unique identifier as part of the request (e.g. Remote disable)</a:t>
            </a:r>
          </a:p>
          <a:p>
            <a:pPr marL="228600" indent="-228600">
              <a:lnSpc>
                <a:spcPct val="90000"/>
              </a:lnSpc>
              <a:spcBef>
                <a:spcPts val="1000"/>
              </a:spcBef>
              <a:buBlip>
                <a:blip r:embed="rId2"/>
              </a:buBlip>
            </a:pPr>
            <a:r>
              <a:rPr lang="en-GB" sz="2400" dirty="0" smtClean="0">
                <a:solidFill>
                  <a:prstClr val="black"/>
                </a:solidFill>
                <a:latin typeface="Calibri" panose="020F0502020204030204"/>
                <a:cs typeface="+mn-cs"/>
              </a:rPr>
              <a:t>MC service server to identify the public GRUU of the target MC UE and route the request to the MC service client on that UE</a:t>
            </a:r>
            <a:endParaRPr lang="en-GB" sz="2400" dirty="0">
              <a:solidFill>
                <a:prstClr val="black"/>
              </a:solidFill>
              <a:latin typeface="Calibri" panose="020F0502020204030204"/>
              <a:cs typeface="+mn-cs"/>
            </a:endParaRPr>
          </a:p>
        </p:txBody>
      </p:sp>
    </p:spTree>
    <p:extLst>
      <p:ext uri="{BB962C8B-B14F-4D97-AF65-F5344CB8AC3E}">
        <p14:creationId xmlns:p14="http://schemas.microsoft.com/office/powerpoint/2010/main" val="42759360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65438" y="3554962"/>
            <a:ext cx="3749745" cy="830997"/>
          </a:xfrm>
          <a:prstGeom prst="rect">
            <a:avLst/>
          </a:prstGeom>
          <a:noFill/>
        </p:spPr>
        <p:txBody>
          <a:bodyPr wrap="none" rtlCol="0">
            <a:spAutoFit/>
          </a:bodyPr>
          <a:lstStyle/>
          <a:p>
            <a:pPr algn="ctr"/>
            <a:r>
              <a:rPr lang="en-IN" sz="4800" dirty="0" smtClean="0"/>
              <a:t>Thank you !!!</a:t>
            </a:r>
            <a:endParaRPr lang="en-IN" sz="4800" dirty="0"/>
          </a:p>
        </p:txBody>
      </p:sp>
    </p:spTree>
    <p:extLst>
      <p:ext uri="{BB962C8B-B14F-4D97-AF65-F5344CB8AC3E}">
        <p14:creationId xmlns:p14="http://schemas.microsoft.com/office/powerpoint/2010/main" val="338636830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terms/"/>
    <ds:schemaRef ds:uri="http://schemas.microsoft.com/office/2006/documentManagement/types"/>
    <ds:schemaRef ds:uri="280d8efa-eff2-4910-88d2-79ca146720c4"/>
    <ds:schemaRef ds:uri="http://schemas.openxmlformats.org/package/2006/metadata/core-properties"/>
    <ds:schemaRef ds:uri="http://purl.org/dc/dcmitype/"/>
    <ds:schemaRef ds:uri="679a257e-872f-4c98-9e8a-0a9c104f72cd"/>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10095</TotalTime>
  <Words>914</Words>
  <Application>Microsoft Office PowerPoint</Application>
  <PresentationFormat>Widescreen</PresentationFormat>
  <Paragraphs>54</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Daytona</vt:lpstr>
      <vt:lpstr>Times New Roman</vt:lpstr>
      <vt:lpstr>Office Theme</vt:lpstr>
      <vt:lpstr>Disabling MC service UE remotely</vt:lpstr>
      <vt:lpstr>Call flow proposal</vt:lpstr>
      <vt:lpstr>Points to consider (1/2)</vt:lpstr>
      <vt:lpstr>Points to consider (2/2)</vt:lpstr>
      <vt:lpstr>Handling of MC Service user logged in multiple devices </vt:lpstr>
      <vt:lpstr>Handling of MC Service user logged in multiple devices </vt:lpstr>
      <vt:lpstr>Handling of MC service ID mapping at MC service server </vt:lpstr>
      <vt:lpstr>To discuss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Samsung-SA6#67</cp:lastModifiedBy>
  <cp:revision>664</cp:revision>
  <dcterms:created xsi:type="dcterms:W3CDTF">2010-02-05T13:52:04Z</dcterms:created>
  <dcterms:modified xsi:type="dcterms:W3CDTF">2025-05-12T10:37:13Z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