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6" r:id="rId8"/>
    <p:sldId id="367" r:id="rId9"/>
    <p:sldId id="368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r (BDBOS), Ute" initials="BE" lastIdx="6" clrIdx="0">
    <p:extLst>
      <p:ext uri="{19B8F6BF-5375-455C-9EA6-DF929625EA0E}">
        <p15:presenceInfo xmlns:p15="http://schemas.microsoft.com/office/powerpoint/2012/main" userId="Becker (BDBOS), U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3" d="100"/>
          <a:sy n="103" d="100"/>
        </p:scale>
        <p:origin x="681" y="6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Fukuoka, Japan,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S6-252064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78496"/>
            <a:ext cx="11022495" cy="2803249"/>
          </a:xfrm>
        </p:spPr>
        <p:txBody>
          <a:bodyPr anchor="t"/>
          <a:lstStyle/>
          <a:p>
            <a:pPr eaLnBrk="1" hangingPunct="1"/>
            <a:r>
              <a:rPr lang="en-GB" altLang="en-US" sz="4800" dirty="0"/>
              <a:t>Discussion Paper: </a:t>
            </a:r>
            <a:br>
              <a:rPr lang="en-GB" altLang="en-US" sz="4800" dirty="0"/>
            </a:br>
            <a:r>
              <a:rPr lang="en-GB" altLang="en-US" sz="4800" dirty="0"/>
              <a:t>Multiple UEs in use by one </a:t>
            </a:r>
            <a:r>
              <a:rPr lang="en-GB" sz="4800" dirty="0"/>
              <a:t>MC service user. </a:t>
            </a:r>
            <a:r>
              <a:rPr lang="en-GB" altLang="en-US" sz="4800" dirty="0"/>
              <a:t> </a:t>
            </a:r>
            <a:br>
              <a:rPr lang="en-GB" altLang="en-US" sz="4800" dirty="0"/>
            </a:br>
            <a:r>
              <a:rPr lang="en-GB" altLang="en-US" sz="4800" dirty="0"/>
              <a:t>Relevance and possible addressing.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86227" y="4979504"/>
            <a:ext cx="7886700" cy="1053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Andreas Platzer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BDBOS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Status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8373"/>
            <a:ext cx="10515600" cy="4278589"/>
          </a:xfrm>
        </p:spPr>
        <p:txBody>
          <a:bodyPr/>
          <a:lstStyle/>
          <a:p>
            <a:r>
              <a:rPr lang="en-US" altLang="en-US" dirty="0"/>
              <a:t> An MC service user may be concurrently logged into multiple UEs.  </a:t>
            </a:r>
          </a:p>
          <a:p>
            <a:r>
              <a:rPr lang="en-US" altLang="en-US" dirty="0"/>
              <a:t> Based on current </a:t>
            </a:r>
            <a:r>
              <a:rPr lang="en-US" altLang="en-US" u="sng" dirty="0"/>
              <a:t>Stage 2</a:t>
            </a:r>
            <a:r>
              <a:rPr lang="en-US" altLang="en-US" dirty="0"/>
              <a:t> MCX standards it is </a:t>
            </a:r>
            <a:r>
              <a:rPr lang="en-US" altLang="en-US" u="sng" dirty="0"/>
              <a:t>not possible </a:t>
            </a:r>
            <a:endParaRPr lang="en-US" altLang="en-US" dirty="0"/>
          </a:p>
          <a:p>
            <a:pPr lvl="1"/>
            <a:r>
              <a:rPr lang="en-US" altLang="en-US" sz="2800" dirty="0"/>
              <a:t>to distinguish or </a:t>
            </a:r>
          </a:p>
          <a:p>
            <a:pPr lvl="1"/>
            <a:r>
              <a:rPr lang="en-US" altLang="en-US" sz="2800" dirty="0"/>
              <a:t>to address a specific MC service UE</a:t>
            </a:r>
          </a:p>
          <a:p>
            <a:endParaRPr lang="en-US" altLang="en-US" dirty="0"/>
          </a:p>
          <a:p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Where is it relevant to distinguish?   1/4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80034" cy="4351338"/>
          </a:xfrm>
        </p:spPr>
        <p:txBody>
          <a:bodyPr/>
          <a:lstStyle/>
          <a:p>
            <a:pPr marL="447675" indent="-447675"/>
            <a:r>
              <a:rPr lang="en-US" altLang="en-US" dirty="0"/>
              <a:t>Ambient Listening:</a:t>
            </a:r>
            <a:br>
              <a:rPr lang="en-US" altLang="en-US" dirty="0"/>
            </a:br>
            <a:r>
              <a:rPr lang="en-US" altLang="en-US" dirty="0"/>
              <a:t>A listening user needs to listen to a specific MC service UE. </a:t>
            </a:r>
          </a:p>
          <a:p>
            <a:pPr marL="447675" indent="-447675"/>
            <a:r>
              <a:rPr lang="en-US" altLang="en-US" dirty="0"/>
              <a:t>Temporarily / permanent disabling of UEs:</a:t>
            </a:r>
            <a:br>
              <a:rPr lang="en-US" altLang="en-US" dirty="0"/>
            </a:br>
            <a:r>
              <a:rPr lang="en-US" altLang="en-US" dirty="0"/>
              <a:t>A dispatcher needs to disable a specific MC service UE.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In all cases </a:t>
            </a:r>
            <a:r>
              <a:rPr lang="en-US" altLang="en-US" u="sng" dirty="0"/>
              <a:t>distinguishing</a:t>
            </a:r>
            <a:r>
              <a:rPr lang="en-US" altLang="en-US" dirty="0"/>
              <a:t> and </a:t>
            </a:r>
            <a:r>
              <a:rPr lang="en-US" altLang="en-US" u="sng" dirty="0"/>
              <a:t>addressing</a:t>
            </a:r>
            <a:r>
              <a:rPr lang="en-US" altLang="en-US" dirty="0"/>
              <a:t> of a specific UE </a:t>
            </a:r>
            <a:r>
              <a:rPr lang="en-US" altLang="en-US" u="sng" dirty="0"/>
              <a:t>is required</a:t>
            </a:r>
            <a:r>
              <a:rPr lang="en-US" altLang="en-US" dirty="0"/>
              <a:t>.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Where is it relevant to distinguish?   2/4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447675" indent="-447675"/>
            <a:r>
              <a:rPr lang="en-US" altLang="en-US" dirty="0"/>
              <a:t>Location services:</a:t>
            </a:r>
            <a:br>
              <a:rPr lang="en-US" altLang="en-US" dirty="0"/>
            </a:br>
            <a:r>
              <a:rPr lang="en-US" altLang="en-US" dirty="0"/>
              <a:t>For example, a dispatcher needs to distinguish Location information from multiple UEs of one user. </a:t>
            </a:r>
          </a:p>
          <a:p>
            <a:pPr marL="447675" indent="-447675"/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Using the optional “MC service UE label” location reports/notifications from different UEs </a:t>
            </a:r>
            <a:r>
              <a:rPr lang="en-US" altLang="en-US" u="sng" dirty="0"/>
              <a:t>can be distinguished</a:t>
            </a:r>
            <a:r>
              <a:rPr lang="en-US" altLang="en-US" dirty="0"/>
              <a:t>.</a:t>
            </a:r>
          </a:p>
          <a:p>
            <a:pPr marL="0" indent="0">
              <a:buNone/>
            </a:pPr>
            <a:r>
              <a:rPr lang="en-US" altLang="en-US" dirty="0"/>
              <a:t>Note: The “MC service UE label” is not routable and not globally unique, but human readable.</a:t>
            </a:r>
          </a:p>
          <a:p>
            <a:pPr marL="0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80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5832"/>
            <a:ext cx="10515600" cy="1104917"/>
          </a:xfrm>
        </p:spPr>
        <p:txBody>
          <a:bodyPr/>
          <a:lstStyle/>
          <a:p>
            <a:r>
              <a:rPr lang="en-GB" altLang="en-US" dirty="0"/>
              <a:t>Where is it relevant to distinguish?   3/4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9226"/>
            <a:ext cx="10760764" cy="4810539"/>
          </a:xfrm>
        </p:spPr>
        <p:txBody>
          <a:bodyPr/>
          <a:lstStyle/>
          <a:p>
            <a:pPr marL="447675" indent="-447675"/>
            <a:r>
              <a:rPr lang="en-US" altLang="en-US" dirty="0"/>
              <a:t>Logging and recording:</a:t>
            </a:r>
            <a:br>
              <a:rPr lang="en-US" altLang="en-US" dirty="0"/>
            </a:br>
            <a:r>
              <a:rPr lang="en-US" altLang="en-US" dirty="0"/>
              <a:t>A dispatcher wants to activate Logging &amp; Recording from </a:t>
            </a:r>
            <a:br>
              <a:rPr lang="en-US" altLang="en-US" dirty="0"/>
            </a:br>
            <a:r>
              <a:rPr lang="en-US" altLang="en-US" dirty="0"/>
              <a:t>activities </a:t>
            </a:r>
            <a:r>
              <a:rPr lang="en-US" altLang="en-US" u="sng" dirty="0"/>
              <a:t>on any UE</a:t>
            </a:r>
            <a:r>
              <a:rPr lang="en-US" altLang="en-US" dirty="0"/>
              <a:t> of a user.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 defTabSz="180000">
              <a:buNone/>
            </a:pPr>
            <a:r>
              <a:rPr lang="en-US" altLang="en-US" b="1" dirty="0"/>
              <a:t>Question	:	</a:t>
            </a:r>
            <a:r>
              <a:rPr lang="en-US" altLang="en-US" dirty="0"/>
              <a:t>	Is it needed to limit this use cases to a specific UE?</a:t>
            </a:r>
            <a:br>
              <a:rPr lang="en-US" altLang="en-US" dirty="0"/>
            </a:br>
            <a:r>
              <a:rPr lang="en-US" altLang="en-US" b="1" dirty="0"/>
              <a:t>Proposal</a:t>
            </a:r>
            <a:r>
              <a:rPr lang="en-US" altLang="en-US" dirty="0"/>
              <a:t> 	</a:t>
            </a:r>
            <a:r>
              <a:rPr lang="en-US" altLang="en-US" b="1" dirty="0"/>
              <a:t>:</a:t>
            </a:r>
            <a:r>
              <a:rPr lang="en-US" altLang="en-US" dirty="0"/>
              <a:t>	 	Logging &amp; Recording shall be activated </a:t>
            </a:r>
            <a:r>
              <a:rPr lang="en-US" altLang="en-US" b="1" u="sng" dirty="0"/>
              <a:t>per User </a:t>
            </a:r>
            <a:br>
              <a:rPr lang="en-US" altLang="en-US" u="sng" dirty="0"/>
            </a:br>
            <a:r>
              <a:rPr lang="en-US" altLang="en-US" dirty="0"/>
              <a:t>                       and not </a:t>
            </a:r>
            <a:r>
              <a:rPr lang="en-US" altLang="en-US" b="1" u="sng" dirty="0"/>
              <a:t>on UE level</a:t>
            </a:r>
            <a:r>
              <a:rPr lang="en-US" altLang="en-US" dirty="0"/>
              <a:t>.</a:t>
            </a:r>
            <a:br>
              <a:rPr lang="en-US" altLang="en-US" dirty="0"/>
            </a:br>
            <a:r>
              <a:rPr lang="en-US" altLang="en-US" dirty="0"/>
              <a:t>										Distinguishing of logging records can be done on </a:t>
            </a:r>
            <a:br>
              <a:rPr lang="en-US" altLang="en-US" dirty="0"/>
            </a:br>
            <a:r>
              <a:rPr lang="en-US" altLang="en-US" dirty="0"/>
              <a:t>                       existing Stage 3 MC client IDs.</a:t>
            </a:r>
          </a:p>
          <a:p>
            <a:pPr marL="0" indent="0">
              <a:buNone/>
            </a:pPr>
            <a:r>
              <a:rPr lang="en-US" altLang="en-US" dirty="0"/>
              <a:t>		</a:t>
            </a:r>
            <a:br>
              <a:rPr lang="en-US" altLang="en-US" dirty="0"/>
            </a:br>
            <a:r>
              <a:rPr lang="en-US" altLang="en-US" dirty="0"/>
              <a:t>	</a:t>
            </a:r>
          </a:p>
          <a:p>
            <a:pPr marL="447675" indent="-447675"/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447675" indent="-447675"/>
            <a:endParaRPr lang="en-US" altLang="en-US" dirty="0"/>
          </a:p>
          <a:p>
            <a:pPr marL="447675" indent="-447675"/>
            <a:endParaRPr lang="en-US" altLang="en-US" dirty="0"/>
          </a:p>
          <a:p>
            <a:pPr marL="447675" indent="-447675"/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934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5832"/>
            <a:ext cx="10515600" cy="1104917"/>
          </a:xfrm>
        </p:spPr>
        <p:txBody>
          <a:bodyPr/>
          <a:lstStyle/>
          <a:p>
            <a:r>
              <a:rPr lang="en-GB" altLang="en-US" dirty="0"/>
              <a:t>Where is it relevant to distinguish?   4/4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117" y="2047461"/>
            <a:ext cx="11141766" cy="4810539"/>
          </a:xfrm>
        </p:spPr>
        <p:txBody>
          <a:bodyPr/>
          <a:lstStyle/>
          <a:p>
            <a:pPr marL="447675" indent="-447675">
              <a:lnSpc>
                <a:spcPct val="50000"/>
              </a:lnSpc>
            </a:pPr>
            <a:r>
              <a:rPr lang="en-US" altLang="en-US" sz="3200" dirty="0"/>
              <a:t>Discreet Listening / Lawful Interception:</a:t>
            </a:r>
          </a:p>
          <a:p>
            <a:pPr marL="0" indent="0">
              <a:lnSpc>
                <a:spcPct val="50000"/>
              </a:lnSpc>
              <a:buNone/>
            </a:pPr>
            <a:endParaRPr lang="en-US" altLang="en-US" sz="3200" dirty="0"/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 What is the Use Case?</a:t>
            </a:r>
            <a:br>
              <a:rPr lang="en-US" altLang="en-US" dirty="0"/>
            </a:br>
            <a:r>
              <a:rPr lang="en-US" altLang="en-US" dirty="0"/>
              <a:t>  	</a:t>
            </a:r>
            <a:r>
              <a:rPr lang="en-US" altLang="en-US" i="1" dirty="0"/>
              <a:t>An authorized User wants to listen/view any activities of a </a:t>
            </a:r>
            <a:r>
              <a:rPr lang="en-US" altLang="en-US" i="1" u="sng" dirty="0"/>
              <a:t>specific User</a:t>
            </a:r>
            <a:r>
              <a:rPr lang="en-US" altLang="en-US" i="1" dirty="0"/>
              <a:t>?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en-US" i="1" dirty="0"/>
              <a:t> </a:t>
            </a:r>
            <a:r>
              <a:rPr lang="en-US" altLang="en-US" dirty="0"/>
              <a:t>Or</a:t>
            </a:r>
            <a:br>
              <a:rPr lang="en-US" altLang="en-US" dirty="0"/>
            </a:br>
            <a:r>
              <a:rPr lang="en-US" altLang="en-US" dirty="0"/>
              <a:t>  	</a:t>
            </a:r>
            <a:r>
              <a:rPr lang="en-US" altLang="en-US" i="1" dirty="0"/>
              <a:t>An authorized User wants to listen/view activities on a </a:t>
            </a:r>
            <a:r>
              <a:rPr lang="en-US" altLang="en-US" i="1" u="sng" dirty="0"/>
              <a:t>specific UE</a:t>
            </a:r>
            <a:r>
              <a:rPr lang="en-US" altLang="en-US" i="1" dirty="0"/>
              <a:t>?</a:t>
            </a:r>
            <a:br>
              <a:rPr lang="en-US" altLang="en-US" i="1" dirty="0"/>
            </a:br>
            <a:endParaRPr lang="en-US" altLang="en-US" sz="400" i="1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US" altLang="en-US" b="1" dirty="0"/>
              <a:t>Question:</a:t>
            </a:r>
            <a:r>
              <a:rPr lang="en-US" altLang="en-US" dirty="0"/>
              <a:t>  	 Shall DL/LI be activated </a:t>
            </a:r>
            <a:r>
              <a:rPr lang="en-US" altLang="en-US" u="sng" dirty="0"/>
              <a:t>per User or per UE? </a:t>
            </a:r>
            <a:br>
              <a:rPr lang="en-US" altLang="en-US" dirty="0"/>
            </a:br>
            <a:r>
              <a:rPr lang="en-US" altLang="en-US" dirty="0"/>
              <a:t>		</a:t>
            </a:r>
          </a:p>
          <a:p>
            <a:pPr marL="0" indent="0">
              <a:buNone/>
            </a:pPr>
            <a:r>
              <a:rPr lang="en-US" altLang="en-US" dirty="0"/>
              <a:t>		</a:t>
            </a:r>
            <a:br>
              <a:rPr lang="en-US" altLang="en-US" dirty="0"/>
            </a:br>
            <a:r>
              <a:rPr lang="en-US" altLang="en-US" dirty="0"/>
              <a:t>	</a:t>
            </a:r>
          </a:p>
          <a:p>
            <a:pPr marL="447675" indent="-447675"/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447675" indent="-447675"/>
            <a:endParaRPr lang="en-US" altLang="en-US" dirty="0"/>
          </a:p>
          <a:p>
            <a:pPr marL="447675" indent="-447675"/>
            <a:endParaRPr lang="en-US" altLang="en-US" dirty="0"/>
          </a:p>
          <a:p>
            <a:pPr marL="447675" indent="-447675"/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410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07" y="585771"/>
            <a:ext cx="11256894" cy="1104917"/>
          </a:xfrm>
        </p:spPr>
        <p:txBody>
          <a:bodyPr/>
          <a:lstStyle/>
          <a:p>
            <a:r>
              <a:rPr lang="en-GB" altLang="en-US" sz="2800"/>
              <a:t>Possible addressing of a specific UE, based on “MC service UE label”</a:t>
            </a:r>
          </a:p>
        </p:txBody>
      </p:sp>
      <p:pic>
        <p:nvPicPr>
          <p:cNvPr id="4" name="Grafik 3" descr="Smartphone">
            <a:extLst>
              <a:ext uri="{FF2B5EF4-FFF2-40B4-BE49-F238E27FC236}">
                <a16:creationId xmlns:a16="http://schemas.microsoft.com/office/drawing/2014/main" id="{36B40BA3-AB5A-4DFD-92FB-042A13768C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019710" y="3014038"/>
            <a:ext cx="798095" cy="798095"/>
          </a:xfrm>
          <a:prstGeom prst="rect">
            <a:avLst/>
          </a:prstGeom>
        </p:spPr>
      </p:pic>
      <p:pic>
        <p:nvPicPr>
          <p:cNvPr id="5" name="Grafik 4" descr="Tablet">
            <a:extLst>
              <a:ext uri="{FF2B5EF4-FFF2-40B4-BE49-F238E27FC236}">
                <a16:creationId xmlns:a16="http://schemas.microsoft.com/office/drawing/2014/main" id="{9E7015F0-8077-4B82-B0DA-F0EFA6C8117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05410" y="3928438"/>
            <a:ext cx="1026695" cy="1026695"/>
          </a:xfrm>
          <a:prstGeom prst="rect">
            <a:avLst/>
          </a:prstGeom>
        </p:spPr>
      </p:pic>
      <p:pic>
        <p:nvPicPr>
          <p:cNvPr id="6" name="Grafik 5" descr="Auto">
            <a:extLst>
              <a:ext uri="{FF2B5EF4-FFF2-40B4-BE49-F238E27FC236}">
                <a16:creationId xmlns:a16="http://schemas.microsoft.com/office/drawing/2014/main" id="{EAD68E14-D032-4125-9B57-E90C1B5D20B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61557" y="4955133"/>
            <a:ext cx="914400" cy="914400"/>
          </a:xfrm>
          <a:prstGeom prst="rect">
            <a:avLst/>
          </a:prstGeom>
        </p:spPr>
      </p:pic>
      <p:pic>
        <p:nvPicPr>
          <p:cNvPr id="7" name="Grafik 6" descr="Feuerwehrmann">
            <a:extLst>
              <a:ext uri="{FF2B5EF4-FFF2-40B4-BE49-F238E27FC236}">
                <a16:creationId xmlns:a16="http://schemas.microsoft.com/office/drawing/2014/main" id="{6259B50B-B7DA-4E36-85FC-5D584053633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81435" y="1731476"/>
            <a:ext cx="914400" cy="914400"/>
          </a:xfrm>
          <a:prstGeom prst="rect">
            <a:avLst/>
          </a:prstGeom>
        </p:spPr>
      </p:pic>
      <p:pic>
        <p:nvPicPr>
          <p:cNvPr id="8" name="Grafik 7" descr="Callcenter">
            <a:extLst>
              <a:ext uri="{FF2B5EF4-FFF2-40B4-BE49-F238E27FC236}">
                <a16:creationId xmlns:a16="http://schemas.microsoft.com/office/drawing/2014/main" id="{B6F2812C-9E4D-4690-8797-3FF9404A6DB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9161" y="3014038"/>
            <a:ext cx="914400" cy="914400"/>
          </a:xfrm>
          <a:prstGeom prst="rect">
            <a:avLst/>
          </a:prstGeom>
        </p:spPr>
      </p:pic>
      <p:pic>
        <p:nvPicPr>
          <p:cNvPr id="9" name="Grafik 8" descr="Computer">
            <a:extLst>
              <a:ext uri="{FF2B5EF4-FFF2-40B4-BE49-F238E27FC236}">
                <a16:creationId xmlns:a16="http://schemas.microsoft.com/office/drawing/2014/main" id="{43B871C4-4412-4F3C-BFB1-B47F0BF9BEE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9161" y="3897745"/>
            <a:ext cx="914400" cy="914400"/>
          </a:xfrm>
          <a:prstGeom prst="rect">
            <a:avLst/>
          </a:prstGeom>
        </p:spPr>
      </p:pic>
      <p:pic>
        <p:nvPicPr>
          <p:cNvPr id="10" name="Grafik 9" descr="Server">
            <a:extLst>
              <a:ext uri="{FF2B5EF4-FFF2-40B4-BE49-F238E27FC236}">
                <a16:creationId xmlns:a16="http://schemas.microsoft.com/office/drawing/2014/main" id="{50B172BB-1D4E-4CD8-A861-3E39C17BA7E6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87899" y="3897745"/>
            <a:ext cx="914400" cy="91440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5BF853C-709C-4670-873D-65FC5F88604A}"/>
              </a:ext>
            </a:extLst>
          </p:cNvPr>
          <p:cNvSpPr txBox="1"/>
          <p:nvPr/>
        </p:nvSpPr>
        <p:spPr>
          <a:xfrm>
            <a:off x="-84230" y="1782280"/>
            <a:ext cx="3808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Authorized MC service user</a:t>
            </a:r>
          </a:p>
          <a:p>
            <a:pPr algn="ctr"/>
            <a:r>
              <a:rPr lang="en-GB" dirty="0"/>
              <a:t>(e.g., dispatcher) wants to</a:t>
            </a:r>
            <a:br>
              <a:rPr lang="en-GB" dirty="0"/>
            </a:br>
            <a:r>
              <a:rPr lang="en-GB" dirty="0"/>
              <a:t> address a </a:t>
            </a:r>
            <a:r>
              <a:rPr lang="en-GB" b="1" dirty="0"/>
              <a:t>specific</a:t>
            </a:r>
            <a:r>
              <a:rPr lang="en-GB" dirty="0"/>
              <a:t> UE (e.g., UE 2)</a:t>
            </a:r>
          </a:p>
          <a:p>
            <a:pPr algn="ctr"/>
            <a:r>
              <a:rPr lang="en-GB" b="1" dirty="0"/>
              <a:t>Preconditions</a:t>
            </a:r>
            <a:r>
              <a:rPr lang="en-GB" dirty="0"/>
              <a:t>: labels set at UEs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5ABD2AC-7D1F-450D-B905-7D0F70D0DF71}"/>
              </a:ext>
            </a:extLst>
          </p:cNvPr>
          <p:cNvSpPr txBox="1"/>
          <p:nvPr/>
        </p:nvSpPr>
        <p:spPr>
          <a:xfrm>
            <a:off x="6625927" y="1893952"/>
            <a:ext cx="4320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„MC User </a:t>
            </a:r>
            <a:r>
              <a:rPr lang="en-GB" sz="1600" b="1" dirty="0">
                <a:solidFill>
                  <a:schemeClr val="bg2">
                    <a:lumMod val="50000"/>
                  </a:schemeClr>
                </a:solidFill>
              </a:rPr>
              <a:t>X</a:t>
            </a:r>
            <a:r>
              <a:rPr lang="en-GB" sz="1600" b="1" dirty="0"/>
              <a:t>”, logged into multiple UEs, (with the same MC service ID).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AA1E737-B044-4C53-9976-C329ED983052}"/>
              </a:ext>
            </a:extLst>
          </p:cNvPr>
          <p:cNvSpPr txBox="1"/>
          <p:nvPr/>
        </p:nvSpPr>
        <p:spPr>
          <a:xfrm>
            <a:off x="6836850" y="3127990"/>
            <a:ext cx="1975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/>
              <a:t>Label = „</a:t>
            </a:r>
            <a:r>
              <a:rPr lang="en-GB" sz="2800" b="1">
                <a:solidFill>
                  <a:srgbClr val="00B050"/>
                </a:solidFill>
              </a:rPr>
              <a:t>A</a:t>
            </a:r>
            <a:r>
              <a:rPr lang="en-GB" sz="2800"/>
              <a:t>“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CCD43CB-7D10-486E-AA00-BF641D9E8336}"/>
              </a:ext>
            </a:extLst>
          </p:cNvPr>
          <p:cNvSpPr txBox="1"/>
          <p:nvPr/>
        </p:nvSpPr>
        <p:spPr>
          <a:xfrm>
            <a:off x="6836850" y="4153641"/>
            <a:ext cx="1975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/>
              <a:t>Label = „</a:t>
            </a:r>
            <a:r>
              <a:rPr lang="en-GB" sz="2800" b="1">
                <a:solidFill>
                  <a:srgbClr val="FFC000"/>
                </a:solidFill>
              </a:rPr>
              <a:t>B</a:t>
            </a:r>
            <a:r>
              <a:rPr lang="en-GB" sz="2800"/>
              <a:t>“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D2386888-895D-4EC9-A209-C92E447E46AD}"/>
              </a:ext>
            </a:extLst>
          </p:cNvPr>
          <p:cNvSpPr txBox="1"/>
          <p:nvPr/>
        </p:nvSpPr>
        <p:spPr>
          <a:xfrm>
            <a:off x="6836850" y="5203916"/>
            <a:ext cx="1975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/>
              <a:t>Label = „</a:t>
            </a:r>
            <a:r>
              <a:rPr lang="en-GB" sz="2800" b="1">
                <a:solidFill>
                  <a:srgbClr val="0070C0"/>
                </a:solidFill>
              </a:rPr>
              <a:t>C</a:t>
            </a:r>
            <a:r>
              <a:rPr lang="en-GB" sz="2800"/>
              <a:t>“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92366E6-6077-4A5D-A76F-AD3BC618D5A4}"/>
              </a:ext>
            </a:extLst>
          </p:cNvPr>
          <p:cNvSpPr/>
          <p:nvPr/>
        </p:nvSpPr>
        <p:spPr>
          <a:xfrm>
            <a:off x="5041683" y="2702023"/>
            <a:ext cx="3734568" cy="34620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6FB86B34-8FDB-4E4E-BD5C-45BBD3ABDEFD}"/>
              </a:ext>
            </a:extLst>
          </p:cNvPr>
          <p:cNvCxnSpPr>
            <a:cxnSpLocks/>
          </p:cNvCxnSpPr>
          <p:nvPr/>
        </p:nvCxnSpPr>
        <p:spPr>
          <a:xfrm>
            <a:off x="1629259" y="4372038"/>
            <a:ext cx="132266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B822735F-B25A-413C-865F-5C5CFA7420CF}"/>
              </a:ext>
            </a:extLst>
          </p:cNvPr>
          <p:cNvCxnSpPr>
            <a:cxnSpLocks/>
          </p:cNvCxnSpPr>
          <p:nvPr/>
        </p:nvCxnSpPr>
        <p:spPr>
          <a:xfrm flipV="1">
            <a:off x="3983043" y="3368677"/>
            <a:ext cx="800911" cy="6926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5FE8FA5F-D141-49E4-A6B1-4E2EA08A6123}"/>
              </a:ext>
            </a:extLst>
          </p:cNvPr>
          <p:cNvCxnSpPr>
            <a:cxnSpLocks/>
          </p:cNvCxnSpPr>
          <p:nvPr/>
        </p:nvCxnSpPr>
        <p:spPr>
          <a:xfrm>
            <a:off x="3983043" y="4354945"/>
            <a:ext cx="80091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A55F92A6-CC03-41E4-B089-6E8D63E6DBBD}"/>
              </a:ext>
            </a:extLst>
          </p:cNvPr>
          <p:cNvCxnSpPr>
            <a:cxnSpLocks/>
          </p:cNvCxnSpPr>
          <p:nvPr/>
        </p:nvCxnSpPr>
        <p:spPr>
          <a:xfrm>
            <a:off x="3997660" y="4575835"/>
            <a:ext cx="829135" cy="58905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06EF3936-5C5C-44BE-BEE0-5524B3390B36}"/>
              </a:ext>
            </a:extLst>
          </p:cNvPr>
          <p:cNvSpPr txBox="1"/>
          <p:nvPr/>
        </p:nvSpPr>
        <p:spPr>
          <a:xfrm>
            <a:off x="2056636" y="5256481"/>
            <a:ext cx="2981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MC service server sends a message to </a:t>
            </a:r>
            <a:r>
              <a:rPr lang="en-GB" b="1" dirty="0"/>
              <a:t>all UEs of this User </a:t>
            </a:r>
            <a:r>
              <a:rPr lang="en-GB" dirty="0"/>
              <a:t>including label „</a:t>
            </a:r>
            <a:r>
              <a:rPr lang="en-GB" b="1" dirty="0">
                <a:solidFill>
                  <a:srgbClr val="FFC000"/>
                </a:solidFill>
              </a:rPr>
              <a:t>B</a:t>
            </a:r>
            <a:r>
              <a:rPr lang="en-GB" dirty="0"/>
              <a:t>“ .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BB2AE89-C339-4E68-8F08-AC8D5660DA9F}"/>
              </a:ext>
            </a:extLst>
          </p:cNvPr>
          <p:cNvSpPr txBox="1"/>
          <p:nvPr/>
        </p:nvSpPr>
        <p:spPr>
          <a:xfrm>
            <a:off x="9049922" y="3218216"/>
            <a:ext cx="3147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/>
              <a:t>label „</a:t>
            </a:r>
            <a:r>
              <a:rPr lang="en-GB" b="1">
                <a:solidFill>
                  <a:srgbClr val="FFC000"/>
                </a:solidFill>
              </a:rPr>
              <a:t>B</a:t>
            </a:r>
            <a:r>
              <a:rPr lang="en-GB"/>
              <a:t>“ does not match “</a:t>
            </a:r>
            <a:r>
              <a:rPr lang="en-GB" b="1">
                <a:solidFill>
                  <a:srgbClr val="00B050"/>
                </a:solidFill>
              </a:rPr>
              <a:t>A</a:t>
            </a:r>
            <a:r>
              <a:rPr lang="en-GB"/>
              <a:t>” </a:t>
            </a:r>
            <a:br>
              <a:rPr lang="en-GB"/>
            </a:br>
            <a:r>
              <a:rPr lang="en-GB" b="1"/>
              <a:t>NO Change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2FCD008-1E12-4C12-BAA1-29BA4D313655}"/>
              </a:ext>
            </a:extLst>
          </p:cNvPr>
          <p:cNvSpPr txBox="1"/>
          <p:nvPr/>
        </p:nvSpPr>
        <p:spPr>
          <a:xfrm>
            <a:off x="9043538" y="4098863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/>
              <a:t>label „</a:t>
            </a:r>
            <a:r>
              <a:rPr lang="en-GB" b="1">
                <a:solidFill>
                  <a:srgbClr val="FFC000"/>
                </a:solidFill>
              </a:rPr>
              <a:t>B</a:t>
            </a:r>
            <a:r>
              <a:rPr lang="en-GB"/>
              <a:t>“ does match “</a:t>
            </a:r>
            <a:r>
              <a:rPr lang="en-GB" b="1">
                <a:solidFill>
                  <a:srgbClr val="FFC000"/>
                </a:solidFill>
              </a:rPr>
              <a:t>B</a:t>
            </a:r>
            <a:r>
              <a:rPr lang="en-GB"/>
              <a:t>” </a:t>
            </a:r>
            <a:br>
              <a:rPr lang="en-GB"/>
            </a:br>
            <a:r>
              <a:rPr lang="en-GB" b="1"/>
              <a:t>this UE is addressed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75C4316-EEC7-45C8-A8CE-3C1C1A52A3F3}"/>
              </a:ext>
            </a:extLst>
          </p:cNvPr>
          <p:cNvSpPr txBox="1"/>
          <p:nvPr/>
        </p:nvSpPr>
        <p:spPr>
          <a:xfrm>
            <a:off x="9039530" y="5199294"/>
            <a:ext cx="2762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/>
              <a:t>label „</a:t>
            </a:r>
            <a:r>
              <a:rPr lang="en-GB" b="1">
                <a:solidFill>
                  <a:srgbClr val="FFC000"/>
                </a:solidFill>
              </a:rPr>
              <a:t>B</a:t>
            </a:r>
            <a:r>
              <a:rPr lang="en-GB"/>
              <a:t>“ does match “</a:t>
            </a:r>
            <a:r>
              <a:rPr lang="en-GB" b="1">
                <a:solidFill>
                  <a:srgbClr val="0070C0"/>
                </a:solidFill>
              </a:rPr>
              <a:t>C</a:t>
            </a:r>
            <a:r>
              <a:rPr lang="en-GB"/>
              <a:t>” </a:t>
            </a:r>
            <a:br>
              <a:rPr lang="en-GB"/>
            </a:br>
            <a:r>
              <a:rPr lang="en-GB" b="1"/>
              <a:t>NO</a:t>
            </a:r>
            <a:r>
              <a:rPr lang="en-GB"/>
              <a:t> </a:t>
            </a:r>
            <a:r>
              <a:rPr lang="en-GB" b="1"/>
              <a:t>Change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BE06A05A-AF93-49CF-B289-864ACA4ADDBD}"/>
              </a:ext>
            </a:extLst>
          </p:cNvPr>
          <p:cNvSpPr txBox="1"/>
          <p:nvPr/>
        </p:nvSpPr>
        <p:spPr>
          <a:xfrm>
            <a:off x="5057308" y="3116475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/>
              <a:t>UE 1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29BEF8F-15AC-4DEA-B79D-2AA1D9CBDCFD}"/>
              </a:ext>
            </a:extLst>
          </p:cNvPr>
          <p:cNvSpPr txBox="1"/>
          <p:nvPr/>
        </p:nvSpPr>
        <p:spPr>
          <a:xfrm>
            <a:off x="5057308" y="4160419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/>
              <a:t>UE 2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7B4C1A1-4BAE-493E-86B0-1E836125BC00}"/>
              </a:ext>
            </a:extLst>
          </p:cNvPr>
          <p:cNvSpPr txBox="1"/>
          <p:nvPr/>
        </p:nvSpPr>
        <p:spPr>
          <a:xfrm>
            <a:off x="5057308" y="5180616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/>
              <a:t>UE 3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73E8C0-8140-4671-9A89-8D3986A8700D}"/>
              </a:ext>
            </a:extLst>
          </p:cNvPr>
          <p:cNvSpPr txBox="1"/>
          <p:nvPr/>
        </p:nvSpPr>
        <p:spPr>
          <a:xfrm>
            <a:off x="4501590" y="3003777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„</a:t>
            </a:r>
            <a:r>
              <a:rPr lang="en-GB" b="1">
                <a:solidFill>
                  <a:srgbClr val="FFC000"/>
                </a:solidFill>
              </a:rPr>
              <a:t>B</a:t>
            </a:r>
            <a:r>
              <a:rPr lang="en-GB" sz="1600"/>
              <a:t>“</a:t>
            </a:r>
            <a:endParaRPr lang="en-GB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F04245C-546C-4CD8-806D-296EA699FC6F}"/>
              </a:ext>
            </a:extLst>
          </p:cNvPr>
          <p:cNvSpPr txBox="1"/>
          <p:nvPr/>
        </p:nvSpPr>
        <p:spPr>
          <a:xfrm>
            <a:off x="4465906" y="3940462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„</a:t>
            </a:r>
            <a:r>
              <a:rPr lang="en-GB" b="1">
                <a:solidFill>
                  <a:srgbClr val="FFC000"/>
                </a:solidFill>
              </a:rPr>
              <a:t>B</a:t>
            </a:r>
            <a:r>
              <a:rPr lang="en-GB" sz="1600"/>
              <a:t>“</a:t>
            </a:r>
            <a:endParaRPr lang="en-GB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25EBC8F6-85E2-4533-8CF3-F6BDD703E9B0}"/>
              </a:ext>
            </a:extLst>
          </p:cNvPr>
          <p:cNvSpPr txBox="1"/>
          <p:nvPr/>
        </p:nvSpPr>
        <p:spPr>
          <a:xfrm>
            <a:off x="4465906" y="4697807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„</a:t>
            </a:r>
            <a:r>
              <a:rPr lang="en-GB" b="1" dirty="0">
                <a:solidFill>
                  <a:srgbClr val="FFC000"/>
                </a:solidFill>
              </a:rPr>
              <a:t>B</a:t>
            </a:r>
            <a:r>
              <a:rPr lang="en-GB" sz="1600" dirty="0"/>
              <a:t>“</a:t>
            </a:r>
            <a:endParaRPr lang="en-GB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CDAC72C-95BF-4B3C-A0D6-5D35EA90A4CA}"/>
              </a:ext>
            </a:extLst>
          </p:cNvPr>
          <p:cNvSpPr txBox="1"/>
          <p:nvPr/>
        </p:nvSpPr>
        <p:spPr>
          <a:xfrm>
            <a:off x="-31279" y="4944546"/>
            <a:ext cx="2009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Client sends message to User „</a:t>
            </a:r>
            <a:r>
              <a:rPr lang="en-GB" b="1" dirty="0">
                <a:solidFill>
                  <a:schemeClr val="bg2">
                    <a:lumMod val="50000"/>
                  </a:schemeClr>
                </a:solidFill>
              </a:rPr>
              <a:t>X</a:t>
            </a:r>
            <a:r>
              <a:rPr lang="en-GB" dirty="0"/>
              <a:t>“, including label „</a:t>
            </a:r>
            <a:r>
              <a:rPr lang="en-GB" b="1" dirty="0">
                <a:solidFill>
                  <a:srgbClr val="FFC000"/>
                </a:solidFill>
              </a:rPr>
              <a:t>B</a:t>
            </a:r>
            <a:r>
              <a:rPr lang="en-GB" dirty="0"/>
              <a:t>“.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538</Words>
  <Application>Microsoft Office PowerPoint</Application>
  <PresentationFormat>Breitbild</PresentationFormat>
  <Paragraphs>64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Discussion Paper:  Multiple UEs in use by one MC service user.   Relevance and possible addressing.</vt:lpstr>
      <vt:lpstr>Status</vt:lpstr>
      <vt:lpstr>Where is it relevant to distinguish?   1/4</vt:lpstr>
      <vt:lpstr>Where is it relevant to distinguish?   2/4</vt:lpstr>
      <vt:lpstr>Where is it relevant to distinguish?   3/4</vt:lpstr>
      <vt:lpstr>Where is it relevant to distinguish?   4/4</vt:lpstr>
      <vt:lpstr>Possible addressing of a specific UE, based on “MC service UE label”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Andreas Platzer, BDBOS</cp:lastModifiedBy>
  <cp:revision>651</cp:revision>
  <dcterms:created xsi:type="dcterms:W3CDTF">2010-02-05T13:52:04Z</dcterms:created>
  <dcterms:modified xsi:type="dcterms:W3CDTF">2025-05-09T12:27:19Z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