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75" r:id="rId6"/>
    <p:sldId id="380" r:id="rId7"/>
    <p:sldId id="376" r:id="rId8"/>
    <p:sldId id="381" r:id="rId9"/>
    <p:sldId id="370" r:id="rId10"/>
    <p:sldId id="37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7" autoAdjust="0"/>
    <p:restoredTop sz="96424" autoAdjust="0"/>
  </p:normalViewPr>
  <p:slideViewPr>
    <p:cSldViewPr snapToGrid="0">
      <p:cViewPr varScale="1">
        <p:scale>
          <a:sx n="85" d="100"/>
          <a:sy n="85" d="100"/>
        </p:scale>
        <p:origin x="39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8610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281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4978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945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6926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SA6#52-bis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930935" y="150501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/>
              <a:t>S6-230738</a:t>
            </a:r>
            <a:endParaRPr lang="en-US" sz="10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1.vsdx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Clarification on ACR scenarios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Yajie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B22147C-DD5D-444F-8E77-2DF4EB3FB5AB}"/>
              </a:ext>
            </a:extLst>
          </p:cNvPr>
          <p:cNvSpPr/>
          <p:nvPr/>
        </p:nvSpPr>
        <p:spPr>
          <a:xfrm>
            <a:off x="8258176" y="3800730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EES#1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E890AB5-73D2-42DD-8B8A-8D4DB0746D82}"/>
              </a:ext>
            </a:extLst>
          </p:cNvPr>
          <p:cNvSpPr/>
          <p:nvPr/>
        </p:nvSpPr>
        <p:spPr>
          <a:xfrm>
            <a:off x="10487024" y="3800730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EES#2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12B39F5-A43C-4D7B-9DEE-9B496E71AC7E}"/>
              </a:ext>
            </a:extLst>
          </p:cNvPr>
          <p:cNvSpPr/>
          <p:nvPr/>
        </p:nvSpPr>
        <p:spPr>
          <a:xfrm>
            <a:off x="10487024" y="2670366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EAS#1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There would be </a:t>
            </a:r>
            <a:r>
              <a:rPr lang="en-US" altLang="zh-CN" sz="2400" dirty="0" smtClean="0">
                <a:solidFill>
                  <a:srgbClr val="FF0000"/>
                </a:solidFill>
              </a:rPr>
              <a:t>two issues </a:t>
            </a:r>
            <a:r>
              <a:rPr lang="en-US" altLang="zh-CN" sz="2400" dirty="0" smtClean="0"/>
              <a:t>using current ACR scenario definition</a:t>
            </a:r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61950" y="1937801"/>
            <a:ext cx="719137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 smtClean="0"/>
              <a:t>Reason 1</a:t>
            </a:r>
            <a:r>
              <a:rPr lang="en-US" altLang="zh-CN" dirty="0" smtClean="0"/>
              <a:t>: </a:t>
            </a:r>
          </a:p>
          <a:p>
            <a:pPr marL="628650" lvl="2">
              <a:spcAft>
                <a:spcPts val="600"/>
              </a:spcAft>
            </a:pPr>
            <a:r>
              <a:rPr lang="en-US" altLang="zh-CN" sz="1600" dirty="0" smtClean="0"/>
              <a:t>There </a:t>
            </a:r>
            <a:r>
              <a:rPr lang="en-US" altLang="zh-CN" sz="1600" dirty="0"/>
              <a:t>would be a </a:t>
            </a:r>
            <a:r>
              <a:rPr lang="en-US" altLang="zh-CN" sz="1600" dirty="0">
                <a:solidFill>
                  <a:srgbClr val="FF0000"/>
                </a:solidFill>
              </a:rPr>
              <a:t>mismatch</a:t>
            </a:r>
            <a:r>
              <a:rPr lang="en-US" altLang="zh-CN" sz="1600" dirty="0"/>
              <a:t> when OAM determine the which EES need to be associated with the certain </a:t>
            </a:r>
            <a:r>
              <a:rPr lang="en-US" altLang="zh-CN" sz="1600" dirty="0">
                <a:solidFill>
                  <a:srgbClr val="FF0000"/>
                </a:solidFill>
              </a:rPr>
              <a:t>EAS only considering the service continuity </a:t>
            </a:r>
            <a:r>
              <a:rPr lang="en-US" altLang="zh-CN" sz="1600" dirty="0" smtClean="0">
                <a:solidFill>
                  <a:srgbClr val="FF0000"/>
                </a:solidFill>
              </a:rPr>
              <a:t>support (i.e. ACR scenario) </a:t>
            </a:r>
            <a:r>
              <a:rPr lang="en-US" altLang="zh-CN" sz="1600" dirty="0">
                <a:solidFill>
                  <a:srgbClr val="FF0000"/>
                </a:solidFill>
              </a:rPr>
              <a:t>of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EAS/EES</a:t>
            </a:r>
          </a:p>
          <a:p>
            <a:pPr marL="628650" lvl="2">
              <a:spcAft>
                <a:spcPts val="600"/>
              </a:spcAft>
            </a:pPr>
            <a:endParaRPr lang="en-US" altLang="zh-CN" sz="1600" dirty="0" smtClean="0">
              <a:solidFill>
                <a:srgbClr val="FF000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Assumption: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/>
              <a:t>The EES#1, EES#2, EAS#1 all support “S-EAS decided ACR scenario”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b="1" dirty="0"/>
              <a:t>Case#1</a:t>
            </a:r>
            <a:r>
              <a:rPr lang="en-US" altLang="zh-CN" sz="1400" dirty="0"/>
              <a:t>: EAS#1 without the ACR Detection capability; EES#1 with the ACR Detection capability 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b="1" dirty="0" smtClean="0"/>
              <a:t>Case#2</a:t>
            </a:r>
            <a:r>
              <a:rPr lang="en-US" altLang="zh-CN" sz="1400" dirty="0" smtClean="0"/>
              <a:t>: </a:t>
            </a:r>
            <a:r>
              <a:rPr lang="en-US" altLang="zh-CN" sz="1400" dirty="0"/>
              <a:t>EAS#1 without the ACR Detection capability; </a:t>
            </a:r>
            <a:r>
              <a:rPr lang="en-US" altLang="zh-CN" sz="1400" dirty="0" smtClean="0"/>
              <a:t>EES#2 without </a:t>
            </a:r>
            <a:r>
              <a:rPr lang="en-US" altLang="zh-CN" sz="1400" dirty="0"/>
              <a:t>the ACR Detection capability </a:t>
            </a:r>
            <a:endParaRPr lang="en-US" altLang="zh-CN" sz="1400" dirty="0" smtClean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endParaRPr lang="en-US" altLang="zh-CN" sz="1400" dirty="0"/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Issue: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 smtClean="0"/>
              <a:t>For Case#2</a:t>
            </a:r>
            <a:r>
              <a:rPr lang="en-US" altLang="zh-CN" sz="1600" dirty="0"/>
              <a:t>: the ACR </a:t>
            </a:r>
            <a:r>
              <a:rPr lang="en-US" altLang="zh-CN" sz="1600" dirty="0" smtClean="0">
                <a:solidFill>
                  <a:srgbClr val="FF0000"/>
                </a:solidFill>
              </a:rPr>
              <a:t>will never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be triggered when only support “S-EAS decided ACR scenario” is used </a:t>
            </a:r>
            <a:endParaRPr lang="en-US" altLang="zh-CN" sz="1600" dirty="0" smtClean="0"/>
          </a:p>
          <a:p>
            <a:pPr lvl="1">
              <a:spcAft>
                <a:spcPts val="600"/>
              </a:spcAft>
            </a:pPr>
            <a:endParaRPr lang="en-US" altLang="zh-CN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7940279" y="4262893"/>
            <a:ext cx="1593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With ACR Detection capability </a:t>
            </a:r>
            <a:endParaRPr lang="zh-CN" altLang="en-US" sz="11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10169127" y="4262893"/>
            <a:ext cx="1593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Without ACR Detection capability </a:t>
            </a:r>
            <a:endParaRPr lang="zh-CN" altLang="en-US" sz="11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0169127" y="3059668"/>
            <a:ext cx="1593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Without ACR Detection capability </a:t>
            </a:r>
            <a:endParaRPr lang="zh-CN" altLang="en-US" sz="1100" b="1" dirty="0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12B39F5-A43C-4D7B-9DEE-9B496E71AC7E}"/>
              </a:ext>
            </a:extLst>
          </p:cNvPr>
          <p:cNvSpPr/>
          <p:nvPr/>
        </p:nvSpPr>
        <p:spPr>
          <a:xfrm>
            <a:off x="8172449" y="2670366"/>
            <a:ext cx="957264" cy="389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EAS#1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7854552" y="3072453"/>
            <a:ext cx="1593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/>
              <a:t>Without ACR Detection capability </a:t>
            </a:r>
            <a:endParaRPr lang="zh-CN" altLang="en-US" sz="1100" b="1" dirty="0"/>
          </a:p>
        </p:txBody>
      </p:sp>
      <p:sp>
        <p:nvSpPr>
          <p:cNvPr id="3" name="矩形 2"/>
          <p:cNvSpPr/>
          <p:nvPr/>
        </p:nvSpPr>
        <p:spPr>
          <a:xfrm>
            <a:off x="7734300" y="2066924"/>
            <a:ext cx="1924050" cy="28098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03630" y="2066924"/>
            <a:ext cx="1924050" cy="28098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734300" y="2156525"/>
            <a:ext cx="1593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/>
              <a:t>Case #1</a:t>
            </a:r>
            <a:endParaRPr lang="zh-CN" altLang="en-US" sz="11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10003630" y="2151383"/>
            <a:ext cx="15930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/>
              <a:t>Case #2</a:t>
            </a:r>
            <a:endParaRPr lang="zh-CN" altLang="en-US" sz="1100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7734299" y="5060680"/>
            <a:ext cx="419338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Case#1: the ACR </a:t>
            </a:r>
            <a:r>
              <a:rPr lang="en-US" altLang="zh-CN" sz="1100" b="1" dirty="0">
                <a:solidFill>
                  <a:srgbClr val="FF0000"/>
                </a:solidFill>
              </a:rPr>
              <a:t>can</a:t>
            </a:r>
            <a:r>
              <a:rPr lang="en-US" altLang="zh-CN" sz="1100" b="1" dirty="0"/>
              <a:t> be triggered when only support “S-EAS decided ACR scenario</a:t>
            </a:r>
            <a:r>
              <a:rPr lang="en-US" altLang="zh-CN" sz="1100" b="1" dirty="0" smtClean="0"/>
              <a:t>” is used</a:t>
            </a:r>
          </a:p>
          <a:p>
            <a:endParaRPr lang="en-US" altLang="zh-CN" sz="1100" b="1" dirty="0"/>
          </a:p>
          <a:p>
            <a:r>
              <a:rPr lang="en-US" altLang="zh-CN" sz="1100" b="1" dirty="0" smtClean="0"/>
              <a:t>Case#2: </a:t>
            </a:r>
            <a:r>
              <a:rPr lang="en-US" altLang="zh-CN" sz="1100" b="1" dirty="0"/>
              <a:t>the ACR </a:t>
            </a:r>
            <a:r>
              <a:rPr lang="en-US" altLang="zh-CN" sz="1100" b="1" dirty="0">
                <a:solidFill>
                  <a:srgbClr val="FF0000"/>
                </a:solidFill>
              </a:rPr>
              <a:t>can </a:t>
            </a:r>
            <a:r>
              <a:rPr lang="en-US" altLang="zh-CN" sz="1100" b="1" dirty="0" smtClean="0">
                <a:solidFill>
                  <a:srgbClr val="FF0000"/>
                </a:solidFill>
              </a:rPr>
              <a:t>not </a:t>
            </a:r>
            <a:r>
              <a:rPr lang="en-US" altLang="zh-CN" sz="1100" b="1" dirty="0" smtClean="0"/>
              <a:t>be </a:t>
            </a:r>
            <a:r>
              <a:rPr lang="en-US" altLang="zh-CN" sz="1100" b="1" dirty="0"/>
              <a:t>triggered when only support “S-EAS decided ACR scenario” is </a:t>
            </a:r>
            <a:r>
              <a:rPr lang="en-US" altLang="zh-CN" sz="1100" b="1" dirty="0" smtClean="0"/>
              <a:t>used </a:t>
            </a:r>
            <a:endParaRPr lang="zh-CN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39240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61949" y="1423570"/>
            <a:ext cx="1136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EEC, EES or EAS detect ACR are </a:t>
            </a:r>
            <a:r>
              <a:rPr lang="en-US" altLang="zh-CN" sz="2400" dirty="0" smtClean="0">
                <a:solidFill>
                  <a:srgbClr val="FF0000"/>
                </a:solidFill>
              </a:rPr>
              <a:t>OPTIONAL</a:t>
            </a:r>
            <a:endParaRPr lang="zh-CN" altLang="en-US" sz="2400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61949" y="1885235"/>
            <a:ext cx="11248414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 smtClean="0"/>
              <a:t>There is no clear description which entity shall detect the ACR event in TS, </a:t>
            </a:r>
            <a:r>
              <a:rPr lang="en-US" altLang="zh-CN" sz="1600" dirty="0"/>
              <a:t>take S-EAS decided </a:t>
            </a:r>
            <a:r>
              <a:rPr lang="en-US" altLang="zh-CN" sz="1600" dirty="0" smtClean="0"/>
              <a:t>ACR as an example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There are </a:t>
            </a:r>
            <a:r>
              <a:rPr lang="en-US" altLang="zh-CN" sz="1400" dirty="0" smtClean="0">
                <a:solidFill>
                  <a:srgbClr val="FF0000"/>
                </a:solidFill>
              </a:rPr>
              <a:t>four cases </a:t>
            </a:r>
            <a:r>
              <a:rPr lang="en-US" altLang="zh-CN" sz="1400" dirty="0" smtClean="0"/>
              <a:t>of detection entity combination in the following table, there is case that </a:t>
            </a:r>
            <a:r>
              <a:rPr lang="en-US" altLang="zh-CN" sz="1400" dirty="0" smtClean="0">
                <a:solidFill>
                  <a:srgbClr val="FF0000"/>
                </a:solidFill>
              </a:rPr>
              <a:t>both EAS and EES don’t detect the ACR event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/>
              <a:t>Issue: no entity will really perform the ACR detection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If the EAS only support S-EAS decided ACR but rely on EES to detect, but EAS can still announce the EAS support </a:t>
            </a:r>
            <a:r>
              <a:rPr lang="en-US" altLang="zh-CN" sz="1400" dirty="0"/>
              <a:t>the S-EAS decided </a:t>
            </a:r>
            <a:r>
              <a:rPr lang="en-US" altLang="zh-CN" sz="1400" dirty="0" smtClean="0"/>
              <a:t>ACR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Similarly, the EES </a:t>
            </a:r>
            <a:r>
              <a:rPr lang="en-US" altLang="zh-CN" sz="1400" dirty="0"/>
              <a:t>only support S-EAS decided ACR but rely on </a:t>
            </a:r>
            <a:r>
              <a:rPr lang="en-US" altLang="zh-CN" sz="1400" dirty="0" smtClean="0"/>
              <a:t>EAS </a:t>
            </a:r>
            <a:r>
              <a:rPr lang="en-US" altLang="zh-CN" sz="1400" dirty="0"/>
              <a:t>to detect, but </a:t>
            </a:r>
            <a:r>
              <a:rPr lang="en-US" altLang="zh-CN" sz="1400" dirty="0" smtClean="0"/>
              <a:t>EES </a:t>
            </a:r>
            <a:r>
              <a:rPr lang="en-US" altLang="zh-CN" sz="1400" dirty="0"/>
              <a:t>can still announce the EAS support the S-EAS decided ACR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Then S-EAS decided ACR </a:t>
            </a:r>
            <a:r>
              <a:rPr lang="en-US" altLang="zh-CN" sz="1400" dirty="0" smtClean="0"/>
              <a:t>is selected as the only one ACR scenario the error will happens: no entity will really perform the ACR detection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18" y="4867368"/>
            <a:ext cx="5404538" cy="1739569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912177"/>
              </p:ext>
            </p:extLst>
          </p:nvPr>
        </p:nvGraphicFramePr>
        <p:xfrm>
          <a:off x="6617814" y="4725147"/>
          <a:ext cx="48768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038"/>
                <a:gridCol w="1729946"/>
                <a:gridCol w="1817816"/>
              </a:tblGrid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EAS detect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EAS</a:t>
                      </a:r>
                      <a:r>
                        <a:rPr lang="en-US" sz="1400" baseline="0" dirty="0" smtClean="0"/>
                        <a:t> not detect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EES detect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ACR</a:t>
                      </a:r>
                      <a:r>
                        <a:rPr lang="en-US" sz="1200" baseline="0" dirty="0" smtClean="0"/>
                        <a:t> can be triggered 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ACR</a:t>
                      </a:r>
                      <a:r>
                        <a:rPr lang="en-US" sz="1200" baseline="0" dirty="0" smtClean="0"/>
                        <a:t> can be triggered </a:t>
                      </a:r>
                      <a:endParaRPr lang="en-US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EES not detect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ACR</a:t>
                      </a:r>
                      <a:r>
                        <a:rPr lang="en-US" sz="1200" baseline="0" dirty="0" smtClean="0"/>
                        <a:t> can be triggered 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ACR</a:t>
                      </a:r>
                      <a:r>
                        <a:rPr lang="en-US" sz="1200" baseline="0" dirty="0" smtClean="0"/>
                        <a:t> can 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NOT</a:t>
                      </a:r>
                      <a:r>
                        <a:rPr lang="en-US" sz="1200" baseline="0" dirty="0" smtClean="0"/>
                        <a:t> be triggered</a:t>
                      </a:r>
                      <a:endParaRPr lang="en-US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728111" y="5969947"/>
            <a:ext cx="46562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200" b="1" dirty="0" smtClean="0"/>
              <a:t>Table: detection </a:t>
            </a:r>
            <a:r>
              <a:rPr lang="en-US" altLang="zh-CN" sz="1200" b="1" dirty="0"/>
              <a:t>entity </a:t>
            </a:r>
            <a:r>
              <a:rPr lang="en-US" altLang="zh-CN" sz="1200" b="1" dirty="0" smtClean="0"/>
              <a:t>combination of S-EAS decided ACR</a:t>
            </a:r>
            <a:endParaRPr lang="en-US" altLang="zh-CN" sz="1200" b="1" dirty="0"/>
          </a:p>
        </p:txBody>
      </p:sp>
    </p:spTree>
    <p:extLst>
      <p:ext uri="{BB962C8B-B14F-4D97-AF65-F5344CB8AC3E}">
        <p14:creationId xmlns:p14="http://schemas.microsoft.com/office/powerpoint/2010/main" val="238023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There would be </a:t>
            </a:r>
            <a:r>
              <a:rPr lang="en-US" altLang="zh-CN" sz="2400" dirty="0" smtClean="0">
                <a:solidFill>
                  <a:srgbClr val="FF0000"/>
                </a:solidFill>
              </a:rPr>
              <a:t>two issues </a:t>
            </a:r>
            <a:r>
              <a:rPr lang="en-US" altLang="zh-CN" sz="2400" dirty="0" smtClean="0"/>
              <a:t>using current ACR scenario definition </a:t>
            </a:r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61950" y="1937801"/>
            <a:ext cx="6391275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 smtClean="0"/>
              <a:t>Reason 2</a:t>
            </a:r>
            <a:r>
              <a:rPr lang="en-US" altLang="zh-CN" dirty="0" smtClean="0"/>
              <a:t>: 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/>
              <a:t>For the “S-EES executed ACR”, there is </a:t>
            </a:r>
            <a:r>
              <a:rPr lang="en-US" altLang="zh-CN" sz="1600" dirty="0">
                <a:solidFill>
                  <a:srgbClr val="FF0000"/>
                </a:solidFill>
              </a:rPr>
              <a:t>no negotiation between EEC and EES </a:t>
            </a:r>
            <a:r>
              <a:rPr lang="en-US" altLang="zh-CN" sz="1600" dirty="0"/>
              <a:t>about the </a:t>
            </a:r>
            <a:r>
              <a:rPr lang="en-US" altLang="zh-CN" sz="1600" dirty="0">
                <a:solidFill>
                  <a:srgbClr val="FF0000"/>
                </a:solidFill>
              </a:rPr>
              <a:t>ACR Detection capability </a:t>
            </a:r>
            <a:r>
              <a:rPr lang="en-US" altLang="zh-CN" sz="1600" dirty="0"/>
              <a:t>of  EEC and EES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/>
              <a:t>Thus, the </a:t>
            </a:r>
            <a:r>
              <a:rPr lang="en-US" altLang="zh-CN" sz="1600" dirty="0">
                <a:solidFill>
                  <a:srgbClr val="FF0000"/>
                </a:solidFill>
              </a:rPr>
              <a:t>EEC and S-EES </a:t>
            </a:r>
            <a:r>
              <a:rPr lang="en-US" altLang="zh-CN" sz="1600" dirty="0" smtClean="0">
                <a:solidFill>
                  <a:srgbClr val="FF0000"/>
                </a:solidFill>
              </a:rPr>
              <a:t>may not </a:t>
            </a:r>
            <a:r>
              <a:rPr lang="en-US" altLang="zh-CN" sz="1600" dirty="0">
                <a:solidFill>
                  <a:srgbClr val="FF0000"/>
                </a:solidFill>
              </a:rPr>
              <a:t>detect the ACR </a:t>
            </a:r>
            <a:r>
              <a:rPr lang="en-US" altLang="zh-CN" sz="1600" dirty="0"/>
              <a:t>event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Assumption: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/>
              <a:t>The EES#1, EEC all </a:t>
            </a:r>
            <a:r>
              <a:rPr lang="en-US" altLang="zh-CN" sz="1400" dirty="0"/>
              <a:t>support “S-EES executed ACR”</a:t>
            </a:r>
            <a:endParaRPr lang="en-US" altLang="zh-CN" sz="1400" dirty="0" smtClean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/>
              <a:t>EEC and EES are without </a:t>
            </a:r>
            <a:r>
              <a:rPr lang="en-US" altLang="zh-CN" sz="1400" dirty="0"/>
              <a:t>the ACR Detection </a:t>
            </a:r>
            <a:r>
              <a:rPr lang="en-US" altLang="zh-CN" sz="1400" dirty="0" smtClean="0"/>
              <a:t>capability;</a:t>
            </a:r>
            <a:endParaRPr lang="en-US" altLang="zh-CN" sz="1400" dirty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 smtClean="0"/>
              <a:t>However, the EEC and EES are not be aware of </a:t>
            </a:r>
            <a:r>
              <a:rPr lang="en-US" altLang="zh-CN" sz="1400" dirty="0"/>
              <a:t>the ACR Detection capability </a:t>
            </a:r>
            <a:r>
              <a:rPr lang="en-US" altLang="zh-CN" sz="1400" dirty="0" smtClean="0"/>
              <a:t>of each other, thus this error will not be discovered</a:t>
            </a:r>
            <a:endParaRPr lang="en-US" altLang="zh-CN" sz="1400" dirty="0"/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Issue:</a:t>
            </a:r>
          </a:p>
          <a:p>
            <a:pPr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srgbClr val="FF0000"/>
                </a:solidFill>
              </a:rPr>
              <a:t>None</a:t>
            </a:r>
            <a:r>
              <a:rPr lang="en-US" altLang="zh-CN" sz="1600" dirty="0" smtClean="0"/>
              <a:t> of </a:t>
            </a:r>
            <a:r>
              <a:rPr lang="en-US" altLang="zh-CN" sz="1600" dirty="0"/>
              <a:t>EEC and S-EES </a:t>
            </a:r>
            <a:r>
              <a:rPr lang="en-US" altLang="zh-CN" sz="1600" dirty="0" smtClean="0"/>
              <a:t>will detect </a:t>
            </a:r>
            <a:r>
              <a:rPr lang="en-US" altLang="zh-CN" sz="1600" dirty="0"/>
              <a:t>the ACR </a:t>
            </a:r>
            <a:r>
              <a:rPr lang="en-US" altLang="zh-CN" sz="1600" dirty="0" smtClean="0"/>
              <a:t>event; </a:t>
            </a:r>
          </a:p>
          <a:p>
            <a:pPr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And this error will not be discovered</a:t>
            </a:r>
          </a:p>
          <a:p>
            <a:pPr lvl="2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b="1" dirty="0" smtClean="0">
                <a:solidFill>
                  <a:srgbClr val="FF0000"/>
                </a:solidFill>
              </a:rPr>
              <a:t>Then the ACR will never be triggered </a:t>
            </a:r>
            <a:r>
              <a:rPr lang="en-US" altLang="zh-CN" sz="1600" b="1" dirty="0" smtClean="0"/>
              <a:t>in above case.</a:t>
            </a:r>
            <a:endParaRPr lang="en-US" altLang="zh-CN" sz="1600" b="1" dirty="0"/>
          </a:p>
          <a:p>
            <a:pPr lvl="1">
              <a:spcAft>
                <a:spcPts val="600"/>
              </a:spcAft>
            </a:pPr>
            <a:endParaRPr lang="en-US" altLang="zh-CN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419850" y="11525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221887"/>
              </p:ext>
            </p:extLst>
          </p:nvPr>
        </p:nvGraphicFramePr>
        <p:xfrm>
          <a:off x="6905626" y="1885235"/>
          <a:ext cx="4629707" cy="4247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r:id="rId5" imgW="6966012" imgH="6394589" progId="Visio.Drawing.15">
                  <p:embed/>
                </p:oleObj>
              </mc:Choice>
              <mc:Fallback>
                <p:oleObj r:id="rId5" imgW="6966012" imgH="639458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26" y="1885235"/>
                        <a:ext cx="4629707" cy="42476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750813" y="6098021"/>
            <a:ext cx="2939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sz="1200" b="1" dirty="0">
                <a:cs typeface="Times New Roman" panose="02020603050405020304" pitchFamily="18" charset="0"/>
              </a:rPr>
              <a:t>Figure 8.8.2.5-1: S-EES executed ACR</a:t>
            </a:r>
            <a:endParaRPr lang="zh-CN" altLang="zh-CN" sz="1200" b="1" dirty="0">
              <a:cs typeface="Times New Roman" panose="02020603050405020304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905626" y="2392231"/>
            <a:ext cx="921388" cy="4514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467726" y="2438425"/>
            <a:ext cx="921388" cy="4514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8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How to solve the issue?</a:t>
            </a:r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61950" y="1937801"/>
            <a:ext cx="111633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b="1" dirty="0" smtClean="0"/>
              <a:t>Enhance the ACR scenario name with the ACR detection entity </a:t>
            </a:r>
            <a:r>
              <a:rPr lang="en-US" altLang="zh-CN" sz="1100" dirty="0"/>
              <a:t>(</a:t>
            </a:r>
            <a:r>
              <a:rPr lang="en-US" altLang="zh-CN" sz="1100" dirty="0" smtClean="0"/>
              <a:t>Take </a:t>
            </a:r>
            <a:r>
              <a:rPr lang="en-US" altLang="zh-CN" sz="1100" dirty="0"/>
              <a:t>the “S-EAS decided ACR scenario” as an </a:t>
            </a:r>
            <a:r>
              <a:rPr lang="en-US" altLang="zh-CN" sz="1100" dirty="0" smtClean="0"/>
              <a:t>example</a:t>
            </a:r>
            <a:r>
              <a:rPr lang="en-US" altLang="zh-CN" sz="1100" dirty="0"/>
              <a:t>)</a:t>
            </a:r>
            <a:endParaRPr lang="en-US" altLang="zh-CN" sz="1100" dirty="0" smtClean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 smtClean="0"/>
              <a:t>Then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ACR scenario </a:t>
            </a:r>
            <a:r>
              <a:rPr lang="en-US" altLang="zh-CN" sz="1600" dirty="0"/>
              <a:t>should be defined in a way that both reflect the detection and decide </a:t>
            </a:r>
            <a:r>
              <a:rPr lang="en-US" altLang="zh-CN" sz="1600" dirty="0" smtClean="0"/>
              <a:t>capability</a:t>
            </a:r>
            <a:endParaRPr lang="en-US" altLang="zh-CN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419850" y="11525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44328" y="4061650"/>
            <a:ext cx="6158529" cy="1181458"/>
            <a:chOff x="365038" y="4120153"/>
            <a:chExt cx="6094783" cy="1307657"/>
          </a:xfrm>
        </p:grpSpPr>
        <p:sp>
          <p:nvSpPr>
            <p:cNvPr id="3" name="圆角矩形 2"/>
            <p:cNvSpPr/>
            <p:nvPr/>
          </p:nvSpPr>
          <p:spPr>
            <a:xfrm>
              <a:off x="365038" y="4540427"/>
              <a:ext cx="2058945" cy="48603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S-EAS decided ACR 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707867" y="4120153"/>
              <a:ext cx="2751954" cy="48603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S-EAS decided ACR 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with S-EAS detection 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707867" y="4941777"/>
              <a:ext cx="2751954" cy="48603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S-EAS decided ACR 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with S-EES detection 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" name="右箭头 6"/>
            <p:cNvSpPr/>
            <p:nvPr/>
          </p:nvSpPr>
          <p:spPr>
            <a:xfrm>
              <a:off x="2564025" y="4540427"/>
              <a:ext cx="922638" cy="486033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489886" y="4263428"/>
              <a:ext cx="801273" cy="3065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1200" b="1" dirty="0" smtClean="0"/>
                <a:t> </a:t>
              </a:r>
              <a:endParaRPr lang="en-US" altLang="zh-CN" sz="1200" b="1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589" y="3183468"/>
            <a:ext cx="4672257" cy="293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380150" y="1407433"/>
            <a:ext cx="10736446" cy="497567"/>
          </a:xfrm>
        </p:spPr>
        <p:txBody>
          <a:bodyPr/>
          <a:lstStyle/>
          <a:p>
            <a:r>
              <a:rPr lang="en-US" altLang="zh-CN" dirty="0" smtClean="0"/>
              <a:t>Way Forward (Huawei)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9E24AC2-BA55-4E80-95E0-54ED30252F02}"/>
              </a:ext>
            </a:extLst>
          </p:cNvPr>
          <p:cNvSpPr/>
          <p:nvPr/>
        </p:nvSpPr>
        <p:spPr>
          <a:xfrm>
            <a:off x="446825" y="2114550"/>
            <a:ext cx="10736446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GB" altLang="zh-CN" sz="2000" dirty="0" smtClean="0"/>
              <a:t>Split current ACR </a:t>
            </a:r>
            <a:r>
              <a:rPr lang="en-GB" altLang="zh-CN" sz="2000" dirty="0"/>
              <a:t>scenario into </a:t>
            </a:r>
            <a:r>
              <a:rPr lang="en-GB" altLang="zh-CN" sz="2000" b="1" dirty="0"/>
              <a:t>smaller granularity </a:t>
            </a:r>
            <a:endParaRPr lang="en-GB" altLang="zh-CN" sz="2000" b="1" dirty="0" smtClean="0"/>
          </a:p>
          <a:p>
            <a:pPr marL="228600" indent="-228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GB" altLang="zh-CN" sz="2000" b="1" dirty="0" smtClean="0"/>
              <a:t>Detection </a:t>
            </a:r>
            <a:r>
              <a:rPr lang="en-GB" altLang="zh-CN" sz="2000" b="1" dirty="0"/>
              <a:t>capability</a:t>
            </a:r>
            <a:r>
              <a:rPr lang="en-GB" altLang="zh-CN" sz="2000" dirty="0"/>
              <a:t> and </a:t>
            </a:r>
            <a:r>
              <a:rPr lang="en-GB" altLang="zh-CN" sz="2000" b="1" dirty="0"/>
              <a:t>Determination capability </a:t>
            </a:r>
            <a:r>
              <a:rPr lang="en-GB" altLang="zh-CN" sz="2000" dirty="0"/>
              <a:t>need to be </a:t>
            </a:r>
            <a:r>
              <a:rPr lang="en-GB" altLang="zh-CN" sz="2000" dirty="0" smtClean="0"/>
              <a:t>reflected in ACR scenario. </a:t>
            </a:r>
            <a:endParaRPr lang="en-GB" altLang="zh-CN" sz="20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47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23384</TotalTime>
  <Words>596</Words>
  <Application>Microsoft Office PowerPoint</Application>
  <PresentationFormat>Widescreen</PresentationFormat>
  <Paragraphs>76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Microsoft Visio Drawing</vt:lpstr>
      <vt:lpstr>Clarification on ACR scenarios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972</cp:revision>
  <dcterms:created xsi:type="dcterms:W3CDTF">2010-02-05T13:52:04Z</dcterms:created>
  <dcterms:modified xsi:type="dcterms:W3CDTF">2023-02-20T15:42:03Z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(3)hSB7DCxWqwvbjKlT2AwpnYoK+KnjxP3p/Ul6fVJc9TwSjQUZ9ZQtv+kmzwdvgKUgkNwyCKrH
PX3t7xaYNw98tA4z2NmNR9TrbzIQo6UMW1JFg3P1JELpN8Kh/g5GgrlnZ43PCk0X3qDpOHkG
SlzJ9ZRFiCW1/AIAhVyL6nR+T126tSpBwHE4LUIB3O15YYiLR7ktpzG+/UjRcyT+m+PjuE/K
1u7L25OK4+RUCvrFpF</vt:lpwstr>
  </property>
  <property fmtid="{D5CDD505-2E9C-101B-9397-08002B2CF9AE}" pid="4" name="_2015_ms_pID_7253431">
    <vt:lpwstr>aOouOMtc116CcKZQNDQU8zEyNMR6A6RuR4A6hmpqKWMVoTkUyTwYzF
fgADoJsaB6bs2jTdUACwy24V9xfm1FPCYt83ueLrnYoCFJ+Ucjlq13hG5VGcEyPizREkuioj
oDhjXFKnLTaHGmKJUb1eqzGyANGNs5KVNK+RisJRo/gMM6YKZDZwo5SXnNErHq/vUFqpH83e
StcjwMSWcwX/GMzV+HTuHKEMPiaHFocrcYwI</vt:lpwstr>
  </property>
  <property fmtid="{D5CDD505-2E9C-101B-9397-08002B2CF9AE}" pid="5" name="_2015_ms_pID_7253432">
    <vt:lpwstr>9g==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1676441318</vt:lpwstr>
  </property>
</Properties>
</file>