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0"/>
  </p:notesMasterIdLst>
  <p:handoutMasterIdLst>
    <p:handoutMasterId r:id="rId11"/>
  </p:handoutMasterIdLst>
  <p:sldIdLst>
    <p:sldId id="528" r:id="rId2"/>
    <p:sldId id="548" r:id="rId3"/>
    <p:sldId id="549" r:id="rId4"/>
    <p:sldId id="551" r:id="rId5"/>
    <p:sldId id="554" r:id="rId6"/>
    <p:sldId id="550" r:id="rId7"/>
    <p:sldId id="537" r:id="rId8"/>
    <p:sldId id="545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10" autoAdjust="0"/>
    <p:restoredTop sz="99112" autoAdjust="0"/>
  </p:normalViewPr>
  <p:slideViewPr>
    <p:cSldViewPr snapToGrid="0">
      <p:cViewPr varScale="1">
        <p:scale>
          <a:sx n="76" d="100"/>
          <a:sy n="76" d="100"/>
        </p:scale>
        <p:origin x="84" y="477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SA6#49-Bis-e, 16 – 25 May</a:t>
            </a:r>
            <a:r>
              <a:rPr lang="en-GB" sz="1100" b="0" kern="1200" baseline="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2022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S6-222010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2900" dirty="0"/>
            </a:br>
            <a:r>
              <a:rPr lang="en-US" sz="5300" b="1" dirty="0"/>
              <a:t>SA6#50-e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dirty="0">
                <a:latin typeface="Arial" panose="020B0604020202020204" pitchFamily="34" charset="0"/>
              </a:rPr>
              <a:t>Alan Soloway (Qualcomm)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SA6 Chair</a:t>
            </a: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756038"/>
              </p:ext>
            </p:extLst>
          </p:nvPr>
        </p:nvGraphicFramePr>
        <p:xfrm>
          <a:off x="158285" y="1620093"/>
          <a:ext cx="11340608" cy="417547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953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3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SA6#49-Bis-e/50-e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sharing of administrative configuration between interconnected MC service systems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FS_MCShAC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25%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492310896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Mission Critical Ad hoc Group Communications Support for Mission Critical Services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FS_MCAHGC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981665877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SA#91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90%/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Approval to SA#97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enablement aspects for subscriber-aware NB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85%/90%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88694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929712"/>
              </p:ext>
            </p:extLst>
          </p:nvPr>
        </p:nvGraphicFramePr>
        <p:xfrm>
          <a:off x="216556" y="1629061"/>
          <a:ext cx="11182067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4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8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071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SA6#49-Bis-e/50-e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Application Capability Exposure for </a:t>
                      </a:r>
                      <a:r>
                        <a:rPr lang="en-IN" sz="1600" dirty="0" err="1"/>
                        <a:t>IoT</a:t>
                      </a:r>
                      <a:r>
                        <a:rPr lang="en-IN" sz="1600" dirty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FS_ACE_IOT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60%/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 to SA#97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6142674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FS_5GFLS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55%/85%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98474964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SA#92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85%/90%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 and Approval to SA#97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60293"/>
              </p:ext>
            </p:extLst>
          </p:nvPr>
        </p:nvGraphicFramePr>
        <p:xfrm>
          <a:off x="265862" y="1624577"/>
          <a:ext cx="11034150" cy="34439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9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669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SA6#49-Bis-e/50-e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FS_SEALDD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65%/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Information to SA#97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30808817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FS_eV2XAPP2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SA#97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Approval to SA#97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06302747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Data Analytics Enablement Service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FS_ADAES 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55%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75%/95%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Sent for Approval to SA#97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Study on Application layer support for Personal </a:t>
                      </a:r>
                      <a:r>
                        <a:rPr lang="en-IN" sz="1600" b="0" dirty="0" err="1">
                          <a:solidFill>
                            <a:schemeClr val="tx1"/>
                          </a:solidFill>
                        </a:rPr>
                        <a:t>IoT</a:t>
                      </a:r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 and Residential Networks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FS_PINAPP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40%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50%/60%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648164"/>
              </p:ext>
            </p:extLst>
          </p:nvPr>
        </p:nvGraphicFramePr>
        <p:xfrm>
          <a:off x="185179" y="1593201"/>
          <a:ext cx="11204480" cy="435823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4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6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SA6#49-Bis-e/50-e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MCOver5MBS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Mission Critical Services over 5GProSe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MCOver5GProSe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87%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98%/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845373662"/>
                  </a:ext>
                </a:extLst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MCGWUE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90%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95%/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SA#96</a:t>
                      </a:r>
                      <a:endParaRPr lang="en-US" sz="1600" dirty="0"/>
                    </a:p>
                    <a:p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Mission Critical Push-to-talk architecture phase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enh4MCPTT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SA#94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423727104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Interconnection and Migration Aspects for Railways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IRail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SA#95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(03/2022)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50%/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FFAPP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SA#93</a:t>
                      </a:r>
                      <a:endParaRPr lang="en-US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(09/2021)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55%/55%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SA#98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055446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64313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158254"/>
              </p:ext>
            </p:extLst>
          </p:nvPr>
        </p:nvGraphicFramePr>
        <p:xfrm>
          <a:off x="185179" y="1593201"/>
          <a:ext cx="11204480" cy="451069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0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3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97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 Code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WID Approved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SA#96-e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SA6#49-Bis-e/50-e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  <a:br>
                        <a:rPr lang="en-US" sz="1800" dirty="0"/>
                      </a:br>
                      <a:r>
                        <a:rPr lang="en-US" sz="1800" baseline="0" dirty="0"/>
                        <a:t>Completion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Remarks</a:t>
                      </a: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>
                          <a:solidFill>
                            <a:schemeClr val="tx1"/>
                          </a:solidFill>
                        </a:rPr>
                        <a:t>Enhanced Service Enabler Architecture Layer for Verticals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eSEAL2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(12/2021)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20%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25%/35%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New WID on support of the MSGin5G Service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5GMARCH_Ph2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SA#95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(03/2022)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45%/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434128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Application enablement aspects for subscriber-aware northbound API access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SNAAPP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SA#96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(06/2022)</a:t>
                      </a:r>
                      <a:endParaRPr 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0%/0%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2840973715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Network Slice Capability Exposure for Application Layer Enablement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NSCALE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SA#96 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5%/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</a:rPr>
                        <a:t>SA#99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993390945"/>
                  </a:ext>
                </a:extLst>
              </a:tr>
              <a:tr h="524464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Application Architecture for enabling Edge Applications Phase 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EDGEAPP_Ph2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SA#97 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NA/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SA#99 (03/2023)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  <a:extLst>
                  <a:ext uri="{0D108BD9-81ED-4DB2-BD59-A6C34878D82A}">
                    <a16:rowId xmlns:a16="http://schemas.microsoft.com/office/drawing/2014/main" val="3049511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400" dirty="0"/>
              <a:t>Pre-SA6#51-e conference calls (Dates are TBD) – 1.5 hours in duration</a:t>
            </a:r>
            <a:endParaRPr lang="en-IN" altLang="en-US" dirty="0"/>
          </a:p>
          <a:p>
            <a:pPr marL="767839" lvl="1" indent="-295323">
              <a:defRPr/>
            </a:pPr>
            <a:r>
              <a:rPr lang="en-GB" altLang="en-US" sz="1800" dirty="0"/>
              <a:t>EDGEAPP – ? meetings</a:t>
            </a:r>
          </a:p>
          <a:p>
            <a:pPr marL="767839" lvl="1" indent="-295323">
              <a:defRPr/>
            </a:pPr>
            <a:r>
              <a:rPr lang="en-GB" altLang="en-US" sz="1800" dirty="0"/>
              <a:t>ACE-IoT/PINAPP – ? meeting</a:t>
            </a:r>
          </a:p>
          <a:p>
            <a:pPr marL="767839" lvl="1" indent="-295323">
              <a:defRPr/>
            </a:pPr>
            <a:r>
              <a:rPr lang="en-GB" altLang="en-US" sz="1800" dirty="0"/>
              <a:t>SNAAPP – ? meeting</a:t>
            </a:r>
          </a:p>
          <a:p>
            <a:pPr marL="767839" lvl="1" indent="-295323">
              <a:defRPr/>
            </a:pPr>
            <a:r>
              <a:rPr lang="en-GB" altLang="en-US" sz="1800" dirty="0"/>
              <a:t>5GFLS/UASAPP – ? meeting</a:t>
            </a:r>
          </a:p>
          <a:p>
            <a:pPr marL="767839" lvl="1" indent="-295323">
              <a:defRPr/>
            </a:pPr>
            <a:r>
              <a:rPr lang="en-GB" altLang="en-US" sz="1800" dirty="0"/>
              <a:t>MCAHGC/MCShAC – ? meeting</a:t>
            </a:r>
          </a:p>
          <a:p>
            <a:pPr marL="767839" lvl="1" indent="-295323">
              <a:defRPr/>
            </a:pP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MCShAC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– </a:t>
            </a: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?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767839" lvl="1" indent="-295323">
              <a:defRPr/>
            </a:pPr>
            <a:r>
              <a:rPr lang="en-GB" altLang="en-US" sz="1800" dirty="0">
                <a:latin typeface="Calibri" panose="020F0502020204030204" pitchFamily="34" charset="0"/>
              </a:rPr>
              <a:t>SEAL/SEALDD – ? meeting</a:t>
            </a:r>
            <a:endParaRPr lang="en-GB" altLang="en-US" sz="1800" dirty="0"/>
          </a:p>
          <a:p>
            <a:pPr marL="767839" lvl="1" indent="-295323">
              <a:defRPr/>
            </a:pPr>
            <a:r>
              <a:rPr lang="en-GB" altLang="en-US" sz="1800" dirty="0"/>
              <a:t>Working Methods – ? meeting</a:t>
            </a:r>
          </a:p>
          <a:p>
            <a:pPr marL="354387" indent="-354387">
              <a:defRPr/>
            </a:pPr>
            <a:r>
              <a:rPr lang="en-GB" altLang="en-US" sz="2400" dirty="0"/>
              <a:t>Rapporteurs to make the draft TRs/TSs available within one week</a:t>
            </a:r>
          </a:p>
          <a:p>
            <a:pPr marL="354387" indent="-354387">
              <a:defRPr/>
            </a:pPr>
            <a:r>
              <a:rPr lang="en-GB" altLang="en-US" sz="2400" dirty="0"/>
              <a:t>All pre-agreed/approved revisions MUST be in the inbox folder</a:t>
            </a:r>
          </a:p>
          <a:p>
            <a:pPr marL="354387" indent="-354387">
              <a:defRPr/>
            </a:pPr>
            <a:r>
              <a:rPr lang="en-GB" altLang="en-US" sz="2400" dirty="0"/>
              <a:t>Reminder: New Working Methods (NWM) training / Rel-19 Planning process</a:t>
            </a:r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26571</TotalTime>
  <Words>893</Words>
  <Application>Microsoft Office PowerPoint</Application>
  <PresentationFormat>Widescreen</PresentationFormat>
  <Paragraphs>241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   SA6#50-e Work Plan Review</vt:lpstr>
      <vt:lpstr>Overview: Ongoing Studies</vt:lpstr>
      <vt:lpstr>Overview: Ongoing Studies</vt:lpstr>
      <vt:lpstr>Overview: Ongoing Studies</vt:lpstr>
      <vt:lpstr>Overview: Rel-18 Work-Items</vt:lpstr>
      <vt:lpstr>Overview: Rel-18 Work-Items</vt:lpstr>
      <vt:lpstr>Conference calls and other items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Alan Soloway2</cp:lastModifiedBy>
  <cp:revision>2060</cp:revision>
  <dcterms:created xsi:type="dcterms:W3CDTF">2010-02-05T13:52:04Z</dcterms:created>
  <dcterms:modified xsi:type="dcterms:W3CDTF">2022-08-31T02:47:03Z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