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1" r:id="rId2"/>
    <p:sldId id="372" r:id="rId3"/>
    <p:sldId id="366" r:id="rId4"/>
    <p:sldId id="374" r:id="rId5"/>
    <p:sldId id="375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7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10" d="100"/>
          <a:sy n="110" d="100"/>
        </p:scale>
        <p:origin x="468" y="51"/>
      </p:cViewPr>
      <p:guideLst>
        <p:guide orient="horz" pos="2160"/>
        <p:guide pos="38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7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8890" y="456134"/>
            <a:ext cx="10736446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593725" indent="0" algn="ctr">
              <a:buNone/>
              <a:defRPr sz="2595"/>
            </a:lvl2pPr>
            <a:lvl3pPr marL="1187450" indent="0" algn="ctr">
              <a:buNone/>
              <a:defRPr sz="2335"/>
            </a:lvl3pPr>
            <a:lvl4pPr marL="1781175" indent="0" algn="ctr">
              <a:buNone/>
              <a:defRPr sz="2080"/>
            </a:lvl4pPr>
            <a:lvl5pPr marL="2374900" indent="0" algn="ctr">
              <a:buNone/>
              <a:defRPr sz="2080"/>
            </a:lvl5pPr>
            <a:lvl6pPr marL="2968625" indent="0" algn="ctr">
              <a:buNone/>
              <a:defRPr sz="2080"/>
            </a:lvl6pPr>
            <a:lvl7pPr marL="3561715" indent="0" algn="ctr">
              <a:buNone/>
              <a:defRPr sz="2080"/>
            </a:lvl7pPr>
            <a:lvl8pPr marL="4155440" indent="0" algn="ctr">
              <a:buNone/>
              <a:defRPr sz="2080"/>
            </a:lvl8pPr>
            <a:lvl9pPr marL="4749165" indent="0" algn="ctr">
              <a:buNone/>
              <a:defRPr sz="2080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2" hasCustomPrompt="1"/>
          </p:nvPr>
        </p:nvSpPr>
        <p:spPr>
          <a:xfrm>
            <a:off x="725738" y="1512876"/>
            <a:ext cx="10729365" cy="4690459"/>
          </a:xfrm>
          <a:prstGeom prst="rect">
            <a:avLst/>
          </a:prstGeom>
        </p:spPr>
        <p:txBody>
          <a:bodyPr lIns="0" tIns="0" rIns="0" bIns="0"/>
          <a:lstStyle>
            <a:lvl1pPr marL="179070" marR="0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135" algn="ctr"/>
              </a:tabLst>
              <a:defRPr sz="18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328930" marR="0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135" algn="ctr"/>
              </a:tabLst>
              <a:defRPr sz="16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097915" marR="0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135" algn="ctr"/>
              </a:tabLst>
              <a:defRPr sz="13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525780" indent="-170815">
              <a:buFont typeface="Arial" panose="020B0604020202020204" pitchFamily="34" charset="0"/>
              <a:buChar char="•"/>
              <a:tabLst>
                <a:tab pos="1207770" algn="ctr"/>
              </a:tabLst>
              <a:defRPr sz="1300" baseline="0"/>
            </a:lvl4pPr>
            <a:lvl5pPr marL="525780" indent="-170815">
              <a:buFont typeface="Arial" panose="020B0604020202020204" pitchFamily="34" charset="0"/>
              <a:buChar char="•"/>
              <a:tabLst>
                <a:tab pos="1207770" algn="ctr"/>
              </a:tabLst>
              <a:defRPr sz="1300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930" marR="0" lvl="1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13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7915" marR="0" lvl="2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13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7915" marR="0" lvl="2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135" algn="ctr"/>
              </a:tabLst>
              <a:defRPr/>
            </a:pPr>
            <a:endParaRPr lang="en-US" altLang="zh-CN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27699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" panose="020B0604020202020204"/>
              </a:rPr>
              <a:t>3GPP TSG-SA WG6 </a:t>
            </a:r>
            <a:r>
              <a:rPr lang="sv-SE" altLang="en-US" sz="1200" b="1">
                <a:latin typeface="Arial" panose="020B0604020202020204"/>
              </a:rPr>
              <a:t>Meeting #50-e</a:t>
            </a:r>
            <a:endParaRPr lang="sv-SE" altLang="en-US" sz="1200" b="1" dirty="0">
              <a:latin typeface="Arial" panose="020B0604020202020204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S6-22xxx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147888" y="1709738"/>
            <a:ext cx="8426216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ACR selection in DN side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123" name="Text Placeholder 2"/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GB" dirty="0"/>
              <a:t>Wenliang Xu (Ericsson)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US" altLang="en-GB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75895C4-B822-4172-BE9B-C83687FDC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449CBD-7ABC-49DF-9F07-D30A66924EFD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725488" y="2554231"/>
            <a:ext cx="10729912" cy="2608376"/>
          </a:xfrm>
        </p:spPr>
      </p:pic>
    </p:spTree>
    <p:extLst>
      <p:ext uri="{BB962C8B-B14F-4D97-AF65-F5344CB8AC3E}">
        <p14:creationId xmlns:p14="http://schemas.microsoft.com/office/powerpoint/2010/main" val="30970376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86828" y="934690"/>
            <a:ext cx="10736446" cy="496506"/>
          </a:xfrm>
        </p:spPr>
        <p:txBody>
          <a:bodyPr/>
          <a:lstStyle/>
          <a:p>
            <a:r>
              <a:rPr lang="en-US" dirty="0"/>
              <a:t>ACR scenario selection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4294967295"/>
          </p:nvPr>
        </p:nvSpPr>
        <p:spPr>
          <a:xfrm>
            <a:off x="195103" y="2410600"/>
            <a:ext cx="11796600" cy="3666308"/>
          </a:xfrm>
          <a:prstGeom prst="rect">
            <a:avLst/>
          </a:prstGeom>
          <a:noFill/>
          <a:ln>
            <a:solidFill>
              <a:srgbClr val="221815"/>
            </a:solidFill>
            <a:prstDash val="dash"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 are two solutions addressing ACR scenario selection </a:t>
            </a:r>
            <a:r>
              <a:rPr lang="en-GB" sz="18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for the initial ACR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57200" lvl="1">
              <a:spcBef>
                <a:spcPts val="0"/>
              </a:spcBef>
              <a:spcAft>
                <a:spcPts val="900"/>
              </a:spcAft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EES selects it in sol#19 upon request from EEC and has EN:</a:t>
            </a:r>
          </a:p>
          <a:p>
            <a:pPr marL="228600" lvl="1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en-GB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Editor's note: It is FFS how the EES can know the supported service continuity scenarios of the T-EES and T-EAS</a:t>
            </a:r>
            <a:r>
              <a:rPr lang="en-GB" sz="1400" dirty="0">
                <a:solidFill>
                  <a:srgbClr val="FF0000"/>
                </a:solidFill>
                <a:effectLst/>
                <a:latin typeface="SimSun" panose="02010600030101010101" pitchFamily="2" charset="-122"/>
                <a:ea typeface="Times New Roman" panose="02020603050405020304" pitchFamily="18" charset="0"/>
              </a:rPr>
              <a:t>.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spcBef>
                <a:spcPts val="0"/>
              </a:spcBef>
              <a:spcAft>
                <a:spcPts val="9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EEC selects it in sol#35 after EAS discovery</a:t>
            </a: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quorum member includes AC, EEC, serving EES and serving EAS with different ACR support capabilities. </a:t>
            </a: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endParaRPr lang="en-GB" altLang="zh-CN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GB" altLang="zh-CN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No solution addressed T-EAS discovery stage during </a:t>
            </a:r>
            <a:r>
              <a:rPr lang="en-GB" altLang="zh-CN" sz="1800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subsequent ACR</a:t>
            </a:r>
            <a:r>
              <a:rPr lang="en-GB" altLang="zh-CN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 yet in TR.</a:t>
            </a: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endParaRPr lang="en-GB" altLang="zh-CN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GB" altLang="zh-CN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If ACR happens according to the selected one or multiple ACRs, later the T-EES and T-EAS are involved in the picture forming a new quorum (i.e. AC, EEC, T-EES becomes serving EES and T-EAS becomes serving EAS) and new quorum members may have a different ACR support capabilities available for ACR selection re-negotiation (probably more ACR scenarios or a different single ACR scenario can be used for next ACR)</a:t>
            </a:r>
            <a:endParaRPr lang="en-US" altLang="zh-CN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00155" y="957047"/>
            <a:ext cx="10736446" cy="496506"/>
          </a:xfrm>
        </p:spPr>
        <p:txBody>
          <a:bodyPr/>
          <a:lstStyle/>
          <a:p>
            <a:r>
              <a:rPr lang="en-US" dirty="0"/>
              <a:t>ACR selection for subsequent ACR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4294967295"/>
          </p:nvPr>
        </p:nvSpPr>
        <p:spPr>
          <a:xfrm>
            <a:off x="195103" y="2410600"/>
            <a:ext cx="4355229" cy="3158139"/>
          </a:xfrm>
          <a:prstGeom prst="rect">
            <a:avLst/>
          </a:prstGeom>
          <a:noFill/>
          <a:ln>
            <a:solidFill>
              <a:srgbClr val="221815"/>
            </a:solidFill>
            <a:prstDash val="dash"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can happen during the T-EAS discovery stage by triggered by EEC, which is similar as sol#35 by replacing EAS discovery with T-EAS discovery.</a:t>
            </a: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endParaRPr lang="en-GB" altLang="zh-CN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endParaRPr lang="en-GB" altLang="zh-CN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GB" altLang="zh-CN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It is also possible for S-EES made decision (sol#19) upon EEC request during ACR after EEC is aware of the selected Targets.</a:t>
            </a:r>
            <a:endParaRPr lang="en-US" altLang="zh-CN" sz="1400" dirty="0">
              <a:solidFill>
                <a:prstClr val="black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05D4B4-DF7A-4783-9C5E-5E19831E9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E5C9068-679E-4AAA-B72E-EB4355DE0D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379729"/>
              </p:ext>
            </p:extLst>
          </p:nvPr>
        </p:nvGraphicFramePr>
        <p:xfrm>
          <a:off x="4686701" y="2218828"/>
          <a:ext cx="5772150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isio" r:id="rId3" imgW="7667544" imgH="4962525" progId="Visio.Drawing.15">
                  <p:embed/>
                </p:oleObj>
              </mc:Choice>
              <mc:Fallback>
                <p:oleObj name="Visio" r:id="rId3" imgW="7667544" imgH="4962525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701" y="2218828"/>
                        <a:ext cx="5772150" cy="374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A0E6038-03A6-4342-B396-F0D5000E5442}"/>
              </a:ext>
            </a:extLst>
          </p:cNvPr>
          <p:cNvSpPr/>
          <p:nvPr/>
        </p:nvSpPr>
        <p:spPr>
          <a:xfrm>
            <a:off x="5027034" y="3783270"/>
            <a:ext cx="4233975" cy="32340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38832" y="865351"/>
            <a:ext cx="10736446" cy="496506"/>
          </a:xfrm>
        </p:spPr>
        <p:txBody>
          <a:bodyPr/>
          <a:lstStyle/>
          <a:p>
            <a:r>
              <a:rPr lang="en-US" dirty="0"/>
              <a:t>ACR selection for subsequent ACR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4294967295"/>
          </p:nvPr>
        </p:nvSpPr>
        <p:spPr>
          <a:xfrm>
            <a:off x="195103" y="2410600"/>
            <a:ext cx="4355229" cy="3158139"/>
          </a:xfrm>
          <a:prstGeom prst="rect">
            <a:avLst/>
          </a:prstGeom>
          <a:noFill/>
          <a:ln>
            <a:solidFill>
              <a:srgbClr val="221815"/>
            </a:solidFill>
            <a:prstDash val="dash"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GB" altLang="zh-CN" sz="18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pCR</a:t>
            </a:r>
            <a:r>
              <a:rPr lang="en-GB" altLang="zh-CN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 S6-222091 provided another option during  S-EAS/S-EES side triggered ACR scenario to decide ACR scenarios to be used in the next ACR.</a:t>
            </a: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endParaRPr lang="en-GB" altLang="zh-CN" sz="1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GB" altLang="zh-CN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=&gt; an example of S-EAS decided ACR scenario (similar to sol#35 replacing EEC with S-EAS)</a:t>
            </a:r>
            <a:endParaRPr lang="en-US" altLang="zh-CN" sz="1400" dirty="0">
              <a:solidFill>
                <a:prstClr val="black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05D4B4-DF7A-4783-9C5E-5E19831E9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283DD6-D432-46BA-A69A-1F883383C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6840C84-C164-4794-B89C-A3A32992D0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927416"/>
              </p:ext>
            </p:extLst>
          </p:nvPr>
        </p:nvGraphicFramePr>
        <p:xfrm>
          <a:off x="4929056" y="2049816"/>
          <a:ext cx="5786438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Visio" r:id="rId3" imgW="7681879" imgH="5943498" progId="Visio.Drawing.15">
                  <p:embed/>
                </p:oleObj>
              </mc:Choice>
              <mc:Fallback>
                <p:oleObj name="Visio" r:id="rId3" imgW="7681879" imgH="594349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056" y="2049816"/>
                        <a:ext cx="5786438" cy="448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26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2786</TotalTime>
  <Words>299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.AppleSystemUIFont</vt:lpstr>
      <vt:lpstr>Microsoft YaHei</vt:lpstr>
      <vt:lpstr>SimSun</vt:lpstr>
      <vt:lpstr>Arial</vt:lpstr>
      <vt:lpstr>Calibri</vt:lpstr>
      <vt:lpstr>Calibri Light</vt:lpstr>
      <vt:lpstr>Times New Roman</vt:lpstr>
      <vt:lpstr>Office Theme</vt:lpstr>
      <vt:lpstr>Microsoft Visio Drawing</vt:lpstr>
      <vt:lpstr>ACR selection in DN side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[Ericsson] Wenliang Xu 50e v2</cp:lastModifiedBy>
  <cp:revision>659</cp:revision>
  <dcterms:created xsi:type="dcterms:W3CDTF">2010-02-05T13:52:00Z</dcterms:created>
  <dcterms:modified xsi:type="dcterms:W3CDTF">2022-08-26T09:03:47Z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(3)Vrg+yBBiBPLXOHaO/IfJREwPgdvQG3PC0BEUDzLm0vhCq1ay/VD586Z9LiLTP3YbwZHD7sKS
v3GXqwYQTcIHnN5bJAtqrfiC+NVXWWWvTBNnXULBPfdbR+sQcjJh9o9VGaq4pY7gy/EwUu9Z
K7DVGRGPvDJTPZZBZzn/mR9Y2TLMJAILIiERtBIqsjlCOaLBcqc265ayMU+A8MBsJAzPa6+a
XljCMz2GnmRHkf/bfv</vt:lpwstr>
  </property>
  <property fmtid="{D5CDD505-2E9C-101B-9397-08002B2CF9AE}" pid="4" name="_2015_ms_pID_7253431">
    <vt:lpwstr>HNOtXTmO6Lyy9J1lg7MXDDNFsraIMHt/b3Mc8Tkq1s583+hdXCA83m
B7YsfGKVadnfJxR8isX0Go6YEhkaXKgExX3VaT/QhtD/mvckggKeBm6MMSFTw92gvag95xKv
8qpPnvz/1q18vRpj0NOGz5+bDGyMjmmNNfP6artHxWodpGsNOB7zQ/pfYs5+8wANNze75cpT
XU3Y+2PDa3a+OF69RLk7gqpuj0j3xpAZ1h7p</vt:lpwstr>
  </property>
  <property fmtid="{D5CDD505-2E9C-101B-9397-08002B2CF9AE}" pid="5" name="_2015_ms_pID_7253432">
    <vt:lpwstr>2g==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1657764379</vt:lpwstr>
  </property>
  <property fmtid="{D5CDD505-2E9C-101B-9397-08002B2CF9AE}" pid="10" name="KSOProductBuildVer">
    <vt:lpwstr>2052-11.8.2.10229</vt:lpwstr>
  </property>
</Properties>
</file>